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-Gilles Allain</a:t>
            </a:r>
          </a:p>
        </p:txBody>
      </p:sp>
      <p:sp>
        <p:nvSpPr>
          <p:cNvPr id="94" name="« Saisissez une citation ici. »"/>
          <p:cNvSpPr txBox="1"/>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 Saisissez une citation ici. »</a:t>
            </a:r>
          </a:p>
        </p:txBody>
      </p:sp>
      <p:sp>
        <p:nvSpPr>
          <p:cNvPr id="95"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812800" y="0"/>
            <a:ext cx="146304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00200" y="330200"/>
            <a:ext cx="9779001" cy="6519334"/>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642100" y="762000"/>
            <a:ext cx="5494867" cy="82423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762000"/>
            <a:ext cx="5334000" cy="40005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18300" y="1054100"/>
            <a:ext cx="5334000" cy="80010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464300" y="5067300"/>
            <a:ext cx="5943600" cy="3962400"/>
          </a:xfrm>
          <a:prstGeom prst="rect">
            <a:avLst/>
          </a:prstGeom>
        </p:spPr>
        <p:txBody>
          <a:bodyPr lIns="91439" tIns="45719" rIns="91439" bIns="45719" anchor="t">
            <a:noAutofit/>
          </a:bodyPr>
          <a:lstStyle/>
          <a:p>
            <a:pPr/>
          </a:p>
        </p:txBody>
      </p:sp>
      <p:sp>
        <p:nvSpPr>
          <p:cNvPr id="84" name="Image"/>
          <p:cNvSpPr/>
          <p:nvPr>
            <p:ph type="pic" sz="quarter" idx="14"/>
          </p:nvPr>
        </p:nvSpPr>
        <p:spPr>
          <a:xfrm>
            <a:off x="6464300" y="762000"/>
            <a:ext cx="584835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723900" y="723900"/>
            <a:ext cx="5638801" cy="84582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o-RELAIS-facebook.jpg" descr="o-RELAIS-facebook.jpg"/>
          <p:cNvPicPr>
            <a:picLocks noChangeAspect="1"/>
          </p:cNvPicPr>
          <p:nvPr>
            <p:ph type="pic" idx="13"/>
          </p:nvPr>
        </p:nvPicPr>
        <p:blipFill>
          <a:blip r:embed="rId2">
            <a:extLst/>
          </a:blip>
          <a:srcRect l="8690" t="0" r="8690" b="0"/>
          <a:stretch>
            <a:fillRect/>
          </a:stretch>
        </p:blipFill>
        <p:spPr>
          <a:xfrm>
            <a:off x="1600200" y="635000"/>
            <a:ext cx="9779000" cy="5918200"/>
          </a:xfrm>
          <a:prstGeom prst="rect">
            <a:avLst/>
          </a:prstGeom>
        </p:spPr>
      </p:pic>
      <p:sp>
        <p:nvSpPr>
          <p:cNvPr id="120" name="La transmission"/>
          <p:cNvSpPr txBox="1"/>
          <p:nvPr>
            <p:ph type="title"/>
          </p:nvPr>
        </p:nvSpPr>
        <p:spPr>
          <a:prstGeom prst="rect">
            <a:avLst/>
          </a:prstGeom>
        </p:spPr>
        <p:txBody>
          <a:bodyPr/>
          <a:lstStyle/>
          <a:p>
            <a:pPr/>
            <a:r>
              <a:t>La transmission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commandations pour le peuple"/>
          <p:cNvSpPr txBox="1"/>
          <p:nvPr>
            <p:ph type="title"/>
          </p:nvPr>
        </p:nvSpPr>
        <p:spPr>
          <a:xfrm>
            <a:off x="22859" y="665480"/>
            <a:ext cx="11099801" cy="2120901"/>
          </a:xfrm>
          <a:prstGeom prst="rect">
            <a:avLst/>
          </a:prstGeom>
        </p:spPr>
        <p:txBody>
          <a:bodyPr/>
          <a:lstStyle>
            <a:lvl1pPr>
              <a:defRPr sz="4700"/>
            </a:lvl1pPr>
          </a:lstStyle>
          <a:p>
            <a:pPr/>
            <a:r>
              <a:t>Recommandations pour le peuple </a:t>
            </a:r>
          </a:p>
        </p:txBody>
      </p:sp>
      <p:sp>
        <p:nvSpPr>
          <p:cNvPr id="140" name="La pâque — Exode 12 v 24 à 27…"/>
          <p:cNvSpPr txBox="1"/>
          <p:nvPr>
            <p:ph type="body" idx="1"/>
          </p:nvPr>
        </p:nvSpPr>
        <p:spPr>
          <a:prstGeom prst="rect">
            <a:avLst/>
          </a:prstGeom>
        </p:spPr>
        <p:txBody>
          <a:bodyPr/>
          <a:lstStyle/>
          <a:p>
            <a:pPr marL="388620" indent="-388620" defTabSz="496570">
              <a:spcBef>
                <a:spcPts val="3500"/>
              </a:spcBef>
              <a:defRPr sz="3230"/>
            </a:pPr>
            <a:r>
              <a:t>La pâque — Exode 12 v 24 à 27</a:t>
            </a:r>
          </a:p>
          <a:p>
            <a:pPr marL="0" indent="0" defTabSz="496570">
              <a:spcBef>
                <a:spcPts val="3500"/>
              </a:spcBef>
              <a:buSzTx/>
              <a:buNone/>
              <a:defRPr sz="3230"/>
            </a:pPr>
            <a:r>
              <a:t>Et vous garderez cela comme un statut pour toi et pour tes enfants, à toujours. Et lorsque vous serez entrés dans le pays que l’Eternel vous donnera, comme il l’a dit, il arrivera que vous garderez ce service. Et quand vos enfants vous diront : Que signifie pour vous ce service? Il arrivera que vous direz: c’est le sacrifice de la pâque à l’Eternel, qui passa par-dessus les maisons des fils d’Israël, en Egypte, lorsqu’il frappa les Egyptiens et qu’il préserva nos maisons.</a:t>
            </a:r>
          </a:p>
          <a:p>
            <a:pPr marL="0" indent="0" defTabSz="496570">
              <a:spcBef>
                <a:spcPts val="3500"/>
              </a:spcBef>
              <a:buSzTx/>
              <a:buNone/>
              <a:defRPr sz="3230"/>
            </a:pPr>
            <a:r>
              <a:t> </a:t>
            </a:r>
          </a:p>
        </p:txBody>
      </p:sp>
      <p:sp>
        <p:nvSpPr>
          <p:cNvPr id="141"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a traversée du Jourdain — Josué 4 v1 à 9…"/>
          <p:cNvSpPr txBox="1"/>
          <p:nvPr>
            <p:ph type="body" idx="1"/>
          </p:nvPr>
        </p:nvSpPr>
        <p:spPr>
          <a:xfrm>
            <a:off x="743664" y="2246162"/>
            <a:ext cx="11517472" cy="6988476"/>
          </a:xfrm>
          <a:prstGeom prst="rect">
            <a:avLst/>
          </a:prstGeom>
        </p:spPr>
        <p:txBody>
          <a:bodyPr/>
          <a:lstStyle/>
          <a:p>
            <a:pPr marL="338327" indent="-338327" defTabSz="432308">
              <a:spcBef>
                <a:spcPts val="3100"/>
              </a:spcBef>
              <a:defRPr sz="3404"/>
            </a:pPr>
            <a:r>
              <a:t>La traversée du Jourdain — Josué 4 v1 à 9</a:t>
            </a:r>
          </a:p>
          <a:p>
            <a:pPr marL="0" indent="0" defTabSz="338327">
              <a:spcBef>
                <a:spcPts val="0"/>
              </a:spcBef>
              <a:buSzTx/>
              <a:buNone/>
              <a:defRPr sz="2886">
                <a:latin typeface="Helvetica"/>
                <a:ea typeface="Helvetica"/>
                <a:cs typeface="Helvetica"/>
                <a:sym typeface="Helvetica"/>
              </a:defRPr>
            </a:pPr>
          </a:p>
          <a:p>
            <a:pPr marL="0" indent="0" defTabSz="338327">
              <a:spcBef>
                <a:spcPts val="0"/>
              </a:spcBef>
              <a:buSzTx/>
              <a:buNone/>
              <a:defRPr sz="2886">
                <a:latin typeface="Helvetica"/>
                <a:ea typeface="Helvetica"/>
                <a:cs typeface="Helvetica"/>
                <a:sym typeface="Helvetica"/>
              </a:defRPr>
            </a:pPr>
            <a:r>
              <a:t>1</a:t>
            </a:r>
            <a:r>
              <a:t> Et il arriva, quand toute la nation eut achevé de passer le Jourdain, que l'Éternel parla à Josué, disant: </a:t>
            </a:r>
            <a:r>
              <a:t>2</a:t>
            </a:r>
            <a:r>
              <a:t> Prenez d'entre le peuple douze hommes, un homme de chaque tribu, </a:t>
            </a:r>
            <a:r>
              <a:t>3</a:t>
            </a:r>
            <a:r>
              <a:t> et commandez-leur, disant: Enlevez d'ici, du milieu du Jourdain, de là où se sont tenus les pieds des sacrificateurs, douze pierres; et vous les transporterez avec vous, et vous les poserez dans le lieu où vous passerez cette nuit. </a:t>
            </a:r>
            <a:r>
              <a:t>4</a:t>
            </a:r>
            <a:r>
              <a:t> Et Josué appela les douze hommes qu'il avait désignés d'entre les fils d'Israël, un homme de chaque tribu; et Josué leur dit: </a:t>
            </a:r>
            <a:r>
              <a:t>5</a:t>
            </a:r>
            <a:r>
              <a:t> Passez devant l'arche de l'Éternel, votre Dieu, au milieu du Jourdain, et levez chacun de vous une pierre sur son épaule, selon le nombre des tribus des fils d'Israël, </a:t>
            </a:r>
            <a:r>
              <a:t>6</a:t>
            </a:r>
            <a:r>
              <a:t> afin que cela soit un signe au milieu de vous. Lorsque dans l'avenir vos fils demanderont, disant: Que signifient pour vous ces pierres?</a:t>
            </a:r>
          </a:p>
        </p:txBody>
      </p:sp>
      <p:sp>
        <p:nvSpPr>
          <p:cNvPr id="144"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
        <p:nvSpPr>
          <p:cNvPr id="145" name="Recommandations pour le peuple"/>
          <p:cNvSpPr txBox="1"/>
          <p:nvPr>
            <p:ph type="title"/>
          </p:nvPr>
        </p:nvSpPr>
        <p:spPr>
          <a:xfrm>
            <a:off x="795019" y="412750"/>
            <a:ext cx="11099801" cy="2120900"/>
          </a:xfrm>
          <a:prstGeom prst="rect">
            <a:avLst/>
          </a:prstGeom>
        </p:spPr>
        <p:txBody>
          <a:bodyPr/>
          <a:lstStyle>
            <a:lvl1pPr algn="just">
              <a:defRPr sz="3900"/>
            </a:lvl1pPr>
          </a:lstStyle>
          <a:p>
            <a:pPr/>
            <a:r>
              <a:t>Recommandations pour le peuple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7 Alors vous leur direz que les eaux du Jourdain furent coupées devant l'arche de l'alliance de l'Éternel; lorsqu'elle passa dans le Jourdain, les eaux du Jourdain furent coupées. Et ces pierres serviront de mémorial aux fils d'Israël pour toujours.…"/>
          <p:cNvSpPr txBox="1"/>
          <p:nvPr>
            <p:ph type="body" idx="1"/>
          </p:nvPr>
        </p:nvSpPr>
        <p:spPr>
          <a:xfrm>
            <a:off x="952500" y="1790700"/>
            <a:ext cx="11099800" cy="7213600"/>
          </a:xfrm>
          <a:prstGeom prst="rect">
            <a:avLst/>
          </a:prstGeom>
        </p:spPr>
        <p:txBody>
          <a:bodyPr/>
          <a:lstStyle/>
          <a:p>
            <a:pPr marL="0" indent="0" defTabSz="397763">
              <a:spcBef>
                <a:spcPts val="0"/>
              </a:spcBef>
              <a:buSzTx/>
              <a:buNone/>
              <a:defRPr sz="3393">
                <a:latin typeface="Helvetica"/>
                <a:ea typeface="Helvetica"/>
                <a:cs typeface="Helvetica"/>
                <a:sym typeface="Helvetica"/>
              </a:defRPr>
            </a:pPr>
            <a:r>
              <a:t>7</a:t>
            </a:r>
            <a:r>
              <a:t> Alors vous leur direz que les eaux du Jourdain furent coupées devant l'arche de l'alliance de l'Éternel; lorsqu'elle passa dans le Jourdain, les eaux du Jourdain furent coupées. Et ces pierres serviront de mémorial aux fils d'Israël pour toujours.</a:t>
            </a:r>
          </a:p>
          <a:p>
            <a:pPr marL="0" indent="0" defTabSz="397763">
              <a:spcBef>
                <a:spcPts val="0"/>
              </a:spcBef>
              <a:buSzTx/>
              <a:buNone/>
              <a:defRPr sz="3393">
                <a:latin typeface="Helvetica"/>
                <a:ea typeface="Helvetica"/>
                <a:cs typeface="Helvetica"/>
                <a:sym typeface="Helvetica"/>
              </a:defRPr>
            </a:pPr>
            <a:r>
              <a:t>8</a:t>
            </a:r>
            <a:r>
              <a:t> Et les fils d'Israël firent comme Josué avait commandé: ils enlevèrent douze pierres du milieu du Jourdain, comme l'Éternel l'avait dit à Josué, selon le nombre des tribus des fils d'Israël; et ils les transportèrent avec eux au lieu de leur campement, et les posèrent là. </a:t>
            </a:r>
            <a:r>
              <a:t>9</a:t>
            </a:r>
            <a:r>
              <a:t> Et Josué dressa douze pierres au milieu du Jourdain, à la place où s'étaient tenus les pieds des sacrificateurs qui portaient l'arche de l'alliance; et elles sont là jusqu'à ce jour.</a:t>
            </a:r>
          </a:p>
        </p:txBody>
      </p:sp>
      <p:sp>
        <p:nvSpPr>
          <p:cNvPr id="148"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La loi — Deutéronome 6 v 4 à 9…"/>
          <p:cNvSpPr txBox="1"/>
          <p:nvPr>
            <p:ph type="body" idx="1"/>
          </p:nvPr>
        </p:nvSpPr>
        <p:spPr>
          <a:prstGeom prst="rect">
            <a:avLst/>
          </a:prstGeom>
        </p:spPr>
        <p:txBody>
          <a:bodyPr/>
          <a:lstStyle/>
          <a:p>
            <a:pPr marL="429768" indent="-429768" defTabSz="549148">
              <a:spcBef>
                <a:spcPts val="3900"/>
              </a:spcBef>
              <a:defRPr sz="3572"/>
            </a:pPr>
            <a:r>
              <a:t>La loi — Deutéronome 6 v 4 à 9</a:t>
            </a:r>
          </a:p>
          <a:p>
            <a:pPr marL="0" indent="0" defTabSz="549148">
              <a:spcBef>
                <a:spcPts val="3900"/>
              </a:spcBef>
              <a:buSzTx/>
              <a:buNone/>
              <a:defRPr sz="3572"/>
            </a:pPr>
            <a:r>
              <a:rPr sz="3290"/>
              <a:t>Écoute, Israël: L'Éternel, notre Dieu, est un seul Éternel.</a:t>
            </a:r>
            <a:endParaRPr sz="3290"/>
          </a:p>
          <a:p>
            <a:pPr marL="0" indent="0" defTabSz="429768">
              <a:spcBef>
                <a:spcPts val="0"/>
              </a:spcBef>
              <a:buSzTx/>
              <a:buNone/>
              <a:defRPr sz="3290">
                <a:latin typeface="Helvetica"/>
                <a:ea typeface="Helvetica"/>
                <a:cs typeface="Helvetica"/>
                <a:sym typeface="Helvetica"/>
              </a:defRPr>
            </a:pPr>
            <a:r>
              <a:t>5</a:t>
            </a:r>
            <a:r>
              <a:t> Et tu aimeras l'Éternel, ton Dieu, de tout ton coeur, et de toute ton âme, et de toute ta force. </a:t>
            </a:r>
            <a:r>
              <a:t>6</a:t>
            </a:r>
            <a:r>
              <a:t> Et ces paroles que je te commande aujourd'hui, seront sur ton coeur. </a:t>
            </a:r>
            <a:r>
              <a:t>7</a:t>
            </a:r>
            <a:r>
              <a:t> Tu les inculqueras à tes fils, et tu en parleras, quand tu seras assis dans ta maison, et quand tu marcheras par le chemin, et quand tu te coucheras, et quand tu te lèveras; </a:t>
            </a:r>
            <a:r>
              <a:t>8</a:t>
            </a:r>
            <a:r>
              <a:t> et tu les lieras comme un signe sur ta main, et elles te seront pour fronteau entre les yeux, </a:t>
            </a:r>
            <a:r>
              <a:t>9</a:t>
            </a:r>
            <a:r>
              <a:t> et tu les écriras sur les poteaux de ta maison et sur tes portes.</a:t>
            </a:r>
          </a:p>
        </p:txBody>
      </p:sp>
      <p:sp>
        <p:nvSpPr>
          <p:cNvPr id="151"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
        <p:nvSpPr>
          <p:cNvPr id="152" name="Recommandations pour le peuple"/>
          <p:cNvSpPr txBox="1"/>
          <p:nvPr>
            <p:ph type="title"/>
          </p:nvPr>
        </p:nvSpPr>
        <p:spPr>
          <a:xfrm>
            <a:off x="60959" y="665480"/>
            <a:ext cx="11099801" cy="2120901"/>
          </a:xfrm>
          <a:prstGeom prst="rect">
            <a:avLst/>
          </a:prstGeom>
        </p:spPr>
        <p:txBody>
          <a:bodyPr/>
          <a:lstStyle>
            <a:lvl1pPr>
              <a:defRPr sz="4700"/>
            </a:lvl1pPr>
          </a:lstStyle>
          <a:p>
            <a:pPr/>
            <a:r>
              <a:t>Recommandations pour le peuple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La lecture publique — Deutéronome 31 v 9 à13…"/>
          <p:cNvSpPr txBox="1"/>
          <p:nvPr>
            <p:ph type="body" idx="1"/>
          </p:nvPr>
        </p:nvSpPr>
        <p:spPr>
          <a:xfrm>
            <a:off x="952500" y="2590800"/>
            <a:ext cx="11099800" cy="6818829"/>
          </a:xfrm>
          <a:prstGeom prst="rect">
            <a:avLst/>
          </a:prstGeom>
        </p:spPr>
        <p:txBody>
          <a:bodyPr/>
          <a:lstStyle/>
          <a:p>
            <a:pPr marL="333756" indent="-333756" defTabSz="426466">
              <a:spcBef>
                <a:spcPts val="3000"/>
              </a:spcBef>
              <a:defRPr sz="2774"/>
            </a:pPr>
            <a:r>
              <a:t>La lecture publique — Deutéronome 31 v 9 à13</a:t>
            </a:r>
          </a:p>
          <a:p>
            <a:pPr marL="0" indent="0" defTabSz="426466">
              <a:spcBef>
                <a:spcPts val="3000"/>
              </a:spcBef>
              <a:buSzTx/>
              <a:buNone/>
              <a:defRPr sz="2774"/>
            </a:pPr>
            <a:r>
              <a:t>9</a:t>
            </a:r>
            <a:r>
              <a:t> Et Moïse écrivit cette loi, et la donna aux sacrificateurs, fils de Lévi, qui portaient l'arche de l'alliance de l'Éternel, et à tous les anciens d'Israël. </a:t>
            </a:r>
            <a:r>
              <a:t>10</a:t>
            </a:r>
            <a:r>
              <a:t> Et Moïse leur commanda, disant: Au bout de sept ans, au temps fixé de l'année de relâche, à la fête des tabernacles, </a:t>
            </a:r>
            <a:r>
              <a:t>11</a:t>
            </a:r>
            <a:r>
              <a:t> quand tout Israël viendra pour paraître devant l'Éternel, ton Dieu, au lieu qu'il aura choisi, tu liras cette loi devant tout Israël, à leurs oreilles; </a:t>
            </a:r>
            <a:r>
              <a:t>12</a:t>
            </a:r>
            <a:r>
              <a:t> tu réuniras le peuple, hommes et femmes, et enfants, et ton étranger qui sera dans tes portes, afin qu'ils entendent, et afin qu'ils apprennent, et qu'ils craignent l'Éternel, votre Dieu, et qu'ils prennent garde à pratiquer toutes les paroles de cette loi; </a:t>
            </a:r>
            <a:r>
              <a:t>13</a:t>
            </a:r>
            <a:r>
              <a:t> et que leurs fils qui n'en auront pas eu connaissance, entendent, et apprennent à craindre l'Éternel, votre Dieu, tous les jours que vous vivrez sur la terre où, en passant le Jourdain, vous entrez, afin de la posséder.</a:t>
            </a:r>
          </a:p>
        </p:txBody>
      </p:sp>
      <p:sp>
        <p:nvSpPr>
          <p:cNvPr id="155" name="Recommandations pour le peuple"/>
          <p:cNvSpPr txBox="1"/>
          <p:nvPr>
            <p:ph type="title"/>
          </p:nvPr>
        </p:nvSpPr>
        <p:spPr>
          <a:xfrm>
            <a:off x="111759" y="665480"/>
            <a:ext cx="11099801" cy="2120901"/>
          </a:xfrm>
          <a:prstGeom prst="rect">
            <a:avLst/>
          </a:prstGeom>
        </p:spPr>
        <p:txBody>
          <a:bodyPr/>
          <a:lstStyle>
            <a:lvl1pPr>
              <a:defRPr sz="4800"/>
            </a:lvl1pPr>
          </a:lstStyle>
          <a:p>
            <a:pPr/>
            <a:r>
              <a:t>Recommandations pour le peuple </a:t>
            </a:r>
          </a:p>
        </p:txBody>
      </p:sp>
      <p:sp>
        <p:nvSpPr>
          <p:cNvPr id="156"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Un cantique — Deutéronome 31 v 19…"/>
          <p:cNvSpPr txBox="1"/>
          <p:nvPr>
            <p:ph type="body" idx="1"/>
          </p:nvPr>
        </p:nvSpPr>
        <p:spPr>
          <a:xfrm>
            <a:off x="952500" y="2590800"/>
            <a:ext cx="11905556" cy="4767203"/>
          </a:xfrm>
          <a:prstGeom prst="rect">
            <a:avLst/>
          </a:prstGeom>
        </p:spPr>
        <p:txBody>
          <a:bodyPr/>
          <a:lstStyle/>
          <a:p>
            <a:pPr/>
            <a:r>
              <a:t>Un cantique — Deutéronome 31 v 19 </a:t>
            </a:r>
          </a:p>
          <a:p>
            <a:pPr marL="0" indent="0">
              <a:buSzTx/>
              <a:buNone/>
            </a:pPr>
            <a:r>
              <a:t>19 </a:t>
            </a:r>
            <a:r>
              <a:t>Et maintenant, écrivez ce cantique, et enseigne-le aux fils d'Israël; mets-le dans leur bouche, afin que ce cantique me serve de témoignage contre les fils d’Israël.</a:t>
            </a:r>
          </a:p>
        </p:txBody>
      </p:sp>
      <p:sp>
        <p:nvSpPr>
          <p:cNvPr id="159"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
        <p:nvSpPr>
          <p:cNvPr id="160" name="Recommandations pour le peuple"/>
          <p:cNvSpPr txBox="1"/>
          <p:nvPr>
            <p:ph type="title"/>
          </p:nvPr>
        </p:nvSpPr>
        <p:spPr>
          <a:xfrm>
            <a:off x="-116841" y="665480"/>
            <a:ext cx="11099801" cy="2120901"/>
          </a:xfrm>
          <a:prstGeom prst="rect">
            <a:avLst/>
          </a:prstGeom>
        </p:spPr>
        <p:txBody>
          <a:bodyPr/>
          <a:lstStyle>
            <a:lvl1pPr>
              <a:defRPr sz="4500"/>
            </a:lvl1pPr>
          </a:lstStyle>
          <a:p>
            <a:pPr/>
            <a:r>
              <a:t>Recommandations pour le peuple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En bref"/>
          <p:cNvSpPr txBox="1"/>
          <p:nvPr>
            <p:ph type="title"/>
          </p:nvPr>
        </p:nvSpPr>
        <p:spPr>
          <a:xfrm>
            <a:off x="952500" y="774700"/>
            <a:ext cx="11099800" cy="2120900"/>
          </a:xfrm>
          <a:prstGeom prst="rect">
            <a:avLst/>
          </a:prstGeom>
        </p:spPr>
        <p:txBody>
          <a:bodyPr/>
          <a:lstStyle/>
          <a:p>
            <a:pPr/>
            <a:r>
              <a:t>En bref</a:t>
            </a:r>
          </a:p>
        </p:txBody>
      </p:sp>
      <p:sp>
        <p:nvSpPr>
          <p:cNvPr id="163" name="Une fête…"/>
          <p:cNvSpPr txBox="1"/>
          <p:nvPr>
            <p:ph type="body" idx="1"/>
          </p:nvPr>
        </p:nvSpPr>
        <p:spPr>
          <a:prstGeom prst="rect">
            <a:avLst/>
          </a:prstGeom>
        </p:spPr>
        <p:txBody>
          <a:bodyPr/>
          <a:lstStyle/>
          <a:p>
            <a:pPr/>
            <a:r>
              <a:t>Une fête</a:t>
            </a:r>
          </a:p>
          <a:p>
            <a:pPr/>
            <a:r>
              <a:t>Un lieu</a:t>
            </a:r>
          </a:p>
          <a:p>
            <a:pPr/>
            <a:r>
              <a:t>Une loi </a:t>
            </a:r>
          </a:p>
          <a:p>
            <a:pPr/>
            <a:r>
              <a:t>Une tradition </a:t>
            </a:r>
          </a:p>
          <a:p>
            <a:pPr/>
            <a:r>
              <a:t>Un cantique</a:t>
            </a:r>
          </a:p>
        </p:txBody>
      </p:sp>
      <p:sp>
        <p:nvSpPr>
          <p:cNvPr id="164"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Echec"/>
          <p:cNvSpPr txBox="1"/>
          <p:nvPr>
            <p:ph type="title"/>
          </p:nvPr>
        </p:nvSpPr>
        <p:spPr>
          <a:prstGeom prst="rect">
            <a:avLst/>
          </a:prstGeom>
        </p:spPr>
        <p:txBody>
          <a:bodyPr/>
          <a:lstStyle/>
          <a:p>
            <a:pPr/>
            <a:r>
              <a:t>Echec </a:t>
            </a:r>
          </a:p>
        </p:txBody>
      </p:sp>
      <p:sp>
        <p:nvSpPr>
          <p:cNvPr id="167"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66"/>
                                        </p:tgtEl>
                                        <p:attrNameLst>
                                          <p:attrName>style.visibility</p:attrName>
                                        </p:attrNameLst>
                                      </p:cBhvr>
                                      <p:to>
                                        <p:strVal val="visible"/>
                                      </p:to>
                                    </p:set>
                                    <p:anim calcmode="lin" valueType="num">
                                      <p:cBhvr>
                                        <p:cTn id="7" dur="1500" fill="hold"/>
                                        <p:tgtEl>
                                          <p:spTgt spid="166"/>
                                        </p:tgtEl>
                                        <p:attrNameLst>
                                          <p:attrName>ppt_x</p:attrName>
                                        </p:attrNameLst>
                                      </p:cBhvr>
                                      <p:tavLst>
                                        <p:tav tm="0">
                                          <p:val>
                                            <p:strVal val="#ppt_x"/>
                                          </p:val>
                                        </p:tav>
                                        <p:tav tm="100000">
                                          <p:val>
                                            <p:strVal val="#ppt_x"/>
                                          </p:val>
                                        </p:tav>
                                      </p:tavLst>
                                    </p:anim>
                                    <p:anim calcmode="lin" valueType="num">
                                      <p:cBhvr>
                                        <p:cTn id="8" dur="1500" fill="hold"/>
                                        <p:tgtEl>
                                          <p:spTgt spid="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La foi ne vient pas…"/>
          <p:cNvSpPr txBox="1"/>
          <p:nvPr>
            <p:ph type="body" idx="14"/>
          </p:nvPr>
        </p:nvSpPr>
        <p:spPr>
          <a:xfrm>
            <a:off x="1270000" y="3543300"/>
            <a:ext cx="10464800" cy="2133600"/>
          </a:xfrm>
          <a:prstGeom prst="rect">
            <a:avLst/>
          </a:prstGeom>
        </p:spPr>
        <p:txBody>
          <a:bodyPr/>
          <a:lstStyle/>
          <a:p>
            <a:pPr>
              <a:defRPr sz="5700"/>
            </a:pPr>
            <a:r>
              <a:t> La foi ne vient pas</a:t>
            </a:r>
          </a:p>
          <a:p>
            <a:pPr>
              <a:defRPr sz="5700"/>
            </a:pPr>
            <a:r>
              <a:t>de nulle part</a:t>
            </a:r>
          </a:p>
        </p:txBody>
      </p:sp>
      <p:sp>
        <p:nvSpPr>
          <p:cNvPr id="170"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2 Timothée 1 v 5 et 6"/>
          <p:cNvSpPr txBox="1"/>
          <p:nvPr>
            <p:ph type="body" idx="13"/>
          </p:nvPr>
        </p:nvSpPr>
        <p:spPr>
          <a:prstGeom prst="rect">
            <a:avLst/>
          </a:prstGeom>
        </p:spPr>
        <p:txBody>
          <a:bodyPr/>
          <a:lstStyle/>
          <a:p>
            <a:pPr/>
            <a:r>
              <a:t>2 Timothée 1 v 5 et 6 </a:t>
            </a:r>
          </a:p>
        </p:txBody>
      </p:sp>
      <p:sp>
        <p:nvSpPr>
          <p:cNvPr id="173" name="« Me rappelant la foi sincère qui est en toi, et qui a d’abord habité dans ta grand-mère Loïs et dans ta mère Eunice, et, j’en suis persuadé, en toi aussi. »"/>
          <p:cNvSpPr txBox="1"/>
          <p:nvPr>
            <p:ph type="body" idx="14"/>
          </p:nvPr>
        </p:nvSpPr>
        <p:spPr>
          <a:xfrm>
            <a:off x="1270000" y="3340100"/>
            <a:ext cx="10464800" cy="2540001"/>
          </a:xfrm>
          <a:prstGeom prst="rect">
            <a:avLst/>
          </a:prstGeom>
        </p:spPr>
        <p:txBody>
          <a:bodyPr/>
          <a:lstStyle/>
          <a:p>
            <a:pPr/>
            <a:r>
              <a:t>« Me rappelant la foi sincère qui est en toi, et qui a d’abord habité dans ta grand-mère Loïs et dans ta mère Eunice, et, j’en suis persuadé, en toi aussi. »</a:t>
            </a:r>
          </a:p>
        </p:txBody>
      </p:sp>
      <p:sp>
        <p:nvSpPr>
          <p:cNvPr id="174" name="1. Nécessité de transmettre…"/>
          <p:cNvSpPr txBox="1"/>
          <p:nvPr/>
        </p:nvSpPr>
        <p:spPr>
          <a:xfrm>
            <a:off x="8388839" y="59689"/>
            <a:ext cx="458106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1" sz="2600">
                <a:latin typeface="Helvetica"/>
                <a:ea typeface="Helvetica"/>
                <a:cs typeface="Helvetica"/>
                <a:sym typeface="Helvetica"/>
              </a:defRPr>
            </a:pPr>
            <a:r>
              <a:t>1. Nécessité de transmettre</a:t>
            </a:r>
          </a:p>
          <a:p>
            <a:pPr algn="r">
              <a:defRPr sz="2200">
                <a:solidFill>
                  <a:srgbClr val="848585"/>
                </a:solidFill>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14.png" descr="14.png"/>
          <p:cNvPicPr>
            <a:picLocks noChangeAspect="1"/>
          </p:cNvPicPr>
          <p:nvPr>
            <p:ph type="pic" idx="13"/>
          </p:nvPr>
        </p:nvPicPr>
        <p:blipFill>
          <a:blip r:embed="rId2">
            <a:extLst/>
          </a:blip>
          <a:srcRect l="0" t="0" r="302" b="0"/>
          <a:stretch>
            <a:fillRect/>
          </a:stretch>
        </p:blipFill>
        <p:spPr>
          <a:xfrm>
            <a:off x="3395036" y="1222459"/>
            <a:ext cx="6214908" cy="7766224"/>
          </a:xfrm>
          <a:prstGeom prst="rect">
            <a:avLst/>
          </a:prstGeom>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2. Des pistes pour bien transmettre…"/>
          <p:cNvSpPr txBox="1"/>
          <p:nvPr>
            <p:ph type="title"/>
          </p:nvPr>
        </p:nvSpPr>
        <p:spPr>
          <a:xfrm>
            <a:off x="1270000" y="3225800"/>
            <a:ext cx="10464800" cy="3881835"/>
          </a:xfrm>
          <a:prstGeom prst="rect">
            <a:avLst/>
          </a:prstGeom>
        </p:spPr>
        <p:txBody>
          <a:bodyPr/>
          <a:lstStyle/>
          <a:p>
            <a:pPr defTabSz="543305">
              <a:defRPr sz="7440"/>
            </a:pPr>
            <a:r>
              <a:t>2. Des pistes pour bien transmettre</a:t>
            </a:r>
          </a:p>
          <a:p>
            <a:pPr defTabSz="543305">
              <a:defRPr sz="2604"/>
            </a:pPr>
          </a:p>
          <a:p>
            <a:pPr defTabSz="543305">
              <a:defRPr sz="7440"/>
            </a:pPr>
            <a:r>
              <a:rPr i="1" sz="4836">
                <a:latin typeface="Helvetica"/>
                <a:ea typeface="Helvetica"/>
                <a:cs typeface="Helvetica"/>
                <a:sym typeface="Helvetica"/>
              </a:rPr>
              <a:t>2 Timothée</a:t>
            </a:r>
            <a:r>
              <a:t> </a:t>
            </a:r>
          </a:p>
        </p:txBody>
      </p:sp>
      <p:sp>
        <p:nvSpPr>
          <p:cNvPr id="177" name="1. Nécessité de transmettre…"/>
          <p:cNvSpPr txBox="1"/>
          <p:nvPr/>
        </p:nvSpPr>
        <p:spPr>
          <a:xfrm>
            <a:off x="7240595" y="59689"/>
            <a:ext cx="5729313"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6"/>
                                        </p:tgtEl>
                                        <p:attrNameLst>
                                          <p:attrName>style.visibility</p:attrName>
                                        </p:attrNameLst>
                                      </p:cBhvr>
                                      <p:to>
                                        <p:strVal val="visible"/>
                                      </p:to>
                                    </p:set>
                                    <p:anim calcmode="lin" valueType="num">
                                      <p:cBhvr>
                                        <p:cTn id="7" dur="1000" fill="hold"/>
                                        <p:tgtEl>
                                          <p:spTgt spid="176"/>
                                        </p:tgtEl>
                                        <p:attrNameLst>
                                          <p:attrName>ppt_x</p:attrName>
                                        </p:attrNameLst>
                                      </p:cBhvr>
                                      <p:tavLst>
                                        <p:tav tm="0">
                                          <p:val>
                                            <p:strVal val="0-#ppt_w/2"/>
                                          </p:val>
                                        </p:tav>
                                        <p:tav tm="100000">
                                          <p:val>
                                            <p:strVal val="#ppt_x"/>
                                          </p:val>
                                        </p:tav>
                                      </p:tavLst>
                                    </p:anim>
                                    <p:anim calcmode="lin" valueType="num">
                                      <p:cBhvr>
                                        <p:cTn id="8" dur="10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stockphoto-183801162-1024x1024.jpg" descr="istockphoto-183801162-1024x1024.jpg"/>
          <p:cNvPicPr>
            <a:picLocks noChangeAspect="1"/>
          </p:cNvPicPr>
          <p:nvPr>
            <p:ph type="pic" idx="13"/>
          </p:nvPr>
        </p:nvPicPr>
        <p:blipFill>
          <a:blip r:embed="rId2">
            <a:extLst/>
          </a:blip>
          <a:srcRect l="0" t="12500" r="0" b="12500"/>
          <a:stretch>
            <a:fillRect/>
          </a:stretch>
        </p:blipFill>
        <p:spPr>
          <a:xfrm>
            <a:off x="0" y="0"/>
            <a:ext cx="13004800" cy="9753600"/>
          </a:xfrm>
          <a:prstGeom prst="rect">
            <a:avLst/>
          </a:prstGeom>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3 axes"/>
          <p:cNvSpPr txBox="1"/>
          <p:nvPr>
            <p:ph type="title"/>
          </p:nvPr>
        </p:nvSpPr>
        <p:spPr>
          <a:xfrm>
            <a:off x="952500" y="901700"/>
            <a:ext cx="11099800" cy="2120900"/>
          </a:xfrm>
          <a:prstGeom prst="rect">
            <a:avLst/>
          </a:prstGeom>
        </p:spPr>
        <p:txBody>
          <a:bodyPr/>
          <a:lstStyle/>
          <a:p>
            <a:pPr/>
            <a:r>
              <a:t>3 axes </a:t>
            </a:r>
          </a:p>
        </p:txBody>
      </p:sp>
      <p:sp>
        <p:nvSpPr>
          <p:cNvPr id="182" name="a) Vie intérieure — Bâtis ta vie intérieure…"/>
          <p:cNvSpPr txBox="1"/>
          <p:nvPr>
            <p:ph type="body" idx="1"/>
          </p:nvPr>
        </p:nvSpPr>
        <p:spPr>
          <a:prstGeom prst="rect">
            <a:avLst/>
          </a:prstGeom>
        </p:spPr>
        <p:txBody>
          <a:bodyPr/>
          <a:lstStyle/>
          <a:p>
            <a:pPr marL="0" indent="0">
              <a:buSzTx/>
              <a:buNone/>
            </a:pPr>
            <a:r>
              <a:t>a) Vie intérieure — </a:t>
            </a:r>
            <a:r>
              <a:rPr i="1">
                <a:latin typeface="Helvetica"/>
                <a:ea typeface="Helvetica"/>
                <a:cs typeface="Helvetica"/>
                <a:sym typeface="Helvetica"/>
              </a:rPr>
              <a:t>Bâtis ta vie intérieure</a:t>
            </a:r>
          </a:p>
          <a:p>
            <a:pPr marL="0" indent="0">
              <a:buSzTx/>
              <a:buNone/>
            </a:pPr>
            <a:r>
              <a:t>b) Vie sociale — </a:t>
            </a:r>
            <a:r>
              <a:rPr i="1">
                <a:latin typeface="Helvetica"/>
                <a:ea typeface="Helvetica"/>
                <a:cs typeface="Helvetica"/>
                <a:sym typeface="Helvetica"/>
              </a:rPr>
              <a:t>Agis malgré la difficulté</a:t>
            </a:r>
          </a:p>
          <a:p>
            <a:pPr marL="0" indent="0">
              <a:buSzTx/>
              <a:buNone/>
            </a:pPr>
            <a:r>
              <a:t>c) Perspective — </a:t>
            </a:r>
            <a:r>
              <a:rPr i="1">
                <a:latin typeface="Helvetica"/>
                <a:ea typeface="Helvetica"/>
                <a:cs typeface="Helvetica"/>
                <a:sym typeface="Helvetica"/>
              </a:rPr>
              <a:t>Garde le cap</a:t>
            </a:r>
          </a:p>
        </p:txBody>
      </p:sp>
      <p:sp>
        <p:nvSpPr>
          <p:cNvPr id="183" name="1. Nécessité de transmettre…"/>
          <p:cNvSpPr txBox="1"/>
          <p:nvPr/>
        </p:nvSpPr>
        <p:spPr>
          <a:xfrm>
            <a:off x="7240595" y="59689"/>
            <a:ext cx="5729313"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a) Bâtis ta vie intérieure"/>
          <p:cNvSpPr txBox="1"/>
          <p:nvPr>
            <p:ph type="title"/>
          </p:nvPr>
        </p:nvSpPr>
        <p:spPr>
          <a:xfrm>
            <a:off x="952500" y="698500"/>
            <a:ext cx="11099800" cy="2120900"/>
          </a:xfrm>
          <a:prstGeom prst="rect">
            <a:avLst/>
          </a:prstGeom>
        </p:spPr>
        <p:txBody>
          <a:bodyPr/>
          <a:lstStyle/>
          <a:p>
            <a:pPr>
              <a:defRPr sz="6000"/>
            </a:pPr>
          </a:p>
          <a:p>
            <a:pPr>
              <a:defRPr sz="6000"/>
            </a:pPr>
            <a:r>
              <a:t>a) Bâtis ta vie intérieure</a:t>
            </a:r>
          </a:p>
        </p:txBody>
      </p:sp>
      <p:sp>
        <p:nvSpPr>
          <p:cNvPr id="186" name="Se forger des convictions intérieures…"/>
          <p:cNvSpPr txBox="1"/>
          <p:nvPr>
            <p:ph type="body" idx="1"/>
          </p:nvPr>
        </p:nvSpPr>
        <p:spPr>
          <a:prstGeom prst="rect">
            <a:avLst/>
          </a:prstGeom>
        </p:spPr>
        <p:txBody>
          <a:bodyPr/>
          <a:lstStyle/>
          <a:p>
            <a:pPr/>
            <a:r>
              <a:t>Se forger des convictions intérieures</a:t>
            </a:r>
          </a:p>
          <a:p>
            <a:pPr/>
            <a:r>
              <a:t>S’habituer à vivre par l’Esprit </a:t>
            </a:r>
          </a:p>
          <a:p>
            <a:pPr/>
            <a:r>
              <a:t>Etre satisfait </a:t>
            </a:r>
          </a:p>
        </p:txBody>
      </p:sp>
      <p:sp>
        <p:nvSpPr>
          <p:cNvPr id="187"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a) Bâtis ta vie intérieure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Des convictions"/>
          <p:cNvSpPr txBox="1"/>
          <p:nvPr>
            <p:ph type="title"/>
          </p:nvPr>
        </p:nvSpPr>
        <p:spPr>
          <a:xfrm>
            <a:off x="952500" y="590550"/>
            <a:ext cx="11099800" cy="2120900"/>
          </a:xfrm>
          <a:prstGeom prst="rect">
            <a:avLst/>
          </a:prstGeom>
        </p:spPr>
        <p:txBody>
          <a:bodyPr/>
          <a:lstStyle/>
          <a:p>
            <a:pPr defTabSz="572516">
              <a:defRPr sz="6664"/>
            </a:pPr>
          </a:p>
          <a:p>
            <a:pPr defTabSz="572516">
              <a:defRPr sz="6664"/>
            </a:pPr>
            <a:r>
              <a:t>Des convictions</a:t>
            </a:r>
          </a:p>
        </p:txBody>
      </p:sp>
      <p:sp>
        <p:nvSpPr>
          <p:cNvPr id="190" name="Aie un modèle des saines paroles que tu as entendues de moi, dans la foi et l’amour qui est dans le Christ Jésus. (2 Timothée 1 v 13)…"/>
          <p:cNvSpPr txBox="1"/>
          <p:nvPr>
            <p:ph type="body" idx="1"/>
          </p:nvPr>
        </p:nvSpPr>
        <p:spPr>
          <a:prstGeom prst="rect">
            <a:avLst/>
          </a:prstGeom>
        </p:spPr>
        <p:txBody>
          <a:bodyPr/>
          <a:lstStyle/>
          <a:p>
            <a:pPr marL="347472" indent="-347472" defTabSz="443991">
              <a:spcBef>
                <a:spcPts val="3100"/>
              </a:spcBef>
              <a:defRPr sz="2888"/>
            </a:pPr>
          </a:p>
          <a:p>
            <a:pPr marL="347472" indent="-347472" defTabSz="443991">
              <a:spcBef>
                <a:spcPts val="3100"/>
              </a:spcBef>
              <a:defRPr sz="2888"/>
            </a:pPr>
            <a:r>
              <a:t> Aie un modèle des saines paroles que tu as entendues de moi, dans la foi et l’amour qui est dans le Christ Jésus. (2 Timothée 1 v 13)</a:t>
            </a:r>
          </a:p>
          <a:p>
            <a:pPr marL="347472" indent="-347472" defTabSz="443991">
              <a:spcBef>
                <a:spcPts val="3100"/>
              </a:spcBef>
              <a:defRPr sz="2888"/>
            </a:pPr>
            <a:r>
              <a:t>Etudie-toi à te présenter approuvé à Dieu, ouvrier qui n’a pas à avoir honte, exposant justement la parole de la vérité. (2 Timothée 2 v 15)</a:t>
            </a:r>
          </a:p>
          <a:p>
            <a:pPr marL="347472" indent="-347472" defTabSz="443991">
              <a:spcBef>
                <a:spcPts val="3100"/>
              </a:spcBef>
              <a:defRPr sz="2888"/>
            </a:pPr>
            <a:r>
              <a:t>Mais toi, demeure dans les choses que tu as apprises et dont tu as été pleinement convaincu. (2 Timothée 3 v 14)</a:t>
            </a:r>
          </a:p>
        </p:txBody>
      </p:sp>
      <p:sp>
        <p:nvSpPr>
          <p:cNvPr id="191"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a) Bâtis ta vie intérieure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Vivre par l’Esprit"/>
          <p:cNvSpPr txBox="1"/>
          <p:nvPr>
            <p:ph type="title"/>
          </p:nvPr>
        </p:nvSpPr>
        <p:spPr>
          <a:xfrm>
            <a:off x="952500" y="660400"/>
            <a:ext cx="11099800" cy="2120900"/>
          </a:xfrm>
          <a:prstGeom prst="rect">
            <a:avLst/>
          </a:prstGeom>
        </p:spPr>
        <p:txBody>
          <a:bodyPr/>
          <a:lstStyle/>
          <a:p>
            <a:pPr>
              <a:defRPr sz="6400"/>
            </a:pPr>
          </a:p>
          <a:p>
            <a:pPr>
              <a:defRPr sz="6400"/>
            </a:pPr>
            <a:r>
              <a:t>Vivre par l’Esprit</a:t>
            </a:r>
          </a:p>
        </p:txBody>
      </p:sp>
      <p:sp>
        <p:nvSpPr>
          <p:cNvPr id="194" name="Dieu ne nous a pas donné un esprit de crainte, mais de puissance, et d’amour, et de conseil. (2 Timothée 1 v 7)…"/>
          <p:cNvSpPr txBox="1"/>
          <p:nvPr>
            <p:ph type="body" idx="1"/>
          </p:nvPr>
        </p:nvSpPr>
        <p:spPr>
          <a:prstGeom prst="rect">
            <a:avLst/>
          </a:prstGeom>
        </p:spPr>
        <p:txBody>
          <a:bodyPr/>
          <a:lstStyle/>
          <a:p>
            <a:pPr marL="402336" indent="-402336" defTabSz="514095">
              <a:spcBef>
                <a:spcPts val="3600"/>
              </a:spcBef>
              <a:defRPr sz="3343"/>
            </a:pPr>
          </a:p>
          <a:p>
            <a:pPr marL="402336" indent="-402336" defTabSz="514095">
              <a:spcBef>
                <a:spcPts val="3600"/>
              </a:spcBef>
              <a:defRPr sz="3343"/>
            </a:pPr>
            <a:r>
              <a:t>Dieu ne nous a pas donné un esprit de crainte, mais de puissance, et d’amour, et de conseil. (2 Timothée 1 v 7) </a:t>
            </a:r>
          </a:p>
          <a:p>
            <a:pPr marL="402336" indent="-402336" defTabSz="514095">
              <a:spcBef>
                <a:spcPts val="3600"/>
              </a:spcBef>
              <a:defRPr sz="3343"/>
            </a:pPr>
            <a:r>
              <a:t>Garde le bon dépôt par l’Esprit saint qui habite en nous. (2 Timothée 1 v 14 )</a:t>
            </a:r>
          </a:p>
          <a:p>
            <a:pPr marL="402336" indent="-402336" defTabSz="514095">
              <a:spcBef>
                <a:spcPts val="3600"/>
              </a:spcBef>
              <a:defRPr sz="3343"/>
            </a:pPr>
            <a:r>
              <a:t>Le Seigneur te donnera de l’intelligence en toutes choses. (2 Timothée 2 v 7)</a:t>
            </a:r>
          </a:p>
        </p:txBody>
      </p:sp>
      <p:sp>
        <p:nvSpPr>
          <p:cNvPr id="195"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a) Bâtis ta vie intérieure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Etre satisfait"/>
          <p:cNvSpPr txBox="1"/>
          <p:nvPr>
            <p:ph type="title"/>
          </p:nvPr>
        </p:nvSpPr>
        <p:spPr>
          <a:prstGeom prst="rect">
            <a:avLst/>
          </a:prstGeom>
        </p:spPr>
        <p:txBody>
          <a:bodyPr/>
          <a:lstStyle/>
          <a:p>
            <a:pPr>
              <a:defRPr sz="6100"/>
            </a:pPr>
          </a:p>
          <a:p>
            <a:pPr>
              <a:defRPr sz="6100"/>
            </a:pPr>
            <a:r>
              <a:t>Etre satisfait  </a:t>
            </a:r>
          </a:p>
        </p:txBody>
      </p:sp>
      <p:sp>
        <p:nvSpPr>
          <p:cNvPr id="198" name="Prends part aux souffrances de l’évangile (2 Timothée 1 v 8)…"/>
          <p:cNvSpPr txBox="1"/>
          <p:nvPr>
            <p:ph type="body" idx="1"/>
          </p:nvPr>
        </p:nvSpPr>
        <p:spPr>
          <a:prstGeom prst="rect">
            <a:avLst/>
          </a:prstGeom>
        </p:spPr>
        <p:txBody>
          <a:bodyPr/>
          <a:lstStyle/>
          <a:p>
            <a:pPr marL="384047" indent="-384047" defTabSz="490727">
              <a:spcBef>
                <a:spcPts val="3500"/>
              </a:spcBef>
              <a:defRPr sz="3191"/>
            </a:pPr>
          </a:p>
          <a:p>
            <a:pPr marL="384047" indent="-384047" defTabSz="490727">
              <a:spcBef>
                <a:spcPts val="3500"/>
              </a:spcBef>
              <a:defRPr sz="3191"/>
            </a:pPr>
            <a:r>
              <a:t>Prends part aux souffrances de l’évangile (2 Timothée 1 v 8)</a:t>
            </a:r>
          </a:p>
          <a:p>
            <a:pPr marL="384047" indent="-384047" defTabSz="490727">
              <a:spcBef>
                <a:spcPts val="3500"/>
              </a:spcBef>
              <a:defRPr sz="3191"/>
            </a:pPr>
            <a:r>
              <a:t> C’est pourquoi aussi je souffre ces choses; mais je n’ai pas de honte car je sais qui j’ai cru, et je suis persuadé qu’il a la puissance de garder ce que je lui ai confié… (2 Timothée 1 v 12)</a:t>
            </a:r>
          </a:p>
          <a:p>
            <a:pPr marL="384047" indent="-384047" defTabSz="490727">
              <a:spcBef>
                <a:spcPts val="3500"/>
              </a:spcBef>
              <a:defRPr sz="3191"/>
            </a:pPr>
            <a:r>
              <a:t>Mais toi, sois sobre en toutes choses, endure les souffrances, fais l’oeuvre d’un évangéliste, accomplis pleinement ton service. (2 Timothée 4 v 5)</a:t>
            </a:r>
          </a:p>
        </p:txBody>
      </p:sp>
      <p:sp>
        <p:nvSpPr>
          <p:cNvPr id="199"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a) Bâtis ta vie intérieure</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image-1.jpg" descr="image-1.jpg"/>
          <p:cNvPicPr>
            <a:picLocks noChangeAspect="1"/>
          </p:cNvPicPr>
          <p:nvPr/>
        </p:nvPicPr>
        <p:blipFill>
          <a:blip r:embed="rId2">
            <a:extLst/>
          </a:blip>
          <a:stretch>
            <a:fillRect/>
          </a:stretch>
        </p:blipFill>
        <p:spPr>
          <a:xfrm>
            <a:off x="-2727293" y="8077"/>
            <a:ext cx="17240186" cy="9813646"/>
          </a:xfrm>
          <a:prstGeom prst="rect">
            <a:avLst/>
          </a:prstGeom>
          <a:ln w="12700">
            <a:miter lim="400000"/>
          </a:ln>
        </p:spPr>
      </p:pic>
      <p:sp>
        <p:nvSpPr>
          <p:cNvPr id="202" name="Texte"/>
          <p:cNvSpPr txBox="1"/>
          <p:nvPr/>
        </p:nvSpPr>
        <p:spPr>
          <a:xfrm>
            <a:off x="9051734" y="8084820"/>
            <a:ext cx="1241172" cy="685801"/>
          </a:xfrm>
          <a:prstGeom prst="rect">
            <a:avLst/>
          </a:prstGeom>
          <a:ln w="12700">
            <a:miter lim="400000"/>
          </a:ln>
        </p:spPr>
        <p:txBody>
          <a:bodyPr wrap="none" lIns="50800" tIns="50800" rIns="50800" bIns="50800" anchor="ctr">
            <a:spAutoFit/>
          </a:bodyPr>
          <a:lstStyle/>
          <a:p>
            <a:pPr/>
          </a:p>
        </p:txBody>
      </p:sp>
      <p:sp>
        <p:nvSpPr>
          <p:cNvPr id="203" name="Des convictions"/>
          <p:cNvSpPr txBox="1"/>
          <p:nvPr/>
        </p:nvSpPr>
        <p:spPr>
          <a:xfrm>
            <a:off x="6895261" y="8084820"/>
            <a:ext cx="354751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000000"/>
                </a:solidFill>
              </a:defRPr>
            </a:pPr>
            <a:r>
              <a:t>Des</a:t>
            </a:r>
            <a:r>
              <a:t> convictions</a:t>
            </a:r>
          </a:p>
        </p:txBody>
      </p:sp>
      <p:sp>
        <p:nvSpPr>
          <p:cNvPr id="204" name="Texte"/>
          <p:cNvSpPr txBox="1"/>
          <p:nvPr/>
        </p:nvSpPr>
        <p:spPr>
          <a:xfrm>
            <a:off x="8462454" y="530859"/>
            <a:ext cx="5419790" cy="685801"/>
          </a:xfrm>
          <a:prstGeom prst="rect">
            <a:avLst/>
          </a:prstGeom>
          <a:ln w="12700">
            <a:miter lim="400000"/>
          </a:ln>
        </p:spPr>
        <p:txBody>
          <a:bodyPr lIns="50800" tIns="50800" rIns="50800" bIns="50800" anchor="ctr">
            <a:spAutoFit/>
          </a:bodyPr>
          <a:lstStyle/>
          <a:p>
            <a:pPr/>
          </a:p>
        </p:txBody>
      </p:sp>
      <p:sp>
        <p:nvSpPr>
          <p:cNvPr id="205" name="Vivre par l’Esprit"/>
          <p:cNvSpPr txBox="1"/>
          <p:nvPr/>
        </p:nvSpPr>
        <p:spPr>
          <a:xfrm>
            <a:off x="11152433" y="726439"/>
            <a:ext cx="1576393"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0000"/>
                </a:solidFill>
              </a:defRPr>
            </a:lvl1pPr>
          </a:lstStyle>
          <a:p>
            <a:pPr/>
            <a:r>
              <a:t>Vivre par l’Esprit</a:t>
            </a:r>
          </a:p>
        </p:txBody>
      </p:sp>
      <p:sp>
        <p:nvSpPr>
          <p:cNvPr id="206" name="Figure"/>
          <p:cNvSpPr/>
          <p:nvPr/>
        </p:nvSpPr>
        <p:spPr>
          <a:xfrm>
            <a:off x="8973819" y="1366519"/>
            <a:ext cx="2007078" cy="573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14" y="14256"/>
                </a:moveTo>
                <a:lnTo>
                  <a:pt x="6014" y="21600"/>
                </a:lnTo>
                <a:lnTo>
                  <a:pt x="0" y="10800"/>
                </a:lnTo>
                <a:lnTo>
                  <a:pt x="6014" y="0"/>
                </a:lnTo>
                <a:lnTo>
                  <a:pt x="6014" y="7344"/>
                </a:lnTo>
                <a:lnTo>
                  <a:pt x="15586" y="7344"/>
                </a:lnTo>
                <a:lnTo>
                  <a:pt x="15586" y="0"/>
                </a:lnTo>
                <a:lnTo>
                  <a:pt x="21600" y="10800"/>
                </a:lnTo>
                <a:lnTo>
                  <a:pt x="15586" y="21600"/>
                </a:lnTo>
                <a:lnTo>
                  <a:pt x="15586" y="14256"/>
                </a:lnTo>
                <a:lnTo>
                  <a:pt x="6014" y="14256"/>
                </a:lnTo>
                <a:close/>
              </a:path>
            </a:pathLst>
          </a:cu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207" name="Etre satisfait"/>
          <p:cNvSpPr txBox="1"/>
          <p:nvPr/>
        </p:nvSpPr>
        <p:spPr>
          <a:xfrm>
            <a:off x="4424273" y="4533899"/>
            <a:ext cx="273385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000000"/>
                </a:solidFill>
              </a:defRPr>
            </a:pPr>
            <a:r>
              <a:t>Etre</a:t>
            </a:r>
            <a:r>
              <a:t> </a:t>
            </a:r>
            <a:r>
              <a:rPr>
                <a:solidFill>
                  <a:srgbClr val="FFFFFF"/>
                </a:solidFill>
              </a:rPr>
              <a:t>sa</a:t>
            </a:r>
            <a:r>
              <a:t>t</a:t>
            </a:r>
            <a:r>
              <a:t>isfait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4"/>
      <p:bldP build="whole" bldLvl="1" animBg="1" rev="0" advAuto="0" spid="205" grpId="2"/>
      <p:bldP build="whole" bldLvl="1" animBg="1" rev="0" advAuto="0" spid="206" grpId="3"/>
      <p:bldP build="whole" bldLvl="1" animBg="1" rev="0" advAuto="0" spid="203"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b) Agis malgré la difficulté"/>
          <p:cNvSpPr txBox="1"/>
          <p:nvPr>
            <p:ph type="title"/>
          </p:nvPr>
        </p:nvSpPr>
        <p:spPr>
          <a:xfrm>
            <a:off x="952500" y="914400"/>
            <a:ext cx="11099800" cy="2120900"/>
          </a:xfrm>
          <a:prstGeom prst="rect">
            <a:avLst/>
          </a:prstGeom>
        </p:spPr>
        <p:txBody>
          <a:bodyPr/>
          <a:lstStyle/>
          <a:p>
            <a:pPr defTabSz="484886">
              <a:defRPr sz="6640"/>
            </a:pPr>
          </a:p>
          <a:p>
            <a:pPr defTabSz="484886">
              <a:defRPr sz="6722"/>
            </a:pPr>
            <a:r>
              <a:t>b) Agis malgré la difficulté </a:t>
            </a:r>
          </a:p>
        </p:txBody>
      </p:sp>
      <p:sp>
        <p:nvSpPr>
          <p:cNvPr id="210" name="Se préparer à passer le flambeaux…"/>
          <p:cNvSpPr txBox="1"/>
          <p:nvPr>
            <p:ph type="body" idx="1"/>
          </p:nvPr>
        </p:nvSpPr>
        <p:spPr>
          <a:prstGeom prst="rect">
            <a:avLst/>
          </a:prstGeom>
        </p:spPr>
        <p:txBody>
          <a:bodyPr/>
          <a:lstStyle/>
          <a:p>
            <a:pPr/>
            <a:r>
              <a:t>Se préparer à passer le flambeaux </a:t>
            </a:r>
          </a:p>
          <a:p>
            <a:pPr/>
            <a:r>
              <a:t>Construire avec l’opposition </a:t>
            </a:r>
          </a:p>
          <a:p>
            <a:pPr/>
            <a:r>
              <a:t>Donner un modèle </a:t>
            </a:r>
          </a:p>
        </p:txBody>
      </p:sp>
      <p:sp>
        <p:nvSpPr>
          <p:cNvPr id="211"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b) Agis malgré la difficulté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e préparer à passer le flambeau"/>
          <p:cNvSpPr txBox="1"/>
          <p:nvPr>
            <p:ph type="title"/>
          </p:nvPr>
        </p:nvSpPr>
        <p:spPr>
          <a:xfrm>
            <a:off x="952500" y="850900"/>
            <a:ext cx="11099800" cy="2120900"/>
          </a:xfrm>
          <a:prstGeom prst="rect">
            <a:avLst/>
          </a:prstGeom>
        </p:spPr>
        <p:txBody>
          <a:bodyPr/>
          <a:lstStyle/>
          <a:p>
            <a:pPr>
              <a:defRPr sz="4600"/>
            </a:pPr>
          </a:p>
          <a:p>
            <a:pPr>
              <a:defRPr sz="4600"/>
            </a:pPr>
            <a:r>
              <a:t>Se préparer à passer le flambeau</a:t>
            </a:r>
          </a:p>
        </p:txBody>
      </p:sp>
      <p:sp>
        <p:nvSpPr>
          <p:cNvPr id="214" name="Les choses que tu as entendues de moi devant plusieurs témoins, commets-les à des hommes fidèles qui soient capables d’instruire aussi les autres. (2 Timothée 2 v 2)…"/>
          <p:cNvSpPr txBox="1"/>
          <p:nvPr>
            <p:ph type="body" idx="1"/>
          </p:nvPr>
        </p:nvSpPr>
        <p:spPr>
          <a:xfrm>
            <a:off x="952500" y="2451100"/>
            <a:ext cx="11099800" cy="6286500"/>
          </a:xfrm>
          <a:prstGeom prst="rect">
            <a:avLst/>
          </a:prstGeom>
        </p:spPr>
        <p:txBody>
          <a:bodyPr/>
          <a:lstStyle/>
          <a:p>
            <a:pPr marL="388620" indent="-388620" defTabSz="496570">
              <a:spcBef>
                <a:spcPts val="3500"/>
              </a:spcBef>
              <a:defRPr sz="3230"/>
            </a:pPr>
          </a:p>
          <a:p>
            <a:pPr marL="388620" indent="-388620" defTabSz="496570">
              <a:spcBef>
                <a:spcPts val="3500"/>
              </a:spcBef>
              <a:defRPr sz="3230"/>
            </a:pPr>
            <a:r>
              <a:t>Les choses que tu as entendues de moi devant plusieurs témoins, commets-les à des hommes fidèles qui soient capables d’instruire aussi les autres. (2 Timothée 2 v 2) </a:t>
            </a:r>
          </a:p>
          <a:p>
            <a:pPr marL="388620" indent="-388620" defTabSz="496570">
              <a:spcBef>
                <a:spcPts val="3500"/>
              </a:spcBef>
              <a:defRPr sz="3230"/>
            </a:pPr>
            <a:r>
              <a:t>Mais fuis les convoitises de la jeunesse, et poursuis la justice, la foi, l’amour, la paix, avec ceux qui invoquent le Seigneur d’un coeur pur. (2 Timothée 2 v 22)</a:t>
            </a:r>
          </a:p>
          <a:p>
            <a:pPr marL="388620" indent="-388620" defTabSz="496570">
              <a:spcBef>
                <a:spcPts val="3500"/>
              </a:spcBef>
              <a:defRPr sz="3230"/>
            </a:pPr>
            <a:r>
              <a:t>Dès l’enfance, tu connais les saintes lettres… (2 Timothée 3 v 15)</a:t>
            </a:r>
          </a:p>
        </p:txBody>
      </p:sp>
      <p:sp>
        <p:nvSpPr>
          <p:cNvPr id="215"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b) Agis malgré la difficulté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587d9df3eb505f849ce28104bc077f89.jpg" descr="587d9df3eb505f849ce28104bc077f89.jpg"/>
          <p:cNvPicPr>
            <a:picLocks noChangeAspect="1"/>
          </p:cNvPicPr>
          <p:nvPr>
            <p:ph type="pic" idx="13"/>
          </p:nvPr>
        </p:nvPicPr>
        <p:blipFill>
          <a:blip r:embed="rId2">
            <a:extLst/>
          </a:blip>
          <a:srcRect l="14601" t="0" r="14601" b="0"/>
          <a:stretch>
            <a:fillRect/>
          </a:stretch>
        </p:blipFill>
        <p:spPr>
          <a:xfrm>
            <a:off x="-14002" y="964252"/>
            <a:ext cx="13032860" cy="7887418"/>
          </a:xfrm>
          <a:prstGeom prst="rect">
            <a:avLst/>
          </a:prstGeom>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Construire avec l’opposition"/>
          <p:cNvSpPr txBox="1"/>
          <p:nvPr>
            <p:ph type="title"/>
          </p:nvPr>
        </p:nvSpPr>
        <p:spPr>
          <a:xfrm>
            <a:off x="952500" y="571500"/>
            <a:ext cx="11099800" cy="2120900"/>
          </a:xfrm>
          <a:prstGeom prst="rect">
            <a:avLst/>
          </a:prstGeom>
        </p:spPr>
        <p:txBody>
          <a:bodyPr/>
          <a:lstStyle/>
          <a:p>
            <a:pPr>
              <a:defRPr sz="5300"/>
            </a:pPr>
          </a:p>
          <a:p>
            <a:pPr>
              <a:defRPr sz="5300"/>
            </a:pPr>
            <a:r>
              <a:t>Construire avec l’opposition</a:t>
            </a:r>
          </a:p>
        </p:txBody>
      </p:sp>
      <p:sp>
        <p:nvSpPr>
          <p:cNvPr id="218" name="Remets ces choses…"/>
          <p:cNvSpPr txBox="1"/>
          <p:nvPr>
            <p:ph type="body" idx="1"/>
          </p:nvPr>
        </p:nvSpPr>
        <p:spPr>
          <a:xfrm>
            <a:off x="952500" y="2908300"/>
            <a:ext cx="11099800" cy="6286500"/>
          </a:xfrm>
          <a:prstGeom prst="rect">
            <a:avLst/>
          </a:prstGeom>
        </p:spPr>
        <p:txBody>
          <a:bodyPr/>
          <a:lstStyle/>
          <a:p>
            <a:pPr marL="352043" indent="-352043" defTabSz="449833">
              <a:spcBef>
                <a:spcPts val="3200"/>
              </a:spcBef>
              <a:defRPr sz="2925"/>
            </a:pPr>
            <a:r>
              <a:t>Remets ces choses </a:t>
            </a:r>
          </a:p>
          <a:p>
            <a:pPr marL="352043" indent="-352043" defTabSz="449833">
              <a:spcBef>
                <a:spcPts val="3200"/>
              </a:spcBef>
              <a:defRPr sz="2925"/>
            </a:pPr>
            <a:r>
              <a:t>Evite les discours vains et profanes </a:t>
            </a:r>
          </a:p>
          <a:p>
            <a:pPr marL="352043" indent="-352043" defTabSz="449833">
              <a:spcBef>
                <a:spcPts val="3200"/>
              </a:spcBef>
              <a:defRPr sz="2925"/>
            </a:pPr>
            <a:r>
              <a:t>Evite les questions folles et insensées</a:t>
            </a:r>
          </a:p>
          <a:p>
            <a:pPr marL="352043" indent="-352043" defTabSz="449833">
              <a:spcBef>
                <a:spcPts val="3200"/>
              </a:spcBef>
              <a:defRPr sz="2925"/>
            </a:pPr>
            <a:r>
              <a:t>Doux envers tous, enseignant avec douceur les opposants </a:t>
            </a:r>
          </a:p>
          <a:p>
            <a:pPr marL="352043" indent="-352043" defTabSz="449833">
              <a:spcBef>
                <a:spcPts val="3200"/>
              </a:spcBef>
              <a:defRPr sz="2925"/>
            </a:pPr>
            <a:r>
              <a:t>Détourne-toi </a:t>
            </a:r>
          </a:p>
          <a:p>
            <a:pPr marL="352043" indent="-352043" defTabSz="449833">
              <a:spcBef>
                <a:spcPts val="3200"/>
              </a:spcBef>
              <a:defRPr sz="2925"/>
            </a:pPr>
            <a:r>
              <a:t>Prêche la parole, insiste en temps et hors de temps, convaincs, reprends, exhorte, avec toute longanimité et doctrine</a:t>
            </a:r>
          </a:p>
          <a:p>
            <a:pPr marL="352043" indent="-352043" defTabSz="449833">
              <a:spcBef>
                <a:spcPts val="3200"/>
              </a:spcBef>
              <a:defRPr sz="2925"/>
            </a:pPr>
            <a:r>
              <a:t>Garde-toi aussi de lui </a:t>
            </a:r>
          </a:p>
        </p:txBody>
      </p:sp>
      <p:sp>
        <p:nvSpPr>
          <p:cNvPr id="219"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b) Agis malgré la difficulté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21" name="Tableau"/>
          <p:cNvGraphicFramePr/>
          <p:nvPr/>
        </p:nvGraphicFramePr>
        <p:xfrm>
          <a:off x="1163319" y="165099"/>
          <a:ext cx="10558028" cy="9305471"/>
        </p:xfrm>
        <a:graphic xmlns:a="http://schemas.openxmlformats.org/drawingml/2006/main">
          <a:graphicData uri="http://schemas.openxmlformats.org/drawingml/2006/table">
            <a:tbl>
              <a:tblPr firstCol="0" firstRow="0" lastCol="0" lastRow="0" bandCol="0" bandRow="0" rtl="0">
                <a:tableStyleId>{2708684C-4D16-4618-839F-0558EEFCDFE6}</a:tableStyleId>
              </a:tblPr>
              <a:tblGrid>
                <a:gridCol w="5275838"/>
                <a:gridCol w="5275838"/>
              </a:tblGrid>
              <a:tr h="536766">
                <a:tc>
                  <a:txBody>
                    <a:bodyPr/>
                    <a:lstStyle/>
                    <a:p>
                      <a:pPr defTabSz="914400">
                        <a:defRPr>
                          <a:solidFill>
                            <a:srgbClr val="000000"/>
                          </a:solidFill>
                        </a:defRPr>
                      </a:pPr>
                      <a:r>
                        <a:rPr sz="2300">
                          <a:solidFill>
                            <a:srgbClr val="FFFFFF"/>
                          </a:solidFill>
                        </a:rPr>
                        <a:t>Recommandations</a:t>
                      </a:r>
                    </a:p>
                  </a:txBody>
                  <a:tcPr marL="50800" marR="50800" marT="50800" marB="50800" anchor="ctr" anchorCtr="0" horzOverflow="overflow">
                    <a:lnL w="12700">
                      <a:solidFill>
                        <a:srgbClr val="FDFFFF"/>
                      </a:solidFill>
                      <a:custDash>
                        <a:ds d="100000" sp="200000"/>
                      </a:custDash>
                      <a:miter lim="400000"/>
                    </a:lnL>
                    <a:lnR w="12700">
                      <a:solidFill>
                        <a:srgbClr val="3736FF"/>
                      </a:solidFill>
                      <a:custDash>
                        <a:ds d="200000" sp="200000"/>
                      </a:custDash>
                      <a:miter lim="400000"/>
                    </a:lnR>
                    <a:lnT w="12700">
                      <a:solidFill>
                        <a:srgbClr val="FDFFFF"/>
                      </a:solidFill>
                      <a:custDash>
                        <a:ds d="100000" sp="200000"/>
                      </a:custDash>
                      <a:miter lim="400000"/>
                    </a:lnT>
                    <a:solidFill>
                      <a:schemeClr val="accent1">
                        <a:hueOff val="203713"/>
                        <a:lumOff val="-13818"/>
                      </a:schemeClr>
                    </a:solidFill>
                  </a:tcPr>
                </a:tc>
                <a:tc>
                  <a:txBody>
                    <a:bodyPr/>
                    <a:lstStyle/>
                    <a:p>
                      <a:pPr defTabSz="914400">
                        <a:defRPr>
                          <a:solidFill>
                            <a:srgbClr val="000000"/>
                          </a:solidFill>
                        </a:defRPr>
                      </a:pPr>
                      <a:r>
                        <a:rPr sz="2300">
                          <a:solidFill>
                            <a:srgbClr val="FFFFFF"/>
                          </a:solidFill>
                        </a:rPr>
                        <a:t>Raisons </a:t>
                      </a:r>
                    </a:p>
                  </a:txBody>
                  <a:tcPr marL="50800" marR="50800" marT="50800" marB="50800" anchor="ctr" anchorCtr="0" horzOverflow="overflow">
                    <a:lnL w="12700">
                      <a:solidFill>
                        <a:srgbClr val="3736FF"/>
                      </a:solidFill>
                      <a:custDash>
                        <a:ds d="200000" sp="200000"/>
                      </a:custDash>
                      <a:miter lim="400000"/>
                    </a:lnL>
                    <a:lnR w="12700">
                      <a:solidFill>
                        <a:srgbClr val="3736FF"/>
                      </a:solidFill>
                      <a:custDash>
                        <a:ds d="200000" sp="200000"/>
                      </a:custDash>
                      <a:miter lim="400000"/>
                    </a:lnR>
                    <a:lnT w="12700">
                      <a:solidFill>
                        <a:srgbClr val="3736FF"/>
                      </a:solidFill>
                      <a:custDash>
                        <a:ds d="200000" sp="200000"/>
                      </a:custDash>
                      <a:miter lim="400000"/>
                    </a:lnT>
                    <a:lnB w="12700">
                      <a:solidFill>
                        <a:srgbClr val="3736FF"/>
                      </a:solidFill>
                      <a:custDash>
                        <a:ds d="200000" sp="200000"/>
                      </a:custDash>
                      <a:miter lim="400000"/>
                    </a:lnB>
                    <a:solidFill>
                      <a:schemeClr val="accent1">
                        <a:hueOff val="203713"/>
                        <a:lumOff val="-13818"/>
                      </a:schemeClr>
                    </a:solidFill>
                  </a:tcPr>
                </a:tc>
              </a:tr>
              <a:tr h="942968">
                <a:tc>
                  <a:txBody>
                    <a:bodyPr/>
                    <a:lstStyle/>
                    <a:p>
                      <a:pPr defTabSz="914400">
                        <a:defRPr>
                          <a:solidFill>
                            <a:srgbClr val="000000"/>
                          </a:solidFill>
                        </a:defRPr>
                      </a:pPr>
                      <a:r>
                        <a:rPr sz="2400">
                          <a:solidFill>
                            <a:srgbClr val="FFFFFF"/>
                          </a:solidFill>
                        </a:rPr>
                        <a:t>Pas de disputes de mots 
(2 v 14)</a:t>
                      </a:r>
                    </a:p>
                  </a:txBody>
                  <a:tcPr marL="50800" marR="50800" marT="50800" marB="50800" anchor="ctr" anchorCtr="0" horzOverflow="overflow">
                    <a:lnL w="12700">
                      <a:solidFill>
                        <a:srgbClr val="FDFFFF"/>
                      </a:solidFill>
                      <a:custDash>
                        <a:ds d="100000" sp="200000"/>
                      </a:custDash>
                      <a:miter lim="400000"/>
                    </a:lnL>
                  </a:tcPr>
                </a:tc>
                <a:tc>
                  <a:txBody>
                    <a:bodyPr/>
                    <a:lstStyle/>
                    <a:p>
                      <a:pPr defTabSz="914400">
                        <a:defRPr>
                          <a:solidFill>
                            <a:srgbClr val="000000"/>
                          </a:solidFill>
                        </a:defRPr>
                      </a:pPr>
                      <a:r>
                        <a:rPr sz="2400">
                          <a:solidFill>
                            <a:srgbClr val="FFFFFF"/>
                          </a:solidFill>
                        </a:rPr>
                        <a:t>Aucun profit et bouleverse la foi des auditeurs </a:t>
                      </a:r>
                    </a:p>
                  </a:txBody>
                  <a:tcPr marL="50800" marR="50800" marT="50800" marB="50800" anchor="ctr" anchorCtr="0" horzOverflow="overflow">
                    <a:lnR w="12700">
                      <a:solidFill>
                        <a:srgbClr val="FDFFFF"/>
                      </a:solidFill>
                      <a:custDash>
                        <a:ds d="100000" sp="200000"/>
                      </a:custDash>
                      <a:miter lim="400000"/>
                    </a:lnR>
                    <a:lnT w="12700">
                      <a:solidFill>
                        <a:srgbClr val="3736FF"/>
                      </a:solidFill>
                      <a:custDash>
                        <a:ds d="200000" sp="200000"/>
                      </a:custDash>
                      <a:miter lim="400000"/>
                    </a:lnT>
                  </a:tcPr>
                </a:tc>
              </a:tr>
              <a:tr h="942968">
                <a:tc>
                  <a:txBody>
                    <a:bodyPr/>
                    <a:lstStyle/>
                    <a:p>
                      <a:pPr defTabSz="914400">
                        <a:defRPr>
                          <a:solidFill>
                            <a:srgbClr val="000000"/>
                          </a:solidFill>
                        </a:defRPr>
                      </a:pPr>
                      <a:r>
                        <a:rPr sz="2400">
                          <a:solidFill>
                            <a:srgbClr val="FFFFFF"/>
                          </a:solidFill>
                        </a:rPr>
                        <a:t>Evite les discours vains et profanes 
(2 v 16)</a:t>
                      </a:r>
                    </a:p>
                  </a:txBody>
                  <a:tcPr marL="50800" marR="50800" marT="50800" marB="50800" anchor="ctr" anchorCtr="0" horzOverflow="overflow">
                    <a:lnL w="12700">
                      <a:solidFill>
                        <a:srgbClr val="FDFFFF"/>
                      </a:solidFill>
                      <a:custDash>
                        <a:ds d="100000" sp="200000"/>
                      </a:custDash>
                      <a:miter lim="400000"/>
                    </a:lnL>
                  </a:tcPr>
                </a:tc>
                <a:tc>
                  <a:txBody>
                    <a:bodyPr/>
                    <a:lstStyle/>
                    <a:p>
                      <a:pPr defTabSz="914400">
                        <a:defRPr>
                          <a:solidFill>
                            <a:srgbClr val="000000"/>
                          </a:solidFill>
                        </a:defRPr>
                      </a:pPr>
                      <a:r>
                        <a:rPr sz="2400">
                          <a:solidFill>
                            <a:srgbClr val="FFFFFF"/>
                          </a:solidFill>
                        </a:rPr>
                        <a:t>Gangrène 
(2 v 17) </a:t>
                      </a:r>
                    </a:p>
                  </a:txBody>
                  <a:tcPr marL="50800" marR="50800" marT="50800" marB="50800" anchor="ctr" anchorCtr="0" horzOverflow="overflow">
                    <a:lnR w="12700">
                      <a:solidFill>
                        <a:srgbClr val="FDFFFF"/>
                      </a:solidFill>
                      <a:custDash>
                        <a:ds d="100000" sp="200000"/>
                      </a:custDash>
                      <a:miter lim="400000"/>
                    </a:lnR>
                  </a:tcPr>
                </a:tc>
              </a:tr>
              <a:tr h="942968">
                <a:tc>
                  <a:txBody>
                    <a:bodyPr/>
                    <a:lstStyle/>
                    <a:p>
                      <a:pPr defTabSz="914400">
                        <a:defRPr>
                          <a:solidFill>
                            <a:srgbClr val="000000"/>
                          </a:solidFill>
                        </a:defRPr>
                      </a:pPr>
                      <a:r>
                        <a:rPr sz="2400">
                          <a:solidFill>
                            <a:srgbClr val="FFFFFF"/>
                          </a:solidFill>
                        </a:rPr>
                        <a:t>Evite les questions folles et insensées 
(2 v 23) </a:t>
                      </a:r>
                    </a:p>
                  </a:txBody>
                  <a:tcPr marL="50800" marR="50800" marT="50800" marB="50800" anchor="ctr" anchorCtr="0" horzOverflow="overflow">
                    <a:lnL w="12700">
                      <a:solidFill>
                        <a:srgbClr val="FDFFFF"/>
                      </a:solidFill>
                      <a:custDash>
                        <a:ds d="100000" sp="200000"/>
                      </a:custDash>
                      <a:miter lim="400000"/>
                    </a:lnL>
                  </a:tcPr>
                </a:tc>
                <a:tc>
                  <a:txBody>
                    <a:bodyPr/>
                    <a:lstStyle/>
                    <a:p>
                      <a:pPr defTabSz="914400">
                        <a:defRPr>
                          <a:solidFill>
                            <a:srgbClr val="000000"/>
                          </a:solidFill>
                        </a:defRPr>
                      </a:pPr>
                      <a:r>
                        <a:rPr sz="2400">
                          <a:solidFill>
                            <a:srgbClr val="FFFFFF"/>
                          </a:solidFill>
                        </a:rPr>
                        <a:t>Contestations
(2 v 23)</a:t>
                      </a:r>
                    </a:p>
                  </a:txBody>
                  <a:tcPr marL="50800" marR="50800" marT="50800" marB="50800" anchor="ctr" anchorCtr="0" horzOverflow="overflow">
                    <a:lnR w="12700">
                      <a:solidFill>
                        <a:srgbClr val="FDFFFF"/>
                      </a:solidFill>
                      <a:custDash>
                        <a:ds d="100000" sp="200000"/>
                      </a:custDash>
                      <a:miter lim="400000"/>
                    </a:lnR>
                  </a:tcPr>
                </a:tc>
              </a:tr>
              <a:tr h="1349170">
                <a:tc>
                  <a:txBody>
                    <a:bodyPr/>
                    <a:lstStyle/>
                    <a:p>
                      <a:pPr defTabSz="914400">
                        <a:defRPr>
                          <a:solidFill>
                            <a:srgbClr val="000000"/>
                          </a:solidFill>
                        </a:defRPr>
                      </a:pPr>
                      <a:r>
                        <a:rPr sz="2400">
                          <a:solidFill>
                            <a:srgbClr val="FFFFFF"/>
                          </a:solidFill>
                        </a:rPr>
                        <a:t>Ne pas contester
(2 v 24)</a:t>
                      </a:r>
                    </a:p>
                  </a:txBody>
                  <a:tcPr marL="50800" marR="50800" marT="50800" marB="50800" anchor="ctr" anchorCtr="0" horzOverflow="overflow">
                    <a:lnL w="12700">
                      <a:solidFill>
                        <a:srgbClr val="FDFFFF"/>
                      </a:solidFill>
                      <a:custDash>
                        <a:ds d="100000" sp="200000"/>
                      </a:custDash>
                      <a:miter lim="400000"/>
                    </a:lnL>
                  </a:tcPr>
                </a:tc>
                <a:tc>
                  <a:txBody>
                    <a:bodyPr/>
                    <a:lstStyle/>
                    <a:p>
                      <a:pPr defTabSz="914400">
                        <a:defRPr>
                          <a:solidFill>
                            <a:srgbClr val="000000"/>
                          </a:solidFill>
                        </a:defRPr>
                      </a:pPr>
                      <a:r>
                        <a:rPr sz="2400">
                          <a:solidFill>
                            <a:srgbClr val="FFFFFF"/>
                          </a:solidFill>
                        </a:rPr>
                        <a:t>Il ne faut pas que l’esclave du Seigneur conteste
(2 v 24)</a:t>
                      </a:r>
                    </a:p>
                  </a:txBody>
                  <a:tcPr marL="50800" marR="50800" marT="50800" marB="50800" anchor="ctr" anchorCtr="0" horzOverflow="overflow">
                    <a:lnR w="12700">
                      <a:solidFill>
                        <a:srgbClr val="FDFFFF"/>
                      </a:solidFill>
                      <a:custDash>
                        <a:ds d="100000" sp="200000"/>
                      </a:custDash>
                      <a:miter lim="400000"/>
                    </a:lnR>
                  </a:tcPr>
                </a:tc>
              </a:tr>
              <a:tr h="1349170">
                <a:tc>
                  <a:txBody>
                    <a:bodyPr/>
                    <a:lstStyle/>
                    <a:p>
                      <a:pPr defTabSz="914400">
                        <a:defRPr>
                          <a:solidFill>
                            <a:srgbClr val="000000"/>
                          </a:solidFill>
                        </a:defRPr>
                      </a:pPr>
                      <a:r>
                        <a:rPr sz="2400">
                          <a:solidFill>
                            <a:srgbClr val="FFFFFF"/>
                          </a:solidFill>
                        </a:rPr>
                        <a:t>Doux envers tous… enseignant avec douceur les opposants
(2 v 24 et 25)</a:t>
                      </a:r>
                    </a:p>
                  </a:txBody>
                  <a:tcPr marL="50800" marR="50800" marT="50800" marB="50800" anchor="ctr" anchorCtr="0" horzOverflow="overflow">
                    <a:lnL w="12700">
                      <a:solidFill>
                        <a:srgbClr val="FDFFFF"/>
                      </a:solidFill>
                      <a:custDash>
                        <a:ds d="100000" sp="200000"/>
                      </a:custDash>
                      <a:miter lim="400000"/>
                    </a:lnL>
                  </a:tcPr>
                </a:tc>
                <a:tc>
                  <a:txBody>
                    <a:bodyPr/>
                    <a:lstStyle/>
                    <a:p>
                      <a:pPr defTabSz="914400">
                        <a:defRPr>
                          <a:solidFill>
                            <a:srgbClr val="000000"/>
                          </a:solidFill>
                        </a:defRPr>
                      </a:pPr>
                      <a:r>
                        <a:rPr sz="2400">
                          <a:solidFill>
                            <a:srgbClr val="FFFFFF"/>
                          </a:solidFill>
                        </a:rPr>
                        <a:t>Repentance pour reconnaître la vérité
(2 v 25)</a:t>
                      </a:r>
                    </a:p>
                  </a:txBody>
                  <a:tcPr marL="50800" marR="50800" marT="50800" marB="50800" anchor="ctr" anchorCtr="0" horzOverflow="overflow">
                    <a:lnR w="12700">
                      <a:solidFill>
                        <a:srgbClr val="FDFFFF"/>
                      </a:solidFill>
                      <a:custDash>
                        <a:ds d="100000" sp="200000"/>
                      </a:custDash>
                      <a:miter lim="400000"/>
                    </a:lnR>
                  </a:tcPr>
                </a:tc>
              </a:tr>
              <a:tr h="942968">
                <a:tc>
                  <a:txBody>
                    <a:bodyPr/>
                    <a:lstStyle/>
                    <a:p>
                      <a:pPr defTabSz="914400">
                        <a:defRPr>
                          <a:solidFill>
                            <a:srgbClr val="000000"/>
                          </a:solidFill>
                        </a:defRPr>
                      </a:pPr>
                      <a:r>
                        <a:rPr sz="2400">
                          <a:solidFill>
                            <a:srgbClr val="FFFFFF"/>
                          </a:solidFill>
                        </a:rPr>
                        <a:t>Détourne-toi de telles gens
(3 v 5)</a:t>
                      </a:r>
                    </a:p>
                  </a:txBody>
                  <a:tcPr marL="50800" marR="50800" marT="50800" marB="50800" anchor="ctr" anchorCtr="0" horzOverflow="overflow">
                    <a:lnL w="12700">
                      <a:solidFill>
                        <a:srgbClr val="FDFFFF"/>
                      </a:solidFill>
                      <a:custDash>
                        <a:ds d="100000" sp="200000"/>
                      </a:custDash>
                      <a:miter lim="400000"/>
                    </a:lnL>
                  </a:tcPr>
                </a:tc>
                <a:tc>
                  <a:txBody>
                    <a:bodyPr/>
                    <a:lstStyle/>
                    <a:p>
                      <a:pPr defTabSz="914400">
                        <a:defRPr>
                          <a:solidFill>
                            <a:srgbClr val="000000"/>
                          </a:solidFill>
                        </a:defRPr>
                      </a:pPr>
                      <a:r>
                        <a:rPr sz="2400">
                          <a:solidFill>
                            <a:srgbClr val="FFFFFF"/>
                          </a:solidFill>
                        </a:rPr>
                        <a:t>Loup dans la bergerie
(3 v 6 à 8)</a:t>
                      </a:r>
                    </a:p>
                  </a:txBody>
                  <a:tcPr marL="50800" marR="50800" marT="50800" marB="50800" anchor="ctr" anchorCtr="0" horzOverflow="overflow">
                    <a:lnR w="12700">
                      <a:solidFill>
                        <a:srgbClr val="FDFFFF"/>
                      </a:solidFill>
                      <a:custDash>
                        <a:ds d="100000" sp="200000"/>
                      </a:custDash>
                      <a:miter lim="400000"/>
                    </a:lnR>
                  </a:tcPr>
                </a:tc>
              </a:tr>
              <a:tr h="1349170">
                <a:tc>
                  <a:txBody>
                    <a:bodyPr/>
                    <a:lstStyle/>
                    <a:p>
                      <a:pPr defTabSz="914400">
                        <a:defRPr>
                          <a:solidFill>
                            <a:srgbClr val="000000"/>
                          </a:solidFill>
                        </a:defRPr>
                      </a:pPr>
                      <a:r>
                        <a:rPr sz="2400">
                          <a:solidFill>
                            <a:srgbClr val="FFFFFF"/>
                          </a:solidFill>
                        </a:rPr>
                        <a:t>Prêche, insiste, convaincs, reprends, exhorte
(4 v 2)</a:t>
                      </a:r>
                    </a:p>
                  </a:txBody>
                  <a:tcPr marL="50800" marR="50800" marT="50800" marB="50800" anchor="ctr" anchorCtr="0" horzOverflow="overflow">
                    <a:lnL w="12700">
                      <a:solidFill>
                        <a:srgbClr val="FDFFFF"/>
                      </a:solidFill>
                      <a:custDash>
                        <a:ds d="100000" sp="200000"/>
                      </a:custDash>
                      <a:miter lim="400000"/>
                    </a:lnL>
                  </a:tcPr>
                </a:tc>
                <a:tc>
                  <a:txBody>
                    <a:bodyPr/>
                    <a:lstStyle/>
                    <a:p>
                      <a:pPr defTabSz="914400">
                        <a:defRPr>
                          <a:solidFill>
                            <a:srgbClr val="000000"/>
                          </a:solidFill>
                        </a:defRPr>
                      </a:pPr>
                      <a:r>
                        <a:rPr sz="2400">
                          <a:solidFill>
                            <a:srgbClr val="FFFFFF"/>
                          </a:solidFill>
                        </a:rPr>
                        <a:t>Choisissent de faux docteurs
(4 v 3 et 4)</a:t>
                      </a:r>
                    </a:p>
                  </a:txBody>
                  <a:tcPr marL="50800" marR="50800" marT="50800" marB="50800" anchor="ctr" anchorCtr="0" horzOverflow="overflow">
                    <a:lnR w="12700">
                      <a:solidFill>
                        <a:srgbClr val="FDFFFF"/>
                      </a:solidFill>
                      <a:custDash>
                        <a:ds d="100000" sp="200000"/>
                      </a:custDash>
                      <a:miter lim="400000"/>
                    </a:lnR>
                  </a:tcPr>
                </a:tc>
              </a:tr>
              <a:tr h="942968">
                <a:tc>
                  <a:txBody>
                    <a:bodyPr/>
                    <a:lstStyle/>
                    <a:p>
                      <a:pPr defTabSz="914400">
                        <a:defRPr>
                          <a:solidFill>
                            <a:srgbClr val="000000"/>
                          </a:solidFill>
                        </a:defRPr>
                      </a:pPr>
                      <a:r>
                        <a:rPr sz="2400">
                          <a:solidFill>
                            <a:srgbClr val="FFFFFF"/>
                          </a:solidFill>
                        </a:rPr>
                        <a:t>Garde-toi aussi de lui
(4 v 15) </a:t>
                      </a:r>
                    </a:p>
                  </a:txBody>
                  <a:tcPr marL="50800" marR="50800" marT="50800" marB="50800" anchor="ctr" anchorCtr="0" horzOverflow="overflow">
                    <a:lnL w="12700">
                      <a:solidFill>
                        <a:srgbClr val="FDFFFF"/>
                      </a:solidFill>
                      <a:custDash>
                        <a:ds d="100000" sp="200000"/>
                      </a:custDash>
                      <a:miter lim="400000"/>
                    </a:lnL>
                    <a:lnB w="12700">
                      <a:solidFill>
                        <a:srgbClr val="FDFFFF"/>
                      </a:solidFill>
                      <a:custDash>
                        <a:ds d="100000" sp="200000"/>
                      </a:custDash>
                      <a:miter lim="400000"/>
                    </a:lnB>
                  </a:tcPr>
                </a:tc>
                <a:tc>
                  <a:txBody>
                    <a:bodyPr/>
                    <a:lstStyle/>
                    <a:p>
                      <a:pPr defTabSz="914400">
                        <a:defRPr>
                          <a:solidFill>
                            <a:srgbClr val="000000"/>
                          </a:solidFill>
                        </a:defRPr>
                      </a:pPr>
                      <a:r>
                        <a:rPr sz="2400">
                          <a:solidFill>
                            <a:srgbClr val="FFFFFF"/>
                          </a:solidFill>
                        </a:rPr>
                        <a:t>Forte opposition à l’évangile
(4 v 15)</a:t>
                      </a:r>
                    </a:p>
                  </a:txBody>
                  <a:tcPr marL="50800" marR="50800" marT="50800" marB="50800" anchor="ctr" anchorCtr="0" horzOverflow="overflow">
                    <a:lnR w="12700">
                      <a:solidFill>
                        <a:srgbClr val="FDFFFF"/>
                      </a:solidFill>
                      <a:custDash>
                        <a:ds d="100000" sp="200000"/>
                      </a:custDash>
                      <a:miter lim="400000"/>
                    </a:lnR>
                    <a:lnB w="12700">
                      <a:solidFill>
                        <a:srgbClr val="FDFFFF"/>
                      </a:solidFill>
                      <a:custDash>
                        <a:ds d="100000" sp="200000"/>
                      </a:custDash>
                      <a:miter lim="400000"/>
                    </a:lnB>
                  </a:tcPr>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21"/>
                                        </p:tgtEl>
                                        <p:attrNameLst>
                                          <p:attrName>style.visibility</p:attrName>
                                        </p:attrNameLst>
                                      </p:cBhvr>
                                      <p:to>
                                        <p:strVal val="visible"/>
                                      </p:to>
                                    </p:set>
                                    <p:animEffect filter="box(out)" transition="in">
                                      <p:cBhvr>
                                        <p:cTn id="7"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Un modèle"/>
          <p:cNvSpPr txBox="1"/>
          <p:nvPr>
            <p:ph type="title"/>
          </p:nvPr>
        </p:nvSpPr>
        <p:spPr>
          <a:xfrm>
            <a:off x="952500" y="749300"/>
            <a:ext cx="11099800" cy="2120900"/>
          </a:xfrm>
          <a:prstGeom prst="rect">
            <a:avLst/>
          </a:prstGeom>
        </p:spPr>
        <p:txBody>
          <a:bodyPr/>
          <a:lstStyle>
            <a:lvl1pPr>
              <a:defRPr sz="7100"/>
            </a:lvl1pPr>
          </a:lstStyle>
          <a:p>
            <a:pPr/>
            <a:r>
              <a:t>Un modèle</a:t>
            </a:r>
          </a:p>
        </p:txBody>
      </p:sp>
      <p:sp>
        <p:nvSpPr>
          <p:cNvPr id="224" name="Les choses que tu as entendues de moi (2 Timothée 2 v 2)…"/>
          <p:cNvSpPr txBox="1"/>
          <p:nvPr>
            <p:ph type="body" idx="1"/>
          </p:nvPr>
        </p:nvSpPr>
        <p:spPr>
          <a:xfrm>
            <a:off x="952500" y="2781300"/>
            <a:ext cx="11099800" cy="6286500"/>
          </a:xfrm>
          <a:prstGeom prst="rect">
            <a:avLst/>
          </a:prstGeom>
        </p:spPr>
        <p:txBody>
          <a:bodyPr/>
          <a:lstStyle/>
          <a:p>
            <a:pPr marL="384047" indent="-384047" defTabSz="490727">
              <a:spcBef>
                <a:spcPts val="3500"/>
              </a:spcBef>
              <a:defRPr sz="3191"/>
            </a:pPr>
            <a:r>
              <a:t>Les choses que tu as entendues de moi (2 Timothée 2 v 2) </a:t>
            </a:r>
          </a:p>
          <a:p>
            <a:pPr marL="384047" indent="-384047" defTabSz="490727">
              <a:spcBef>
                <a:spcPts val="3500"/>
              </a:spcBef>
              <a:defRPr sz="3191"/>
            </a:pPr>
            <a:r>
              <a:t>Considère ce que je dis (2 Timothée 2 v 7) </a:t>
            </a:r>
          </a:p>
          <a:p>
            <a:pPr marL="384047" indent="-384047" defTabSz="490727">
              <a:spcBef>
                <a:spcPts val="3500"/>
              </a:spcBef>
              <a:defRPr sz="3191"/>
            </a:pPr>
            <a:r>
              <a:t>Mais toi, tu as pleinement compris ma doctrine, ma conduite, mon but constant, ma foi, mon support, mon amour, ma patience, mes persécutions, mes souffrances… (2 Timothée 3 v 10 à 11) </a:t>
            </a:r>
          </a:p>
          <a:p>
            <a:pPr marL="384047" indent="-384047" defTabSz="490727">
              <a:spcBef>
                <a:spcPts val="3500"/>
              </a:spcBef>
              <a:defRPr sz="3191"/>
            </a:pPr>
            <a:r>
              <a:t>Mais toi, demeure dans les choses que as apprises et dont tu as été pleinement convaincu, sachant de qui tu les as apprises… (2 Timothée 3 v 14)  </a:t>
            </a:r>
          </a:p>
        </p:txBody>
      </p:sp>
      <p:sp>
        <p:nvSpPr>
          <p:cNvPr id="225"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b) Agis malgré la difficulté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escalade.38410.jpg" descr="escalade.38410.jpg"/>
          <p:cNvPicPr>
            <a:picLocks noChangeAspect="1"/>
          </p:cNvPicPr>
          <p:nvPr>
            <p:ph type="pic" idx="13"/>
          </p:nvPr>
        </p:nvPicPr>
        <p:blipFill>
          <a:blip r:embed="rId2">
            <a:extLst/>
          </a:blip>
          <a:srcRect l="0" t="0" r="0" b="0"/>
          <a:stretch>
            <a:fillRect/>
          </a:stretch>
        </p:blipFill>
        <p:spPr>
          <a:xfrm>
            <a:off x="0" y="0"/>
            <a:ext cx="13004800" cy="9753600"/>
          </a:xfrm>
          <a:prstGeom prst="rect">
            <a:avLst/>
          </a:prstGeom>
        </p:spPr>
      </p:pic>
      <p:sp>
        <p:nvSpPr>
          <p:cNvPr id="228" name="Se préparer à passer…"/>
          <p:cNvSpPr txBox="1"/>
          <p:nvPr/>
        </p:nvSpPr>
        <p:spPr>
          <a:xfrm>
            <a:off x="8031681" y="3246119"/>
            <a:ext cx="5023719"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Se préparer à passer</a:t>
            </a:r>
          </a:p>
          <a:p>
            <a:pPr>
              <a:defRPr b="1">
                <a:latin typeface="Helvetica"/>
                <a:ea typeface="Helvetica"/>
                <a:cs typeface="Helvetica"/>
                <a:sym typeface="Helvetica"/>
              </a:defRPr>
            </a:pPr>
            <a:r>
              <a:t>le flambeau </a:t>
            </a:r>
          </a:p>
        </p:txBody>
      </p:sp>
      <p:sp>
        <p:nvSpPr>
          <p:cNvPr id="229" name="Construire avec…"/>
          <p:cNvSpPr txBox="1"/>
          <p:nvPr/>
        </p:nvSpPr>
        <p:spPr>
          <a:xfrm>
            <a:off x="555359" y="995679"/>
            <a:ext cx="403024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Construire avec </a:t>
            </a:r>
          </a:p>
          <a:p>
            <a:pPr>
              <a:defRPr b="1">
                <a:latin typeface="Helvetica"/>
                <a:ea typeface="Helvetica"/>
                <a:cs typeface="Helvetica"/>
                <a:sym typeface="Helvetica"/>
              </a:defRPr>
            </a:pPr>
            <a:r>
              <a:t>l’opposition</a:t>
            </a:r>
          </a:p>
        </p:txBody>
      </p:sp>
      <p:sp>
        <p:nvSpPr>
          <p:cNvPr id="230" name="Donner un modèle"/>
          <p:cNvSpPr txBox="1"/>
          <p:nvPr/>
        </p:nvSpPr>
        <p:spPr>
          <a:xfrm>
            <a:off x="4327041" y="6195060"/>
            <a:ext cx="435071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Donner un modèle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32" presetID="1" grpId="2" fill="hold">
                                  <p:stCondLst>
                                    <p:cond delay="0"/>
                                  </p:stCondLst>
                                  <p:iterate type="lt" backwards="0">
                                    <p:tmAbs val="100"/>
                                  </p:iterate>
                                  <p:childTnLst>
                                    <p:set>
                                      <p:cBhvr>
                                        <p:cTn id="10" fill="hold"/>
                                        <p:tgtEl>
                                          <p:spTgt spid="229"/>
                                        </p:tgtEl>
                                        <p:attrNameLst>
                                          <p:attrName>style.visibility</p:attrName>
                                        </p:attrNameLst>
                                      </p:cBhvr>
                                      <p:to>
                                        <p:strVal val="visible"/>
                                      </p:to>
                                    </p:set>
                                    <p:animEffect filter="(null)(out)" transition="in">
                                      <p:cBhvr>
                                        <p:cTn id="11" dur="0"/>
                                        <p:tgtEl>
                                          <p:spTgt spid="229"/>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lt" backwards="0">
                                    <p:tmAbs val="100"/>
                                  </p:iterate>
                                  <p:childTnLst>
                                    <p:set>
                                      <p:cBhvr>
                                        <p:cTn id="15" fill="hold"/>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3"/>
      <p:bldP build="whole" bldLvl="1" animBg="1" rev="0" advAuto="0" spid="228" grpId="1"/>
      <p:bldP build="whole" bldLvl="1" animBg="1" rev="0" advAuto="0" spid="229"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c) Garde le cap"/>
          <p:cNvSpPr txBox="1"/>
          <p:nvPr>
            <p:ph type="title"/>
          </p:nvPr>
        </p:nvSpPr>
        <p:spPr>
          <a:xfrm>
            <a:off x="952500" y="1308100"/>
            <a:ext cx="11099800" cy="2120900"/>
          </a:xfrm>
          <a:prstGeom prst="rect">
            <a:avLst/>
          </a:prstGeom>
        </p:spPr>
        <p:txBody>
          <a:bodyPr/>
          <a:lstStyle/>
          <a:p>
            <a:pPr/>
            <a:r>
              <a:t>c) Garde le cap </a:t>
            </a:r>
          </a:p>
        </p:txBody>
      </p:sp>
      <p:sp>
        <p:nvSpPr>
          <p:cNvPr id="233" name="Choisis de faire le bien…"/>
          <p:cNvSpPr txBox="1"/>
          <p:nvPr>
            <p:ph type="body" idx="1"/>
          </p:nvPr>
        </p:nvSpPr>
        <p:spPr>
          <a:prstGeom prst="rect">
            <a:avLst/>
          </a:prstGeom>
        </p:spPr>
        <p:txBody>
          <a:bodyPr/>
          <a:lstStyle/>
          <a:p>
            <a:pPr/>
            <a:r>
              <a:t>Choisis de faire le bien </a:t>
            </a:r>
          </a:p>
          <a:p>
            <a:pPr/>
            <a:r>
              <a:t>Prends ta part de souffrance </a:t>
            </a:r>
          </a:p>
          <a:p>
            <a:pPr/>
            <a:r>
              <a:t>Le fruit vient plus tard </a:t>
            </a:r>
          </a:p>
        </p:txBody>
      </p:sp>
      <p:sp>
        <p:nvSpPr>
          <p:cNvPr id="234"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c) Garde le cap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Choisis de faire le bien"/>
          <p:cNvSpPr txBox="1"/>
          <p:nvPr>
            <p:ph type="title"/>
          </p:nvPr>
        </p:nvSpPr>
        <p:spPr>
          <a:xfrm>
            <a:off x="673100" y="1526480"/>
            <a:ext cx="9745286" cy="1153220"/>
          </a:xfrm>
          <a:prstGeom prst="rect">
            <a:avLst/>
          </a:prstGeom>
        </p:spPr>
        <p:txBody>
          <a:bodyPr/>
          <a:lstStyle>
            <a:lvl1pPr defTabSz="502412">
              <a:defRPr sz="6880"/>
            </a:lvl1pPr>
          </a:lstStyle>
          <a:p>
            <a:pPr/>
            <a:r>
              <a:t>Choisis de faire le bien</a:t>
            </a:r>
          </a:p>
        </p:txBody>
      </p:sp>
      <p:sp>
        <p:nvSpPr>
          <p:cNvPr id="237" name="Nul homme qui va à la guerre ne s’embarrasse dans les affaires de la vie, afin qu’il plaise à celui qui l’a enrôlé pour la guerre… (2 Timothée 2 v 4)…"/>
          <p:cNvSpPr txBox="1"/>
          <p:nvPr>
            <p:ph type="body" idx="1"/>
          </p:nvPr>
        </p:nvSpPr>
        <p:spPr>
          <a:xfrm>
            <a:off x="952500" y="3254176"/>
            <a:ext cx="10103605" cy="5978724"/>
          </a:xfrm>
          <a:prstGeom prst="rect">
            <a:avLst/>
          </a:prstGeom>
        </p:spPr>
        <p:txBody>
          <a:bodyPr/>
          <a:lstStyle/>
          <a:p>
            <a:pPr marL="416052" indent="-416052" defTabSz="531622">
              <a:spcBef>
                <a:spcPts val="3800"/>
              </a:spcBef>
              <a:defRPr sz="3458"/>
            </a:pPr>
            <a:r>
              <a:t>Nul homme qui va à la guerre ne s’embarrasse dans les affaires de la vie, afin qu’il plaise à celui qui l’a enrôlé pour la guerre… (2 Timothée 2 v 4)</a:t>
            </a:r>
          </a:p>
          <a:p>
            <a:pPr marL="416052" indent="-416052" defTabSz="531622">
              <a:spcBef>
                <a:spcPts val="3800"/>
              </a:spcBef>
              <a:defRPr sz="3458"/>
            </a:pPr>
            <a:r>
              <a:t>Etudie-toi à te présenter approuvé à Dieu… (2 Timothée 2 v 15 ) </a:t>
            </a:r>
          </a:p>
          <a:p>
            <a:pPr marL="416052" indent="-416052" defTabSz="531622">
              <a:spcBef>
                <a:spcPts val="3800"/>
              </a:spcBef>
              <a:defRPr sz="3458"/>
            </a:pPr>
            <a:r>
              <a:t>Si donc quelqu’un se purifie de ceux-ci, il sera un vase à honneur, sanctifié, utile au maître, préparé pour toute bonne oeuvre. (2 Timothée 2 v 21 )</a:t>
            </a:r>
          </a:p>
        </p:txBody>
      </p:sp>
      <p:sp>
        <p:nvSpPr>
          <p:cNvPr id="238"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c) Garde le cap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Prends ta part de souffrance"/>
          <p:cNvSpPr txBox="1"/>
          <p:nvPr>
            <p:ph type="title"/>
          </p:nvPr>
        </p:nvSpPr>
        <p:spPr>
          <a:xfrm>
            <a:off x="952500" y="1647587"/>
            <a:ext cx="10236597" cy="1159114"/>
          </a:xfrm>
          <a:prstGeom prst="rect">
            <a:avLst/>
          </a:prstGeom>
        </p:spPr>
        <p:txBody>
          <a:bodyPr/>
          <a:lstStyle>
            <a:lvl1pPr defTabSz="455675">
              <a:defRPr sz="6240"/>
            </a:lvl1pPr>
          </a:lstStyle>
          <a:p>
            <a:pPr/>
            <a:r>
              <a:t>Prends ta part de souffrance</a:t>
            </a:r>
          </a:p>
        </p:txBody>
      </p:sp>
      <p:sp>
        <p:nvSpPr>
          <p:cNvPr id="241" name="Je souffre… mais je n’ai pas honte (2 Timothée 1 v 12)…"/>
          <p:cNvSpPr txBox="1"/>
          <p:nvPr>
            <p:ph type="body" idx="1"/>
          </p:nvPr>
        </p:nvSpPr>
        <p:spPr>
          <a:xfrm>
            <a:off x="952500" y="3354466"/>
            <a:ext cx="11099800" cy="5522834"/>
          </a:xfrm>
          <a:prstGeom prst="rect">
            <a:avLst/>
          </a:prstGeom>
        </p:spPr>
        <p:txBody>
          <a:bodyPr/>
          <a:lstStyle/>
          <a:p>
            <a:pPr/>
            <a:r>
              <a:t>Je souffre… mais je n’ai pas honte (2 Timothée 1 v 12)</a:t>
            </a:r>
          </a:p>
          <a:p>
            <a:pPr/>
            <a:r>
              <a:t>Prends ta part de souffrance comme un bon soldat de Jésus Christ (2 Timothée 2 v 3) </a:t>
            </a:r>
          </a:p>
          <a:p>
            <a:pPr/>
            <a:r>
              <a:t>Et tous ceux aussi qui veulent vivre pieusement dans le Christ Jésus, seront persécutés… (2 Timothée 3 v 12) </a:t>
            </a:r>
          </a:p>
        </p:txBody>
      </p:sp>
      <p:sp>
        <p:nvSpPr>
          <p:cNvPr id="242"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c) Garde le cap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Le fruit vient plus tard"/>
          <p:cNvSpPr txBox="1"/>
          <p:nvPr>
            <p:ph type="title"/>
          </p:nvPr>
        </p:nvSpPr>
        <p:spPr>
          <a:xfrm>
            <a:off x="292100" y="1714023"/>
            <a:ext cx="9934476" cy="1130777"/>
          </a:xfrm>
          <a:prstGeom prst="rect">
            <a:avLst/>
          </a:prstGeom>
        </p:spPr>
        <p:txBody>
          <a:bodyPr/>
          <a:lstStyle>
            <a:lvl1pPr defTabSz="490727">
              <a:defRPr sz="6719"/>
            </a:lvl1pPr>
          </a:lstStyle>
          <a:p>
            <a:pPr/>
            <a:r>
              <a:t>Le fruit vient plus tard</a:t>
            </a:r>
          </a:p>
        </p:txBody>
      </p:sp>
      <p:sp>
        <p:nvSpPr>
          <p:cNvPr id="245" name="Il a la puissance de garder ce que je lui ai confié, jusqu’à ce jour. (2 Timothée 1 v 12)…"/>
          <p:cNvSpPr txBox="1"/>
          <p:nvPr>
            <p:ph type="body" idx="1"/>
          </p:nvPr>
        </p:nvSpPr>
        <p:spPr>
          <a:xfrm>
            <a:off x="952500" y="3500139"/>
            <a:ext cx="10802561" cy="5377161"/>
          </a:xfrm>
          <a:prstGeom prst="rect">
            <a:avLst/>
          </a:prstGeom>
        </p:spPr>
        <p:txBody>
          <a:bodyPr/>
          <a:lstStyle/>
          <a:p>
            <a:pPr/>
            <a:r>
              <a:t>Il a la puissance de garder ce que je lui ai confié, jusqu’à ce jour. (2 Timothée 1 v 12)</a:t>
            </a:r>
          </a:p>
          <a:p>
            <a:pPr/>
            <a:r>
              <a:t>Le Seigneur lui fasse trouver miséricorde de la part du seigneur dans ce jour-là… (2 Timothée 1 v 18)</a:t>
            </a:r>
          </a:p>
          <a:p>
            <a:pPr/>
            <a:r>
              <a:t>Il faut que le laboureur travaille premièrement , pour qu’il jouisse des fruits. (2 Timothée 2 v 6)</a:t>
            </a:r>
          </a:p>
        </p:txBody>
      </p:sp>
      <p:sp>
        <p:nvSpPr>
          <p:cNvPr id="246"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c) Garde le cap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Le fruit vient plus tard"/>
          <p:cNvSpPr txBox="1"/>
          <p:nvPr>
            <p:ph type="title"/>
          </p:nvPr>
        </p:nvSpPr>
        <p:spPr>
          <a:xfrm>
            <a:off x="190500" y="1444208"/>
            <a:ext cx="9661585" cy="1083092"/>
          </a:xfrm>
          <a:prstGeom prst="rect">
            <a:avLst/>
          </a:prstGeom>
        </p:spPr>
        <p:txBody>
          <a:bodyPr/>
          <a:lstStyle>
            <a:lvl1pPr defTabSz="467359">
              <a:defRPr sz="6400"/>
            </a:lvl1pPr>
          </a:lstStyle>
          <a:p>
            <a:pPr/>
            <a:r>
              <a:t>Le fruit vient plus tard</a:t>
            </a:r>
          </a:p>
        </p:txBody>
      </p:sp>
      <p:sp>
        <p:nvSpPr>
          <p:cNvPr id="249" name="Si nous souffrons, nous régnerons aussi avec lui…(2 Timothée 2 v 12)…"/>
          <p:cNvSpPr txBox="1"/>
          <p:nvPr>
            <p:ph type="body" idx="1"/>
          </p:nvPr>
        </p:nvSpPr>
        <p:spPr>
          <a:xfrm>
            <a:off x="952500" y="3061096"/>
            <a:ext cx="10483890" cy="5816204"/>
          </a:xfrm>
          <a:prstGeom prst="rect">
            <a:avLst/>
          </a:prstGeom>
        </p:spPr>
        <p:txBody>
          <a:bodyPr/>
          <a:lstStyle/>
          <a:p>
            <a:pPr marL="411479" indent="-411479" defTabSz="525779">
              <a:spcBef>
                <a:spcPts val="3700"/>
              </a:spcBef>
              <a:defRPr sz="3420"/>
            </a:pPr>
            <a:r>
              <a:t>Si nous souffrons, nous régnerons aussi avec lui…(2 Timothée 2 v 12)</a:t>
            </a:r>
          </a:p>
          <a:p>
            <a:pPr marL="411479" indent="-411479" defTabSz="525779">
              <a:spcBef>
                <a:spcPts val="3700"/>
              </a:spcBef>
              <a:defRPr sz="3420"/>
            </a:pPr>
            <a:r>
              <a:t>Le Christ Jésus va juger vivants et morts, et par son apparition et par son règne (2 Timothée 4 v 2)</a:t>
            </a:r>
          </a:p>
          <a:p>
            <a:pPr marL="411479" indent="-411479" defTabSz="525779">
              <a:spcBef>
                <a:spcPts val="3700"/>
              </a:spcBef>
              <a:defRPr sz="3420"/>
            </a:pPr>
            <a:r>
              <a:t>J’ai combattu le bon combat, j’ai achevé la course, j’ai gardé la foi : désormais m’est réservée la couronne de justice, que le Seigneur juste juge me donnera dans ce jour-là… (2 Timothée 4 v 7 et 8) </a:t>
            </a:r>
          </a:p>
        </p:txBody>
      </p:sp>
      <p:sp>
        <p:nvSpPr>
          <p:cNvPr id="250" name="1. Nécessité de transmettre…"/>
          <p:cNvSpPr txBox="1"/>
          <p:nvPr/>
        </p:nvSpPr>
        <p:spPr>
          <a:xfrm>
            <a:off x="7240595" y="27939"/>
            <a:ext cx="572931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p>
          <a:p>
            <a:pPr algn="r">
              <a:defRPr b="1" sz="2600">
                <a:solidFill>
                  <a:srgbClr val="FCFFFF"/>
                </a:solidFill>
                <a:latin typeface="Helvetica"/>
                <a:ea typeface="Helvetica"/>
                <a:cs typeface="Helvetica"/>
                <a:sym typeface="Helvetica"/>
              </a:defRPr>
            </a:pPr>
            <a:r>
              <a:t>2. Des pistes pour bien transmettre</a:t>
            </a:r>
          </a:p>
          <a:p>
            <a:pPr algn="r">
              <a:defRPr b="1" sz="2600">
                <a:solidFill>
                  <a:srgbClr val="FCFFFF"/>
                </a:solidFill>
                <a:latin typeface="Helvetica"/>
                <a:ea typeface="Helvetica"/>
                <a:cs typeface="Helvetica"/>
                <a:sym typeface="Helvetica"/>
              </a:defRPr>
            </a:pPr>
            <a:r>
              <a:t>c) Garde le cap </a:t>
            </a:r>
          </a:p>
          <a:p>
            <a:pPr algn="r">
              <a:defRPr sz="2200">
                <a:solidFill>
                  <a:srgbClr val="848585"/>
                </a:solidFill>
              </a:defRPr>
            </a:pPr>
            <a:r>
              <a:t>3. Réflexion pour aujourd’hui</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barrer-un-bateau-gouvernail.jpg" descr="barrer-un-bateau-gouvernail.jpg"/>
          <p:cNvPicPr>
            <a:picLocks noChangeAspect="1"/>
          </p:cNvPicPr>
          <p:nvPr>
            <p:ph type="pic" idx="13"/>
          </p:nvPr>
        </p:nvPicPr>
        <p:blipFill>
          <a:blip r:embed="rId2">
            <a:extLst/>
          </a:blip>
          <a:srcRect l="5555" t="0" r="5555" b="0"/>
          <a:stretch>
            <a:fillRect/>
          </a:stretch>
        </p:blipFill>
        <p:spPr>
          <a:xfrm>
            <a:off x="0" y="0"/>
            <a:ext cx="13004800" cy="9753600"/>
          </a:xfrm>
          <a:prstGeom prst="rect">
            <a:avLst/>
          </a:prstGeom>
        </p:spPr>
      </p:pic>
      <p:sp>
        <p:nvSpPr>
          <p:cNvPr id="253" name="Choisis de faire…"/>
          <p:cNvSpPr txBox="1"/>
          <p:nvPr/>
        </p:nvSpPr>
        <p:spPr>
          <a:xfrm>
            <a:off x="523062" y="939800"/>
            <a:ext cx="3591916" cy="1270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a:t>
            </a:r>
            <a:r>
              <a:rPr>
                <a:solidFill>
                  <a:srgbClr val="D8DADA"/>
                </a:solidFill>
              </a:rPr>
              <a:t>h</a:t>
            </a:r>
            <a:r>
              <a:t>o</a:t>
            </a:r>
            <a:r>
              <a:t>isis de faire</a:t>
            </a:r>
          </a:p>
          <a:p>
            <a:pPr/>
            <a:r>
              <a:t> le bien</a:t>
            </a:r>
          </a:p>
        </p:txBody>
      </p:sp>
      <p:sp>
        <p:nvSpPr>
          <p:cNvPr id="254" name="Le fruit viendra plus tard"/>
          <p:cNvSpPr txBox="1"/>
          <p:nvPr/>
        </p:nvSpPr>
        <p:spPr>
          <a:xfrm>
            <a:off x="3957472" y="7675880"/>
            <a:ext cx="549625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 fruit viendra plus tard</a:t>
            </a:r>
            <a:r>
              <a:t> </a:t>
            </a:r>
          </a:p>
        </p:txBody>
      </p:sp>
      <p:sp>
        <p:nvSpPr>
          <p:cNvPr id="255" name="Prends ta part…"/>
          <p:cNvSpPr txBox="1"/>
          <p:nvPr/>
        </p:nvSpPr>
        <p:spPr>
          <a:xfrm>
            <a:off x="8667152" y="939800"/>
            <a:ext cx="3305735" cy="1270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Prends ta part</a:t>
            </a:r>
          </a:p>
          <a:p>
            <a:pPr/>
            <a:r>
              <a:t>de souffrance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P build="whole" bldLvl="1" animBg="1" rev="0" advAuto="0" spid="255" grpId="2"/>
      <p:bldP build="whole" bldLvl="1" animBg="1" rev="0" advAuto="0" spid="254"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2ndSignatureImageSuitcase.jpgEDEBA4BF-E002-4BE4-A700-8A6AC9E51C08Default.jpg" descr="2ndSignatureImageSuitcase.jpgEDEBA4BF-E002-4BE4-A700-8A6AC9E51C08Default.jpg"/>
          <p:cNvPicPr>
            <a:picLocks noChangeAspect="1"/>
          </p:cNvPicPr>
          <p:nvPr>
            <p:ph type="pic" idx="13"/>
          </p:nvPr>
        </p:nvPicPr>
        <p:blipFill>
          <a:blip r:embed="rId2">
            <a:extLst/>
          </a:blip>
          <a:srcRect l="13963" t="0" r="13963" b="0"/>
          <a:stretch>
            <a:fillRect/>
          </a:stretch>
        </p:blipFill>
        <p:spPr>
          <a:xfrm>
            <a:off x="0" y="0"/>
            <a:ext cx="13004800" cy="9753600"/>
          </a:xfrm>
          <a:prstGeom prst="rect">
            <a:avLst/>
          </a:prstGeom>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3. Des réflexions pour aujourd’hui"/>
          <p:cNvSpPr txBox="1"/>
          <p:nvPr>
            <p:ph type="title"/>
          </p:nvPr>
        </p:nvSpPr>
        <p:spPr>
          <a:prstGeom prst="rect">
            <a:avLst/>
          </a:prstGeom>
        </p:spPr>
        <p:txBody>
          <a:bodyPr/>
          <a:lstStyle/>
          <a:p>
            <a:pPr/>
            <a:r>
              <a:t>3. Des réflexions pour aujourd’hui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57"/>
                                        </p:tgtEl>
                                        <p:attrNameLst>
                                          <p:attrName>style.visibility</p:attrName>
                                        </p:attrNameLst>
                                      </p:cBhvr>
                                      <p:to>
                                        <p:strVal val="visible"/>
                                      </p:to>
                                    </p:set>
                                    <p:anim calcmode="lin" valueType="num">
                                      <p:cBhvr>
                                        <p:cTn id="7" dur="1000" fill="hold"/>
                                        <p:tgtEl>
                                          <p:spTgt spid="257"/>
                                        </p:tgtEl>
                                        <p:attrNameLst>
                                          <p:attrName>ppt_x</p:attrName>
                                        </p:attrNameLst>
                                      </p:cBhvr>
                                      <p:tavLst>
                                        <p:tav tm="0">
                                          <p:val>
                                            <p:strVal val="0-#ppt_w/2"/>
                                          </p:val>
                                        </p:tav>
                                        <p:tav tm="100000">
                                          <p:val>
                                            <p:strVal val="#ppt_x"/>
                                          </p:val>
                                        </p:tav>
                                      </p:tavLst>
                                    </p:anim>
                                    <p:anim calcmode="lin" valueType="num">
                                      <p:cBhvr>
                                        <p:cTn id="8" dur="1000" fill="hold"/>
                                        <p:tgtEl>
                                          <p:spTgt spid="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Vie intérieure"/>
          <p:cNvSpPr txBox="1"/>
          <p:nvPr>
            <p:ph type="title"/>
          </p:nvPr>
        </p:nvSpPr>
        <p:spPr>
          <a:xfrm>
            <a:off x="952500" y="1397000"/>
            <a:ext cx="11099800" cy="2120900"/>
          </a:xfrm>
          <a:prstGeom prst="rect">
            <a:avLst/>
          </a:prstGeom>
        </p:spPr>
        <p:txBody>
          <a:bodyPr/>
          <a:lstStyle/>
          <a:p>
            <a:pPr/>
            <a:r>
              <a:t>Vie intérieure</a:t>
            </a:r>
          </a:p>
        </p:txBody>
      </p:sp>
      <p:sp>
        <p:nvSpPr>
          <p:cNvPr id="260" name="Des convictions"/>
          <p:cNvSpPr txBox="1"/>
          <p:nvPr>
            <p:ph type="body" idx="1"/>
          </p:nvPr>
        </p:nvSpPr>
        <p:spPr>
          <a:xfrm>
            <a:off x="8389620" y="2636013"/>
            <a:ext cx="11099801" cy="6286501"/>
          </a:xfrm>
          <a:prstGeom prst="rect">
            <a:avLst/>
          </a:prstGeom>
        </p:spPr>
        <p:txBody>
          <a:bodyPr/>
          <a:lstStyle>
            <a:lvl1pPr marL="0" indent="0">
              <a:buSzTx/>
              <a:buNone/>
            </a:lvl1pPr>
          </a:lstStyle>
          <a:p>
            <a:pPr/>
            <a:r>
              <a:t>Des convictions </a:t>
            </a:r>
          </a:p>
        </p:txBody>
      </p:sp>
      <p:sp>
        <p:nvSpPr>
          <p:cNvPr id="261" name="Flèche"/>
          <p:cNvSpPr/>
          <p:nvPr/>
        </p:nvSpPr>
        <p:spPr>
          <a:xfrm>
            <a:off x="5715000" y="5189477"/>
            <a:ext cx="1270000" cy="1179573"/>
          </a:xfrm>
          <a:prstGeom prst="rightArrow">
            <a:avLst>
              <a:gd name="adj1" fmla="val 32000"/>
              <a:gd name="adj2" fmla="val 68906"/>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262" name="Formation biblique"/>
          <p:cNvSpPr txBox="1"/>
          <p:nvPr/>
        </p:nvSpPr>
        <p:spPr>
          <a:xfrm>
            <a:off x="484962" y="5397499"/>
            <a:ext cx="414545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Formation biblique</a:t>
            </a:r>
          </a:p>
        </p:txBody>
      </p:sp>
      <p:sp>
        <p:nvSpPr>
          <p:cNvPr id="263" name="1. Nécessité de transmettre…"/>
          <p:cNvSpPr txBox="1"/>
          <p:nvPr/>
        </p:nvSpPr>
        <p:spPr>
          <a:xfrm>
            <a:off x="8283032" y="193040"/>
            <a:ext cx="4686876"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endParaRPr>
              <a:solidFill>
                <a:srgbClr val="929292"/>
              </a:solidFill>
            </a:endParaRPr>
          </a:p>
          <a:p>
            <a:pPr algn="r">
              <a:defRPr b="1" sz="2600">
                <a:solidFill>
                  <a:srgbClr val="FCFFFF"/>
                </a:solidFill>
                <a:latin typeface="Helvetica"/>
                <a:ea typeface="Helvetica"/>
                <a:cs typeface="Helvetica"/>
                <a:sym typeface="Helvetica"/>
              </a:defRPr>
            </a:pPr>
            <a:r>
              <a:rPr b="0" sz="2200">
                <a:solidFill>
                  <a:srgbClr val="929292"/>
                </a:solidFill>
                <a:latin typeface="+mn-lt"/>
                <a:ea typeface="+mn-ea"/>
                <a:cs typeface="+mn-cs"/>
                <a:sym typeface="Helvetica Light"/>
              </a:rPr>
              <a:t>2. Des pistes pour bien transmettre</a:t>
            </a:r>
            <a:r>
              <a:t> </a:t>
            </a:r>
          </a:p>
          <a:p>
            <a:pPr algn="r">
              <a:defRPr b="1" sz="2600">
                <a:latin typeface="Helvetica"/>
                <a:ea typeface="Helvetica"/>
                <a:cs typeface="Helvetica"/>
                <a:sym typeface="Helvetica"/>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1"/>
      <p:bldP build="whole" bldLvl="1" animBg="1" rev="0" advAuto="0" spid="261" grpId="2"/>
      <p:bldP build="whole" bldLvl="1" animBg="1" rev="0" advAuto="0" spid="260" grpId="3"/>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Agir, malgré la difficulté"/>
          <p:cNvSpPr txBox="1"/>
          <p:nvPr>
            <p:ph type="title"/>
          </p:nvPr>
        </p:nvSpPr>
        <p:spPr>
          <a:xfrm>
            <a:off x="952500" y="1485900"/>
            <a:ext cx="11099800" cy="2120900"/>
          </a:xfrm>
          <a:prstGeom prst="rect">
            <a:avLst/>
          </a:prstGeom>
        </p:spPr>
        <p:txBody>
          <a:bodyPr/>
          <a:lstStyle/>
          <a:p>
            <a:pPr/>
            <a:r>
              <a:t>Agir, malgré la difficulté </a:t>
            </a:r>
          </a:p>
        </p:txBody>
      </p:sp>
      <p:sp>
        <p:nvSpPr>
          <p:cNvPr id="266" name="Préparer demain"/>
          <p:cNvSpPr txBox="1"/>
          <p:nvPr>
            <p:ph type="body" idx="1"/>
          </p:nvPr>
        </p:nvSpPr>
        <p:spPr>
          <a:prstGeom prst="rect">
            <a:avLst/>
          </a:prstGeom>
        </p:spPr>
        <p:txBody>
          <a:bodyPr/>
          <a:lstStyle>
            <a:lvl1pPr marL="0" indent="0">
              <a:buSzTx/>
              <a:buNone/>
            </a:lvl1pPr>
          </a:lstStyle>
          <a:p>
            <a:pPr/>
            <a:r>
              <a:t>Préparer demain </a:t>
            </a:r>
          </a:p>
        </p:txBody>
      </p:sp>
      <p:sp>
        <p:nvSpPr>
          <p:cNvPr id="267" name="Flèche"/>
          <p:cNvSpPr/>
          <p:nvPr/>
        </p:nvSpPr>
        <p:spPr>
          <a:xfrm>
            <a:off x="5867400" y="5099050"/>
            <a:ext cx="1270000" cy="1270000"/>
          </a:xfrm>
          <a:prstGeom prst="rightArrow">
            <a:avLst>
              <a:gd name="adj1" fmla="val 32000"/>
              <a:gd name="adj2" fmla="val 64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268" name="Projet d’église"/>
          <p:cNvSpPr txBox="1"/>
          <p:nvPr/>
        </p:nvSpPr>
        <p:spPr>
          <a:xfrm>
            <a:off x="8197799" y="5391149"/>
            <a:ext cx="316240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Projet d’église</a:t>
            </a:r>
          </a:p>
        </p:txBody>
      </p:sp>
      <p:sp>
        <p:nvSpPr>
          <p:cNvPr id="269" name="1. Nécessité de transmettre…"/>
          <p:cNvSpPr txBox="1"/>
          <p:nvPr/>
        </p:nvSpPr>
        <p:spPr>
          <a:xfrm>
            <a:off x="8283032" y="193040"/>
            <a:ext cx="4686876"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endParaRPr>
              <a:solidFill>
                <a:srgbClr val="929292"/>
              </a:solidFill>
            </a:endParaRPr>
          </a:p>
          <a:p>
            <a:pPr algn="r">
              <a:defRPr b="1" sz="2600">
                <a:solidFill>
                  <a:srgbClr val="FCFFFF"/>
                </a:solidFill>
                <a:latin typeface="Helvetica"/>
                <a:ea typeface="Helvetica"/>
                <a:cs typeface="Helvetica"/>
                <a:sym typeface="Helvetica"/>
              </a:defRPr>
            </a:pPr>
            <a:r>
              <a:rPr b="0" sz="2200">
                <a:solidFill>
                  <a:srgbClr val="929292"/>
                </a:solidFill>
                <a:latin typeface="+mn-lt"/>
                <a:ea typeface="+mn-ea"/>
                <a:cs typeface="+mn-cs"/>
                <a:sym typeface="Helvetica Light"/>
              </a:rPr>
              <a:t>2. Des pistes pour bien transmettre</a:t>
            </a:r>
            <a:r>
              <a:t> </a:t>
            </a:r>
          </a:p>
          <a:p>
            <a:pPr algn="r">
              <a:defRPr b="1" sz="2600">
                <a:latin typeface="Helvetica"/>
                <a:ea typeface="Helvetica"/>
                <a:cs typeface="Helvetica"/>
                <a:sym typeface="Helvetica"/>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3"/>
      <p:bldP build="whole" bldLvl="1" animBg="1" rev="0" advAuto="0" spid="267" grpId="2"/>
      <p:bldP build="whole" bldLvl="1" animBg="1" rev="0" advAuto="0" spid="266"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Garde le cap"/>
          <p:cNvSpPr txBox="1"/>
          <p:nvPr>
            <p:ph type="title"/>
          </p:nvPr>
        </p:nvSpPr>
        <p:spPr>
          <a:xfrm>
            <a:off x="952500" y="1435100"/>
            <a:ext cx="11099800" cy="2120900"/>
          </a:xfrm>
          <a:prstGeom prst="rect">
            <a:avLst/>
          </a:prstGeom>
        </p:spPr>
        <p:txBody>
          <a:bodyPr/>
          <a:lstStyle/>
          <a:p>
            <a:pPr/>
            <a:r>
              <a:t>Garde le cap </a:t>
            </a:r>
          </a:p>
        </p:txBody>
      </p:sp>
      <p:sp>
        <p:nvSpPr>
          <p:cNvPr id="272" name="« Fuis… Poursuis »…"/>
          <p:cNvSpPr txBox="1"/>
          <p:nvPr>
            <p:ph type="body" idx="1"/>
          </p:nvPr>
        </p:nvSpPr>
        <p:spPr>
          <a:prstGeom prst="rect">
            <a:avLst/>
          </a:prstGeom>
        </p:spPr>
        <p:txBody>
          <a:bodyPr/>
          <a:lstStyle/>
          <a:p>
            <a:pPr marL="0" indent="0">
              <a:buSzTx/>
              <a:buNone/>
            </a:pPr>
            <a:r>
              <a:t>« Fuis… Poursuis »</a:t>
            </a:r>
          </a:p>
          <a:p>
            <a:pPr marL="0" indent="0">
              <a:buSzTx/>
              <a:buNone/>
              <a:defRPr sz="3300"/>
            </a:pPr>
            <a:r>
              <a:t>(2 Timothée 2 v 22) </a:t>
            </a:r>
          </a:p>
        </p:txBody>
      </p:sp>
      <p:sp>
        <p:nvSpPr>
          <p:cNvPr id="273" name="Flèche"/>
          <p:cNvSpPr/>
          <p:nvPr/>
        </p:nvSpPr>
        <p:spPr>
          <a:xfrm>
            <a:off x="5867400" y="5105400"/>
            <a:ext cx="1270000" cy="1270000"/>
          </a:xfrm>
          <a:prstGeom prst="rightArrow">
            <a:avLst>
              <a:gd name="adj1" fmla="val 32000"/>
              <a:gd name="adj2" fmla="val 64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274" name="Avoir un vis à vis"/>
          <p:cNvSpPr txBox="1"/>
          <p:nvPr/>
        </p:nvSpPr>
        <p:spPr>
          <a:xfrm>
            <a:off x="7626401" y="5346699"/>
            <a:ext cx="372607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Avoir un vis à vis</a:t>
            </a:r>
          </a:p>
        </p:txBody>
      </p:sp>
      <p:sp>
        <p:nvSpPr>
          <p:cNvPr id="275" name="1. Nécessité de transmettre…"/>
          <p:cNvSpPr txBox="1"/>
          <p:nvPr/>
        </p:nvSpPr>
        <p:spPr>
          <a:xfrm>
            <a:off x="8283032" y="193040"/>
            <a:ext cx="4686876"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200">
                <a:solidFill>
                  <a:srgbClr val="7D8080"/>
                </a:solidFill>
              </a:defRPr>
            </a:pPr>
            <a:r>
              <a:t>1. Nécessité de transmettre</a:t>
            </a:r>
            <a:endParaRPr>
              <a:solidFill>
                <a:srgbClr val="929292"/>
              </a:solidFill>
            </a:endParaRPr>
          </a:p>
          <a:p>
            <a:pPr algn="r">
              <a:defRPr b="1" sz="2600">
                <a:solidFill>
                  <a:srgbClr val="FCFFFF"/>
                </a:solidFill>
                <a:latin typeface="Helvetica"/>
                <a:ea typeface="Helvetica"/>
                <a:cs typeface="Helvetica"/>
                <a:sym typeface="Helvetica"/>
              </a:defRPr>
            </a:pPr>
            <a:r>
              <a:rPr b="0" sz="2200">
                <a:solidFill>
                  <a:srgbClr val="929292"/>
                </a:solidFill>
                <a:latin typeface="+mn-lt"/>
                <a:ea typeface="+mn-ea"/>
                <a:cs typeface="+mn-cs"/>
                <a:sym typeface="Helvetica Light"/>
              </a:rPr>
              <a:t>2. Des pistes pour bien transmettre</a:t>
            </a:r>
            <a:r>
              <a:t> </a:t>
            </a:r>
          </a:p>
          <a:p>
            <a:pPr algn="r">
              <a:defRPr b="1" sz="2600">
                <a:latin typeface="Helvetica"/>
                <a:ea typeface="Helvetica"/>
                <a:cs typeface="Helvetica"/>
                <a:sym typeface="Helvetica"/>
              </a:defRPr>
            </a:pPr>
            <a:r>
              <a:t>3. Réflexion pour aujourd’hui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2"/>
      <p:bldP build="whole" bldLvl="1" animBg="1" rev="0" advAuto="0" spid="274" grpId="3"/>
      <p:bldP build="whole" bldLvl="1" animBg="1" rev="0" advAuto="0" spid="272"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Et maintenant, craignez l'Éternel, et servez-le en intégrité et en vérité; et ôtez les dieux que vos pères ont servis de l'autre côté du fleuve et en Égypte, et servez l'Éternel. Et s'il est mauvais à vos yeux de servir l'Éternel, choisissez aujourd'hui qui vous voulez servir, soit les dieux que vos pères qui étaient de l'autre côté du fleuve ont servis, soit les dieux de l'Amoréen, dans le pays duquel vous habitez.…"/>
          <p:cNvSpPr txBox="1"/>
          <p:nvPr>
            <p:ph type="body" idx="14"/>
          </p:nvPr>
        </p:nvSpPr>
        <p:spPr>
          <a:xfrm>
            <a:off x="1270000" y="2260599"/>
            <a:ext cx="10464800" cy="5232401"/>
          </a:xfrm>
          <a:prstGeom prst="rect">
            <a:avLst/>
          </a:prstGeom>
        </p:spPr>
        <p:txBody>
          <a:bodyPr/>
          <a:lstStyle/>
          <a:p>
            <a:pPr algn="l" defTabSz="457200">
              <a:spcBef>
                <a:spcPts val="0"/>
              </a:spcBef>
              <a:defRPr sz="3100">
                <a:latin typeface="Helvetica"/>
                <a:ea typeface="Helvetica"/>
                <a:cs typeface="Helvetica"/>
                <a:sym typeface="Helvetica"/>
              </a:defRPr>
            </a:pPr>
            <a:r>
              <a:t>Et maintenant, craignez l'Éternel, et servez-le en intégrité et en vérité; et ôtez les dieux que vos pères ont servis de l'autre côté du fleuve et en Égypte, et servez l'Éternel. Et s'il est mauvais à vos yeux de servir l'Éternel, choisissez aujourd'hui qui vous voulez servir, soit les dieux que vos pères qui étaient de l'autre côté du fleuve ont servis, soit les dieux de l'Amoréen, dans le pays duquel vous habitez.</a:t>
            </a:r>
          </a:p>
          <a:p>
            <a:pPr algn="l" defTabSz="457200">
              <a:spcBef>
                <a:spcPts val="0"/>
              </a:spcBef>
              <a:defRPr sz="3100">
                <a:latin typeface="Helvetica"/>
                <a:ea typeface="Helvetica"/>
                <a:cs typeface="Helvetica"/>
                <a:sym typeface="Helvetica"/>
              </a:defRPr>
            </a:pPr>
          </a:p>
          <a:p>
            <a:pPr algn="l" defTabSz="457200">
              <a:spcBef>
                <a:spcPts val="0"/>
              </a:spcBef>
              <a:defRPr sz="3100">
                <a:latin typeface="Helvetica"/>
                <a:ea typeface="Helvetica"/>
                <a:cs typeface="Helvetica"/>
                <a:sym typeface="Helvetica"/>
              </a:defRPr>
            </a:pPr>
            <a:r>
              <a:t>        </a:t>
            </a:r>
            <a:r>
              <a:rPr b="1"/>
              <a:t>Mais moi et ma maison, nous servirons l’Éternel.</a:t>
            </a:r>
            <a:endParaRPr b="1"/>
          </a:p>
          <a:p>
            <a:pPr algn="l" defTabSz="457200">
              <a:spcBef>
                <a:spcPts val="0"/>
              </a:spcBef>
              <a:defRPr sz="3100">
                <a:latin typeface="Helvetica"/>
                <a:ea typeface="Helvetica"/>
                <a:cs typeface="Helvetica"/>
                <a:sym typeface="Helvetica"/>
              </a:defRPr>
            </a:pPr>
            <a:endParaRPr b="1"/>
          </a:p>
          <a:p>
            <a:pPr>
              <a:spcBef>
                <a:spcPts val="0"/>
              </a:spcBef>
              <a:defRPr sz="2800">
                <a:latin typeface="Helvetica"/>
                <a:ea typeface="Helvetica"/>
                <a:cs typeface="Helvetica"/>
                <a:sym typeface="Helvetica"/>
              </a:defRPr>
            </a:pPr>
            <a:r>
              <a:t>Josué 24 v 14 et 15</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Merci de votre attention"/>
          <p:cNvSpPr txBox="1"/>
          <p:nvPr>
            <p:ph type="title"/>
          </p:nvPr>
        </p:nvSpPr>
        <p:spPr>
          <a:xfrm>
            <a:off x="1544319" y="3027679"/>
            <a:ext cx="10464801" cy="3302001"/>
          </a:xfrm>
          <a:prstGeom prst="rect">
            <a:avLst/>
          </a:prstGeom>
        </p:spPr>
        <p:txBody>
          <a:bodyPr/>
          <a:lstStyle>
            <a:lvl1pPr>
              <a:defRPr>
                <a:solidFill>
                  <a:srgbClr val="00F900"/>
                </a:solidFill>
              </a:defRPr>
            </a:lvl1pPr>
          </a:lstStyle>
          <a:p>
            <a:pPr/>
            <a:r>
              <a:t>Merci de votre attention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G_8041.jpg" descr="IMG_8041.jpg"/>
          <p:cNvPicPr>
            <a:picLocks noChangeAspect="1"/>
          </p:cNvPicPr>
          <p:nvPr>
            <p:ph type="pic" idx="13"/>
          </p:nvPr>
        </p:nvPicPr>
        <p:blipFill>
          <a:blip r:embed="rId2">
            <a:extLst/>
          </a:blip>
          <a:srcRect l="0" t="4610" r="0" b="4610"/>
          <a:stretch>
            <a:fillRect/>
          </a:stretch>
        </p:blipFill>
        <p:spPr>
          <a:xfrm>
            <a:off x="-1123483" y="-163156"/>
            <a:ext cx="16293166" cy="9860539"/>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ransmission"/>
          <p:cNvSpPr txBox="1"/>
          <p:nvPr>
            <p:ph type="title"/>
          </p:nvPr>
        </p:nvSpPr>
        <p:spPr>
          <a:prstGeom prst="rect">
            <a:avLst/>
          </a:prstGeom>
        </p:spPr>
        <p:txBody>
          <a:bodyPr/>
          <a:lstStyle/>
          <a:p>
            <a:pPr/>
            <a:r>
              <a:t>Transmission </a:t>
            </a:r>
          </a:p>
        </p:txBody>
      </p:sp>
      <p:sp>
        <p:nvSpPr>
          <p:cNvPr id="131" name="1. Nécessité de transmettre…"/>
          <p:cNvSpPr txBox="1"/>
          <p:nvPr>
            <p:ph type="body" idx="1"/>
          </p:nvPr>
        </p:nvSpPr>
        <p:spPr>
          <a:xfrm>
            <a:off x="952500" y="2895600"/>
            <a:ext cx="11099800" cy="6286500"/>
          </a:xfrm>
          <a:prstGeom prst="rect">
            <a:avLst/>
          </a:prstGeom>
        </p:spPr>
        <p:txBody>
          <a:bodyPr/>
          <a:lstStyle/>
          <a:p>
            <a:pPr marL="0" indent="0">
              <a:buSzTx/>
              <a:buNone/>
            </a:pPr>
            <a:r>
              <a:t>1. Nécessité de transmettre</a:t>
            </a:r>
          </a:p>
          <a:p>
            <a:pPr marL="0" indent="0">
              <a:buSzTx/>
              <a:buNone/>
            </a:pPr>
            <a:r>
              <a:t>2. Des pistes pour bien transmettre</a:t>
            </a:r>
          </a:p>
          <a:p>
            <a:pPr marL="0" indent="0">
              <a:buSzTx/>
              <a:buNone/>
            </a:pPr>
            <a:r>
              <a:t>3. Réflexion pour aujourd’hui </a:t>
            </a:r>
          </a:p>
          <a:p>
            <a:pPr marL="0" indent="0">
              <a:buSzTx/>
              <a:buNone/>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1. Nécessité de transmettre"/>
          <p:cNvSpPr txBox="1"/>
          <p:nvPr>
            <p:ph type="title"/>
          </p:nvPr>
        </p:nvSpPr>
        <p:spPr>
          <a:prstGeom prst="rect">
            <a:avLst/>
          </a:prstGeom>
        </p:spPr>
        <p:txBody>
          <a:bodyPr/>
          <a:lstStyle/>
          <a:p>
            <a:pPr/>
            <a:r>
              <a:t>1. Nécessité de transmettre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33"/>
                                        </p:tgtEl>
                                        <p:attrNameLst>
                                          <p:attrName>style.visibility</p:attrName>
                                        </p:attrNameLst>
                                      </p:cBhvr>
                                      <p:to>
                                        <p:strVal val="visible"/>
                                      </p:to>
                                    </p:set>
                                    <p:anim calcmode="lin" valueType="num">
                                      <p:cBhvr>
                                        <p:cTn id="7" dur="1000" fill="hold"/>
                                        <p:tgtEl>
                                          <p:spTgt spid="133"/>
                                        </p:tgtEl>
                                        <p:attrNameLst>
                                          <p:attrName>ppt_x</p:attrName>
                                        </p:attrNameLst>
                                      </p:cBhvr>
                                      <p:tavLst>
                                        <p:tav tm="0">
                                          <p:val>
                                            <p:strVal val="0-#ppt_w/2"/>
                                          </p:val>
                                        </p:tav>
                                        <p:tav tm="100000">
                                          <p:val>
                                            <p:strVal val="#ppt_x"/>
                                          </p:val>
                                        </p:tav>
                                      </p:tavLst>
                                    </p:anim>
                                    <p:anim calcmode="lin" valueType="num">
                                      <p:cBhvr>
                                        <p:cTn id="8" dur="10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Juges 2 v 6 à 14…"/>
          <p:cNvSpPr txBox="1"/>
          <p:nvPr/>
        </p:nvSpPr>
        <p:spPr>
          <a:xfrm>
            <a:off x="395620" y="444499"/>
            <a:ext cx="12213560" cy="932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4500">
                <a:latin typeface="Helvetica"/>
                <a:ea typeface="Helvetica"/>
                <a:cs typeface="Helvetica"/>
                <a:sym typeface="Helvetica"/>
              </a:defRPr>
            </a:pPr>
            <a:r>
              <a:t>Juges 2 v 6 à 14</a:t>
            </a:r>
          </a:p>
          <a:p>
            <a:pPr algn="l" defTabSz="457200">
              <a:defRPr sz="4000">
                <a:latin typeface="Helvetica"/>
                <a:ea typeface="Helvetica"/>
                <a:cs typeface="Helvetica"/>
                <a:sym typeface="Helvetica"/>
              </a:defRPr>
            </a:pPr>
          </a:p>
          <a:p>
            <a:pPr algn="l" defTabSz="457200">
              <a:defRPr sz="4000">
                <a:latin typeface="Helvetica"/>
                <a:ea typeface="Helvetica"/>
                <a:cs typeface="Helvetica"/>
                <a:sym typeface="Helvetica"/>
              </a:defRPr>
            </a:pPr>
            <a:r>
              <a:t>6</a:t>
            </a:r>
            <a:r>
              <a:t> Et Josué renvoya le peuple, et les fils d’Israël s’en allèrent chacun à son héritage pour posséder le pays.</a:t>
            </a:r>
          </a:p>
          <a:p>
            <a:pPr algn="l" defTabSz="457200">
              <a:defRPr sz="4000">
                <a:latin typeface="Helvetica"/>
                <a:ea typeface="Helvetica"/>
                <a:cs typeface="Helvetica"/>
                <a:sym typeface="Helvetica"/>
              </a:defRPr>
            </a:pPr>
            <a:r>
              <a:t>7 Et le peuple servit l’Éternel tous les jours de Josué, et tous les jours des anciens dont les jours se prolongèrent après Josué, [et] qui avaient vu toute la grande œuvre de l’Éternel, qu’il avait faite pour Israël.</a:t>
            </a:r>
          </a:p>
          <a:p>
            <a:pPr algn="l" defTabSz="457200">
              <a:defRPr sz="4000">
                <a:latin typeface="Helvetica"/>
                <a:ea typeface="Helvetica"/>
                <a:cs typeface="Helvetica"/>
                <a:sym typeface="Helvetica"/>
              </a:defRPr>
            </a:pPr>
            <a:r>
              <a:t>8 Et Josué, fils de Nun, serviteur de l’Éternel, mourut, âgé de cent dix ans.</a:t>
            </a:r>
          </a:p>
          <a:p>
            <a:pPr algn="l" defTabSz="457200">
              <a:defRPr sz="4000">
                <a:latin typeface="Helvetica"/>
                <a:ea typeface="Helvetica"/>
                <a:cs typeface="Helvetica"/>
                <a:sym typeface="Helvetica"/>
              </a:defRPr>
            </a:pPr>
            <a:r>
              <a:t>9 Et on l’enterra dans les limites de son héritage, à Thimnath-Hérès*, dans la montagne d’Éphraïm, au nord de la montagne de Gaash.</a:t>
            </a:r>
          </a:p>
          <a:p>
            <a:pPr algn="l" defTabSz="457200">
              <a:defRPr sz="4000">
                <a:latin typeface="Helvetica"/>
                <a:ea typeface="Helvetica"/>
                <a:cs typeface="Helvetica"/>
                <a:sym typeface="Helvetica"/>
              </a:defRPr>
            </a:pPr>
            <a:r>
              <a:t>— v. 9 : </a:t>
            </a:r>
            <a:r>
              <a:t>“d’autres lisent”</a:t>
            </a:r>
            <a:r>
              <a:t> : Thimnath-Sérakh.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10 Et toute cette génération fut aussi recueillie vers ses pères ; et après eux, se leva une autre génération qui ne connaissait pas l’Éternel, ni l’œuvre qu’il avait faite pour Israël.*…"/>
          <p:cNvSpPr txBox="1"/>
          <p:nvPr/>
        </p:nvSpPr>
        <p:spPr>
          <a:xfrm>
            <a:off x="408174" y="184150"/>
            <a:ext cx="12188451" cy="938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600">
                <a:latin typeface="Helvetica"/>
                <a:ea typeface="Helvetica"/>
                <a:cs typeface="Helvetica"/>
                <a:sym typeface="Helvetica"/>
              </a:defRPr>
            </a:pPr>
            <a:r>
              <a:t>10 Et toute cette génération fut aussi recueillie vers ses pères ; et après eux, se leva </a:t>
            </a:r>
            <a:r>
              <a:rPr b="1" u="sng"/>
              <a:t>une autre génération qui ne connaissait pas l’Éternel</a:t>
            </a:r>
            <a:r>
              <a:t>, ni l’œuvre qu’il avait faite pour Israël.*</a:t>
            </a:r>
          </a:p>
          <a:p>
            <a:pPr algn="l" defTabSz="457200">
              <a:defRPr sz="3600">
                <a:latin typeface="Helvetica"/>
                <a:ea typeface="Helvetica"/>
                <a:cs typeface="Helvetica"/>
                <a:sym typeface="Helvetica"/>
              </a:defRPr>
            </a:pPr>
            <a:r>
              <a:t>11 Et les fils d’Israël firent ce qui est mauvais aux yeux de l’Éternel, et servirent les Baals*.</a:t>
            </a:r>
          </a:p>
          <a:p>
            <a:pPr algn="l" defTabSz="457200">
              <a:defRPr sz="3600">
                <a:latin typeface="Helvetica"/>
                <a:ea typeface="Helvetica"/>
                <a:cs typeface="Helvetica"/>
                <a:sym typeface="Helvetica"/>
              </a:defRPr>
            </a:pPr>
            <a:r>
              <a:t>12 Et ils abandonnèrent l’Éternel, le Dieu de leurs pères, qui les avait fait sortir du pays d’Égypte ; et ils marchèrent après d’autres dieux, d’entre les dieux des peuples qui étaient autour d’eux, et se prosternèrent devant eux ; et ils provoquèrent à colère l’Éternel,</a:t>
            </a:r>
          </a:p>
          <a:p>
            <a:pPr algn="l" defTabSz="457200">
              <a:defRPr sz="3600">
                <a:latin typeface="Helvetica"/>
                <a:ea typeface="Helvetica"/>
                <a:cs typeface="Helvetica"/>
                <a:sym typeface="Helvetica"/>
              </a:defRPr>
            </a:pPr>
            <a:r>
              <a:t>13 et abandonnèrent l’Éternel, et servirent Baal et Ashtaroth*.</a:t>
            </a:r>
          </a:p>
          <a:p>
            <a:pPr algn="l" defTabSz="457200">
              <a:defRPr sz="3600">
                <a:latin typeface="Helvetica"/>
                <a:ea typeface="Helvetica"/>
                <a:cs typeface="Helvetica"/>
                <a:sym typeface="Helvetica"/>
              </a:defRPr>
            </a:pPr>
            <a:r>
              <a:t>14 Et la colère de l’Éternel s’embrasa contre Israël ; et il les livra en la main de pillards qui les pillèrent ; et il les vendit en la main de leurs ennemis d’alentour ; et ils ne purent plus se maintenir devant leurs ennemis.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