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b="def" i="def"/>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re et sous-titre">
    <p:spTree>
      <p:nvGrpSpPr>
        <p:cNvPr id="1" name=""/>
        <p:cNvGrpSpPr/>
        <p:nvPr/>
      </p:nvGrpSpPr>
      <p:grpSpPr>
        <a:xfrm>
          <a:off x="0" y="0"/>
          <a:ext cx="0" cy="0"/>
          <a:chOff x="0" y="0"/>
          <a:chExt cx="0" cy="0"/>
        </a:xfrm>
      </p:grpSpPr>
      <p:sp>
        <p:nvSpPr>
          <p:cNvPr id="11" name="Texte du titre"/>
          <p:cNvSpPr txBox="1"/>
          <p:nvPr>
            <p:ph type="title"/>
          </p:nvPr>
        </p:nvSpPr>
        <p:spPr>
          <a:xfrm>
            <a:off x="1270000" y="1638300"/>
            <a:ext cx="10464800" cy="3302000"/>
          </a:xfrm>
          <a:prstGeom prst="rect">
            <a:avLst/>
          </a:prstGeom>
        </p:spPr>
        <p:txBody>
          <a:bodyPr anchor="b"/>
          <a:lstStyle/>
          <a:p>
            <a:pPr/>
            <a:r>
              <a:t>Texte du titre</a:t>
            </a:r>
          </a:p>
        </p:txBody>
      </p:sp>
      <p:sp>
        <p:nvSpPr>
          <p:cNvPr id="12" name="Texte niveau 1…"/>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Texte niveau 1</a:t>
            </a:r>
          </a:p>
          <a:p>
            <a:pPr lvl="1"/>
            <a:r>
              <a:t>Texte niveau 2</a:t>
            </a:r>
          </a:p>
          <a:p>
            <a:pPr lvl="2"/>
            <a:r>
              <a:t>Texte niveau 3</a:t>
            </a:r>
          </a:p>
          <a:p>
            <a:pPr lvl="3"/>
            <a:r>
              <a:t>Texte niveau 4</a:t>
            </a:r>
          </a:p>
          <a:p>
            <a:pPr lvl="4"/>
            <a:r>
              <a:t>Texte niveau 5</a:t>
            </a:r>
          </a:p>
        </p:txBody>
      </p:sp>
      <p:sp>
        <p:nvSpPr>
          <p:cNvPr id="13" name="Numéro de diapositive"/>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tion">
    <p:spTree>
      <p:nvGrpSpPr>
        <p:cNvPr id="1" name=""/>
        <p:cNvGrpSpPr/>
        <p:nvPr/>
      </p:nvGrpSpPr>
      <p:grpSpPr>
        <a:xfrm>
          <a:off x="0" y="0"/>
          <a:ext cx="0" cy="0"/>
          <a:chOff x="0" y="0"/>
          <a:chExt cx="0" cy="0"/>
        </a:xfrm>
      </p:grpSpPr>
      <p:sp>
        <p:nvSpPr>
          <p:cNvPr id="93" name="-Gilles Allain"/>
          <p:cNvSpPr txBox="1"/>
          <p:nvPr>
            <p:ph type="body" sz="quarter" idx="13"/>
          </p:nvPr>
        </p:nvSpPr>
        <p:spPr>
          <a:xfrm>
            <a:off x="1270000" y="6362700"/>
            <a:ext cx="10464800" cy="533400"/>
          </a:xfrm>
          <a:prstGeom prst="rect">
            <a:avLst/>
          </a:prstGeom>
        </p:spPr>
        <p:txBody>
          <a:bodyPr anchor="t">
            <a:spAutoFit/>
          </a:bodyPr>
          <a:lstStyle>
            <a:lvl1pPr marL="0" indent="0" algn="ctr">
              <a:spcBef>
                <a:spcPts val="0"/>
              </a:spcBef>
              <a:buSzTx/>
              <a:buNone/>
              <a:defRPr b="1" sz="2800">
                <a:latin typeface="Helvetica"/>
                <a:ea typeface="Helvetica"/>
                <a:cs typeface="Helvetica"/>
                <a:sym typeface="Helvetica"/>
              </a:defRPr>
            </a:lvl1pPr>
          </a:lstStyle>
          <a:p>
            <a:pPr/>
            <a:r>
              <a:t>-Gilles Allain</a:t>
            </a:r>
          </a:p>
        </p:txBody>
      </p:sp>
      <p:sp>
        <p:nvSpPr>
          <p:cNvPr id="94" name="« Saisissez une citation ici. »"/>
          <p:cNvSpPr txBox="1"/>
          <p:nvPr>
            <p:ph type="body" sz="quarter" idx="14"/>
          </p:nvPr>
        </p:nvSpPr>
        <p:spPr>
          <a:xfrm>
            <a:off x="1270000" y="4254500"/>
            <a:ext cx="10464800" cy="711200"/>
          </a:xfrm>
          <a:prstGeom prst="rect">
            <a:avLst/>
          </a:prstGeom>
        </p:spPr>
        <p:txBody>
          <a:bodyPr>
            <a:spAutoFit/>
          </a:bodyPr>
          <a:lstStyle>
            <a:lvl1pPr marL="0" indent="0" algn="ctr">
              <a:spcBef>
                <a:spcPts val="2400"/>
              </a:spcBef>
              <a:buSzTx/>
              <a:buNone/>
              <a:defRPr sz="4000"/>
            </a:lvl1pPr>
          </a:lstStyle>
          <a:p>
            <a:pPr/>
            <a:r>
              <a:t>« Saisissez une citation ici. »</a:t>
            </a:r>
          </a:p>
        </p:txBody>
      </p:sp>
      <p:sp>
        <p:nvSpPr>
          <p:cNvPr id="95" name="Numéro de diapositive"/>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812800" y="0"/>
            <a:ext cx="14630400" cy="9753600"/>
          </a:xfrm>
          <a:prstGeom prst="rect">
            <a:avLst/>
          </a:prstGeom>
        </p:spPr>
        <p:txBody>
          <a:bodyPr lIns="91439" tIns="45719" rIns="91439" bIns="45719" anchor="t">
            <a:noAutofit/>
          </a:bodyPr>
          <a:lstStyle/>
          <a:p>
            <a:pPr/>
          </a:p>
        </p:txBody>
      </p:sp>
      <p:sp>
        <p:nvSpPr>
          <p:cNvPr id="103" name="Numéro de diapositive"/>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erge">
    <p:spTree>
      <p:nvGrpSpPr>
        <p:cNvPr id="1" name=""/>
        <p:cNvGrpSpPr/>
        <p:nvPr/>
      </p:nvGrpSpPr>
      <p:grpSpPr>
        <a:xfrm>
          <a:off x="0" y="0"/>
          <a:ext cx="0" cy="0"/>
          <a:chOff x="0" y="0"/>
          <a:chExt cx="0" cy="0"/>
        </a:xfrm>
      </p:grpSpPr>
      <p:sp>
        <p:nvSpPr>
          <p:cNvPr id="110" name="Numéro de diapositive"/>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e">
    <p:spTree>
      <p:nvGrpSpPr>
        <p:cNvPr id="1" name=""/>
        <p:cNvGrpSpPr/>
        <p:nvPr/>
      </p:nvGrpSpPr>
      <p:grpSpPr>
        <a:xfrm>
          <a:off x="0" y="0"/>
          <a:ext cx="0" cy="0"/>
          <a:chOff x="0" y="0"/>
          <a:chExt cx="0" cy="0"/>
        </a:xfrm>
      </p:grpSpPr>
      <p:sp>
        <p:nvSpPr>
          <p:cNvPr id="20" name="Image"/>
          <p:cNvSpPr/>
          <p:nvPr>
            <p:ph type="pic" idx="13"/>
          </p:nvPr>
        </p:nvSpPr>
        <p:spPr>
          <a:xfrm>
            <a:off x="1600200" y="330200"/>
            <a:ext cx="9779001" cy="6519334"/>
          </a:xfrm>
          <a:prstGeom prst="rect">
            <a:avLst/>
          </a:prstGeom>
        </p:spPr>
        <p:txBody>
          <a:bodyPr lIns="91439" tIns="45719" rIns="91439" bIns="45719" anchor="t">
            <a:noAutofit/>
          </a:bodyPr>
          <a:lstStyle/>
          <a:p>
            <a:pPr/>
          </a:p>
        </p:txBody>
      </p:sp>
      <p:sp>
        <p:nvSpPr>
          <p:cNvPr id="21" name="Texte du titre"/>
          <p:cNvSpPr txBox="1"/>
          <p:nvPr>
            <p:ph type="title"/>
          </p:nvPr>
        </p:nvSpPr>
        <p:spPr>
          <a:xfrm>
            <a:off x="1270000" y="6718300"/>
            <a:ext cx="10464800" cy="1422400"/>
          </a:xfrm>
          <a:prstGeom prst="rect">
            <a:avLst/>
          </a:prstGeom>
        </p:spPr>
        <p:txBody>
          <a:bodyPr anchor="b"/>
          <a:lstStyle/>
          <a:p>
            <a:pPr/>
            <a:r>
              <a:t>Texte du titre</a:t>
            </a:r>
          </a:p>
        </p:txBody>
      </p:sp>
      <p:sp>
        <p:nvSpPr>
          <p:cNvPr id="22" name="Texte niveau 1…"/>
          <p:cNvSpPr txBox="1"/>
          <p:nvPr>
            <p:ph type="body" sz="quarter"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Texte niveau 1</a:t>
            </a:r>
          </a:p>
          <a:p>
            <a:pPr lvl="1"/>
            <a:r>
              <a:t>Texte niveau 2</a:t>
            </a:r>
          </a:p>
          <a:p>
            <a:pPr lvl="2"/>
            <a:r>
              <a:t>Texte niveau 3</a:t>
            </a:r>
          </a:p>
          <a:p>
            <a:pPr lvl="3"/>
            <a:r>
              <a:t>Texte niveau 4</a:t>
            </a:r>
          </a:p>
          <a:p>
            <a:pPr lvl="4"/>
            <a:r>
              <a:t>Texte niveau 5</a:t>
            </a:r>
          </a:p>
        </p:txBody>
      </p:sp>
      <p:sp>
        <p:nvSpPr>
          <p:cNvPr id="23" name="Numéro de diapositive"/>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Centré">
    <p:spTree>
      <p:nvGrpSpPr>
        <p:cNvPr id="1" name=""/>
        <p:cNvGrpSpPr/>
        <p:nvPr/>
      </p:nvGrpSpPr>
      <p:grpSpPr>
        <a:xfrm>
          <a:off x="0" y="0"/>
          <a:ext cx="0" cy="0"/>
          <a:chOff x="0" y="0"/>
          <a:chExt cx="0" cy="0"/>
        </a:xfrm>
      </p:grpSpPr>
      <p:sp>
        <p:nvSpPr>
          <p:cNvPr id="30" name="Texte du titre"/>
          <p:cNvSpPr txBox="1"/>
          <p:nvPr>
            <p:ph type="title"/>
          </p:nvPr>
        </p:nvSpPr>
        <p:spPr>
          <a:xfrm>
            <a:off x="1270000" y="3225800"/>
            <a:ext cx="10464800" cy="3302000"/>
          </a:xfrm>
          <a:prstGeom prst="rect">
            <a:avLst/>
          </a:prstGeom>
        </p:spPr>
        <p:txBody>
          <a:bodyPr/>
          <a:lstStyle/>
          <a:p>
            <a:pPr/>
            <a:r>
              <a:t>Texte du titre</a:t>
            </a:r>
          </a:p>
        </p:txBody>
      </p:sp>
      <p:sp>
        <p:nvSpPr>
          <p:cNvPr id="31" name="Numéro de diapositive"/>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e">
    <p:spTree>
      <p:nvGrpSpPr>
        <p:cNvPr id="1" name=""/>
        <p:cNvGrpSpPr/>
        <p:nvPr/>
      </p:nvGrpSpPr>
      <p:grpSpPr>
        <a:xfrm>
          <a:off x="0" y="0"/>
          <a:ext cx="0" cy="0"/>
          <a:chOff x="0" y="0"/>
          <a:chExt cx="0" cy="0"/>
        </a:xfrm>
      </p:grpSpPr>
      <p:sp>
        <p:nvSpPr>
          <p:cNvPr id="38" name="Image"/>
          <p:cNvSpPr/>
          <p:nvPr>
            <p:ph type="pic" sz="half" idx="13"/>
          </p:nvPr>
        </p:nvSpPr>
        <p:spPr>
          <a:xfrm>
            <a:off x="6642100" y="762000"/>
            <a:ext cx="5494867" cy="8242300"/>
          </a:xfrm>
          <a:prstGeom prst="rect">
            <a:avLst/>
          </a:prstGeom>
        </p:spPr>
        <p:txBody>
          <a:bodyPr lIns="91439" tIns="45719" rIns="91439" bIns="45719" anchor="t">
            <a:noAutofit/>
          </a:bodyPr>
          <a:lstStyle/>
          <a:p>
            <a:pPr/>
          </a:p>
        </p:txBody>
      </p:sp>
      <p:sp>
        <p:nvSpPr>
          <p:cNvPr id="39" name="Texte du titre"/>
          <p:cNvSpPr txBox="1"/>
          <p:nvPr>
            <p:ph type="title"/>
          </p:nvPr>
        </p:nvSpPr>
        <p:spPr>
          <a:xfrm>
            <a:off x="952500" y="762000"/>
            <a:ext cx="5334000" cy="4000500"/>
          </a:xfrm>
          <a:prstGeom prst="rect">
            <a:avLst/>
          </a:prstGeom>
        </p:spPr>
        <p:txBody>
          <a:bodyPr anchor="b"/>
          <a:lstStyle>
            <a:lvl1pPr>
              <a:defRPr sz="6000"/>
            </a:lvl1pPr>
          </a:lstStyle>
          <a:p>
            <a:pPr/>
            <a:r>
              <a:t>Texte du titre</a:t>
            </a:r>
          </a:p>
        </p:txBody>
      </p:sp>
      <p:sp>
        <p:nvSpPr>
          <p:cNvPr id="40" name="Texte niveau 1…"/>
          <p:cNvSpPr txBox="1"/>
          <p:nvPr>
            <p:ph type="body" sz="quarter"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Texte niveau 1</a:t>
            </a:r>
          </a:p>
          <a:p>
            <a:pPr lvl="1"/>
            <a:r>
              <a:t>Texte niveau 2</a:t>
            </a:r>
          </a:p>
          <a:p>
            <a:pPr lvl="2"/>
            <a:r>
              <a:t>Texte niveau 3</a:t>
            </a:r>
          </a:p>
          <a:p>
            <a:pPr lvl="3"/>
            <a:r>
              <a:t>Texte niveau 4</a:t>
            </a:r>
          </a:p>
          <a:p>
            <a:pPr lvl="4"/>
            <a:r>
              <a:t>Texte niveau 5</a:t>
            </a:r>
          </a:p>
        </p:txBody>
      </p:sp>
      <p:sp>
        <p:nvSpPr>
          <p:cNvPr id="41" name="Numéro de diapositive"/>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Haut">
    <p:spTree>
      <p:nvGrpSpPr>
        <p:cNvPr id="1" name=""/>
        <p:cNvGrpSpPr/>
        <p:nvPr/>
      </p:nvGrpSpPr>
      <p:grpSpPr>
        <a:xfrm>
          <a:off x="0" y="0"/>
          <a:ext cx="0" cy="0"/>
          <a:chOff x="0" y="0"/>
          <a:chExt cx="0" cy="0"/>
        </a:xfrm>
      </p:grpSpPr>
      <p:sp>
        <p:nvSpPr>
          <p:cNvPr id="48" name="Texte du titre"/>
          <p:cNvSpPr txBox="1"/>
          <p:nvPr>
            <p:ph type="title"/>
          </p:nvPr>
        </p:nvSpPr>
        <p:spPr>
          <a:prstGeom prst="rect">
            <a:avLst/>
          </a:prstGeom>
        </p:spPr>
        <p:txBody>
          <a:bodyPr/>
          <a:lstStyle/>
          <a:p>
            <a:pPr/>
            <a:r>
              <a:t>Texte du titre</a:t>
            </a:r>
          </a:p>
        </p:txBody>
      </p:sp>
      <p:sp>
        <p:nvSpPr>
          <p:cNvPr id="4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56" name="Texte du titre"/>
          <p:cNvSpPr txBox="1"/>
          <p:nvPr>
            <p:ph type="title"/>
          </p:nvPr>
        </p:nvSpPr>
        <p:spPr>
          <a:prstGeom prst="rect">
            <a:avLst/>
          </a:prstGeom>
        </p:spPr>
        <p:txBody>
          <a:bodyPr/>
          <a:lstStyle/>
          <a:p>
            <a:pPr/>
            <a:r>
              <a:t>Texte du titre</a:t>
            </a:r>
          </a:p>
        </p:txBody>
      </p:sp>
      <p:sp>
        <p:nvSpPr>
          <p:cNvPr id="57"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58" name="Numéro de diapositive"/>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puces et photo">
    <p:spTree>
      <p:nvGrpSpPr>
        <p:cNvPr id="1" name=""/>
        <p:cNvGrpSpPr/>
        <p:nvPr/>
      </p:nvGrpSpPr>
      <p:grpSpPr>
        <a:xfrm>
          <a:off x="0" y="0"/>
          <a:ext cx="0" cy="0"/>
          <a:chOff x="0" y="0"/>
          <a:chExt cx="0" cy="0"/>
        </a:xfrm>
      </p:grpSpPr>
      <p:sp>
        <p:nvSpPr>
          <p:cNvPr id="65" name="Image"/>
          <p:cNvSpPr/>
          <p:nvPr>
            <p:ph type="pic" sz="half" idx="13"/>
          </p:nvPr>
        </p:nvSpPr>
        <p:spPr>
          <a:xfrm>
            <a:off x="6718300" y="1054100"/>
            <a:ext cx="5334000" cy="8001000"/>
          </a:xfrm>
          <a:prstGeom prst="rect">
            <a:avLst/>
          </a:prstGeom>
        </p:spPr>
        <p:txBody>
          <a:bodyPr lIns="91439" tIns="45719" rIns="91439" bIns="45719" anchor="t">
            <a:noAutofit/>
          </a:bodyPr>
          <a:lstStyle/>
          <a:p>
            <a:pPr/>
          </a:p>
        </p:txBody>
      </p:sp>
      <p:sp>
        <p:nvSpPr>
          <p:cNvPr id="66" name="Texte du titre"/>
          <p:cNvSpPr txBox="1"/>
          <p:nvPr>
            <p:ph type="title"/>
          </p:nvPr>
        </p:nvSpPr>
        <p:spPr>
          <a:prstGeom prst="rect">
            <a:avLst/>
          </a:prstGeom>
        </p:spPr>
        <p:txBody>
          <a:bodyPr/>
          <a:lstStyle/>
          <a:p>
            <a:pPr/>
            <a:r>
              <a:t>Texte du titre</a:t>
            </a:r>
          </a:p>
        </p:txBody>
      </p:sp>
      <p:sp>
        <p:nvSpPr>
          <p:cNvPr id="67" name="Texte niveau 1…"/>
          <p:cNvSpPr txBox="1"/>
          <p:nvPr>
            <p:ph type="body" sz="half"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pPr/>
            <a:r>
              <a:t>Texte niveau 1</a:t>
            </a:r>
          </a:p>
          <a:p>
            <a:pPr lvl="1"/>
            <a:r>
              <a:t>Texte niveau 2</a:t>
            </a:r>
          </a:p>
          <a:p>
            <a:pPr lvl="2"/>
            <a:r>
              <a:t>Texte niveau 3</a:t>
            </a:r>
          </a:p>
          <a:p>
            <a:pPr lvl="3"/>
            <a:r>
              <a:t>Texte niveau 4</a:t>
            </a:r>
          </a:p>
          <a:p>
            <a:pPr lvl="4"/>
            <a:r>
              <a:t>Texte niveau 5</a:t>
            </a:r>
          </a:p>
        </p:txBody>
      </p:sp>
      <p:sp>
        <p:nvSpPr>
          <p:cNvPr id="68" name="Numéro de diapositive"/>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ces">
    <p:spTree>
      <p:nvGrpSpPr>
        <p:cNvPr id="1" name=""/>
        <p:cNvGrpSpPr/>
        <p:nvPr/>
      </p:nvGrpSpPr>
      <p:grpSpPr>
        <a:xfrm>
          <a:off x="0" y="0"/>
          <a:ext cx="0" cy="0"/>
          <a:chOff x="0" y="0"/>
          <a:chExt cx="0" cy="0"/>
        </a:xfrm>
      </p:grpSpPr>
      <p:sp>
        <p:nvSpPr>
          <p:cNvPr id="75" name="Texte niveau 1…"/>
          <p:cNvSpPr txBox="1"/>
          <p:nvPr>
            <p:ph type="body" idx="1"/>
          </p:nvPr>
        </p:nvSpPr>
        <p:spPr>
          <a:xfrm>
            <a:off x="952500" y="1270000"/>
            <a:ext cx="11099800" cy="7213600"/>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76" name="Numéro de diapositive"/>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photos">
    <p:spTree>
      <p:nvGrpSpPr>
        <p:cNvPr id="1" name=""/>
        <p:cNvGrpSpPr/>
        <p:nvPr/>
      </p:nvGrpSpPr>
      <p:grpSpPr>
        <a:xfrm>
          <a:off x="0" y="0"/>
          <a:ext cx="0" cy="0"/>
          <a:chOff x="0" y="0"/>
          <a:chExt cx="0" cy="0"/>
        </a:xfrm>
      </p:grpSpPr>
      <p:sp>
        <p:nvSpPr>
          <p:cNvPr id="83" name="Image"/>
          <p:cNvSpPr/>
          <p:nvPr>
            <p:ph type="pic" sz="quarter" idx="13"/>
          </p:nvPr>
        </p:nvSpPr>
        <p:spPr>
          <a:xfrm>
            <a:off x="6464300" y="5067300"/>
            <a:ext cx="5943600" cy="3962400"/>
          </a:xfrm>
          <a:prstGeom prst="rect">
            <a:avLst/>
          </a:prstGeom>
        </p:spPr>
        <p:txBody>
          <a:bodyPr lIns="91439" tIns="45719" rIns="91439" bIns="45719" anchor="t">
            <a:noAutofit/>
          </a:bodyPr>
          <a:lstStyle/>
          <a:p>
            <a:pPr/>
          </a:p>
        </p:txBody>
      </p:sp>
      <p:sp>
        <p:nvSpPr>
          <p:cNvPr id="84" name="Image"/>
          <p:cNvSpPr/>
          <p:nvPr>
            <p:ph type="pic" sz="quarter" idx="14"/>
          </p:nvPr>
        </p:nvSpPr>
        <p:spPr>
          <a:xfrm>
            <a:off x="6464300" y="762000"/>
            <a:ext cx="5848350" cy="3898900"/>
          </a:xfrm>
          <a:prstGeom prst="rect">
            <a:avLst/>
          </a:prstGeom>
        </p:spPr>
        <p:txBody>
          <a:bodyPr lIns="91439" tIns="45719" rIns="91439" bIns="45719" anchor="t">
            <a:noAutofit/>
          </a:bodyPr>
          <a:lstStyle/>
          <a:p>
            <a:pPr/>
          </a:p>
        </p:txBody>
      </p:sp>
      <p:sp>
        <p:nvSpPr>
          <p:cNvPr id="85" name="Image"/>
          <p:cNvSpPr/>
          <p:nvPr>
            <p:ph type="pic" sz="half" idx="15"/>
          </p:nvPr>
        </p:nvSpPr>
        <p:spPr>
          <a:xfrm>
            <a:off x="723900" y="723900"/>
            <a:ext cx="5638801" cy="8458200"/>
          </a:xfrm>
          <a:prstGeom prst="rect">
            <a:avLst/>
          </a:prstGeom>
        </p:spPr>
        <p:txBody>
          <a:bodyPr lIns="91439" tIns="45719" rIns="91439" bIns="45719" anchor="t">
            <a:noAutofit/>
          </a:bodyPr>
          <a:lstStyle/>
          <a:p>
            <a:pPr/>
          </a:p>
        </p:txBody>
      </p:sp>
      <p:sp>
        <p:nvSpPr>
          <p:cNvPr id="86" name="Numéro de diapositive"/>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exte du titre"/>
          <p:cNvSpPr txBox="1"/>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du titre</a:t>
            </a:r>
          </a:p>
        </p:txBody>
      </p:sp>
      <p:sp>
        <p:nvSpPr>
          <p:cNvPr id="3" name="Texte niveau 1…"/>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4" name="Numéro de diapositive"/>
          <p:cNvSpPr txBox="1"/>
          <p:nvPr>
            <p:ph type="sldNum" sz="quarter" idx="2"/>
          </p:nvPr>
        </p:nvSpPr>
        <p:spPr>
          <a:xfrm>
            <a:off x="6311798" y="9245599"/>
            <a:ext cx="368504" cy="381001"/>
          </a:xfrm>
          <a:prstGeom prst="rect">
            <a:avLst/>
          </a:prstGeom>
          <a:ln w="12700">
            <a:miter lim="400000"/>
          </a:ln>
        </p:spPr>
        <p:txBody>
          <a:bodyPr wrap="none" lIns="50800" tIns="50800" rIns="50800" bIns="50800" anchor="b">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9pPr>
    </p:titleStyle>
    <p:bodyStyle>
      <a:lvl1pPr marL="4572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1pPr>
      <a:lvl2pPr marL="9144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2pPr>
      <a:lvl3pPr marL="13716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3pPr>
      <a:lvl4pPr marL="18288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4pPr>
      <a:lvl5pPr marL="22860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5pPr>
      <a:lvl6pPr marL="27432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6pPr>
      <a:lvl7pPr marL="32004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7pPr>
      <a:lvl8pPr marL="36576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8pPr>
      <a:lvl9pPr marL="41148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Image" descr="Image"/>
          <p:cNvPicPr>
            <a:picLocks noChangeAspect="1"/>
          </p:cNvPicPr>
          <p:nvPr/>
        </p:nvPicPr>
        <p:blipFill>
          <a:blip r:embed="rId2">
            <a:extLst/>
          </a:blip>
          <a:stretch>
            <a:fillRect/>
          </a:stretch>
        </p:blipFill>
        <p:spPr>
          <a:xfrm>
            <a:off x="-933450" y="-80434"/>
            <a:ext cx="14871700" cy="9914468"/>
          </a:xfrm>
          <a:prstGeom prst="rect">
            <a:avLst/>
          </a:prstGeom>
          <a:ln w="12700">
            <a:miter lim="400000"/>
          </a:ln>
        </p:spPr>
      </p:pic>
      <p:sp>
        <p:nvSpPr>
          <p:cNvPr id="120" name="L’au-delà"/>
          <p:cNvSpPr txBox="1"/>
          <p:nvPr>
            <p:ph type="ctrTitle"/>
          </p:nvPr>
        </p:nvSpPr>
        <p:spPr>
          <a:xfrm>
            <a:off x="7738119" y="6788993"/>
            <a:ext cx="4872981" cy="1339007"/>
          </a:xfrm>
          <a:prstGeom prst="rect">
            <a:avLst/>
          </a:prstGeom>
        </p:spPr>
        <p:txBody>
          <a:bodyPr/>
          <a:lstStyle>
            <a:lvl1pPr>
              <a:defRPr>
                <a:latin typeface="Gill Sans"/>
                <a:ea typeface="Gill Sans"/>
                <a:cs typeface="Gill Sans"/>
                <a:sym typeface="Gill Sans"/>
              </a:defRPr>
            </a:lvl1pPr>
          </a:lstStyle>
          <a:p>
            <a:pPr/>
            <a:r>
              <a:t>L’au-delà</a:t>
            </a:r>
          </a:p>
        </p:txBody>
      </p:sp>
      <p:sp>
        <p:nvSpPr>
          <p:cNvPr id="121" name="BALS 2019 - Guillaume Argaud"/>
          <p:cNvSpPr txBox="1"/>
          <p:nvPr>
            <p:ph type="subTitle" sz="quarter" idx="1"/>
          </p:nvPr>
        </p:nvSpPr>
        <p:spPr>
          <a:xfrm>
            <a:off x="7534919" y="7810500"/>
            <a:ext cx="5279381" cy="1130300"/>
          </a:xfrm>
          <a:prstGeom prst="rect">
            <a:avLst/>
          </a:prstGeom>
        </p:spPr>
        <p:txBody>
          <a:bodyPr anchor="ctr"/>
          <a:lstStyle>
            <a:lvl1pPr algn="r">
              <a:defRPr>
                <a:latin typeface="Gill Sans"/>
                <a:ea typeface="Gill Sans"/>
                <a:cs typeface="Gill Sans"/>
                <a:sym typeface="Gill Sans"/>
              </a:defRPr>
            </a:lvl1pPr>
          </a:lstStyle>
          <a:p>
            <a:pPr/>
            <a:r>
              <a:t>BALS 2019 - Guillaume Argaud</a:t>
            </a:r>
          </a:p>
        </p:txBody>
      </p:sp>
      <p:sp>
        <p:nvSpPr>
          <p:cNvPr id="122" name="Creuser, mais pas se perdre"/>
          <p:cNvSpPr txBox="1"/>
          <p:nvPr/>
        </p:nvSpPr>
        <p:spPr>
          <a:xfrm>
            <a:off x="7738119" y="8305800"/>
            <a:ext cx="4872981" cy="1130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i="1" sz="2200">
                <a:latin typeface="Gill Sans"/>
                <a:ea typeface="Gill Sans"/>
                <a:cs typeface="Gill Sans"/>
                <a:sym typeface="Gill Sans"/>
              </a:defRPr>
            </a:lvl1pPr>
          </a:lstStyle>
          <a:p>
            <a:pPr/>
            <a:r>
              <a:t>Creuser, mais pas se perdre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Freins de réflexion"/>
          <p:cNvSpPr txBox="1"/>
          <p:nvPr>
            <p:ph type="title"/>
          </p:nvPr>
        </p:nvSpPr>
        <p:spPr>
          <a:xfrm>
            <a:off x="-533400" y="711200"/>
            <a:ext cx="11099800" cy="2120900"/>
          </a:xfrm>
          <a:prstGeom prst="rect">
            <a:avLst/>
          </a:prstGeom>
        </p:spPr>
        <p:txBody>
          <a:bodyPr/>
          <a:lstStyle>
            <a:lvl1pPr>
              <a:defRPr>
                <a:latin typeface="Gill Sans"/>
                <a:ea typeface="Gill Sans"/>
                <a:cs typeface="Gill Sans"/>
                <a:sym typeface="Gill Sans"/>
              </a:defRPr>
            </a:lvl1pPr>
          </a:lstStyle>
          <a:p>
            <a:pPr/>
            <a:r>
              <a:t>Freins de réflexion</a:t>
            </a:r>
          </a:p>
        </p:txBody>
      </p:sp>
      <p:sp>
        <p:nvSpPr>
          <p:cNvPr id="212" name="Le spiritisme : Satan est menteur dès le commencement (Jn 8.44)…"/>
          <p:cNvSpPr txBox="1"/>
          <p:nvPr>
            <p:ph type="body" idx="1"/>
          </p:nvPr>
        </p:nvSpPr>
        <p:spPr>
          <a:xfrm>
            <a:off x="952500" y="3175000"/>
            <a:ext cx="11099800" cy="6286500"/>
          </a:xfrm>
          <a:prstGeom prst="rect">
            <a:avLst/>
          </a:prstGeom>
        </p:spPr>
        <p:txBody>
          <a:bodyPr/>
          <a:lstStyle/>
          <a:p>
            <a:pPr marL="388620" indent="-388620" defTabSz="496570">
              <a:spcBef>
                <a:spcPts val="0"/>
              </a:spcBef>
              <a:defRPr sz="3230">
                <a:latin typeface="Gill Sans"/>
                <a:ea typeface="Gill Sans"/>
                <a:cs typeface="Gill Sans"/>
                <a:sym typeface="Gill Sans"/>
              </a:defRPr>
            </a:pPr>
            <a:r>
              <a:rPr u="sng"/>
              <a:t>Le spiritisme</a:t>
            </a:r>
            <a:r>
              <a:t> : </a:t>
            </a:r>
            <a:r>
              <a:rPr i="1"/>
              <a:t>Satan est menteur dès le commencement </a:t>
            </a:r>
            <a:r>
              <a:t>(Jn 8.44)</a:t>
            </a:r>
          </a:p>
          <a:p>
            <a:pPr marL="388620" indent="-388620" defTabSz="496570">
              <a:spcBef>
                <a:spcPts val="0"/>
              </a:spcBef>
              <a:defRPr sz="3230">
                <a:latin typeface="Gill Sans"/>
                <a:ea typeface="Gill Sans"/>
                <a:cs typeface="Gill Sans"/>
                <a:sym typeface="Gill Sans"/>
              </a:defRPr>
            </a:pPr>
            <a:r>
              <a:rPr u="sng"/>
              <a:t>La communion des saints</a:t>
            </a:r>
            <a:r>
              <a:t> : </a:t>
            </a:r>
            <a:r>
              <a:rPr i="1"/>
              <a:t>Ils ont Moïse et les prophètes, qu’ils les écoutent </a:t>
            </a:r>
            <a:r>
              <a:t>(Luc 16.29)</a:t>
            </a:r>
          </a:p>
          <a:p>
            <a:pPr marL="388620" indent="-388620" defTabSz="496570">
              <a:spcBef>
                <a:spcPts val="0"/>
              </a:spcBef>
              <a:defRPr sz="3230">
                <a:latin typeface="Gill Sans"/>
                <a:ea typeface="Gill Sans"/>
                <a:cs typeface="Gill Sans"/>
                <a:sym typeface="Gill Sans"/>
              </a:defRPr>
            </a:pPr>
            <a:r>
              <a:rPr u="sng"/>
              <a:t>Le baptême pour les morts</a:t>
            </a:r>
            <a:r>
              <a:t> : </a:t>
            </a:r>
            <a:r>
              <a:rPr i="1"/>
              <a:t>Que feront ceux qui sont immergés [dans le combat] à la place des morts ?</a:t>
            </a:r>
            <a:r>
              <a:t> (1Co 15.29)</a:t>
            </a:r>
          </a:p>
          <a:p>
            <a:pPr marL="388620" indent="-388620" defTabSz="496570">
              <a:spcBef>
                <a:spcPts val="0"/>
              </a:spcBef>
              <a:defRPr sz="3230">
                <a:latin typeface="Gill Sans"/>
                <a:ea typeface="Gill Sans"/>
                <a:cs typeface="Gill Sans"/>
                <a:sym typeface="Gill Sans"/>
              </a:defRPr>
            </a:pPr>
            <a:r>
              <a:rPr u="sng"/>
              <a:t>La réincarnation</a:t>
            </a:r>
            <a:r>
              <a:t> : </a:t>
            </a:r>
            <a:r>
              <a:rPr i="1"/>
              <a:t>Il est réservé aux hommes de mourir une fois, et ensuite, le jugement</a:t>
            </a:r>
            <a:r>
              <a:t> (He 9.27)</a:t>
            </a:r>
          </a:p>
          <a:p>
            <a:pPr marL="388620" indent="-388620" defTabSz="496570">
              <a:spcBef>
                <a:spcPts val="0"/>
              </a:spcBef>
              <a:defRPr sz="3230">
                <a:latin typeface="Gill Sans"/>
                <a:ea typeface="Gill Sans"/>
                <a:cs typeface="Gill Sans"/>
                <a:sym typeface="Gill Sans"/>
              </a:defRPr>
            </a:pPr>
            <a:r>
              <a:rPr u="sng"/>
              <a:t>Le spiritualisme</a:t>
            </a:r>
            <a:r>
              <a:t> : </a:t>
            </a:r>
            <a:r>
              <a:rPr i="1"/>
              <a:t>Nous attendons de nouveaux cieux et une nouvelle terre dans lesquels la justice habite (</a:t>
            </a:r>
            <a:r>
              <a:t>2Pi 3.13)</a:t>
            </a:r>
          </a:p>
          <a:p>
            <a:pPr marL="388620" indent="-388620" defTabSz="496570">
              <a:spcBef>
                <a:spcPts val="0"/>
              </a:spcBef>
              <a:defRPr sz="3230">
                <a:latin typeface="Gill Sans"/>
                <a:ea typeface="Gill Sans"/>
                <a:cs typeface="Gill Sans"/>
                <a:sym typeface="Gill Sans"/>
              </a:defRPr>
            </a:pPr>
            <a:r>
              <a:rPr u="sng"/>
              <a:t>La crainte de la mort</a:t>
            </a:r>
            <a:r>
              <a:t> :</a:t>
            </a:r>
            <a:r>
              <a:rPr i="1"/>
              <a:t>Tout est à vous, monde, vie, mort, choses présentes et à venir</a:t>
            </a:r>
            <a:r>
              <a:t> (1Co 3.22)</a:t>
            </a:r>
          </a:p>
          <a:p>
            <a:pPr marL="388620" indent="-388620" defTabSz="496570">
              <a:spcBef>
                <a:spcPts val="0"/>
              </a:spcBef>
              <a:defRPr sz="3230">
                <a:latin typeface="Gill Sans"/>
                <a:ea typeface="Gill Sans"/>
                <a:cs typeface="Gill Sans"/>
                <a:sym typeface="Gill Sans"/>
              </a:defRPr>
            </a:pPr>
            <a:r>
              <a:rPr u="sng"/>
              <a:t>Le matérialisme</a:t>
            </a:r>
            <a:r>
              <a:t> : M</a:t>
            </a:r>
            <a:r>
              <a:rPr i="1"/>
              <a:t>angeons et buvons car demain nous mourrons</a:t>
            </a:r>
            <a:r>
              <a:t> (1Co 15.32)</a:t>
            </a:r>
          </a:p>
        </p:txBody>
      </p:sp>
      <p:sp>
        <p:nvSpPr>
          <p:cNvPr id="213" name="Les au-delà et leurs temps…"/>
          <p:cNvSpPr txBox="1"/>
          <p:nvPr/>
        </p:nvSpPr>
        <p:spPr>
          <a:xfrm>
            <a:off x="8919716" y="215900"/>
            <a:ext cx="3843784" cy="1300461"/>
          </a:xfrm>
          <a:prstGeom prst="rect">
            <a:avLst/>
          </a:prstGeom>
          <a:solidFill>
            <a:schemeClr val="accent5">
              <a:hueOff val="100859"/>
              <a:satOff val="-13629"/>
              <a:lumOff val="23879"/>
            </a:scheme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defTabSz="315468">
              <a:defRPr sz="2754">
                <a:latin typeface="Gill Sans"/>
                <a:ea typeface="Gill Sans"/>
                <a:cs typeface="Gill Sans"/>
                <a:sym typeface="Gill Sans"/>
              </a:defRPr>
            </a:pPr>
            <a:r>
              <a:t>Les au-delà et leurs temps</a:t>
            </a:r>
          </a:p>
          <a:p>
            <a:pPr defTabSz="315468">
              <a:defRPr b="1" sz="2754">
                <a:latin typeface="Gill Sans"/>
                <a:ea typeface="Gill Sans"/>
                <a:cs typeface="Gill Sans"/>
                <a:sym typeface="Gill Sans"/>
              </a:defRPr>
            </a:pPr>
            <a:r>
              <a:t>Freins de réflexion</a:t>
            </a:r>
          </a:p>
          <a:p>
            <a:pPr defTabSz="315468">
              <a:defRPr sz="2754">
                <a:latin typeface="Gill Sans"/>
                <a:ea typeface="Gill Sans"/>
                <a:cs typeface="Gill Sans"/>
                <a:sym typeface="Gill Sans"/>
              </a:defRPr>
            </a:pPr>
            <a:r>
              <a:t>L’au-delà aujourd’hui</a:t>
            </a:r>
          </a:p>
        </p:txBody>
      </p:sp>
    </p:spTree>
  </p:cSld>
  <p:clrMapOvr>
    <a:masterClrMapping/>
  </p:clrMapOvr>
  <mc:AlternateContent xmlns:mc="http://schemas.openxmlformats.org/markup-compatibility/2006">
    <mc:Choice xmlns:p14="http://schemas.microsoft.com/office/powerpoint/2010/main" Requires="p14">
      <p:transition spd="slow" advClick="1" p14:dur="1500">
        <p14:flip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2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2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2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21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212">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2"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La mort"/>
          <p:cNvSpPr txBox="1"/>
          <p:nvPr>
            <p:ph type="title"/>
          </p:nvPr>
        </p:nvSpPr>
        <p:spPr>
          <a:xfrm>
            <a:off x="-88900" y="25400"/>
            <a:ext cx="6350993" cy="2120900"/>
          </a:xfrm>
          <a:prstGeom prst="rect">
            <a:avLst/>
          </a:prstGeom>
        </p:spPr>
        <p:txBody>
          <a:bodyPr/>
          <a:lstStyle>
            <a:lvl1pPr>
              <a:defRPr>
                <a:latin typeface="Gill Sans"/>
                <a:ea typeface="Gill Sans"/>
                <a:cs typeface="Gill Sans"/>
                <a:sym typeface="Gill Sans"/>
              </a:defRPr>
            </a:lvl1pPr>
          </a:lstStyle>
          <a:p>
            <a:pPr/>
            <a:r>
              <a:t>La mort</a:t>
            </a:r>
          </a:p>
        </p:txBody>
      </p:sp>
      <p:sp>
        <p:nvSpPr>
          <p:cNvPr id="216" name="Dieu nous épargne : empêchons-le de tendre la main, de prendre aussi du fruit de l'arbre de vie, d'en manger et de vivre éternellement (Ge 3.22). Dieu est notre guide jusqu’à la mort (Ps 48.14) Emmenés par les anges… (Lc 16.22)…"/>
          <p:cNvSpPr txBox="1"/>
          <p:nvPr>
            <p:ph type="body" idx="1"/>
          </p:nvPr>
        </p:nvSpPr>
        <p:spPr>
          <a:prstGeom prst="rect">
            <a:avLst/>
          </a:prstGeom>
        </p:spPr>
        <p:txBody>
          <a:bodyPr/>
          <a:lstStyle/>
          <a:p>
            <a:pPr marL="306324" indent="-306324" defTabSz="391414">
              <a:spcBef>
                <a:spcPts val="0"/>
              </a:spcBef>
              <a:defRPr sz="2546">
                <a:latin typeface="Gill Sans"/>
                <a:ea typeface="Gill Sans"/>
                <a:cs typeface="Gill Sans"/>
                <a:sym typeface="Gill Sans"/>
              </a:defRPr>
            </a:pPr>
            <a:r>
              <a:rPr u="sng"/>
              <a:t>Dieu nous épargne</a:t>
            </a:r>
            <a:r>
              <a:t> : </a:t>
            </a:r>
            <a:r>
              <a:rPr i="1"/>
              <a:t>empêchons-le de tendre la main, de prendre aussi du fruit de l'arbre de vie, d'en manger et de vivre éternellement </a:t>
            </a:r>
            <a:r>
              <a:t>(Ge 3.22). </a:t>
            </a:r>
            <a:r>
              <a:rPr i="1"/>
              <a:t>Dieu est notre guide jusqu’à la mort</a:t>
            </a:r>
            <a:r>
              <a:t> (Ps 48.14) Emmenés par les anges… (Lc 16.22)</a:t>
            </a:r>
          </a:p>
          <a:p>
            <a:pPr marL="306324" indent="-306324" defTabSz="391414">
              <a:spcBef>
                <a:spcPts val="0"/>
              </a:spcBef>
              <a:defRPr sz="2546">
                <a:latin typeface="Gill Sans"/>
                <a:ea typeface="Gill Sans"/>
                <a:cs typeface="Gill Sans"/>
                <a:sym typeface="Gill Sans"/>
              </a:defRPr>
            </a:pPr>
            <a:r>
              <a:rPr u="sng"/>
              <a:t>Les morts dorment</a:t>
            </a:r>
            <a:r>
              <a:t> : </a:t>
            </a:r>
            <a:r>
              <a:rPr i="1"/>
              <a:t> Heureux les morts qui meurent dans le Seigneur, dès à présent ! Oui, dit l’Esprit, afin qu’ils se reposent de leurs travaux, car leurs œuvres les suivent.</a:t>
            </a:r>
            <a:r>
              <a:t> (Ap 14.13)</a:t>
            </a:r>
          </a:p>
          <a:p>
            <a:pPr marL="306324" indent="-306324" defTabSz="391414">
              <a:spcBef>
                <a:spcPts val="0"/>
              </a:spcBef>
              <a:defRPr sz="2546">
                <a:latin typeface="Gill Sans"/>
                <a:ea typeface="Gill Sans"/>
                <a:cs typeface="Gill Sans"/>
                <a:sym typeface="Gill Sans"/>
              </a:defRPr>
            </a:pPr>
            <a:r>
              <a:rPr u="sng"/>
              <a:t>Shéol, paradis, hadès</a:t>
            </a:r>
            <a:r>
              <a:t> : </a:t>
            </a:r>
            <a:r>
              <a:rPr i="1"/>
              <a:t>il n'y a ni oeuvre, ni combinaison, ni connaissance, ni sagesse, dans le shéol, où tu vas</a:t>
            </a:r>
            <a:r>
              <a:t> (Ec 9.10). </a:t>
            </a:r>
            <a:r>
              <a:rPr i="1"/>
              <a:t>Aujourd’hui, tu seras avec moi dans le paradis</a:t>
            </a:r>
            <a:r>
              <a:t> (Lc 23.43). </a:t>
            </a:r>
            <a:r>
              <a:rPr i="1"/>
              <a:t>Hadès : entre nous et vous se trouve un grand abîme afin que ceux qui voudraient passer d’ici vers vous ne puissent le faire, et qu’on ne parvienne pas non plus de là vers nous</a:t>
            </a:r>
            <a:r>
              <a:t> (Lc 16.23)</a:t>
            </a:r>
          </a:p>
          <a:p>
            <a:pPr marL="306324" indent="-306324" defTabSz="391414">
              <a:spcBef>
                <a:spcPts val="0"/>
              </a:spcBef>
              <a:defRPr sz="2546">
                <a:latin typeface="Gill Sans"/>
                <a:ea typeface="Gill Sans"/>
                <a:cs typeface="Gill Sans"/>
                <a:sym typeface="Gill Sans"/>
              </a:defRPr>
            </a:pPr>
            <a:r>
              <a:rPr u="sng"/>
              <a:t>Le dernier ennemi</a:t>
            </a:r>
            <a:r>
              <a:rPr i="1"/>
              <a:t> : alors s’accomplira la parole qui est écrite : La mort a été engloutie dans la victoire. O mort, où est ta victoire ? O mort, où est ton aiguillon ? L’aiguillon de la mort, c’est le péché ; et la puissance du péché, c’est la loi</a:t>
            </a:r>
            <a:r>
              <a:t> (1Co 15.54-56)</a:t>
            </a:r>
          </a:p>
          <a:p>
            <a:pPr marL="306324" indent="-306324" defTabSz="391414">
              <a:spcBef>
                <a:spcPts val="0"/>
              </a:spcBef>
              <a:defRPr sz="2546">
                <a:latin typeface="Gill Sans"/>
                <a:ea typeface="Gill Sans"/>
                <a:cs typeface="Gill Sans"/>
                <a:sym typeface="Gill Sans"/>
              </a:defRPr>
            </a:pPr>
            <a:r>
              <a:rPr u="sng"/>
              <a:t>Un cap : se préparer à la mort</a:t>
            </a:r>
            <a:r>
              <a:t> :</a:t>
            </a:r>
            <a:r>
              <a:rPr i="1"/>
              <a:t>Tout est à vous, monde, vie, mort, choses présentes et à venir</a:t>
            </a:r>
            <a:r>
              <a:t> (1Co 3.22), la mort est un gain (Php 1.21)</a:t>
            </a:r>
          </a:p>
        </p:txBody>
      </p:sp>
      <p:sp>
        <p:nvSpPr>
          <p:cNvPr id="217" name="Les au-delà et leurs temps…"/>
          <p:cNvSpPr txBox="1"/>
          <p:nvPr/>
        </p:nvSpPr>
        <p:spPr>
          <a:xfrm>
            <a:off x="8919716" y="215900"/>
            <a:ext cx="3843784" cy="1300461"/>
          </a:xfrm>
          <a:prstGeom prst="rect">
            <a:avLst/>
          </a:prstGeom>
          <a:solidFill>
            <a:schemeClr val="accent5">
              <a:hueOff val="100859"/>
              <a:satOff val="-13629"/>
              <a:lumOff val="23879"/>
            </a:scheme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defTabSz="309625">
              <a:defRPr sz="2703">
                <a:latin typeface="Gill Sans"/>
                <a:ea typeface="Gill Sans"/>
                <a:cs typeface="Gill Sans"/>
                <a:sym typeface="Gill Sans"/>
              </a:defRPr>
            </a:pPr>
            <a:r>
              <a:t>Les au-delà et leurs temps</a:t>
            </a:r>
          </a:p>
          <a:p>
            <a:pPr defTabSz="309625">
              <a:defRPr sz="2703">
                <a:latin typeface="Gill Sans"/>
                <a:ea typeface="Gill Sans"/>
                <a:cs typeface="Gill Sans"/>
                <a:sym typeface="Gill Sans"/>
              </a:defRPr>
            </a:pPr>
            <a:r>
              <a:t>Freins de réflexion</a:t>
            </a:r>
          </a:p>
          <a:p>
            <a:pPr defTabSz="309625">
              <a:defRPr b="1" sz="2703">
                <a:latin typeface="Gill Sans"/>
                <a:ea typeface="Gill Sans"/>
                <a:cs typeface="Gill Sans"/>
                <a:sym typeface="Gill Sans"/>
              </a:defRPr>
            </a:pPr>
            <a:r>
              <a:t>L’au-delà aujourd’hui</a:t>
            </a:r>
          </a:p>
        </p:txBody>
      </p:sp>
      <p:sp>
        <p:nvSpPr>
          <p:cNvPr id="218" name="Un passage vers l’aboutissement"/>
          <p:cNvSpPr txBox="1"/>
          <p:nvPr/>
        </p:nvSpPr>
        <p:spPr>
          <a:xfrm>
            <a:off x="2517650" y="1533419"/>
            <a:ext cx="6627417" cy="5173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ts val="3000"/>
              </a:lnSpc>
              <a:defRPr i="1">
                <a:latin typeface="Gill Sans"/>
                <a:ea typeface="Gill Sans"/>
                <a:cs typeface="Gill Sans"/>
                <a:sym typeface="Gill Sans"/>
              </a:defRPr>
            </a:lvl1pPr>
          </a:lstStyle>
          <a:p>
            <a:pPr/>
            <a:r>
              <a:t>Un passage vers l’aboutissement</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La résurrection"/>
          <p:cNvSpPr txBox="1"/>
          <p:nvPr>
            <p:ph type="title"/>
          </p:nvPr>
        </p:nvSpPr>
        <p:spPr>
          <a:xfrm>
            <a:off x="177800" y="171450"/>
            <a:ext cx="7368332" cy="2120900"/>
          </a:xfrm>
          <a:prstGeom prst="rect">
            <a:avLst/>
          </a:prstGeom>
        </p:spPr>
        <p:txBody>
          <a:bodyPr/>
          <a:lstStyle>
            <a:lvl1pPr>
              <a:defRPr>
                <a:latin typeface="Gill Sans"/>
                <a:ea typeface="Gill Sans"/>
                <a:cs typeface="Gill Sans"/>
                <a:sym typeface="Gill Sans"/>
              </a:defRPr>
            </a:lvl1pPr>
          </a:lstStyle>
          <a:p>
            <a:pPr/>
            <a:r>
              <a:t>La résurrection</a:t>
            </a:r>
          </a:p>
        </p:txBody>
      </p:sp>
      <p:sp>
        <p:nvSpPr>
          <p:cNvPr id="221" name="Nous ressemblerons à Jésus ressuscité : tous seront rendus vivants, mais chacun dans son propre rang : les premiers fruits, le Christ ; puis ceux qui sont du Christ, à son avènement ; ensuite, la fin (1Co 15.23). Voyez que c’est moi… touchez-moi … avez-vous quelque chose à manger ? (Lc 24.39-43); Nous lui serons rendus semblables, car nous le verrons comme il est (1Jn 3.2)…"/>
          <p:cNvSpPr txBox="1"/>
          <p:nvPr>
            <p:ph type="body" idx="1"/>
          </p:nvPr>
        </p:nvSpPr>
        <p:spPr>
          <a:prstGeom prst="rect">
            <a:avLst/>
          </a:prstGeom>
        </p:spPr>
        <p:txBody>
          <a:bodyPr/>
          <a:lstStyle/>
          <a:p>
            <a:pPr marL="361188" indent="-361188" defTabSz="461518">
              <a:spcBef>
                <a:spcPts val="0"/>
              </a:spcBef>
              <a:defRPr sz="3002">
                <a:latin typeface="Gill Sans"/>
                <a:ea typeface="Gill Sans"/>
                <a:cs typeface="Gill Sans"/>
                <a:sym typeface="Gill Sans"/>
              </a:defRPr>
            </a:pPr>
            <a:r>
              <a:rPr u="sng"/>
              <a:t>Nous ressemblerons à Jésus ressuscité</a:t>
            </a:r>
            <a:r>
              <a:t> : </a:t>
            </a:r>
            <a:r>
              <a:rPr i="1"/>
              <a:t>tous seront rendus vivants, mais chacun dans son propre rang : les premiers fruits, le Christ ; puis ceux qui sont du Christ, à son avènement ; ensuite, la fin </a:t>
            </a:r>
            <a:r>
              <a:t>(1Co 15.23). </a:t>
            </a:r>
            <a:r>
              <a:rPr i="1"/>
              <a:t>Voyez que c’est moi… touchez-moi … avez-vous quelque chose à manger ?</a:t>
            </a:r>
            <a:r>
              <a:t> (Lc 24.39-43); </a:t>
            </a:r>
            <a:r>
              <a:rPr i="1"/>
              <a:t>Nous lui serons rendus semblables, car nous le verrons comme il est</a:t>
            </a:r>
            <a:r>
              <a:t> (1Jn 3.2)</a:t>
            </a:r>
          </a:p>
          <a:p>
            <a:pPr marL="361188" indent="-361188" defTabSz="461518">
              <a:spcBef>
                <a:spcPts val="0"/>
              </a:spcBef>
              <a:defRPr sz="3002">
                <a:latin typeface="Gill Sans"/>
                <a:ea typeface="Gill Sans"/>
                <a:cs typeface="Gill Sans"/>
                <a:sym typeface="Gill Sans"/>
              </a:defRPr>
            </a:pPr>
            <a:r>
              <a:t>E</a:t>
            </a:r>
            <a:r>
              <a:rPr u="sng"/>
              <a:t>tymologie</a:t>
            </a:r>
            <a:r>
              <a:t>: </a:t>
            </a:r>
            <a:r>
              <a:rPr i="1"/>
              <a:t>anastasis, à nouveau debout</a:t>
            </a:r>
            <a:r>
              <a:t> (Php 3.11); </a:t>
            </a:r>
            <a:r>
              <a:rPr i="1"/>
              <a:t>egeiro, se réveiller</a:t>
            </a:r>
            <a:r>
              <a:t> (1Co 15.42)</a:t>
            </a:r>
          </a:p>
          <a:p>
            <a:pPr marL="361188" indent="-361188" defTabSz="461518">
              <a:spcBef>
                <a:spcPts val="0"/>
              </a:spcBef>
              <a:defRPr sz="3002">
                <a:latin typeface="Gill Sans"/>
                <a:ea typeface="Gill Sans"/>
                <a:cs typeface="Gill Sans"/>
                <a:sym typeface="Gill Sans"/>
              </a:defRPr>
            </a:pPr>
            <a:r>
              <a:rPr u="sng"/>
              <a:t>Le changement ne touche pas le corps, mais l’esprit</a:t>
            </a:r>
            <a:r>
              <a:t> : </a:t>
            </a:r>
            <a:r>
              <a:rPr i="1"/>
              <a:t>faible, déshonorant, corruptible psychique deviendra fort, glorieux, incorruptible et spirituel </a:t>
            </a:r>
            <a:r>
              <a:t>(1Co 15.42-44)</a:t>
            </a:r>
          </a:p>
          <a:p>
            <a:pPr marL="361188" indent="-361188" defTabSz="461518">
              <a:spcBef>
                <a:spcPts val="0"/>
              </a:spcBef>
              <a:defRPr sz="3002">
                <a:latin typeface="Gill Sans"/>
                <a:ea typeface="Gill Sans"/>
                <a:cs typeface="Gill Sans"/>
                <a:sym typeface="Gill Sans"/>
              </a:defRPr>
            </a:pPr>
            <a:r>
              <a:rPr u="sng"/>
              <a:t>Un évènement à venir</a:t>
            </a:r>
            <a:r>
              <a:t> : … </a:t>
            </a:r>
            <a:r>
              <a:rPr i="1"/>
              <a:t>renversent [notre foi] en disant que la résurrection a déjà eu lieu</a:t>
            </a:r>
            <a:r>
              <a:t> (2Ti 2.18)</a:t>
            </a:r>
          </a:p>
          <a:p>
            <a:pPr marL="361188" indent="-361188" defTabSz="461518">
              <a:spcBef>
                <a:spcPts val="0"/>
              </a:spcBef>
              <a:defRPr sz="3002">
                <a:latin typeface="Gill Sans"/>
                <a:ea typeface="Gill Sans"/>
                <a:cs typeface="Gill Sans"/>
                <a:sym typeface="Gill Sans"/>
              </a:defRPr>
            </a:pPr>
            <a:r>
              <a:rPr u="sng"/>
              <a:t>Un cap</a:t>
            </a:r>
            <a:r>
              <a:t> : </a:t>
            </a:r>
            <a:r>
              <a:rPr i="1"/>
              <a:t>parvenir à la résurrection d’entre les morts </a:t>
            </a:r>
            <a:r>
              <a:t>(Php 3.11)</a:t>
            </a:r>
          </a:p>
        </p:txBody>
      </p:sp>
      <p:sp>
        <p:nvSpPr>
          <p:cNvPr id="222" name="Les au-delà et leurs temps…"/>
          <p:cNvSpPr txBox="1"/>
          <p:nvPr/>
        </p:nvSpPr>
        <p:spPr>
          <a:xfrm>
            <a:off x="8919716" y="215900"/>
            <a:ext cx="3843784" cy="1300461"/>
          </a:xfrm>
          <a:prstGeom prst="rect">
            <a:avLst/>
          </a:prstGeom>
          <a:solidFill>
            <a:schemeClr val="accent5">
              <a:hueOff val="100859"/>
              <a:satOff val="-13629"/>
              <a:lumOff val="23879"/>
            </a:scheme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defTabSz="309625">
              <a:defRPr sz="2703">
                <a:latin typeface="Gill Sans"/>
                <a:ea typeface="Gill Sans"/>
                <a:cs typeface="Gill Sans"/>
                <a:sym typeface="Gill Sans"/>
              </a:defRPr>
            </a:pPr>
            <a:r>
              <a:t>Les au-delà et leurs temps</a:t>
            </a:r>
          </a:p>
          <a:p>
            <a:pPr defTabSz="309625">
              <a:defRPr sz="2703">
                <a:latin typeface="Gill Sans"/>
                <a:ea typeface="Gill Sans"/>
                <a:cs typeface="Gill Sans"/>
                <a:sym typeface="Gill Sans"/>
              </a:defRPr>
            </a:pPr>
            <a:r>
              <a:t>Freins de réflexion</a:t>
            </a:r>
          </a:p>
          <a:p>
            <a:pPr defTabSz="309625">
              <a:defRPr b="1" sz="2703">
                <a:latin typeface="Gill Sans"/>
                <a:ea typeface="Gill Sans"/>
                <a:cs typeface="Gill Sans"/>
                <a:sym typeface="Gill Sans"/>
              </a:defRPr>
            </a:pPr>
            <a:r>
              <a:t>L’au-delà aujourd’hui</a:t>
            </a:r>
          </a:p>
        </p:txBody>
      </p:sp>
      <p:sp>
        <p:nvSpPr>
          <p:cNvPr id="223" name="Un aboutissement"/>
          <p:cNvSpPr txBox="1"/>
          <p:nvPr/>
        </p:nvSpPr>
        <p:spPr>
          <a:xfrm>
            <a:off x="2504950" y="1698519"/>
            <a:ext cx="6627417" cy="5173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ts val="3000"/>
              </a:lnSpc>
              <a:defRPr i="1">
                <a:latin typeface="Gill Sans"/>
                <a:ea typeface="Gill Sans"/>
                <a:cs typeface="Gill Sans"/>
                <a:sym typeface="Gill Sans"/>
              </a:defRPr>
            </a:lvl1pPr>
          </a:lstStyle>
          <a:p>
            <a:pPr/>
            <a:r>
              <a:t>Un aboutissement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La grande tribulation"/>
          <p:cNvSpPr txBox="1"/>
          <p:nvPr>
            <p:ph type="title"/>
          </p:nvPr>
        </p:nvSpPr>
        <p:spPr>
          <a:xfrm>
            <a:off x="139700" y="596900"/>
            <a:ext cx="8815041" cy="2120900"/>
          </a:xfrm>
          <a:prstGeom prst="rect">
            <a:avLst/>
          </a:prstGeom>
        </p:spPr>
        <p:txBody>
          <a:bodyPr/>
          <a:lstStyle>
            <a:lvl1pPr>
              <a:defRPr>
                <a:latin typeface="Gill Sans"/>
                <a:ea typeface="Gill Sans"/>
                <a:cs typeface="Gill Sans"/>
                <a:sym typeface="Gill Sans"/>
              </a:defRPr>
            </a:lvl1pPr>
          </a:lstStyle>
          <a:p>
            <a:pPr/>
            <a:r>
              <a:t>La grande tribulation</a:t>
            </a:r>
          </a:p>
        </p:txBody>
      </p:sp>
      <p:sp>
        <p:nvSpPr>
          <p:cNvPr id="226" name="Un évènement unique : Car alors, il y aura une grande tribulation telle qu’il n’y en a pas eu depuis le commencement du monde jusqu’à maintenant, et qu’il n’y en aura jamais plus. Et si ces jours n’étaient abrégés, personne ne serait sauvé, mais à cause des élus ces jours seront abrégés (Mt 24.21-22)…"/>
          <p:cNvSpPr txBox="1"/>
          <p:nvPr>
            <p:ph type="body" idx="1"/>
          </p:nvPr>
        </p:nvSpPr>
        <p:spPr>
          <a:xfrm>
            <a:off x="952500" y="3225800"/>
            <a:ext cx="11099800" cy="6286500"/>
          </a:xfrm>
          <a:prstGeom prst="rect">
            <a:avLst/>
          </a:prstGeom>
        </p:spPr>
        <p:txBody>
          <a:bodyPr/>
          <a:lstStyle/>
          <a:p>
            <a:pPr marL="310895" indent="-310895" defTabSz="397256">
              <a:spcBef>
                <a:spcPts val="0"/>
              </a:spcBef>
              <a:defRPr sz="2584">
                <a:latin typeface="Gill Sans"/>
                <a:ea typeface="Gill Sans"/>
                <a:cs typeface="Gill Sans"/>
                <a:sym typeface="Gill Sans"/>
              </a:defRPr>
            </a:pPr>
            <a:r>
              <a:rPr u="sng"/>
              <a:t>Un évènement unique</a:t>
            </a:r>
            <a:r>
              <a:t> : </a:t>
            </a:r>
            <a:r>
              <a:rPr i="1"/>
              <a:t>Car alors, il y aura une grande tribulation telle qu’il n’y en a pas eu depuis le commencement du monde jusqu’à maintenant, et qu’il n’y en aura jamais plus. Et si ces jours n’étaient abrégés, personne ne serait sauvé, mais à cause des élus ces jours seront abrégés </a:t>
            </a:r>
            <a:r>
              <a:t>(Mt 24.21-22)</a:t>
            </a:r>
          </a:p>
          <a:p>
            <a:pPr marL="310895" indent="-310895" defTabSz="397256">
              <a:spcBef>
                <a:spcPts val="0"/>
              </a:spcBef>
              <a:defRPr sz="2584">
                <a:latin typeface="Gill Sans"/>
                <a:ea typeface="Gill Sans"/>
                <a:cs typeface="Gill Sans"/>
                <a:sym typeface="Gill Sans"/>
              </a:defRPr>
            </a:pPr>
            <a:r>
              <a:rPr u="sng"/>
              <a:t>Un roi pour les juifs incrédules et l’empire</a:t>
            </a:r>
            <a:r>
              <a:t> : </a:t>
            </a:r>
            <a:r>
              <a:rPr i="1"/>
              <a:t>Pilate dit aux Juifs : Voici votre roi !Mais ils s’écrièrent : A mort ! A mort ! crucifie-le ! Pilate leur dit : Crucifierai-je votre roi ? Les principaux sacrificateurs répondirent : Nous n’avons de roi que César </a:t>
            </a:r>
            <a:r>
              <a:t>(Jn 19.14-15)</a:t>
            </a:r>
          </a:p>
          <a:p>
            <a:pPr marL="310895" indent="-310895" defTabSz="397256">
              <a:spcBef>
                <a:spcPts val="0"/>
              </a:spcBef>
              <a:defRPr sz="2584">
                <a:latin typeface="Gill Sans"/>
                <a:ea typeface="Gill Sans"/>
                <a:cs typeface="Gill Sans"/>
                <a:sym typeface="Gill Sans"/>
              </a:defRPr>
            </a:pPr>
            <a:r>
              <a:rPr u="sng"/>
              <a:t>L’adversaire</a:t>
            </a:r>
            <a:r>
              <a:t> </a:t>
            </a:r>
            <a:r>
              <a:rPr i="1"/>
              <a:t>qui s’élève au-dessus de tout ce qu’on appelle Dieu ou qu’on adore, et qui va jusqu’à s’asseoir dans le temple de Dieu et se faire passer lui-même pour Dieu </a:t>
            </a:r>
            <a:r>
              <a:t>(2Th 2.3)</a:t>
            </a:r>
            <a:endParaRPr i="1"/>
          </a:p>
          <a:p>
            <a:pPr marL="310895" indent="-310895" defTabSz="397256">
              <a:spcBef>
                <a:spcPts val="0"/>
              </a:spcBef>
              <a:defRPr sz="2584">
                <a:latin typeface="Gill Sans"/>
                <a:ea typeface="Gill Sans"/>
                <a:cs typeface="Gill Sans"/>
                <a:sym typeface="Gill Sans"/>
              </a:defRPr>
            </a:pPr>
            <a:r>
              <a:rPr u="sng"/>
              <a:t>Un temps de domination mondiale</a:t>
            </a:r>
            <a:r>
              <a:rPr i="1"/>
              <a:t> : Il fut donné [à la bête] le pouvoir d’agir pendant quarante-deux mois. Elle ouvrit sa gueule en blasphèmes contre Dieu, pour blasphémer contre son nom, son tabernacle et ceux qui l’habitent dans le ciel. Il lui fut donné de faire la guerre aux saints et de les vaincre. Il lui fut donné pouvoir sur toute tribu, tout peuple, toute langue et toute nation</a:t>
            </a:r>
            <a:r>
              <a:t> (Ap 13.5-6)</a:t>
            </a:r>
          </a:p>
          <a:p>
            <a:pPr marL="310895" indent="-310895" defTabSz="397256">
              <a:spcBef>
                <a:spcPts val="0"/>
              </a:spcBef>
              <a:defRPr sz="2584">
                <a:latin typeface="Gill Sans"/>
                <a:ea typeface="Gill Sans"/>
                <a:cs typeface="Gill Sans"/>
                <a:sym typeface="Gill Sans"/>
              </a:defRPr>
            </a:pPr>
            <a:r>
              <a:rPr u="sng"/>
              <a:t>Un cap</a:t>
            </a:r>
            <a:r>
              <a:t> : avertir nos proches</a:t>
            </a:r>
          </a:p>
        </p:txBody>
      </p:sp>
      <p:sp>
        <p:nvSpPr>
          <p:cNvPr id="227" name="Les au-delà et leurs temps…"/>
          <p:cNvSpPr txBox="1"/>
          <p:nvPr/>
        </p:nvSpPr>
        <p:spPr>
          <a:xfrm>
            <a:off x="8919716" y="215900"/>
            <a:ext cx="3843784" cy="1300461"/>
          </a:xfrm>
          <a:prstGeom prst="rect">
            <a:avLst/>
          </a:prstGeom>
          <a:solidFill>
            <a:schemeClr val="accent5">
              <a:hueOff val="100859"/>
              <a:satOff val="-13629"/>
              <a:lumOff val="23879"/>
            </a:scheme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defTabSz="309625">
              <a:defRPr sz="2703">
                <a:latin typeface="Gill Sans"/>
                <a:ea typeface="Gill Sans"/>
                <a:cs typeface="Gill Sans"/>
                <a:sym typeface="Gill Sans"/>
              </a:defRPr>
            </a:pPr>
            <a:r>
              <a:t>Les au-delà et leurs temps</a:t>
            </a:r>
          </a:p>
          <a:p>
            <a:pPr defTabSz="309625">
              <a:defRPr sz="2703">
                <a:latin typeface="Gill Sans"/>
                <a:ea typeface="Gill Sans"/>
                <a:cs typeface="Gill Sans"/>
                <a:sym typeface="Gill Sans"/>
              </a:defRPr>
            </a:pPr>
            <a:r>
              <a:t>Freins de réflexion</a:t>
            </a:r>
          </a:p>
          <a:p>
            <a:pPr defTabSz="309625">
              <a:defRPr b="1" sz="2703">
                <a:latin typeface="Gill Sans"/>
                <a:ea typeface="Gill Sans"/>
                <a:cs typeface="Gill Sans"/>
                <a:sym typeface="Gill Sans"/>
              </a:defRPr>
            </a:pPr>
            <a:r>
              <a:t>L’au-delà aujourd’hui</a:t>
            </a:r>
          </a:p>
        </p:txBody>
      </p:sp>
      <p:sp>
        <p:nvSpPr>
          <p:cNvPr id="228" name="Le comble de la déchéance humaine"/>
          <p:cNvSpPr txBox="1"/>
          <p:nvPr/>
        </p:nvSpPr>
        <p:spPr>
          <a:xfrm>
            <a:off x="2517650" y="2201285"/>
            <a:ext cx="7419084" cy="5173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ts val="3000"/>
              </a:lnSpc>
              <a:defRPr i="1">
                <a:latin typeface="Gill Sans"/>
                <a:ea typeface="Gill Sans"/>
                <a:cs typeface="Gill Sans"/>
                <a:sym typeface="Gill Sans"/>
              </a:defRPr>
            </a:lvl1pPr>
          </a:lstStyle>
          <a:p>
            <a:pPr/>
            <a:r>
              <a:t>Le comble de la déchéance humaine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Le tribunal du Christ"/>
          <p:cNvSpPr txBox="1"/>
          <p:nvPr>
            <p:ph type="title"/>
          </p:nvPr>
        </p:nvSpPr>
        <p:spPr>
          <a:xfrm>
            <a:off x="190500" y="723900"/>
            <a:ext cx="8805367" cy="2120900"/>
          </a:xfrm>
          <a:prstGeom prst="rect">
            <a:avLst/>
          </a:prstGeom>
        </p:spPr>
        <p:txBody>
          <a:bodyPr/>
          <a:lstStyle>
            <a:lvl1pPr>
              <a:defRPr>
                <a:latin typeface="Gill Sans"/>
                <a:ea typeface="Gill Sans"/>
                <a:cs typeface="Gill Sans"/>
                <a:sym typeface="Gill Sans"/>
              </a:defRPr>
            </a:lvl1pPr>
          </a:lstStyle>
          <a:p>
            <a:pPr/>
            <a:r>
              <a:t>Le tribunal du Christ</a:t>
            </a:r>
          </a:p>
        </p:txBody>
      </p:sp>
      <p:sp>
        <p:nvSpPr>
          <p:cNvPr id="231" name="Pour rendre compte : Nous comparaîtrons tous devant le tribunal de Dieu. Car il est écrit : Je suis vivant, dit le Seigneur, Tout genou fléchira devant moi, Et toute langue donnera gloire à Dieu. Ainsi chacun de nous rendra compte [à Dieu] pour lui-même (Ro 14.10)…"/>
          <p:cNvSpPr txBox="1"/>
          <p:nvPr>
            <p:ph type="body" idx="1"/>
          </p:nvPr>
        </p:nvSpPr>
        <p:spPr>
          <a:xfrm>
            <a:off x="952500" y="3390900"/>
            <a:ext cx="11099800" cy="6286500"/>
          </a:xfrm>
          <a:prstGeom prst="rect">
            <a:avLst/>
          </a:prstGeom>
        </p:spPr>
        <p:txBody>
          <a:bodyPr/>
          <a:lstStyle/>
          <a:p>
            <a:pPr marL="297179" indent="-297179" defTabSz="379729">
              <a:spcBef>
                <a:spcPts val="0"/>
              </a:spcBef>
              <a:defRPr sz="2470">
                <a:latin typeface="Gill Sans"/>
                <a:ea typeface="Gill Sans"/>
                <a:cs typeface="Gill Sans"/>
                <a:sym typeface="Gill Sans"/>
              </a:defRPr>
            </a:pPr>
            <a:r>
              <a:rPr u="sng"/>
              <a:t>Pour rendre compte</a:t>
            </a:r>
            <a:r>
              <a:t> : </a:t>
            </a:r>
            <a:r>
              <a:rPr i="1"/>
              <a:t>Nous comparaîtrons tous devant le tribunal de Dieu. Car il est écrit : Je suis vivant, dit le Seigneur, Tout genou fléchira devant moi, Et toute langue donnera gloire à Dieu. Ainsi chacun de nous rendra compte [à Dieu] pour lui-même </a:t>
            </a:r>
            <a:r>
              <a:t>(Ro 14.10)</a:t>
            </a:r>
          </a:p>
          <a:p>
            <a:pPr marL="297179" indent="-297179" defTabSz="379729">
              <a:spcBef>
                <a:spcPts val="0"/>
              </a:spcBef>
              <a:defRPr sz="2470">
                <a:latin typeface="Gill Sans"/>
                <a:ea typeface="Gill Sans"/>
                <a:cs typeface="Gill Sans"/>
                <a:sym typeface="Gill Sans"/>
              </a:defRPr>
            </a:pPr>
            <a:r>
              <a:rPr u="sng"/>
              <a:t>En fonction de notre expérience</a:t>
            </a:r>
            <a:r>
              <a:t> : I</a:t>
            </a:r>
            <a:r>
              <a:rPr i="1"/>
              <a:t>l nous faut tous comparaître devant le tribunal du Christ, afin qu’il soit rendu à chacun d’après ce qu’il aura fait dans son corps, soit en bien, soit en mal</a:t>
            </a:r>
            <a:r>
              <a:t> (2Co 5.10). </a:t>
            </a:r>
          </a:p>
          <a:p>
            <a:pPr marL="297179" indent="-297179" defTabSz="379729">
              <a:spcBef>
                <a:spcPts val="0"/>
              </a:spcBef>
              <a:defRPr sz="2470">
                <a:latin typeface="Gill Sans"/>
                <a:ea typeface="Gill Sans"/>
                <a:cs typeface="Gill Sans"/>
                <a:sym typeface="Gill Sans"/>
              </a:defRPr>
            </a:pPr>
            <a:r>
              <a:rPr u="sng"/>
              <a:t>Un sceptre pour l’administration des nations</a:t>
            </a:r>
            <a:r>
              <a:t> : A</a:t>
            </a:r>
            <a:r>
              <a:rPr i="1"/>
              <a:t> celui qui garde mes œuvres jusqu’à la fin, je donnerai autorité sur les nations. Avec un sceptre de fer, il les fera paître, comme on brise les vases d’argile, ainsi que j’en ai reçu moi-même [le pouvoir] de mon Père (Ap 2.26-27)</a:t>
            </a:r>
          </a:p>
          <a:p>
            <a:pPr marL="297179" indent="-297179" defTabSz="379729">
              <a:spcBef>
                <a:spcPts val="0"/>
              </a:spcBef>
              <a:defRPr sz="2470">
                <a:latin typeface="Gill Sans"/>
                <a:ea typeface="Gill Sans"/>
                <a:cs typeface="Gill Sans"/>
                <a:sym typeface="Gill Sans"/>
              </a:defRPr>
            </a:pPr>
            <a:r>
              <a:rPr u="sng"/>
              <a:t>Pendant 1000 ans</a:t>
            </a:r>
            <a:r>
              <a:t> : </a:t>
            </a:r>
            <a:r>
              <a:rPr i="1"/>
              <a:t>Jésus-Christ doit juger les vivants et les morts au moment de son apparition et de son règne</a:t>
            </a:r>
            <a:r>
              <a:t> (2Ti 4.1)</a:t>
            </a:r>
          </a:p>
          <a:p>
            <a:pPr marL="297179" indent="-297179" defTabSz="379729">
              <a:spcBef>
                <a:spcPts val="0"/>
              </a:spcBef>
              <a:defRPr sz="2470">
                <a:latin typeface="Gill Sans"/>
                <a:ea typeface="Gill Sans"/>
                <a:cs typeface="Gill Sans"/>
                <a:sym typeface="Gill Sans"/>
              </a:defRPr>
            </a:pPr>
            <a:r>
              <a:rPr u="sng"/>
              <a:t>Un cap, investir dans l’œuvre de Dieu</a:t>
            </a:r>
            <a:r>
              <a:t> : </a:t>
            </a:r>
            <a:r>
              <a:rPr i="1"/>
              <a:t>Seigneur, ta mine a rapporté dix mines. Il lui dit : C’est bien, bon serviteur. Parce que tu as été fidèle en peu de chose, reçois le gouvernement de dix villes </a:t>
            </a:r>
            <a:r>
              <a:t>(Lc 19.16-17).  </a:t>
            </a:r>
            <a:r>
              <a:rPr i="1"/>
              <a:t>Les noces de l’Agneau sont venues, et son épouse s’est préparée. Il lui a été donné de se vêtir de fin lin, éclatant et pur. Le fin lin, ce sont les œuvres justes des saints</a:t>
            </a:r>
            <a:r>
              <a:t> (Ap 19.7-8)</a:t>
            </a:r>
          </a:p>
        </p:txBody>
      </p:sp>
      <p:sp>
        <p:nvSpPr>
          <p:cNvPr id="232" name="Les au-delà et leurs temps…"/>
          <p:cNvSpPr txBox="1"/>
          <p:nvPr/>
        </p:nvSpPr>
        <p:spPr>
          <a:xfrm>
            <a:off x="8919716" y="215900"/>
            <a:ext cx="3843784" cy="1300461"/>
          </a:xfrm>
          <a:prstGeom prst="rect">
            <a:avLst/>
          </a:prstGeom>
          <a:solidFill>
            <a:schemeClr val="accent5">
              <a:hueOff val="100859"/>
              <a:satOff val="-13629"/>
              <a:lumOff val="23879"/>
            </a:scheme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defTabSz="309625">
              <a:defRPr sz="2703">
                <a:latin typeface="Gill Sans"/>
                <a:ea typeface="Gill Sans"/>
                <a:cs typeface="Gill Sans"/>
                <a:sym typeface="Gill Sans"/>
              </a:defRPr>
            </a:pPr>
            <a:r>
              <a:t>Les au-delà et leurs temps</a:t>
            </a:r>
          </a:p>
          <a:p>
            <a:pPr defTabSz="309625">
              <a:defRPr sz="2703">
                <a:latin typeface="Gill Sans"/>
                <a:ea typeface="Gill Sans"/>
                <a:cs typeface="Gill Sans"/>
                <a:sym typeface="Gill Sans"/>
              </a:defRPr>
            </a:pPr>
            <a:r>
              <a:t>Freins de réflexion</a:t>
            </a:r>
          </a:p>
          <a:p>
            <a:pPr defTabSz="309625">
              <a:defRPr b="1" sz="2703">
                <a:latin typeface="Gill Sans"/>
                <a:ea typeface="Gill Sans"/>
                <a:cs typeface="Gill Sans"/>
                <a:sym typeface="Gill Sans"/>
              </a:defRPr>
            </a:pPr>
            <a:r>
              <a:t>L’au-delà aujourd’hui</a:t>
            </a:r>
          </a:p>
        </p:txBody>
      </p:sp>
      <p:sp>
        <p:nvSpPr>
          <p:cNvPr id="233" name="Dieu utilisera nos parcours"/>
          <p:cNvSpPr txBox="1"/>
          <p:nvPr/>
        </p:nvSpPr>
        <p:spPr>
          <a:xfrm>
            <a:off x="2758950" y="2194935"/>
            <a:ext cx="6627417" cy="5173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ts val="3000"/>
              </a:lnSpc>
              <a:defRPr i="1">
                <a:latin typeface="Gill Sans"/>
                <a:ea typeface="Gill Sans"/>
                <a:cs typeface="Gill Sans"/>
                <a:sym typeface="Gill Sans"/>
              </a:defRPr>
            </a:lvl1pPr>
          </a:lstStyle>
          <a:p>
            <a:pPr/>
            <a:r>
              <a:t>Dieu utilisera nos parcours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Le jugement dernier"/>
          <p:cNvSpPr txBox="1"/>
          <p:nvPr>
            <p:ph type="title"/>
          </p:nvPr>
        </p:nvSpPr>
        <p:spPr>
          <a:xfrm>
            <a:off x="139700" y="412750"/>
            <a:ext cx="8868321" cy="2120900"/>
          </a:xfrm>
          <a:prstGeom prst="rect">
            <a:avLst/>
          </a:prstGeom>
        </p:spPr>
        <p:txBody>
          <a:bodyPr/>
          <a:lstStyle>
            <a:lvl1pPr>
              <a:defRPr>
                <a:latin typeface="Gill Sans"/>
                <a:ea typeface="Gill Sans"/>
                <a:cs typeface="Gill Sans"/>
                <a:sym typeface="Gill Sans"/>
              </a:defRPr>
            </a:lvl1pPr>
          </a:lstStyle>
          <a:p>
            <a:pPr/>
            <a:r>
              <a:t>Le jugement dernier</a:t>
            </a:r>
          </a:p>
        </p:txBody>
      </p:sp>
      <p:sp>
        <p:nvSpPr>
          <p:cNvPr id="236" name="La seconde résurrection : et ensuite la fin (1Co 15.24). Bienheureux et saint celui qui participe à la première résurrection. Sur eux, la seconde mort n’a pas de pouvoir (Ap 20.6). Tout humain ressuscite !…"/>
          <p:cNvSpPr txBox="1"/>
          <p:nvPr>
            <p:ph type="body" idx="1"/>
          </p:nvPr>
        </p:nvSpPr>
        <p:spPr>
          <a:xfrm>
            <a:off x="952500" y="3200400"/>
            <a:ext cx="11099800" cy="6286500"/>
          </a:xfrm>
          <a:prstGeom prst="rect">
            <a:avLst/>
          </a:prstGeom>
        </p:spPr>
        <p:txBody>
          <a:bodyPr/>
          <a:lstStyle/>
          <a:p>
            <a:pPr marL="388620" indent="-388620" defTabSz="496570">
              <a:spcBef>
                <a:spcPts val="0"/>
              </a:spcBef>
              <a:defRPr sz="3230">
                <a:latin typeface="Gill Sans"/>
                <a:ea typeface="Gill Sans"/>
                <a:cs typeface="Gill Sans"/>
                <a:sym typeface="Gill Sans"/>
              </a:defRPr>
            </a:pPr>
            <a:r>
              <a:rPr u="sng"/>
              <a:t>La seconde résurrection</a:t>
            </a:r>
            <a:r>
              <a:t> : </a:t>
            </a:r>
            <a:r>
              <a:rPr i="1"/>
              <a:t>et ensuite la fin</a:t>
            </a:r>
            <a:r>
              <a:t> (1Co 15.24). </a:t>
            </a:r>
            <a:r>
              <a:rPr i="1"/>
              <a:t>Bienheureux et saint celui qui participe à la première résurrection. Sur eux, la seconde mort n’a pas de pouvoir</a:t>
            </a:r>
            <a:r>
              <a:t> (Ap 20.6). Tout humain ressuscite !</a:t>
            </a:r>
          </a:p>
          <a:p>
            <a:pPr marL="388620" indent="-388620" defTabSz="496570">
              <a:spcBef>
                <a:spcPts val="0"/>
              </a:spcBef>
              <a:defRPr sz="3230">
                <a:latin typeface="Gill Sans"/>
                <a:ea typeface="Gill Sans"/>
                <a:cs typeface="Gill Sans"/>
                <a:sym typeface="Gill Sans"/>
              </a:defRPr>
            </a:pPr>
            <a:r>
              <a:rPr u="sng"/>
              <a:t>Les morts/ressuscités comparaissent</a:t>
            </a:r>
            <a:r>
              <a:t> : </a:t>
            </a:r>
            <a:r>
              <a:rPr i="1"/>
              <a:t>Et je vis les morts, les grands et les petits, se tenant devant le trône</a:t>
            </a:r>
            <a:r>
              <a:t> (Ap 20.12). La justice est exercée.</a:t>
            </a:r>
          </a:p>
          <a:p>
            <a:pPr marL="388620" indent="-388620" defTabSz="496570">
              <a:spcBef>
                <a:spcPts val="0"/>
              </a:spcBef>
              <a:defRPr sz="3230">
                <a:latin typeface="Gill Sans"/>
                <a:ea typeface="Gill Sans"/>
                <a:cs typeface="Gill Sans"/>
                <a:sym typeface="Gill Sans"/>
              </a:defRPr>
            </a:pPr>
            <a:r>
              <a:rPr u="sng"/>
              <a:t>L’importance de la vie</a:t>
            </a:r>
            <a:r>
              <a:t>, relation retrouvée avec Dieu : </a:t>
            </a:r>
            <a:r>
              <a:rPr i="1"/>
              <a:t>Quiconque ne fut pas trouvé inscrit dans le livre de vie fut jeté dans l’étang de feu</a:t>
            </a:r>
            <a:r>
              <a:t> (Ap 20.15)</a:t>
            </a:r>
          </a:p>
          <a:p>
            <a:pPr marL="388620" indent="-388620" defTabSz="496570">
              <a:spcBef>
                <a:spcPts val="0"/>
              </a:spcBef>
              <a:defRPr sz="3230">
                <a:latin typeface="Gill Sans"/>
                <a:ea typeface="Gill Sans"/>
                <a:cs typeface="Gill Sans"/>
                <a:sym typeface="Gill Sans"/>
              </a:defRPr>
            </a:pPr>
            <a:r>
              <a:rPr u="sng"/>
              <a:t>Jugés selon leurs œuvres</a:t>
            </a:r>
            <a:r>
              <a:t> : </a:t>
            </a:r>
            <a:r>
              <a:rPr i="1"/>
              <a:t>Les morts furent jugés d’après ce qui était écrit dans les livres, selon leurs œuvres </a:t>
            </a:r>
            <a:r>
              <a:t>(Ap 20.12)</a:t>
            </a:r>
            <a:endParaRPr i="1"/>
          </a:p>
          <a:p>
            <a:pPr marL="388620" indent="-388620" defTabSz="496570">
              <a:spcBef>
                <a:spcPts val="0"/>
              </a:spcBef>
              <a:defRPr sz="3230">
                <a:latin typeface="Gill Sans"/>
                <a:ea typeface="Gill Sans"/>
                <a:cs typeface="Gill Sans"/>
                <a:sym typeface="Gill Sans"/>
              </a:defRPr>
            </a:pPr>
            <a:r>
              <a:rPr u="sng"/>
              <a:t>Un cap</a:t>
            </a:r>
            <a:r>
              <a:t> : être vivant à Dieu et se préparer à le rencontrer</a:t>
            </a:r>
          </a:p>
        </p:txBody>
      </p:sp>
      <p:sp>
        <p:nvSpPr>
          <p:cNvPr id="237" name="Les au-delà et leurs temps…"/>
          <p:cNvSpPr txBox="1"/>
          <p:nvPr/>
        </p:nvSpPr>
        <p:spPr>
          <a:xfrm>
            <a:off x="8919716" y="215900"/>
            <a:ext cx="3843784" cy="1300461"/>
          </a:xfrm>
          <a:prstGeom prst="rect">
            <a:avLst/>
          </a:prstGeom>
          <a:solidFill>
            <a:schemeClr val="accent5">
              <a:hueOff val="100859"/>
              <a:satOff val="-13629"/>
              <a:lumOff val="23879"/>
            </a:scheme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defTabSz="309625">
              <a:defRPr sz="2703">
                <a:latin typeface="Gill Sans"/>
                <a:ea typeface="Gill Sans"/>
                <a:cs typeface="Gill Sans"/>
                <a:sym typeface="Gill Sans"/>
              </a:defRPr>
            </a:pPr>
            <a:r>
              <a:t>Les au-delà et leurs temps</a:t>
            </a:r>
          </a:p>
          <a:p>
            <a:pPr defTabSz="309625">
              <a:defRPr sz="2703">
                <a:latin typeface="Gill Sans"/>
                <a:ea typeface="Gill Sans"/>
                <a:cs typeface="Gill Sans"/>
                <a:sym typeface="Gill Sans"/>
              </a:defRPr>
            </a:pPr>
            <a:r>
              <a:t>Freins de réflexion</a:t>
            </a:r>
          </a:p>
          <a:p>
            <a:pPr defTabSz="309625">
              <a:defRPr b="1" sz="2703">
                <a:latin typeface="Gill Sans"/>
                <a:ea typeface="Gill Sans"/>
                <a:cs typeface="Gill Sans"/>
                <a:sym typeface="Gill Sans"/>
              </a:defRPr>
            </a:pPr>
            <a:r>
              <a:t>L’au-delà aujourd’hui</a:t>
            </a:r>
          </a:p>
        </p:txBody>
      </p:sp>
      <p:sp>
        <p:nvSpPr>
          <p:cNvPr id="238" name="Les incrédules auront refusé la grâce"/>
          <p:cNvSpPr txBox="1"/>
          <p:nvPr/>
        </p:nvSpPr>
        <p:spPr>
          <a:xfrm>
            <a:off x="2809750" y="2003319"/>
            <a:ext cx="7207500" cy="5173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ts val="3000"/>
              </a:lnSpc>
              <a:defRPr i="1">
                <a:latin typeface="Gill Sans"/>
                <a:ea typeface="Gill Sans"/>
                <a:cs typeface="Gill Sans"/>
                <a:sym typeface="Gill Sans"/>
              </a:defRPr>
            </a:lvl1pPr>
          </a:lstStyle>
          <a:p>
            <a:pPr/>
            <a:r>
              <a:t>Les incrédules auront refusé la grâce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L’état éternel"/>
          <p:cNvSpPr txBox="1"/>
          <p:nvPr>
            <p:ph type="title"/>
          </p:nvPr>
        </p:nvSpPr>
        <p:spPr>
          <a:xfrm>
            <a:off x="952500" y="406400"/>
            <a:ext cx="7558931" cy="2120900"/>
          </a:xfrm>
          <a:prstGeom prst="rect">
            <a:avLst/>
          </a:prstGeom>
        </p:spPr>
        <p:txBody>
          <a:bodyPr/>
          <a:lstStyle>
            <a:lvl1pPr>
              <a:defRPr>
                <a:latin typeface="Gill Sans"/>
                <a:ea typeface="Gill Sans"/>
                <a:cs typeface="Gill Sans"/>
                <a:sym typeface="Gill Sans"/>
              </a:defRPr>
            </a:lvl1pPr>
          </a:lstStyle>
          <a:p>
            <a:pPr/>
            <a:r>
              <a:t>L’état éternel</a:t>
            </a:r>
          </a:p>
        </p:txBody>
      </p:sp>
      <p:sp>
        <p:nvSpPr>
          <p:cNvPr id="241" name="Les cieux et la terre d’aujourd’hui seront purifiés par le feu : le monde d’alors a été détruit …par l’eau (2Pi 3.6); les cieux et la terre de maintenant sont… gardés pour le jour du jugement et de la destruction des hommes impies (2Pi 3.7); les cieux passeront avec un bruit sifflant, et les éléments embrasés seront dissous, et la terre et les oeuvres qui sont en elle seront brûlées entièrement (2Pi 3.10)…"/>
          <p:cNvSpPr txBox="1"/>
          <p:nvPr>
            <p:ph type="body" idx="1"/>
          </p:nvPr>
        </p:nvSpPr>
        <p:spPr>
          <a:prstGeom prst="rect">
            <a:avLst/>
          </a:prstGeom>
        </p:spPr>
        <p:txBody>
          <a:bodyPr/>
          <a:lstStyle/>
          <a:p>
            <a:pPr marL="338327" indent="-338327" defTabSz="432308">
              <a:spcBef>
                <a:spcPts val="0"/>
              </a:spcBef>
              <a:defRPr sz="2812">
                <a:latin typeface="Gill Sans"/>
                <a:ea typeface="Gill Sans"/>
                <a:cs typeface="Gill Sans"/>
                <a:sym typeface="Gill Sans"/>
              </a:defRPr>
            </a:pPr>
            <a:r>
              <a:rPr u="sng"/>
              <a:t>Les cieux et la terre d’aujourd’hui seront purifiés par le feu</a:t>
            </a:r>
            <a:r>
              <a:t> : </a:t>
            </a:r>
            <a:r>
              <a:rPr i="1"/>
              <a:t>le monde d’alors</a:t>
            </a:r>
            <a:r>
              <a:t> </a:t>
            </a:r>
            <a:r>
              <a:rPr i="1"/>
              <a:t>a été détruit …par l’eau</a:t>
            </a:r>
            <a:r>
              <a:t> (2Pi 3.6); </a:t>
            </a:r>
            <a:r>
              <a:rPr i="1"/>
              <a:t>les cieux et la terre de maintenant sont… gardés pour le jour du jugement et de la destruction des hommes impies</a:t>
            </a:r>
            <a:r>
              <a:t> (2Pi 3.7); </a:t>
            </a:r>
            <a:r>
              <a:rPr i="1"/>
              <a:t>les cieux passeront avec un bruit sifflant, et les éléments embrasés seront dissous, et la terre et les oeuvres qui sont en elle seront brûlées entièrement</a:t>
            </a:r>
            <a:r>
              <a:t> (2Pi 3.10)</a:t>
            </a:r>
          </a:p>
          <a:p>
            <a:pPr marL="338327" indent="-338327" defTabSz="432308">
              <a:spcBef>
                <a:spcPts val="0"/>
              </a:spcBef>
              <a:defRPr sz="2812">
                <a:latin typeface="Gill Sans"/>
                <a:ea typeface="Gill Sans"/>
                <a:cs typeface="Gill Sans"/>
                <a:sym typeface="Gill Sans"/>
              </a:defRPr>
            </a:pPr>
            <a:r>
              <a:rPr u="sng"/>
              <a:t>La persistance des familles ?</a:t>
            </a:r>
            <a:r>
              <a:t> : </a:t>
            </a:r>
            <a:r>
              <a:rPr i="1"/>
              <a:t>Jésus… régnera </a:t>
            </a:r>
            <a:r>
              <a:rPr i="1" u="sng"/>
              <a:t>sur la maison de Jacob</a:t>
            </a:r>
            <a:r>
              <a:rPr i="1"/>
              <a:t> à toujours, et il n'y aura pas de fin à son royaume</a:t>
            </a:r>
            <a:r>
              <a:t> (Lc 1.33); L’</a:t>
            </a:r>
            <a:r>
              <a:rPr i="1"/>
              <a:t>entrée dans </a:t>
            </a:r>
            <a:r>
              <a:rPr i="1" u="sng"/>
              <a:t>le royaume éternel</a:t>
            </a:r>
            <a:r>
              <a:rPr i="1"/>
              <a:t> de notre Seigneur et Sauveur Jésus Christ vous sera richement donnée</a:t>
            </a:r>
            <a:r>
              <a:t> (2Pi 1.11)</a:t>
            </a:r>
          </a:p>
          <a:p>
            <a:pPr marL="338327" indent="-338327" defTabSz="432308">
              <a:spcBef>
                <a:spcPts val="0"/>
              </a:spcBef>
              <a:defRPr sz="2812">
                <a:latin typeface="Gill Sans"/>
                <a:ea typeface="Gill Sans"/>
                <a:cs typeface="Gill Sans"/>
                <a:sym typeface="Gill Sans"/>
              </a:defRPr>
            </a:pPr>
            <a:r>
              <a:rPr u="sng"/>
              <a:t>Des activités justes</a:t>
            </a:r>
            <a:r>
              <a:t> : </a:t>
            </a:r>
            <a:r>
              <a:rPr i="1"/>
              <a:t>nous attendons de nouveaux cieux et une nouvelle terre, dans lesquels </a:t>
            </a:r>
            <a:r>
              <a:rPr i="1" u="sng"/>
              <a:t>la justice</a:t>
            </a:r>
            <a:r>
              <a:rPr i="1"/>
              <a:t> habite </a:t>
            </a:r>
            <a:r>
              <a:t>(2Pi 3.13)</a:t>
            </a:r>
          </a:p>
          <a:p>
            <a:pPr marL="338327" indent="-338327" defTabSz="432308">
              <a:spcBef>
                <a:spcPts val="0"/>
              </a:spcBef>
              <a:defRPr sz="2812">
                <a:latin typeface="Gill Sans"/>
                <a:ea typeface="Gill Sans"/>
                <a:cs typeface="Gill Sans"/>
                <a:sym typeface="Gill Sans"/>
              </a:defRPr>
            </a:pPr>
            <a:r>
              <a:t>Sans que ce soit écrit dans la Bible, </a:t>
            </a:r>
            <a:r>
              <a:rPr u="sng"/>
              <a:t>l’expérience de la première vie</a:t>
            </a:r>
          </a:p>
          <a:p>
            <a:pPr marL="338327" indent="-338327" defTabSz="432308">
              <a:spcBef>
                <a:spcPts val="0"/>
              </a:spcBef>
              <a:defRPr sz="2812">
                <a:latin typeface="Gill Sans"/>
                <a:ea typeface="Gill Sans"/>
                <a:cs typeface="Gill Sans"/>
                <a:sym typeface="Gill Sans"/>
              </a:defRPr>
            </a:pPr>
            <a:r>
              <a:rPr u="sng"/>
              <a:t>Un cap</a:t>
            </a:r>
            <a:r>
              <a:t> : </a:t>
            </a:r>
            <a:r>
              <a:rPr i="1"/>
              <a:t>ayant comme ne possédant pas, …car la figure de ce monde passe </a:t>
            </a:r>
            <a:r>
              <a:t>(1Co 7.30-31)</a:t>
            </a:r>
          </a:p>
        </p:txBody>
      </p:sp>
      <p:sp>
        <p:nvSpPr>
          <p:cNvPr id="242" name="Les au-delà et leurs temps…"/>
          <p:cNvSpPr txBox="1"/>
          <p:nvPr/>
        </p:nvSpPr>
        <p:spPr>
          <a:xfrm>
            <a:off x="8919716" y="215900"/>
            <a:ext cx="3843784" cy="1300461"/>
          </a:xfrm>
          <a:prstGeom prst="rect">
            <a:avLst/>
          </a:prstGeom>
          <a:solidFill>
            <a:schemeClr val="accent5">
              <a:hueOff val="100859"/>
              <a:satOff val="-13629"/>
              <a:lumOff val="23879"/>
            </a:scheme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defTabSz="309625">
              <a:defRPr sz="2703">
                <a:latin typeface="Gill Sans"/>
                <a:ea typeface="Gill Sans"/>
                <a:cs typeface="Gill Sans"/>
                <a:sym typeface="Gill Sans"/>
              </a:defRPr>
            </a:pPr>
            <a:r>
              <a:t>Les au-delà et leurs temps</a:t>
            </a:r>
          </a:p>
          <a:p>
            <a:pPr defTabSz="309625">
              <a:defRPr sz="2703">
                <a:latin typeface="Gill Sans"/>
                <a:ea typeface="Gill Sans"/>
                <a:cs typeface="Gill Sans"/>
                <a:sym typeface="Gill Sans"/>
              </a:defRPr>
            </a:pPr>
            <a:r>
              <a:t>Freins de réflexion</a:t>
            </a:r>
          </a:p>
          <a:p>
            <a:pPr defTabSz="309625">
              <a:defRPr b="1" sz="2703">
                <a:latin typeface="Gill Sans"/>
                <a:ea typeface="Gill Sans"/>
                <a:cs typeface="Gill Sans"/>
                <a:sym typeface="Gill Sans"/>
              </a:defRPr>
            </a:pPr>
            <a:r>
              <a:t>L’au-delà aujourd’hui</a:t>
            </a:r>
          </a:p>
        </p:txBody>
      </p:sp>
      <p:sp>
        <p:nvSpPr>
          <p:cNvPr id="243" name="Vivre en tant qu’abouti(e)"/>
          <p:cNvSpPr txBox="1"/>
          <p:nvPr/>
        </p:nvSpPr>
        <p:spPr>
          <a:xfrm>
            <a:off x="3051050" y="1965219"/>
            <a:ext cx="6627417" cy="5173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ts val="3000"/>
              </a:lnSpc>
              <a:defRPr i="1">
                <a:latin typeface="Gill Sans"/>
                <a:ea typeface="Gill Sans"/>
                <a:cs typeface="Gill Sans"/>
                <a:sym typeface="Gill Sans"/>
              </a:defRPr>
            </a:lvl1pPr>
          </a:lstStyle>
          <a:p>
            <a:pPr/>
            <a:r>
              <a:t>Vivre en tant qu’abouti(e)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L’enfer"/>
          <p:cNvSpPr txBox="1"/>
          <p:nvPr>
            <p:ph type="title"/>
          </p:nvPr>
        </p:nvSpPr>
        <p:spPr>
          <a:xfrm>
            <a:off x="-317500" y="-12700"/>
            <a:ext cx="6902252" cy="2120900"/>
          </a:xfrm>
          <a:prstGeom prst="rect">
            <a:avLst/>
          </a:prstGeom>
        </p:spPr>
        <p:txBody>
          <a:bodyPr/>
          <a:lstStyle>
            <a:lvl1pPr>
              <a:defRPr>
                <a:latin typeface="Gill Sans"/>
                <a:ea typeface="Gill Sans"/>
                <a:cs typeface="Gill Sans"/>
                <a:sym typeface="Gill Sans"/>
              </a:defRPr>
            </a:lvl1pPr>
          </a:lstStyle>
          <a:p>
            <a:pPr/>
            <a:r>
              <a:t>L’enfer</a:t>
            </a:r>
          </a:p>
        </p:txBody>
      </p:sp>
      <p:sp>
        <p:nvSpPr>
          <p:cNvPr id="246" name="L'absence de Dieu et les regrets : Bienheureux et saint celui qui a part à la première résurrection: sur eux la seconde mort n’a point de pouvoir (Ap 20. 6)…"/>
          <p:cNvSpPr txBox="1"/>
          <p:nvPr>
            <p:ph type="body" idx="1"/>
          </p:nvPr>
        </p:nvSpPr>
        <p:spPr>
          <a:prstGeom prst="rect">
            <a:avLst/>
          </a:prstGeom>
        </p:spPr>
        <p:txBody>
          <a:bodyPr/>
          <a:lstStyle/>
          <a:p>
            <a:pPr marL="425195" indent="-425195" defTabSz="543305">
              <a:spcBef>
                <a:spcPts val="0"/>
              </a:spcBef>
              <a:defRPr sz="3534">
                <a:latin typeface="Gill Sans"/>
                <a:ea typeface="Gill Sans"/>
                <a:cs typeface="Gill Sans"/>
                <a:sym typeface="Gill Sans"/>
              </a:defRPr>
            </a:pPr>
            <a:r>
              <a:rPr u="sng"/>
              <a:t>L'absence de Dieu et les regrets</a:t>
            </a:r>
            <a:r>
              <a:t> : </a:t>
            </a:r>
            <a:r>
              <a:rPr i="1"/>
              <a:t>Bienheureux et saint celui qui a part à la première résurrection: sur eux la seconde mort n’a point de pouvoir</a:t>
            </a:r>
            <a:r>
              <a:t> (Ap 20. 6)</a:t>
            </a:r>
            <a:endParaRPr u="sng"/>
          </a:p>
          <a:p>
            <a:pPr marL="425195" indent="-425195" defTabSz="543305">
              <a:spcBef>
                <a:spcPts val="0"/>
              </a:spcBef>
              <a:defRPr sz="3534">
                <a:latin typeface="Gill Sans"/>
                <a:ea typeface="Gill Sans"/>
                <a:cs typeface="Gill Sans"/>
                <a:sym typeface="Gill Sans"/>
              </a:defRPr>
            </a:pPr>
            <a:r>
              <a:rPr u="sng"/>
              <a:t>L'absence de Dieu et la solitude</a:t>
            </a:r>
            <a:r>
              <a:t> : </a:t>
            </a:r>
            <a:r>
              <a:rPr i="1"/>
              <a:t>Que celui qui a des oreilles écoute ce que l’Esprit dit aux églises. Celui qui vaincra n’aura point à souffrir de la seconde mort</a:t>
            </a:r>
            <a:r>
              <a:t> (Ap 2. 11)</a:t>
            </a:r>
            <a:endParaRPr u="sng"/>
          </a:p>
          <a:p>
            <a:pPr marL="425195" indent="-425195" defTabSz="543305">
              <a:spcBef>
                <a:spcPts val="0"/>
              </a:spcBef>
              <a:defRPr sz="3534">
                <a:latin typeface="Gill Sans"/>
                <a:ea typeface="Gill Sans"/>
                <a:cs typeface="Gill Sans"/>
                <a:sym typeface="Gill Sans"/>
              </a:defRPr>
            </a:pPr>
            <a:r>
              <a:rPr u="sng"/>
              <a:t>La présence des divinités</a:t>
            </a:r>
            <a:r>
              <a:t> : </a:t>
            </a:r>
            <a:r>
              <a:rPr i="1"/>
              <a:t>Leur part sera dans l’étang brûlant de feu et de soufre, qui est la seconde mort </a:t>
            </a:r>
            <a:r>
              <a:t>(Ap 21. 8)</a:t>
            </a:r>
            <a:endParaRPr u="sng"/>
          </a:p>
          <a:p>
            <a:pPr marL="425195" indent="-425195" defTabSz="543305">
              <a:spcBef>
                <a:spcPts val="0"/>
              </a:spcBef>
              <a:defRPr sz="3534">
                <a:latin typeface="Gill Sans"/>
                <a:ea typeface="Gill Sans"/>
                <a:cs typeface="Gill Sans"/>
                <a:sym typeface="Gill Sans"/>
              </a:defRPr>
            </a:pPr>
            <a:r>
              <a:t>Dieu est souverain et sera glorifié aussi par l’enfer</a:t>
            </a:r>
          </a:p>
          <a:p>
            <a:pPr marL="425195" indent="-425195" defTabSz="543305">
              <a:spcBef>
                <a:spcPts val="0"/>
              </a:spcBef>
              <a:defRPr sz="3534">
                <a:latin typeface="Gill Sans"/>
                <a:ea typeface="Gill Sans"/>
                <a:cs typeface="Gill Sans"/>
                <a:sym typeface="Gill Sans"/>
              </a:defRPr>
            </a:pPr>
            <a:r>
              <a:rPr u="sng"/>
              <a:t>Un cap</a:t>
            </a:r>
            <a:r>
              <a:t> : </a:t>
            </a:r>
            <a:r>
              <a:rPr i="1"/>
              <a:t>pas de mention du purgatoire </a:t>
            </a:r>
            <a:r>
              <a:t>(2P 3.1), l’argument de la responsabilité de l’humain sur la clef efficace de la foi</a:t>
            </a:r>
          </a:p>
        </p:txBody>
      </p:sp>
      <p:sp>
        <p:nvSpPr>
          <p:cNvPr id="247" name="Les au-delà et leurs temps…"/>
          <p:cNvSpPr txBox="1"/>
          <p:nvPr/>
        </p:nvSpPr>
        <p:spPr>
          <a:xfrm>
            <a:off x="8919716" y="215900"/>
            <a:ext cx="3843784" cy="1300461"/>
          </a:xfrm>
          <a:prstGeom prst="rect">
            <a:avLst/>
          </a:prstGeom>
          <a:solidFill>
            <a:schemeClr val="accent5">
              <a:hueOff val="100859"/>
              <a:satOff val="-13629"/>
              <a:lumOff val="23879"/>
            </a:scheme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defTabSz="309625">
              <a:defRPr sz="2703">
                <a:latin typeface="Gill Sans"/>
                <a:ea typeface="Gill Sans"/>
                <a:cs typeface="Gill Sans"/>
                <a:sym typeface="Gill Sans"/>
              </a:defRPr>
            </a:pPr>
            <a:r>
              <a:t>Les au-delà et leurs temps</a:t>
            </a:r>
          </a:p>
          <a:p>
            <a:pPr defTabSz="309625">
              <a:defRPr sz="2703">
                <a:latin typeface="Gill Sans"/>
                <a:ea typeface="Gill Sans"/>
                <a:cs typeface="Gill Sans"/>
                <a:sym typeface="Gill Sans"/>
              </a:defRPr>
            </a:pPr>
            <a:r>
              <a:t>Freins de réflexion</a:t>
            </a:r>
          </a:p>
          <a:p>
            <a:pPr defTabSz="309625">
              <a:defRPr b="1" sz="2703">
                <a:latin typeface="Gill Sans"/>
                <a:ea typeface="Gill Sans"/>
                <a:cs typeface="Gill Sans"/>
                <a:sym typeface="Gill Sans"/>
              </a:defRPr>
            </a:pPr>
            <a:r>
              <a:t>L’au-delà aujourd’hui</a:t>
            </a:r>
          </a:p>
        </p:txBody>
      </p:sp>
      <p:sp>
        <p:nvSpPr>
          <p:cNvPr id="248" name="C’est avoir refusé d’aboutir"/>
          <p:cNvSpPr txBox="1"/>
          <p:nvPr/>
        </p:nvSpPr>
        <p:spPr>
          <a:xfrm>
            <a:off x="2517650" y="1533419"/>
            <a:ext cx="6627417" cy="5173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ts val="3000"/>
              </a:lnSpc>
              <a:defRPr i="1">
                <a:latin typeface="Gill Sans"/>
                <a:ea typeface="Gill Sans"/>
                <a:cs typeface="Gill Sans"/>
                <a:sym typeface="Gill Sans"/>
              </a:defRPr>
            </a:lvl1pPr>
          </a:lstStyle>
          <a:p>
            <a:pPr/>
            <a:r>
              <a:t>C’est avoir refusé d’aboutir</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Questions"/>
          <p:cNvSpPr txBox="1"/>
          <p:nvPr>
            <p:ph type="title"/>
          </p:nvPr>
        </p:nvSpPr>
        <p:spPr>
          <a:prstGeom prst="rect">
            <a:avLst/>
          </a:prstGeom>
        </p:spPr>
        <p:txBody>
          <a:bodyPr/>
          <a:lstStyle>
            <a:lvl1pPr>
              <a:defRPr>
                <a:latin typeface="Gill Sans"/>
                <a:ea typeface="Gill Sans"/>
                <a:cs typeface="Gill Sans"/>
                <a:sym typeface="Gill Sans"/>
              </a:defRPr>
            </a:lvl1pPr>
          </a:lstStyle>
          <a:p>
            <a:pPr/>
            <a:r>
              <a:t>Questions</a:t>
            </a:r>
          </a:p>
        </p:txBody>
      </p:sp>
      <p:sp>
        <p:nvSpPr>
          <p:cNvPr id="251" name="Peut-on se suicider, euthanasier, tuer, faire des dons d’organe ?…"/>
          <p:cNvSpPr txBox="1"/>
          <p:nvPr>
            <p:ph type="body" idx="1"/>
          </p:nvPr>
        </p:nvSpPr>
        <p:spPr>
          <a:prstGeom prst="rect">
            <a:avLst/>
          </a:prstGeom>
        </p:spPr>
        <p:txBody>
          <a:bodyPr/>
          <a:lstStyle/>
          <a:p>
            <a:pPr marL="356615" indent="-356615" defTabSz="455675">
              <a:spcBef>
                <a:spcPts val="0"/>
              </a:spcBef>
              <a:defRPr sz="2964">
                <a:latin typeface="Gill Sans"/>
                <a:ea typeface="Gill Sans"/>
                <a:cs typeface="Gill Sans"/>
                <a:sym typeface="Gill Sans"/>
              </a:defRPr>
            </a:pPr>
            <a:r>
              <a:t>Peut-on se suicider, euthanasier, tuer, faire des dons d’organe ?</a:t>
            </a:r>
          </a:p>
          <a:p>
            <a:pPr marL="356615" indent="-356615" defTabSz="455675">
              <a:spcBef>
                <a:spcPts val="0"/>
              </a:spcBef>
              <a:defRPr sz="2964">
                <a:latin typeface="Gill Sans"/>
                <a:ea typeface="Gill Sans"/>
                <a:cs typeface="Gill Sans"/>
                <a:sym typeface="Gill Sans"/>
              </a:defRPr>
            </a:pPr>
            <a:r>
              <a:t>Faut-il se battre contre la mort ?</a:t>
            </a:r>
          </a:p>
          <a:p>
            <a:pPr marL="356615" indent="-356615" defTabSz="455675">
              <a:spcBef>
                <a:spcPts val="0"/>
              </a:spcBef>
              <a:defRPr sz="2964">
                <a:latin typeface="Gill Sans"/>
                <a:ea typeface="Gill Sans"/>
                <a:cs typeface="Gill Sans"/>
                <a:sym typeface="Gill Sans"/>
              </a:defRPr>
            </a:pPr>
            <a:r>
              <a:t>J’ai entendu mon conjoint défunt me parler. Puis-je être sûr(e) que c’est lui ?</a:t>
            </a:r>
          </a:p>
          <a:p>
            <a:pPr marL="356615" indent="-356615" defTabSz="455675">
              <a:spcBef>
                <a:spcPts val="0"/>
              </a:spcBef>
              <a:defRPr sz="2964">
                <a:latin typeface="Gill Sans"/>
                <a:ea typeface="Gill Sans"/>
                <a:cs typeface="Gill Sans"/>
                <a:sym typeface="Gill Sans"/>
              </a:defRPr>
            </a:pPr>
            <a:r>
              <a:t>Je crains de m’ennuyer, pendant l’éternité</a:t>
            </a:r>
          </a:p>
          <a:p>
            <a:pPr marL="356615" indent="-356615" defTabSz="455675">
              <a:spcBef>
                <a:spcPts val="0"/>
              </a:spcBef>
              <a:defRPr sz="2964">
                <a:latin typeface="Gill Sans"/>
                <a:ea typeface="Gill Sans"/>
                <a:cs typeface="Gill Sans"/>
                <a:sym typeface="Gill Sans"/>
              </a:defRPr>
            </a:pPr>
            <a:r>
              <a:t>Je ne sais pas comment Dieu fera pour rendre justice</a:t>
            </a:r>
          </a:p>
          <a:p>
            <a:pPr marL="356615" indent="-356615" defTabSz="455675">
              <a:spcBef>
                <a:spcPts val="0"/>
              </a:spcBef>
              <a:defRPr sz="2964">
                <a:latin typeface="Gill Sans"/>
                <a:ea typeface="Gill Sans"/>
                <a:cs typeface="Gill Sans"/>
                <a:sym typeface="Gill Sans"/>
              </a:defRPr>
            </a:pPr>
            <a:r>
              <a:t>C’est normal que je sois stressé, je n’ai pas le temps !</a:t>
            </a:r>
          </a:p>
          <a:p>
            <a:pPr marL="356615" indent="-356615" defTabSz="455675">
              <a:spcBef>
                <a:spcPts val="0"/>
              </a:spcBef>
              <a:defRPr sz="2964">
                <a:latin typeface="Gill Sans"/>
                <a:ea typeface="Gill Sans"/>
                <a:cs typeface="Gill Sans"/>
                <a:sym typeface="Gill Sans"/>
              </a:defRPr>
            </a:pPr>
            <a:r>
              <a:t>Cela ne sert pas à grand chose de savoir ce qui se passera dans l’eau-delà. Je préfère le vin d’ici…</a:t>
            </a:r>
          </a:p>
          <a:p>
            <a:pPr marL="356615" indent="-356615" defTabSz="455675">
              <a:spcBef>
                <a:spcPts val="0"/>
              </a:spcBef>
              <a:defRPr sz="2964">
                <a:latin typeface="Gill Sans"/>
                <a:ea typeface="Gill Sans"/>
                <a:cs typeface="Gill Sans"/>
                <a:sym typeface="Gill Sans"/>
              </a:defRPr>
            </a:pPr>
            <a:r>
              <a:t>Je n’ai pas peur du passage de la mort, mais de souffrir à ce moment-là</a:t>
            </a:r>
          </a:p>
          <a:p>
            <a:pPr marL="356615" indent="-356615" defTabSz="455675">
              <a:spcBef>
                <a:spcPts val="0"/>
              </a:spcBef>
              <a:defRPr sz="2964">
                <a:latin typeface="Gill Sans"/>
                <a:ea typeface="Gill Sans"/>
                <a:cs typeface="Gill Sans"/>
                <a:sym typeface="Gill Sans"/>
              </a:defRPr>
            </a:pPr>
            <a:r>
              <a:t>Heureusement que je serai différent(e) quand je ressusciterai</a:t>
            </a:r>
          </a:p>
          <a:p>
            <a:pPr marL="356615" indent="-356615" defTabSz="455675">
              <a:spcBef>
                <a:spcPts val="0"/>
              </a:spcBef>
              <a:defRPr sz="2964">
                <a:latin typeface="Gill Sans"/>
                <a:ea typeface="Gill Sans"/>
                <a:cs typeface="Gill Sans"/>
                <a:sym typeface="Gill Sans"/>
              </a:defRPr>
            </a:pPr>
            <a:r>
              <a:t>Je me demande bien où sera l’enfer, pour dire que ce que fait Dieu est juste</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En route pour un beau voyage"/>
          <p:cNvSpPr txBox="1"/>
          <p:nvPr>
            <p:ph type="title"/>
          </p:nvPr>
        </p:nvSpPr>
        <p:spPr>
          <a:prstGeom prst="rect">
            <a:avLst/>
          </a:prstGeom>
        </p:spPr>
        <p:txBody>
          <a:bodyPr/>
          <a:lstStyle>
            <a:lvl1pPr defTabSz="514095">
              <a:defRPr sz="7040">
                <a:latin typeface="Gill Sans"/>
                <a:ea typeface="Gill Sans"/>
                <a:cs typeface="Gill Sans"/>
                <a:sym typeface="Gill Sans"/>
              </a:defRPr>
            </a:lvl1pPr>
          </a:lstStyle>
          <a:p>
            <a:pPr/>
            <a:r>
              <a:t>En route pour un beau voyage</a:t>
            </a:r>
          </a:p>
        </p:txBody>
      </p:sp>
      <p:sp>
        <p:nvSpPr>
          <p:cNvPr id="125" name="On y pense, Dieu a mis la pensée de l’éternité en nous (Ecc 3.11)…"/>
          <p:cNvSpPr txBox="1"/>
          <p:nvPr>
            <p:ph type="body" idx="1"/>
          </p:nvPr>
        </p:nvSpPr>
        <p:spPr>
          <a:xfrm>
            <a:off x="952500" y="2882900"/>
            <a:ext cx="11099800" cy="6286500"/>
          </a:xfrm>
          <a:prstGeom prst="rect">
            <a:avLst/>
          </a:prstGeom>
        </p:spPr>
        <p:txBody>
          <a:bodyPr/>
          <a:lstStyle/>
          <a:p>
            <a:pPr marL="388620" indent="-388620" defTabSz="496570">
              <a:spcBef>
                <a:spcPts val="0"/>
              </a:spcBef>
              <a:defRPr sz="3230">
                <a:latin typeface="Gill Sans"/>
                <a:ea typeface="Gill Sans"/>
                <a:cs typeface="Gill Sans"/>
                <a:sym typeface="Gill Sans"/>
              </a:defRPr>
            </a:pPr>
            <a:r>
              <a:rPr u="sng"/>
              <a:t>On y pense</a:t>
            </a:r>
            <a:r>
              <a:t>, Dieu a mis la pensée de l’éternité en nous (Ecc 3.11)</a:t>
            </a:r>
          </a:p>
          <a:p>
            <a:pPr marL="388620" indent="-388620" defTabSz="496570">
              <a:spcBef>
                <a:spcPts val="0"/>
              </a:spcBef>
              <a:defRPr sz="3230">
                <a:latin typeface="Gill Sans"/>
                <a:ea typeface="Gill Sans"/>
                <a:cs typeface="Gill Sans"/>
                <a:sym typeface="Gill Sans"/>
              </a:defRPr>
            </a:pPr>
            <a:r>
              <a:t>La vie est courte (</a:t>
            </a:r>
            <a:r>
              <a:rPr i="1"/>
              <a:t>Tu m’as donné des jours comme la largeur d’une main, </a:t>
            </a:r>
            <a:r>
              <a:t>Ps 39.5) et difficile (</a:t>
            </a:r>
            <a:r>
              <a:rPr i="1"/>
              <a:t>Tous les jours de l’homme sont douleur</a:t>
            </a:r>
            <a:r>
              <a:t>, Eccl 2.23). </a:t>
            </a:r>
            <a:r>
              <a:rPr u="sng"/>
              <a:t>Pour quel but</a:t>
            </a:r>
            <a:r>
              <a:t> ?</a:t>
            </a:r>
          </a:p>
          <a:p>
            <a:pPr marL="388620" indent="-388620" defTabSz="496570">
              <a:spcBef>
                <a:spcPts val="0"/>
              </a:spcBef>
              <a:defRPr sz="3230">
                <a:latin typeface="Gill Sans"/>
                <a:ea typeface="Gill Sans"/>
                <a:cs typeface="Gill Sans"/>
                <a:sym typeface="Gill Sans"/>
              </a:defRPr>
            </a:pPr>
            <a:r>
              <a:rPr u="sng"/>
              <a:t>L’injustice demande à être réparée</a:t>
            </a:r>
            <a:r>
              <a:t> : </a:t>
            </a:r>
            <a:r>
              <a:rPr i="1"/>
              <a:t>Ceux-ci sont des méchants et ils prospèrent dans le monde</a:t>
            </a:r>
            <a:r>
              <a:t> (Ps 73.12). Comment le sera-t-elle ?</a:t>
            </a:r>
          </a:p>
          <a:p>
            <a:pPr marL="388620" indent="-388620" defTabSz="496570">
              <a:spcBef>
                <a:spcPts val="0"/>
              </a:spcBef>
              <a:defRPr sz="3230">
                <a:latin typeface="Gill Sans"/>
                <a:ea typeface="Gill Sans"/>
                <a:cs typeface="Gill Sans"/>
                <a:sym typeface="Gill Sans"/>
              </a:defRPr>
            </a:pPr>
            <a:r>
              <a:t>Nous aspirons à connaître ou </a:t>
            </a:r>
            <a:r>
              <a:rPr u="sng"/>
              <a:t>revoir nos proches</a:t>
            </a:r>
            <a:r>
              <a:t>, ou pas… (1Th 3.14)</a:t>
            </a:r>
          </a:p>
          <a:p>
            <a:pPr marL="388620" indent="-388620" defTabSz="496570">
              <a:spcBef>
                <a:spcPts val="0"/>
              </a:spcBef>
              <a:defRPr sz="3230">
                <a:latin typeface="Gill Sans"/>
                <a:ea typeface="Gill Sans"/>
                <a:cs typeface="Gill Sans"/>
                <a:sym typeface="Gill Sans"/>
              </a:defRPr>
            </a:pPr>
            <a:r>
              <a:t>Le fait des </a:t>
            </a:r>
            <a:r>
              <a:rPr u="sng"/>
              <a:t>peines éternelles</a:t>
            </a:r>
            <a:r>
              <a:t> est un très sérieux avertissement (Mt 25.41). Comment en parler à notre voisin ?</a:t>
            </a:r>
          </a:p>
          <a:p>
            <a:pPr marL="388620" indent="-388620" defTabSz="496570">
              <a:spcBef>
                <a:spcPts val="0"/>
              </a:spcBef>
              <a:defRPr sz="3230">
                <a:latin typeface="Gill Sans"/>
                <a:ea typeface="Gill Sans"/>
                <a:cs typeface="Gill Sans"/>
                <a:sym typeface="Gill Sans"/>
              </a:defRPr>
            </a:pPr>
            <a:r>
              <a:t>Nous serons </a:t>
            </a:r>
            <a:r>
              <a:rPr u="sng"/>
              <a:t>semblables à Jésus</a:t>
            </a:r>
            <a:r>
              <a:t> quand nous le verrons (1Jn 3.3). Qu’est-ce que la gloire du corps ?</a:t>
            </a:r>
          </a:p>
        </p:txBody>
      </p:sp>
      <p:sp>
        <p:nvSpPr>
          <p:cNvPr id="126" name="Vers l’au-delà !"/>
          <p:cNvSpPr txBox="1"/>
          <p:nvPr/>
        </p:nvSpPr>
        <p:spPr>
          <a:xfrm>
            <a:off x="7618933" y="2041419"/>
            <a:ext cx="2811811" cy="5173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ts val="3000"/>
              </a:lnSpc>
              <a:defRPr i="1">
                <a:latin typeface="Gill Sans"/>
                <a:ea typeface="Gill Sans"/>
                <a:cs typeface="Gill Sans"/>
                <a:sym typeface="Gill Sans"/>
              </a:defRPr>
            </a:lvl1pPr>
          </a:lstStyle>
          <a:p>
            <a:pPr/>
            <a:r>
              <a:t>Vers l’au-delà !</a:t>
            </a:r>
          </a:p>
        </p:txBody>
      </p:sp>
    </p:spTree>
  </p:cSld>
  <p:clrMapOvr>
    <a:masterClrMapping/>
  </p:clrMapOvr>
  <mc:AlternateContent xmlns:mc="http://schemas.openxmlformats.org/markup-compatibility/2006">
    <mc:Choice xmlns:p14="http://schemas.microsoft.com/office/powerpoint/2010/main" Requires="p14">
      <p:transition spd="fast" advClick="1" p14:dur="750">
        <p14:doors dir="vert"/>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2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12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12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125">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5"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L’au-delà est…"/>
          <p:cNvSpPr/>
          <p:nvPr/>
        </p:nvSpPr>
        <p:spPr>
          <a:xfrm>
            <a:off x="876300" y="939601"/>
            <a:ext cx="11036945" cy="8250338"/>
          </a:xfrm>
          <a:prstGeom prst="roundRect">
            <a:avLst>
              <a:gd name="adj" fmla="val 14438"/>
            </a:avLst>
          </a:prstGeom>
          <a:solidFill>
            <a:schemeClr val="accent5">
              <a:hueOff val="100859"/>
              <a:satOff val="-13629"/>
              <a:lumOff val="23879"/>
            </a:schemeClr>
          </a:soli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sz="4900">
                <a:effectLst>
                  <a:outerShdw sx="100000" sy="100000" kx="0" ky="0" algn="b" rotWithShape="0" blurRad="25400" dist="23998" dir="2700000">
                    <a:srgbClr val="000000">
                      <a:alpha val="31034"/>
                    </a:srgbClr>
                  </a:outerShdw>
                </a:effectLst>
                <a:latin typeface="Gill Sans"/>
                <a:ea typeface="Gill Sans"/>
                <a:cs typeface="Gill Sans"/>
                <a:sym typeface="Gill Sans"/>
              </a:defRPr>
            </a:pPr>
            <a:r>
              <a:t>L’au-delà est </a:t>
            </a:r>
          </a:p>
          <a:p>
            <a:pPr>
              <a:defRPr sz="4900">
                <a:effectLst>
                  <a:outerShdw sx="100000" sy="100000" kx="0" ky="0" algn="b" rotWithShape="0" blurRad="25400" dist="23998" dir="2700000">
                    <a:srgbClr val="000000">
                      <a:alpha val="31034"/>
                    </a:srgbClr>
                  </a:outerShdw>
                </a:effectLst>
                <a:latin typeface="Gill Sans"/>
                <a:ea typeface="Gill Sans"/>
                <a:cs typeface="Gill Sans"/>
                <a:sym typeface="Gill Sans"/>
              </a:defRPr>
            </a:pPr>
            <a:r>
              <a:t>au centre </a:t>
            </a:r>
          </a:p>
          <a:p>
            <a:pPr>
              <a:defRPr sz="4900">
                <a:effectLst>
                  <a:outerShdw sx="100000" sy="100000" kx="0" ky="0" algn="b" rotWithShape="0" blurRad="25400" dist="23998" dir="2700000">
                    <a:srgbClr val="000000">
                      <a:alpha val="31034"/>
                    </a:srgbClr>
                  </a:outerShdw>
                </a:effectLst>
                <a:latin typeface="Gill Sans"/>
                <a:ea typeface="Gill Sans"/>
                <a:cs typeface="Gill Sans"/>
                <a:sym typeface="Gill Sans"/>
              </a:defRPr>
            </a:pPr>
            <a:r>
              <a:t>de la plupart </a:t>
            </a:r>
          </a:p>
          <a:p>
            <a:pPr>
              <a:defRPr sz="4900">
                <a:effectLst>
                  <a:outerShdw sx="100000" sy="100000" kx="0" ky="0" algn="b" rotWithShape="0" blurRad="25400" dist="23998" dir="2700000">
                    <a:srgbClr val="000000">
                      <a:alpha val="31034"/>
                    </a:srgbClr>
                  </a:outerShdw>
                </a:effectLst>
                <a:latin typeface="Gill Sans"/>
                <a:ea typeface="Gill Sans"/>
                <a:cs typeface="Gill Sans"/>
                <a:sym typeface="Gill Sans"/>
              </a:defRPr>
            </a:pPr>
            <a:r>
              <a:t>de nos questions</a:t>
            </a:r>
          </a:p>
          <a:p>
            <a:pPr>
              <a:defRPr sz="4900">
                <a:effectLst>
                  <a:outerShdw sx="100000" sy="100000" kx="0" ky="0" algn="b" rotWithShape="0" blurRad="25400" dist="23998" dir="2700000">
                    <a:srgbClr val="000000">
                      <a:alpha val="31034"/>
                    </a:srgbClr>
                  </a:outerShdw>
                </a:effectLst>
                <a:latin typeface="Gill Sans"/>
                <a:ea typeface="Gill Sans"/>
                <a:cs typeface="Gill Sans"/>
                <a:sym typeface="Gill Sans"/>
              </a:defRPr>
            </a:pPr>
            <a:r>
              <a:t>ou de nos problèmes</a:t>
            </a:r>
          </a:p>
          <a:p>
            <a:pPr>
              <a:defRPr sz="4900">
                <a:effectLst>
                  <a:outerShdw sx="100000" sy="100000" kx="0" ky="0" algn="b" rotWithShape="0" blurRad="25400" dist="23998" dir="2700000">
                    <a:srgbClr val="000000">
                      <a:alpha val="31034"/>
                    </a:srgbClr>
                  </a:outerShdw>
                </a:effectLst>
                <a:latin typeface="Gill Sans"/>
                <a:ea typeface="Gill Sans"/>
                <a:cs typeface="Gill Sans"/>
                <a:sym typeface="Gill Sans"/>
              </a:defRPr>
            </a:pPr>
            <a:r>
              <a:t>!!!</a:t>
            </a:r>
          </a:p>
        </p:txBody>
      </p:sp>
      <p:sp>
        <p:nvSpPr>
          <p:cNvPr id="129" name="Notre coeur est agité jusqu’à ce qu’il se repose en Dieu…"/>
          <p:cNvSpPr txBox="1"/>
          <p:nvPr/>
        </p:nvSpPr>
        <p:spPr>
          <a:xfrm>
            <a:off x="3509094" y="8255000"/>
            <a:ext cx="5986612"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i="1" sz="2200">
                <a:latin typeface="Gill Sans"/>
                <a:ea typeface="Gill Sans"/>
                <a:cs typeface="Gill Sans"/>
                <a:sym typeface="Gill Sans"/>
              </a:defRPr>
            </a:pPr>
            <a:r>
              <a:t>Notre coeur est agité jusqu’à ce qu’il se repose en Dieu</a:t>
            </a:r>
          </a:p>
          <a:p>
            <a:pPr algn="r">
              <a:defRPr i="1" sz="2200">
                <a:latin typeface="Gill Sans"/>
                <a:ea typeface="Gill Sans"/>
                <a:cs typeface="Gill Sans"/>
                <a:sym typeface="Gill Sans"/>
              </a:defRPr>
            </a:pPr>
            <a:r>
              <a:t>St Augustin</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En route pour un beau voyage"/>
          <p:cNvSpPr txBox="1"/>
          <p:nvPr>
            <p:ph type="title"/>
          </p:nvPr>
        </p:nvSpPr>
        <p:spPr>
          <a:prstGeom prst="rect">
            <a:avLst/>
          </a:prstGeom>
        </p:spPr>
        <p:txBody>
          <a:bodyPr/>
          <a:lstStyle>
            <a:lvl1pPr defTabSz="514095">
              <a:defRPr sz="7040">
                <a:latin typeface="Gill Sans"/>
                <a:ea typeface="Gill Sans"/>
                <a:cs typeface="Gill Sans"/>
                <a:sym typeface="Gill Sans"/>
              </a:defRPr>
            </a:lvl1pPr>
          </a:lstStyle>
          <a:p>
            <a:pPr/>
            <a:r>
              <a:t>En route pour un beau voyage</a:t>
            </a:r>
          </a:p>
        </p:txBody>
      </p:sp>
      <p:sp>
        <p:nvSpPr>
          <p:cNvPr id="132" name="Stress : Je n’ai pas le temps, aujourd’hui……"/>
          <p:cNvSpPr txBox="1"/>
          <p:nvPr>
            <p:ph type="body" idx="1"/>
          </p:nvPr>
        </p:nvSpPr>
        <p:spPr>
          <a:xfrm>
            <a:off x="952500" y="3111500"/>
            <a:ext cx="11099800" cy="6286500"/>
          </a:xfrm>
          <a:prstGeom prst="rect">
            <a:avLst/>
          </a:prstGeom>
        </p:spPr>
        <p:txBody>
          <a:bodyPr/>
          <a:lstStyle/>
          <a:p>
            <a:pPr marL="388620" indent="-388620" defTabSz="496570">
              <a:spcBef>
                <a:spcPts val="0"/>
              </a:spcBef>
              <a:defRPr sz="3230">
                <a:latin typeface="Gill Sans"/>
                <a:ea typeface="Gill Sans"/>
                <a:cs typeface="Gill Sans"/>
                <a:sym typeface="Gill Sans"/>
              </a:defRPr>
            </a:pPr>
            <a:r>
              <a:rPr u="sng"/>
              <a:t>Stress</a:t>
            </a:r>
            <a:r>
              <a:t> : Je n’ai pas le temps, aujourd’hui…</a:t>
            </a:r>
          </a:p>
          <a:p>
            <a:pPr marL="388620" indent="-388620" defTabSz="496570">
              <a:spcBef>
                <a:spcPts val="0"/>
              </a:spcBef>
              <a:defRPr sz="3230">
                <a:latin typeface="Gill Sans"/>
                <a:ea typeface="Gill Sans"/>
                <a:cs typeface="Gill Sans"/>
                <a:sym typeface="Gill Sans"/>
              </a:defRPr>
            </a:pPr>
            <a:r>
              <a:rPr u="sng"/>
              <a:t>Inquiétude</a:t>
            </a:r>
            <a:r>
              <a:t> : Je n’ai pas vu le temps passer !</a:t>
            </a:r>
          </a:p>
          <a:p>
            <a:pPr marL="388620" indent="-388620" defTabSz="496570">
              <a:spcBef>
                <a:spcPts val="0"/>
              </a:spcBef>
              <a:defRPr sz="3230">
                <a:latin typeface="Gill Sans"/>
                <a:ea typeface="Gill Sans"/>
                <a:cs typeface="Gill Sans"/>
                <a:sym typeface="Gill Sans"/>
              </a:defRPr>
            </a:pPr>
            <a:r>
              <a:rPr u="sng"/>
              <a:t>Colère</a:t>
            </a:r>
            <a:r>
              <a:t> : J’ai des colères profondes, j’ai même un ulcère à l’estomac !</a:t>
            </a:r>
          </a:p>
          <a:p>
            <a:pPr marL="388620" indent="-388620" defTabSz="496570">
              <a:spcBef>
                <a:spcPts val="0"/>
              </a:spcBef>
              <a:defRPr sz="3230">
                <a:latin typeface="Gill Sans"/>
                <a:ea typeface="Gill Sans"/>
                <a:cs typeface="Gill Sans"/>
                <a:sym typeface="Gill Sans"/>
              </a:defRPr>
            </a:pPr>
            <a:r>
              <a:rPr u="sng"/>
              <a:t>Frustration</a:t>
            </a:r>
            <a:r>
              <a:t> : Je n’ai pas digéré mon deuil, ma mère, mon enfant, me manque trop !</a:t>
            </a:r>
          </a:p>
          <a:p>
            <a:pPr marL="388620" indent="-388620" defTabSz="496570">
              <a:spcBef>
                <a:spcPts val="0"/>
              </a:spcBef>
              <a:defRPr sz="3230">
                <a:latin typeface="Gill Sans"/>
                <a:ea typeface="Gill Sans"/>
                <a:cs typeface="Gill Sans"/>
                <a:sym typeface="Gill Sans"/>
              </a:defRPr>
            </a:pPr>
            <a:r>
              <a:rPr u="sng"/>
              <a:t>Insatisfaction</a:t>
            </a:r>
            <a:r>
              <a:t> : Je n’arrive pas à penser que quelqu’un puisse aller en enfer. </a:t>
            </a:r>
            <a:r>
              <a:rPr spc="-32"/>
              <a:t>Il sera où , d’abord ? Et comment Dieu peut-il le permettre ?</a:t>
            </a:r>
          </a:p>
          <a:p>
            <a:pPr marL="388620" indent="-388620" defTabSz="496570">
              <a:spcBef>
                <a:spcPts val="0"/>
              </a:spcBef>
              <a:defRPr sz="3230">
                <a:latin typeface="Gill Sans"/>
                <a:ea typeface="Gill Sans"/>
                <a:cs typeface="Gill Sans"/>
                <a:sym typeface="Gill Sans"/>
              </a:defRPr>
            </a:pPr>
            <a:r>
              <a:rPr u="sng"/>
              <a:t>Honte</a:t>
            </a:r>
            <a:r>
              <a:t> : Vivement que je sois débarrassé de mon corps : je pourrai faire ce que je veux, être tranquille, tout sera facile !</a:t>
            </a:r>
          </a:p>
          <a:p>
            <a:pPr marL="388620" indent="-388620" defTabSz="496570">
              <a:spcBef>
                <a:spcPts val="0"/>
              </a:spcBef>
              <a:defRPr sz="3230">
                <a:latin typeface="Gill Sans"/>
                <a:ea typeface="Gill Sans"/>
                <a:cs typeface="Gill Sans"/>
                <a:sym typeface="Gill Sans"/>
              </a:defRPr>
            </a:pPr>
            <a:r>
              <a:rPr u="sng"/>
              <a:t>Culpabilité</a:t>
            </a:r>
            <a:r>
              <a:t> : Je remercie Dieu de m’avoir sauvé ! Mes fautes sont expiées, ça sera bien, après !</a:t>
            </a:r>
          </a:p>
        </p:txBody>
      </p:sp>
      <p:sp>
        <p:nvSpPr>
          <p:cNvPr id="133" name="Qui touche à nos problèmes"/>
          <p:cNvSpPr txBox="1"/>
          <p:nvPr/>
        </p:nvSpPr>
        <p:spPr>
          <a:xfrm>
            <a:off x="7682433" y="2104919"/>
            <a:ext cx="4140846" cy="8983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ts val="3000"/>
              </a:lnSpc>
              <a:defRPr i="1">
                <a:latin typeface="Gill Sans"/>
                <a:ea typeface="Gill Sans"/>
                <a:cs typeface="Gill Sans"/>
                <a:sym typeface="Gill Sans"/>
              </a:defRPr>
            </a:lvl1pPr>
          </a:lstStyle>
          <a:p>
            <a:pPr/>
            <a:r>
              <a:t>Qui touche à nos problèmes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3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13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13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13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132">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2"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Plan"/>
          <p:cNvSpPr txBox="1"/>
          <p:nvPr>
            <p:ph type="title"/>
          </p:nvPr>
        </p:nvSpPr>
        <p:spPr>
          <a:prstGeom prst="rect">
            <a:avLst/>
          </a:prstGeom>
        </p:spPr>
        <p:txBody>
          <a:bodyPr/>
          <a:lstStyle>
            <a:lvl1pPr>
              <a:defRPr>
                <a:latin typeface="Gill Sans"/>
                <a:ea typeface="Gill Sans"/>
                <a:cs typeface="Gill Sans"/>
                <a:sym typeface="Gill Sans"/>
              </a:defRPr>
            </a:lvl1pPr>
          </a:lstStyle>
          <a:p>
            <a:pPr/>
            <a:r>
              <a:t>Plan</a:t>
            </a:r>
          </a:p>
        </p:txBody>
      </p:sp>
      <p:sp>
        <p:nvSpPr>
          <p:cNvPr id="136" name="Les au-delà et leurs temps…"/>
          <p:cNvSpPr txBox="1"/>
          <p:nvPr>
            <p:ph type="body" idx="1"/>
          </p:nvPr>
        </p:nvSpPr>
        <p:spPr>
          <a:prstGeom prst="rect">
            <a:avLst/>
          </a:prstGeom>
          <a:solidFill>
            <a:schemeClr val="accent5">
              <a:hueOff val="100859"/>
              <a:satOff val="-13629"/>
              <a:lumOff val="23879"/>
            </a:schemeClr>
          </a:solidFill>
        </p:spPr>
        <p:txBody>
          <a:bodyPr/>
          <a:lstStyle/>
          <a:p>
            <a:pPr marL="0" indent="0" algn="ctr">
              <a:spcBef>
                <a:spcPts val="0"/>
              </a:spcBef>
              <a:buSzTx/>
              <a:buNone/>
              <a:defRPr sz="5100">
                <a:latin typeface="Gill Sans"/>
                <a:ea typeface="Gill Sans"/>
                <a:cs typeface="Gill Sans"/>
                <a:sym typeface="Gill Sans"/>
              </a:defRPr>
            </a:pPr>
            <a:r>
              <a:t>Les </a:t>
            </a:r>
            <a:r>
              <a:rPr i="1"/>
              <a:t>au-delà</a:t>
            </a:r>
            <a:r>
              <a:t> et leurs temps</a:t>
            </a:r>
          </a:p>
          <a:p>
            <a:pPr marL="0" indent="0" algn="ctr">
              <a:spcBef>
                <a:spcPts val="0"/>
              </a:spcBef>
              <a:buSzTx/>
              <a:buNone/>
              <a:defRPr sz="5100">
                <a:latin typeface="Gill Sans"/>
                <a:ea typeface="Gill Sans"/>
                <a:cs typeface="Gill Sans"/>
                <a:sym typeface="Gill Sans"/>
              </a:defRPr>
            </a:pPr>
            <a:r>
              <a:t>Freins de réflexion</a:t>
            </a:r>
          </a:p>
          <a:p>
            <a:pPr marL="0" indent="0" algn="ctr">
              <a:spcBef>
                <a:spcPts val="0"/>
              </a:spcBef>
              <a:buSzTx/>
              <a:buNone/>
              <a:defRPr sz="5100">
                <a:latin typeface="Gill Sans"/>
                <a:ea typeface="Gill Sans"/>
                <a:cs typeface="Gill Sans"/>
                <a:sym typeface="Gill Sans"/>
              </a:defRPr>
            </a:pPr>
            <a:r>
              <a:t>L’au-delà aujourd’hui</a:t>
            </a:r>
          </a:p>
        </p:txBody>
      </p:sp>
      <p:sp>
        <p:nvSpPr>
          <p:cNvPr id="137" name="Quel profit ai-je si les morts ne ressuscitent pas ?…"/>
          <p:cNvSpPr txBox="1"/>
          <p:nvPr/>
        </p:nvSpPr>
        <p:spPr>
          <a:xfrm>
            <a:off x="3841154" y="8039100"/>
            <a:ext cx="5322492"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i="1" sz="2200">
                <a:latin typeface="Gill Sans"/>
                <a:ea typeface="Gill Sans"/>
                <a:cs typeface="Gill Sans"/>
                <a:sym typeface="Gill Sans"/>
              </a:defRPr>
            </a:pPr>
            <a:r>
              <a:t>Quel profit ai-je si les morts ne ressuscitent pas ?</a:t>
            </a:r>
          </a:p>
          <a:p>
            <a:pPr algn="r">
              <a:defRPr i="1" sz="2200">
                <a:latin typeface="Gill Sans"/>
                <a:ea typeface="Gill Sans"/>
                <a:cs typeface="Gill Sans"/>
                <a:sym typeface="Gill Sans"/>
              </a:defRPr>
            </a:pPr>
            <a:r>
              <a:t>1Corinthiens 15.32</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Définitions"/>
          <p:cNvSpPr txBox="1"/>
          <p:nvPr>
            <p:ph type="title"/>
          </p:nvPr>
        </p:nvSpPr>
        <p:spPr>
          <a:xfrm>
            <a:off x="25400" y="412750"/>
            <a:ext cx="11099800" cy="2120900"/>
          </a:xfrm>
          <a:prstGeom prst="rect">
            <a:avLst/>
          </a:prstGeom>
        </p:spPr>
        <p:txBody>
          <a:bodyPr/>
          <a:lstStyle>
            <a:lvl1pPr>
              <a:defRPr>
                <a:latin typeface="Gill Sans"/>
                <a:ea typeface="Gill Sans"/>
                <a:cs typeface="Gill Sans"/>
                <a:sym typeface="Gill Sans"/>
              </a:defRPr>
            </a:lvl1pPr>
          </a:lstStyle>
          <a:p>
            <a:pPr/>
            <a:r>
              <a:t>Définitions</a:t>
            </a:r>
          </a:p>
        </p:txBody>
      </p:sp>
      <p:sp>
        <p:nvSpPr>
          <p:cNvPr id="140" name="L’au-delà est…"/>
          <p:cNvSpPr txBox="1"/>
          <p:nvPr>
            <p:ph type="body" idx="1"/>
          </p:nvPr>
        </p:nvSpPr>
        <p:spPr>
          <a:prstGeom prst="rect">
            <a:avLst/>
          </a:prstGeom>
        </p:spPr>
        <p:txBody>
          <a:bodyPr/>
          <a:lstStyle/>
          <a:p>
            <a:pPr marL="0" indent="0" defTabSz="543305">
              <a:spcBef>
                <a:spcPts val="0"/>
              </a:spcBef>
              <a:buSzTx/>
              <a:buNone/>
              <a:defRPr sz="3534">
                <a:latin typeface="Gill Sans"/>
                <a:ea typeface="Gill Sans"/>
                <a:cs typeface="Gill Sans"/>
                <a:sym typeface="Gill Sans"/>
              </a:defRPr>
            </a:pPr>
            <a:r>
              <a:t>L’au-delà est</a:t>
            </a:r>
          </a:p>
          <a:p>
            <a:pPr marL="425195" indent="-425195" defTabSz="543305">
              <a:spcBef>
                <a:spcPts val="0"/>
              </a:spcBef>
              <a:defRPr sz="3534">
                <a:latin typeface="Gill Sans"/>
                <a:ea typeface="Gill Sans"/>
                <a:cs typeface="Gill Sans"/>
                <a:sym typeface="Gill Sans"/>
              </a:defRPr>
            </a:pPr>
            <a:r>
              <a:rPr u="sng"/>
              <a:t>L’aboutissement de notre existence</a:t>
            </a:r>
            <a:r>
              <a:t> : </a:t>
            </a:r>
            <a:r>
              <a:rPr i="1"/>
              <a:t>Nous connaîtrons comme nous avons été connus </a:t>
            </a:r>
            <a:r>
              <a:t>(1Co 13.12)</a:t>
            </a:r>
          </a:p>
          <a:p>
            <a:pPr marL="425195" indent="-425195" defTabSz="543305">
              <a:spcBef>
                <a:spcPts val="0"/>
              </a:spcBef>
              <a:defRPr sz="3534">
                <a:latin typeface="Gill Sans"/>
                <a:ea typeface="Gill Sans"/>
                <a:cs typeface="Gill Sans"/>
                <a:sym typeface="Gill Sans"/>
              </a:defRPr>
            </a:pPr>
            <a:r>
              <a:rPr u="sng"/>
              <a:t>Un retour à Dieu</a:t>
            </a:r>
            <a:r>
              <a:t> : </a:t>
            </a:r>
            <a:r>
              <a:rPr i="1"/>
              <a:t>L’esprit retourne à Dieu, qui l’a créé </a:t>
            </a:r>
            <a:r>
              <a:t>(Eccl 12.7)</a:t>
            </a:r>
          </a:p>
          <a:p>
            <a:pPr marL="425195" indent="-425195" defTabSz="543305">
              <a:spcBef>
                <a:spcPts val="0"/>
              </a:spcBef>
              <a:defRPr sz="3534">
                <a:latin typeface="Gill Sans"/>
                <a:ea typeface="Gill Sans"/>
                <a:cs typeface="Gill Sans"/>
                <a:sym typeface="Gill Sans"/>
              </a:defRPr>
            </a:pPr>
            <a:r>
              <a:rPr u="sng"/>
              <a:t>Un lieu invisible</a:t>
            </a:r>
            <a:r>
              <a:t>, le séjour des morts qui attendent la résurrection (1Co 15.23)</a:t>
            </a:r>
          </a:p>
          <a:p>
            <a:pPr marL="425195" indent="-425195" defTabSz="543305">
              <a:spcBef>
                <a:spcPts val="0"/>
              </a:spcBef>
              <a:defRPr sz="3534">
                <a:latin typeface="Gill Sans"/>
                <a:ea typeface="Gill Sans"/>
                <a:cs typeface="Gill Sans"/>
                <a:sym typeface="Gill Sans"/>
              </a:defRPr>
            </a:pPr>
            <a:r>
              <a:rPr u="sng"/>
              <a:t>Un lieu temporaire</a:t>
            </a:r>
            <a:r>
              <a:t>, le règne du Christ (1Co 15.24)</a:t>
            </a:r>
          </a:p>
          <a:p>
            <a:pPr marL="425195" indent="-425195" defTabSz="543305">
              <a:spcBef>
                <a:spcPts val="0"/>
              </a:spcBef>
              <a:defRPr sz="3534">
                <a:latin typeface="Gill Sans"/>
                <a:ea typeface="Gill Sans"/>
                <a:cs typeface="Gill Sans"/>
                <a:sym typeface="Gill Sans"/>
              </a:defRPr>
            </a:pPr>
            <a:r>
              <a:rPr u="sng"/>
              <a:t>Un lieu de justice</a:t>
            </a:r>
            <a:r>
              <a:t> : </a:t>
            </a:r>
            <a:r>
              <a:rPr i="1"/>
              <a:t>Nous attendons de nouveaux cieux et une nouvelle terre dans lesquels la justice habite </a:t>
            </a:r>
            <a:r>
              <a:t>(2Pi 3.13)</a:t>
            </a:r>
          </a:p>
          <a:p>
            <a:pPr marL="425195" indent="-425195" defTabSz="543305">
              <a:spcBef>
                <a:spcPts val="0"/>
              </a:spcBef>
              <a:defRPr sz="3534">
                <a:latin typeface="Gill Sans"/>
                <a:ea typeface="Gill Sans"/>
                <a:cs typeface="Gill Sans"/>
                <a:sym typeface="Gill Sans"/>
              </a:defRPr>
            </a:pPr>
            <a:r>
              <a:rPr u="sng"/>
              <a:t>Des lieux différents où on accède par des passages</a:t>
            </a:r>
            <a:r>
              <a:t> : mort, enlèvement, glorification du corps, tribunal</a:t>
            </a:r>
          </a:p>
        </p:txBody>
      </p:sp>
      <p:sp>
        <p:nvSpPr>
          <p:cNvPr id="141" name="Les au-delà et leurs temps…"/>
          <p:cNvSpPr txBox="1"/>
          <p:nvPr/>
        </p:nvSpPr>
        <p:spPr>
          <a:xfrm>
            <a:off x="8919716" y="215900"/>
            <a:ext cx="3843784" cy="1300461"/>
          </a:xfrm>
          <a:prstGeom prst="rect">
            <a:avLst/>
          </a:prstGeom>
          <a:solidFill>
            <a:schemeClr val="accent5">
              <a:hueOff val="100859"/>
              <a:satOff val="-13629"/>
              <a:lumOff val="23879"/>
            </a:scheme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defTabSz="245363">
              <a:defRPr b="1" sz="2142">
                <a:latin typeface="Gill Sans"/>
                <a:ea typeface="Gill Sans"/>
                <a:cs typeface="Gill Sans"/>
                <a:sym typeface="Gill Sans"/>
              </a:defRPr>
            </a:pPr>
            <a:r>
              <a:t>Les au-delà et leurs temps</a:t>
            </a:r>
          </a:p>
          <a:p>
            <a:pPr defTabSz="245363">
              <a:defRPr sz="2142">
                <a:latin typeface="Gill Sans"/>
                <a:ea typeface="Gill Sans"/>
                <a:cs typeface="Gill Sans"/>
                <a:sym typeface="Gill Sans"/>
              </a:defRPr>
            </a:pPr>
            <a:r>
              <a:t>Freins de réflexion</a:t>
            </a:r>
          </a:p>
          <a:p>
            <a:pPr defTabSz="245363">
              <a:defRPr sz="2142">
                <a:latin typeface="Gill Sans"/>
                <a:ea typeface="Gill Sans"/>
                <a:cs typeface="Gill Sans"/>
                <a:sym typeface="Gill Sans"/>
              </a:defRPr>
            </a:pPr>
            <a:r>
              <a:t>L’au-delà aujourd’hui</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4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14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14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14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140">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0"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Les au-delà et leurs époques"/>
          <p:cNvSpPr txBox="1"/>
          <p:nvPr>
            <p:ph type="title"/>
          </p:nvPr>
        </p:nvSpPr>
        <p:spPr>
          <a:xfrm>
            <a:off x="952500" y="203200"/>
            <a:ext cx="11099800" cy="2120900"/>
          </a:xfrm>
          <a:prstGeom prst="rect">
            <a:avLst/>
          </a:prstGeom>
        </p:spPr>
        <p:txBody>
          <a:bodyPr/>
          <a:lstStyle/>
          <a:p>
            <a:pPr defTabSz="549148">
              <a:defRPr sz="7519">
                <a:latin typeface="Gill Sans"/>
                <a:ea typeface="Gill Sans"/>
                <a:cs typeface="Gill Sans"/>
                <a:sym typeface="Gill Sans"/>
              </a:defRPr>
            </a:pPr>
            <a:r>
              <a:t>Les </a:t>
            </a:r>
            <a:r>
              <a:rPr i="1"/>
              <a:t>au-delà</a:t>
            </a:r>
            <a:r>
              <a:t> et leurs époques</a:t>
            </a:r>
          </a:p>
        </p:txBody>
      </p:sp>
      <p:grpSp>
        <p:nvGrpSpPr>
          <p:cNvPr id="146" name="Groupe"/>
          <p:cNvGrpSpPr/>
          <p:nvPr/>
        </p:nvGrpSpPr>
        <p:grpSpPr>
          <a:xfrm>
            <a:off x="4051300" y="3200400"/>
            <a:ext cx="8747770" cy="3390900"/>
            <a:chOff x="0" y="844550"/>
            <a:chExt cx="8747769" cy="3390900"/>
          </a:xfrm>
        </p:grpSpPr>
        <p:sp>
          <p:nvSpPr>
            <p:cNvPr id="144" name="Shéol"/>
            <p:cNvSpPr/>
            <p:nvPr/>
          </p:nvSpPr>
          <p:spPr>
            <a:xfrm>
              <a:off x="0" y="2965450"/>
              <a:ext cx="1270000" cy="1270001"/>
            </a:xfrm>
            <a:prstGeom prst="roundRect">
              <a:avLst>
                <a:gd name="adj" fmla="val 15000"/>
              </a:avLst>
            </a:prstGeom>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Shéol</a:t>
              </a:r>
            </a:p>
          </p:txBody>
        </p:sp>
        <p:sp>
          <p:nvSpPr>
            <p:cNvPr id="145" name="Vous ferez descendre avec douleur mes cheveux blancs au shéol (Gen 42.38)"/>
            <p:cNvSpPr/>
            <p:nvPr/>
          </p:nvSpPr>
          <p:spPr>
            <a:xfrm>
              <a:off x="5292873" y="844550"/>
              <a:ext cx="345489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i="1" sz="2800">
                  <a:latin typeface="Gill Sans"/>
                  <a:ea typeface="Gill Sans"/>
                  <a:cs typeface="Gill Sans"/>
                  <a:sym typeface="Gill Sans"/>
                </a:defRPr>
              </a:pPr>
              <a:r>
                <a:t>Vous ferez descendre avec douleur mes cheveux blancs au shéol </a:t>
              </a:r>
              <a:r>
                <a:rPr i="0"/>
                <a:t>(Gen 42.38)</a:t>
              </a:r>
            </a:p>
          </p:txBody>
        </p:sp>
      </p:grpSp>
      <p:grpSp>
        <p:nvGrpSpPr>
          <p:cNvPr id="149" name="Groupe"/>
          <p:cNvGrpSpPr/>
          <p:nvPr/>
        </p:nvGrpSpPr>
        <p:grpSpPr>
          <a:xfrm>
            <a:off x="7988300" y="5588000"/>
            <a:ext cx="5052070" cy="3238500"/>
            <a:chOff x="0" y="0"/>
            <a:chExt cx="5052069" cy="3238500"/>
          </a:xfrm>
        </p:grpSpPr>
        <p:sp>
          <p:nvSpPr>
            <p:cNvPr id="147" name="Paradis"/>
            <p:cNvSpPr/>
            <p:nvPr/>
          </p:nvSpPr>
          <p:spPr>
            <a:xfrm>
              <a:off x="0" y="0"/>
              <a:ext cx="1270000" cy="1270000"/>
            </a:xfrm>
            <a:prstGeom prst="roundRect">
              <a:avLst>
                <a:gd name="adj" fmla="val 15000"/>
              </a:avLst>
            </a:prstGeom>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Paradis</a:t>
              </a:r>
            </a:p>
          </p:txBody>
        </p:sp>
        <p:sp>
          <p:nvSpPr>
            <p:cNvPr id="148" name="Aujourd’hui, tu seras avec moi dans le paradis (Lc 23.43)"/>
            <p:cNvSpPr/>
            <p:nvPr/>
          </p:nvSpPr>
          <p:spPr>
            <a:xfrm>
              <a:off x="1597173" y="3238500"/>
              <a:ext cx="3454897"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i="1" sz="2800">
                  <a:latin typeface="Gill Sans"/>
                  <a:ea typeface="Gill Sans"/>
                  <a:cs typeface="Gill Sans"/>
                  <a:sym typeface="Gill Sans"/>
                </a:defRPr>
              </a:pPr>
              <a:r>
                <a:t>Aujourd’hui, tu seras avec moi dans le paradis </a:t>
              </a:r>
              <a:r>
                <a:rPr i="0"/>
                <a:t>(Lc 23.43)</a:t>
              </a:r>
            </a:p>
          </p:txBody>
        </p:sp>
      </p:grpSp>
      <p:grpSp>
        <p:nvGrpSpPr>
          <p:cNvPr id="152" name="Groupe"/>
          <p:cNvGrpSpPr/>
          <p:nvPr/>
        </p:nvGrpSpPr>
        <p:grpSpPr>
          <a:xfrm>
            <a:off x="1412230" y="6146800"/>
            <a:ext cx="4899671" cy="1803400"/>
            <a:chOff x="0" y="0"/>
            <a:chExt cx="4899669" cy="1803400"/>
          </a:xfrm>
        </p:grpSpPr>
        <p:sp>
          <p:nvSpPr>
            <p:cNvPr id="150" name="L’état éternel"/>
            <p:cNvSpPr/>
            <p:nvPr/>
          </p:nvSpPr>
          <p:spPr>
            <a:xfrm>
              <a:off x="3629669" y="0"/>
              <a:ext cx="1270001" cy="1270000"/>
            </a:xfrm>
            <a:prstGeom prst="roundRect">
              <a:avLst>
                <a:gd name="adj" fmla="val 15000"/>
              </a:avLst>
            </a:prstGeom>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L’état éternel</a:t>
              </a:r>
            </a:p>
          </p:txBody>
        </p:sp>
        <p:sp>
          <p:nvSpPr>
            <p:cNvPr id="151" name="Nous attendons de nouveaux cieux et une nouvelle terre dans lesquelles la justice habite (2Pi 3.13)"/>
            <p:cNvSpPr/>
            <p:nvPr/>
          </p:nvSpPr>
          <p:spPr>
            <a:xfrm>
              <a:off x="0" y="1803400"/>
              <a:ext cx="3904109"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i="1" sz="2800">
                  <a:latin typeface="Gill Sans"/>
                  <a:ea typeface="Gill Sans"/>
                  <a:cs typeface="Gill Sans"/>
                  <a:sym typeface="Gill Sans"/>
                </a:defRPr>
              </a:pPr>
              <a:r>
                <a:t>Nous attendons de nouveaux cieux et une nouvelle terre dans lesquelles la justice habite </a:t>
              </a:r>
              <a:r>
                <a:rPr i="0"/>
                <a:t>(2Pi 3.13)</a:t>
              </a:r>
            </a:p>
          </p:txBody>
        </p:sp>
      </p:grpSp>
      <p:grpSp>
        <p:nvGrpSpPr>
          <p:cNvPr id="155" name="Groupe"/>
          <p:cNvGrpSpPr/>
          <p:nvPr/>
        </p:nvGrpSpPr>
        <p:grpSpPr>
          <a:xfrm>
            <a:off x="7084838" y="4813300"/>
            <a:ext cx="3532834" cy="2806700"/>
            <a:chOff x="0" y="0"/>
            <a:chExt cx="3532832" cy="2806700"/>
          </a:xfrm>
        </p:grpSpPr>
        <p:sp>
          <p:nvSpPr>
            <p:cNvPr id="153" name="La grande Tribulation"/>
            <p:cNvSpPr/>
            <p:nvPr/>
          </p:nvSpPr>
          <p:spPr>
            <a:xfrm>
              <a:off x="1817861" y="0"/>
              <a:ext cx="1270001" cy="1270000"/>
            </a:xfrm>
            <a:prstGeom prst="roundRect">
              <a:avLst>
                <a:gd name="adj" fmla="val 15000"/>
              </a:avLst>
            </a:prstGeom>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1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La grande Tribulation</a:t>
              </a:r>
            </a:p>
          </p:txBody>
        </p:sp>
        <p:sp>
          <p:nvSpPr>
            <p:cNvPr id="154" name="Il y aura une grande tribulation… (Mt 24.14)"/>
            <p:cNvSpPr/>
            <p:nvPr/>
          </p:nvSpPr>
          <p:spPr>
            <a:xfrm>
              <a:off x="0" y="2806700"/>
              <a:ext cx="3532833"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i="1" sz="2800">
                  <a:latin typeface="Gill Sans"/>
                  <a:ea typeface="Gill Sans"/>
                  <a:cs typeface="Gill Sans"/>
                  <a:sym typeface="Gill Sans"/>
                </a:defRPr>
              </a:pPr>
              <a:r>
                <a:t>Il y aura une grande tribulation… </a:t>
              </a:r>
              <a:r>
                <a:rPr i="0"/>
                <a:t>(Mt 24.14)</a:t>
              </a:r>
            </a:p>
          </p:txBody>
        </p:sp>
      </p:grpSp>
      <p:grpSp>
        <p:nvGrpSpPr>
          <p:cNvPr id="158" name="Groupe"/>
          <p:cNvGrpSpPr/>
          <p:nvPr/>
        </p:nvGrpSpPr>
        <p:grpSpPr>
          <a:xfrm>
            <a:off x="2260600" y="4378325"/>
            <a:ext cx="5613649" cy="2365324"/>
            <a:chOff x="0" y="450849"/>
            <a:chExt cx="5613648" cy="2365323"/>
          </a:xfrm>
        </p:grpSpPr>
        <p:sp>
          <p:nvSpPr>
            <p:cNvPr id="156" name="L’enfer"/>
            <p:cNvSpPr/>
            <p:nvPr/>
          </p:nvSpPr>
          <p:spPr>
            <a:xfrm>
              <a:off x="0" y="1546173"/>
              <a:ext cx="1270000" cy="1270001"/>
            </a:xfrm>
            <a:prstGeom prst="roundRect">
              <a:avLst>
                <a:gd name="adj" fmla="val 15000"/>
              </a:avLst>
            </a:prstGeom>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L’enfer</a:t>
              </a:r>
            </a:p>
          </p:txBody>
        </p:sp>
        <p:sp>
          <p:nvSpPr>
            <p:cNvPr id="157" name="Allez-vous en, maudits, dans le feu éternel (Mt 25.41)"/>
            <p:cNvSpPr/>
            <p:nvPr/>
          </p:nvSpPr>
          <p:spPr>
            <a:xfrm>
              <a:off x="1794966" y="450849"/>
              <a:ext cx="3818683"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i="1" sz="2800">
                  <a:latin typeface="Gill Sans"/>
                  <a:ea typeface="Gill Sans"/>
                  <a:cs typeface="Gill Sans"/>
                  <a:sym typeface="Gill Sans"/>
                </a:defRPr>
              </a:pPr>
              <a:r>
                <a:t>Allez-vous en, maudits, dans le feu éternel </a:t>
              </a:r>
              <a:r>
                <a:rPr i="0"/>
                <a:t>(Mt 25.41)</a:t>
              </a:r>
            </a:p>
          </p:txBody>
        </p:sp>
      </p:grpSp>
      <p:grpSp>
        <p:nvGrpSpPr>
          <p:cNvPr id="161" name="Groupe"/>
          <p:cNvGrpSpPr/>
          <p:nvPr/>
        </p:nvGrpSpPr>
        <p:grpSpPr>
          <a:xfrm>
            <a:off x="372492" y="3695699"/>
            <a:ext cx="7044309" cy="2895601"/>
            <a:chOff x="0" y="838200"/>
            <a:chExt cx="7044308" cy="2895600"/>
          </a:xfrm>
        </p:grpSpPr>
        <p:sp>
          <p:nvSpPr>
            <p:cNvPr id="159" name="Le Christ Jésus va juger vivants et morts, au moment de son apparition et de son règne (2Ti 4. 1)"/>
            <p:cNvSpPr/>
            <p:nvPr/>
          </p:nvSpPr>
          <p:spPr>
            <a:xfrm>
              <a:off x="0" y="838200"/>
              <a:ext cx="3646786"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i="1" sz="2800">
                  <a:latin typeface="Gill Sans"/>
                  <a:ea typeface="Gill Sans"/>
                  <a:cs typeface="Gill Sans"/>
                  <a:sym typeface="Gill Sans"/>
                </a:defRPr>
              </a:lvl1pPr>
            </a:lstStyle>
            <a:p>
              <a:pPr/>
              <a:r>
                <a:t>Le Christ Jésus va juger vivants et morts, au moment de son apparition et de son règne (2Ti 4. 1)</a:t>
              </a:r>
            </a:p>
          </p:txBody>
        </p:sp>
        <p:sp>
          <p:nvSpPr>
            <p:cNvPr id="160" name="Règne de 1000 ans"/>
            <p:cNvSpPr/>
            <p:nvPr/>
          </p:nvSpPr>
          <p:spPr>
            <a:xfrm>
              <a:off x="5774308" y="2463800"/>
              <a:ext cx="1270001" cy="1270001"/>
            </a:xfrm>
            <a:prstGeom prst="roundRect">
              <a:avLst>
                <a:gd name="adj" fmla="val 15000"/>
              </a:avLst>
            </a:prstGeom>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Règne de 1000 ans</a:t>
              </a:r>
            </a:p>
          </p:txBody>
        </p:sp>
      </p:grpSp>
      <p:grpSp>
        <p:nvGrpSpPr>
          <p:cNvPr id="164" name="Groupe"/>
          <p:cNvGrpSpPr/>
          <p:nvPr/>
        </p:nvGrpSpPr>
        <p:grpSpPr>
          <a:xfrm>
            <a:off x="4452639" y="2752725"/>
            <a:ext cx="4891783" cy="3197226"/>
            <a:chOff x="0" y="450849"/>
            <a:chExt cx="4891781" cy="3197225"/>
          </a:xfrm>
        </p:grpSpPr>
        <p:sp>
          <p:nvSpPr>
            <p:cNvPr id="162" name="EE"/>
            <p:cNvSpPr/>
            <p:nvPr/>
          </p:nvSpPr>
          <p:spPr>
            <a:xfrm>
              <a:off x="2487910" y="2378074"/>
              <a:ext cx="1270001" cy="127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chemeClr val="accent5">
                <a:hueOff val="100859"/>
                <a:satOff val="-13629"/>
                <a:lumOff val="23879"/>
              </a:schemeClr>
            </a:soli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EE</a:t>
              </a:r>
            </a:p>
          </p:txBody>
        </p:sp>
        <p:sp>
          <p:nvSpPr>
            <p:cNvPr id="163" name="Nous irons à sa rencontre dans les airs (1Th 4.15)"/>
            <p:cNvSpPr/>
            <p:nvPr/>
          </p:nvSpPr>
          <p:spPr>
            <a:xfrm>
              <a:off x="0" y="450849"/>
              <a:ext cx="4891782"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i="1" sz="2800">
                  <a:latin typeface="Gill Sans"/>
                  <a:ea typeface="Gill Sans"/>
                  <a:cs typeface="Gill Sans"/>
                  <a:sym typeface="Gill Sans"/>
                </a:defRPr>
              </a:pPr>
              <a:r>
                <a:t>Nous irons à sa rencontre dans les airs </a:t>
              </a:r>
              <a:r>
                <a:rPr i="0"/>
                <a:t>(1Th 4.15)</a:t>
              </a:r>
            </a:p>
          </p:txBody>
        </p:sp>
      </p:grpSp>
      <p:grpSp>
        <p:nvGrpSpPr>
          <p:cNvPr id="167" name="Groupe"/>
          <p:cNvGrpSpPr/>
          <p:nvPr/>
        </p:nvGrpSpPr>
        <p:grpSpPr>
          <a:xfrm>
            <a:off x="3136900" y="5588000"/>
            <a:ext cx="5724922" cy="3667126"/>
            <a:chOff x="0" y="0"/>
            <a:chExt cx="5724921" cy="3667125"/>
          </a:xfrm>
        </p:grpSpPr>
        <p:sp>
          <p:nvSpPr>
            <p:cNvPr id="165" name="JD"/>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chemeClr val="accent5">
                <a:hueOff val="100859"/>
                <a:satOff val="-13629"/>
                <a:lumOff val="23879"/>
              </a:schemeClr>
            </a:soli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JD</a:t>
              </a:r>
            </a:p>
          </p:txBody>
        </p:sp>
        <p:sp>
          <p:nvSpPr>
            <p:cNvPr id="166" name="Et je vis les morts se tenant devant le trône (Ap 20.12)"/>
            <p:cNvSpPr/>
            <p:nvPr/>
          </p:nvSpPr>
          <p:spPr>
            <a:xfrm>
              <a:off x="833139" y="3667125"/>
              <a:ext cx="4891783"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i="1" sz="2800">
                  <a:latin typeface="Gill Sans"/>
                  <a:ea typeface="Gill Sans"/>
                  <a:cs typeface="Gill Sans"/>
                  <a:sym typeface="Gill Sans"/>
                </a:defRPr>
              </a:pPr>
              <a:r>
                <a:t>Et je vis les morts se tenant devant le trône </a:t>
              </a:r>
              <a:r>
                <a:rPr i="0"/>
                <a:t>(Ap 20.12)</a:t>
              </a: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xit" nodeType="clickEffect" presetSubtype="0" presetID="1" grpId="2" fill="hold">
                                  <p:stCondLst>
                                    <p:cond delay="0"/>
                                  </p:stCondLst>
                                  <p:iterate type="el" backwards="0">
                                    <p:tmAbs val="0"/>
                                  </p:iterate>
                                  <p:childTnLst>
                                    <p:set>
                                      <p:cBhvr>
                                        <p:cTn id="10" fill="hold">
                                          <p:stCondLst>
                                            <p:cond delay="0"/>
                                          </p:stCondLst>
                                        </p:cTn>
                                        <p:tgtEl>
                                          <p:spTgt spid="158"/>
                                        </p:tgtEl>
                                        <p:attrNameLst>
                                          <p:attrName>style.visibility</p:attrName>
                                        </p:attrNameLst>
                                      </p:cBhvr>
                                      <p:to>
                                        <p:strVal val="hidden"/>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15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Class="exit" nodeType="clickEffect" presetSubtype="0" presetID="1" grpId="4" fill="hold">
                                  <p:stCondLst>
                                    <p:cond delay="0"/>
                                  </p:stCondLst>
                                  <p:iterate type="el" backwards="0">
                                    <p:tmAbs val="0"/>
                                  </p:iterate>
                                  <p:childTnLst>
                                    <p:set>
                                      <p:cBhvr>
                                        <p:cTn id="17" fill="hold">
                                          <p:stCondLst>
                                            <p:cond delay="0"/>
                                          </p:stCondLst>
                                        </p:cTn>
                                        <p:tgtEl>
                                          <p:spTgt spid="152"/>
                                        </p:tgtEl>
                                        <p:attrNameLst>
                                          <p:attrName>style.visibility</p:attrName>
                                        </p:attrNameLst>
                                      </p:cBhvr>
                                      <p:to>
                                        <p:strVal val="hidden"/>
                                      </p:to>
                                    </p:set>
                                  </p:childTnLst>
                                </p:cTn>
                              </p:par>
                            </p:childTnLst>
                          </p:cTn>
                        </p:par>
                        <p:par>
                          <p:cTn id="18" fill="hold">
                            <p:stCondLst>
                              <p:cond delay="0"/>
                            </p:stCondLst>
                            <p:childTnLst>
                              <p:par>
                                <p:cTn id="19" presetClass="entr" nodeType="afterEffect" presetSubtype="0" presetID="1" grpId="5" fill="hold">
                                  <p:stCondLst>
                                    <p:cond delay="0"/>
                                  </p:stCondLst>
                                  <p:iterate type="el" backwards="0">
                                    <p:tmAbs val="0"/>
                                  </p:iterate>
                                  <p:childTnLst>
                                    <p:set>
                                      <p:cBhvr>
                                        <p:cTn id="20" fill="hold"/>
                                        <p:tgtEl>
                                          <p:spTgt spid="1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xit" nodeType="clickEffect" presetSubtype="0" presetID="1" grpId="6" fill="hold">
                                  <p:stCondLst>
                                    <p:cond delay="0"/>
                                  </p:stCondLst>
                                  <p:iterate type="el" backwards="0">
                                    <p:tmAbs val="0"/>
                                  </p:iterate>
                                  <p:childTnLst>
                                    <p:set>
                                      <p:cBhvr>
                                        <p:cTn id="24" fill="hold">
                                          <p:stCondLst>
                                            <p:cond delay="0"/>
                                          </p:stCondLst>
                                        </p:cTn>
                                        <p:tgtEl>
                                          <p:spTgt spid="161"/>
                                        </p:tgtEl>
                                        <p:attrNameLst>
                                          <p:attrName>style.visibility</p:attrName>
                                        </p:attrNameLst>
                                      </p:cBhvr>
                                      <p:to>
                                        <p:strVal val="hidden"/>
                                      </p:to>
                                    </p:set>
                                  </p:childTnLst>
                                </p:cTn>
                              </p:par>
                            </p:childTnLst>
                          </p:cTn>
                        </p:par>
                        <p:par>
                          <p:cTn id="25" fill="hold">
                            <p:stCondLst>
                              <p:cond delay="0"/>
                            </p:stCondLst>
                            <p:childTnLst>
                              <p:par>
                                <p:cTn id="26" presetClass="entr" nodeType="afterEffect" presetSubtype="0" presetID="1" grpId="7" fill="hold">
                                  <p:stCondLst>
                                    <p:cond delay="0"/>
                                  </p:stCondLst>
                                  <p:iterate type="el" backwards="0">
                                    <p:tmAbs val="0"/>
                                  </p:iterate>
                                  <p:childTnLst>
                                    <p:set>
                                      <p:cBhvr>
                                        <p:cTn id="27" fill="hold"/>
                                        <p:tgtEl>
                                          <p:spTgt spid="15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xit" nodeType="clickEffect" presetSubtype="0" presetID="1" grpId="8" fill="hold">
                                  <p:stCondLst>
                                    <p:cond delay="0"/>
                                  </p:stCondLst>
                                  <p:iterate type="el" backwards="0">
                                    <p:tmAbs val="0"/>
                                  </p:iterate>
                                  <p:childTnLst>
                                    <p:set>
                                      <p:cBhvr>
                                        <p:cTn id="31" fill="hold">
                                          <p:stCondLst>
                                            <p:cond delay="0"/>
                                          </p:stCondLst>
                                        </p:cTn>
                                        <p:tgtEl>
                                          <p:spTgt spid="155"/>
                                        </p:tgtEl>
                                        <p:attrNameLst>
                                          <p:attrName>style.visibility</p:attrName>
                                        </p:attrNameLst>
                                      </p:cBhvr>
                                      <p:to>
                                        <p:strVal val="hidden"/>
                                      </p:to>
                                    </p:set>
                                  </p:childTnLst>
                                </p:cTn>
                              </p:par>
                            </p:childTnLst>
                          </p:cTn>
                        </p:par>
                        <p:par>
                          <p:cTn id="32" fill="hold">
                            <p:stCondLst>
                              <p:cond delay="0"/>
                            </p:stCondLst>
                            <p:childTnLst>
                              <p:par>
                                <p:cTn id="33" presetClass="entr" nodeType="afterEffect" presetSubtype="0" presetID="1" grpId="9" fill="hold">
                                  <p:stCondLst>
                                    <p:cond delay="0"/>
                                  </p:stCondLst>
                                  <p:iterate type="el" backwards="0">
                                    <p:tmAbs val="0"/>
                                  </p:iterate>
                                  <p:childTnLst>
                                    <p:set>
                                      <p:cBhvr>
                                        <p:cTn id="34" fill="hold"/>
                                        <p:tgtEl>
                                          <p:spTgt spid="1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xit" nodeType="clickEffect" presetSubtype="0" presetID="1" grpId="10" fill="hold">
                                  <p:stCondLst>
                                    <p:cond delay="0"/>
                                  </p:stCondLst>
                                  <p:iterate type="el" backwards="0">
                                    <p:tmAbs val="0"/>
                                  </p:iterate>
                                  <p:childTnLst>
                                    <p:set>
                                      <p:cBhvr>
                                        <p:cTn id="38" fill="hold">
                                          <p:stCondLst>
                                            <p:cond delay="0"/>
                                          </p:stCondLst>
                                        </p:cTn>
                                        <p:tgtEl>
                                          <p:spTgt spid="146"/>
                                        </p:tgtEl>
                                        <p:attrNameLst>
                                          <p:attrName>style.visibility</p:attrName>
                                        </p:attrNameLst>
                                      </p:cBhvr>
                                      <p:to>
                                        <p:strVal val="hidden"/>
                                      </p:to>
                                    </p:set>
                                  </p:childTnLst>
                                </p:cTn>
                              </p:par>
                            </p:childTnLst>
                          </p:cTn>
                        </p:par>
                        <p:par>
                          <p:cTn id="39" fill="hold">
                            <p:stCondLst>
                              <p:cond delay="0"/>
                            </p:stCondLst>
                            <p:childTnLst>
                              <p:par>
                                <p:cTn id="40" presetClass="entr" nodeType="afterEffect" presetSubtype="0" presetID="1" grpId="11" fill="hold">
                                  <p:stCondLst>
                                    <p:cond delay="0"/>
                                  </p:stCondLst>
                                  <p:iterate type="el" backwards="0">
                                    <p:tmAbs val="0"/>
                                  </p:iterate>
                                  <p:childTnLst>
                                    <p:set>
                                      <p:cBhvr>
                                        <p:cTn id="41" fill="hold"/>
                                        <p:tgtEl>
                                          <p:spTgt spid="14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Class="exit" nodeType="clickEffect" presetSubtype="0" presetID="1" grpId="12" fill="hold">
                                  <p:stCondLst>
                                    <p:cond delay="0"/>
                                  </p:stCondLst>
                                  <p:iterate type="el" backwards="0">
                                    <p:tmAbs val="0"/>
                                  </p:iterate>
                                  <p:childTnLst>
                                    <p:set>
                                      <p:cBhvr>
                                        <p:cTn id="45" fill="hold">
                                          <p:stCondLst>
                                            <p:cond delay="0"/>
                                          </p:stCondLst>
                                        </p:cTn>
                                        <p:tgtEl>
                                          <p:spTgt spid="149"/>
                                        </p:tgtEl>
                                        <p:attrNameLst>
                                          <p:attrName>style.visibility</p:attrName>
                                        </p:attrNameLst>
                                      </p:cBhvr>
                                      <p:to>
                                        <p:strVal val="hidden"/>
                                      </p:to>
                                    </p:set>
                                  </p:childTnLst>
                                </p:cTn>
                              </p:par>
                            </p:childTnLst>
                          </p:cTn>
                        </p:par>
                        <p:par>
                          <p:cTn id="46" fill="hold">
                            <p:stCondLst>
                              <p:cond delay="0"/>
                            </p:stCondLst>
                            <p:childTnLst>
                              <p:par>
                                <p:cTn id="47" presetClass="entr" nodeType="afterEffect" presetSubtype="0" presetID="1" grpId="13" fill="hold">
                                  <p:stCondLst>
                                    <p:cond delay="0"/>
                                  </p:stCondLst>
                                  <p:iterate type="el" backwards="0">
                                    <p:tmAbs val="0"/>
                                  </p:iterate>
                                  <p:childTnLst>
                                    <p:set>
                                      <p:cBhvr>
                                        <p:cTn id="48" fill="hold"/>
                                        <p:tgtEl>
                                          <p:spTgt spid="16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Class="exit" nodeType="clickEffect" presetSubtype="0" presetID="1" grpId="14" fill="hold">
                                  <p:stCondLst>
                                    <p:cond delay="0"/>
                                  </p:stCondLst>
                                  <p:iterate type="el" backwards="0">
                                    <p:tmAbs val="0"/>
                                  </p:iterate>
                                  <p:childTnLst>
                                    <p:set>
                                      <p:cBhvr>
                                        <p:cTn id="52" fill="hold">
                                          <p:stCondLst>
                                            <p:cond delay="0"/>
                                          </p:stCondLst>
                                        </p:cTn>
                                        <p:tgtEl>
                                          <p:spTgt spid="164"/>
                                        </p:tgtEl>
                                        <p:attrNameLst>
                                          <p:attrName>style.visibility</p:attrName>
                                        </p:attrNameLst>
                                      </p:cBhvr>
                                      <p:to>
                                        <p:strVal val="hidden"/>
                                      </p:to>
                                    </p:set>
                                  </p:childTnLst>
                                </p:cTn>
                              </p:par>
                            </p:childTnLst>
                          </p:cTn>
                        </p:par>
                        <p:par>
                          <p:cTn id="53" fill="hold">
                            <p:stCondLst>
                              <p:cond delay="0"/>
                            </p:stCondLst>
                            <p:childTnLst>
                              <p:par>
                                <p:cTn id="54" presetClass="entr" nodeType="afterEffect" presetSubtype="0" presetID="1" grpId="15" fill="hold">
                                  <p:stCondLst>
                                    <p:cond delay="0"/>
                                  </p:stCondLst>
                                  <p:iterate type="el" backwards="0">
                                    <p:tmAbs val="0"/>
                                  </p:iterate>
                                  <p:childTnLst>
                                    <p:set>
                                      <p:cBhvr>
                                        <p:cTn id="55" fill="hold"/>
                                        <p:tgtEl>
                                          <p:spTgt spid="1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8" grpId="1"/>
      <p:bldP build="whole" bldLvl="1" animBg="1" rev="0" advAuto="0" spid="158" grpId="2"/>
      <p:bldP build="whole" bldLvl="1" animBg="1" rev="0" advAuto="0" spid="146" grpId="9"/>
      <p:bldP build="whole" bldLvl="1" animBg="1" rev="0" advAuto="0" spid="152" grpId="4"/>
      <p:bldP build="whole" bldLvl="1" animBg="1" rev="0" advAuto="0" spid="155" grpId="7"/>
      <p:bldP build="whole" bldLvl="1" animBg="1" rev="0" advAuto="0" spid="155" grpId="8"/>
      <p:bldP build="whole" bldLvl="1" animBg="1" rev="0" advAuto="0" spid="146" grpId="10"/>
      <p:bldP build="whole" bldLvl="1" animBg="1" rev="0" advAuto="0" spid="152" grpId="3"/>
      <p:bldP build="whole" bldLvl="1" animBg="1" rev="0" advAuto="0" spid="164" grpId="13"/>
      <p:bldP build="whole" bldLvl="1" animBg="1" rev="0" advAuto="0" spid="164" grpId="14"/>
      <p:bldP build="whole" bldLvl="1" animBg="1" rev="0" advAuto="0" spid="167" grpId="15"/>
      <p:bldP build="whole" bldLvl="1" animBg="1" rev="0" advAuto="0" spid="149" grpId="11"/>
      <p:bldP build="whole" bldLvl="1" animBg="1" rev="0" advAuto="0" spid="149" grpId="12"/>
      <p:bldP build="whole" bldLvl="1" animBg="1" rev="0" advAuto="0" spid="161" grpId="5"/>
      <p:bldP build="whole" bldLvl="1" animBg="1" rev="0" advAuto="0" spid="161" grpId="6"/>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Chronologie"/>
          <p:cNvSpPr txBox="1"/>
          <p:nvPr>
            <p:ph type="title"/>
          </p:nvPr>
        </p:nvSpPr>
        <p:spPr>
          <a:xfrm>
            <a:off x="952500" y="406400"/>
            <a:ext cx="8361611" cy="2120900"/>
          </a:xfrm>
          <a:prstGeom prst="rect">
            <a:avLst/>
          </a:prstGeom>
        </p:spPr>
        <p:txBody>
          <a:bodyPr/>
          <a:lstStyle>
            <a:lvl1pPr>
              <a:defRPr>
                <a:latin typeface="Gill Sans"/>
                <a:ea typeface="Gill Sans"/>
                <a:cs typeface="Gill Sans"/>
                <a:sym typeface="Gill Sans"/>
              </a:defRPr>
            </a:lvl1pPr>
          </a:lstStyle>
          <a:p>
            <a:pPr/>
            <a:r>
              <a:t>Chronologie</a:t>
            </a:r>
          </a:p>
        </p:txBody>
      </p:sp>
      <p:sp>
        <p:nvSpPr>
          <p:cNvPr id="170" name="Shéol"/>
          <p:cNvSpPr/>
          <p:nvPr/>
        </p:nvSpPr>
        <p:spPr>
          <a:xfrm>
            <a:off x="1155700" y="6146800"/>
            <a:ext cx="1270000" cy="1270000"/>
          </a:xfrm>
          <a:prstGeom prst="roundRect">
            <a:avLst>
              <a:gd name="adj" fmla="val 15000"/>
            </a:avLst>
          </a:prstGeom>
          <a:gradFill>
            <a:gsLst>
              <a:gs pos="0">
                <a:schemeClr val="accent1"/>
              </a:gs>
              <a:gs pos="100000">
                <a:schemeClr val="accent1">
                  <a:hueOff val="321133"/>
                  <a:satOff val="-12043"/>
                  <a:lumOff val="-7113"/>
                </a:schemeClr>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Shéol</a:t>
            </a:r>
          </a:p>
        </p:txBody>
      </p:sp>
      <p:sp>
        <p:nvSpPr>
          <p:cNvPr id="171" name="Paradis"/>
          <p:cNvSpPr/>
          <p:nvPr/>
        </p:nvSpPr>
        <p:spPr>
          <a:xfrm>
            <a:off x="1155700" y="4521200"/>
            <a:ext cx="1270000" cy="1270000"/>
          </a:xfrm>
          <a:prstGeom prst="roundRect">
            <a:avLst>
              <a:gd name="adj" fmla="val 15000"/>
            </a:avLst>
          </a:prstGeom>
          <a:gradFill>
            <a:gsLst>
              <a:gs pos="0">
                <a:schemeClr val="accent1"/>
              </a:gs>
              <a:gs pos="100000">
                <a:schemeClr val="accent1">
                  <a:hueOff val="321133"/>
                  <a:satOff val="-12043"/>
                  <a:lumOff val="-7113"/>
                </a:schemeClr>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Paradis</a:t>
            </a:r>
          </a:p>
        </p:txBody>
      </p:sp>
      <p:sp>
        <p:nvSpPr>
          <p:cNvPr id="172" name="Mort"/>
          <p:cNvSpPr/>
          <p:nvPr/>
        </p:nvSpPr>
        <p:spPr>
          <a:xfrm>
            <a:off x="88900" y="4699000"/>
            <a:ext cx="1270000" cy="1270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chemeClr val="accent5">
              <a:hueOff val="100859"/>
              <a:satOff val="-13629"/>
              <a:lumOff val="23879"/>
            </a:schemeClr>
          </a:soli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Mort</a:t>
            </a:r>
          </a:p>
        </p:txBody>
      </p:sp>
      <p:sp>
        <p:nvSpPr>
          <p:cNvPr id="173" name="Règne de 1000 ans"/>
          <p:cNvSpPr/>
          <p:nvPr/>
        </p:nvSpPr>
        <p:spPr>
          <a:xfrm>
            <a:off x="6695107" y="4699000"/>
            <a:ext cx="3363765" cy="1270000"/>
          </a:xfrm>
          <a:prstGeom prst="roundRect">
            <a:avLst>
              <a:gd name="adj" fmla="val 15000"/>
            </a:avLst>
          </a:prstGeom>
          <a:gradFill>
            <a:gsLst>
              <a:gs pos="0">
                <a:schemeClr val="accent1"/>
              </a:gs>
              <a:gs pos="100000">
                <a:schemeClr val="accent1">
                  <a:hueOff val="321133"/>
                  <a:satOff val="-12043"/>
                  <a:lumOff val="-7113"/>
                </a:schemeClr>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lstStyle>
            <a:lvl1pPr>
              <a:defRPr sz="24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Règne de 1000 ans</a:t>
            </a:r>
          </a:p>
        </p:txBody>
      </p:sp>
      <p:sp>
        <p:nvSpPr>
          <p:cNvPr id="174" name="La grande Tribulation"/>
          <p:cNvSpPr/>
          <p:nvPr/>
        </p:nvSpPr>
        <p:spPr>
          <a:xfrm>
            <a:off x="4275360" y="5318831"/>
            <a:ext cx="1270001" cy="1270001"/>
          </a:xfrm>
          <a:prstGeom prst="roundRect">
            <a:avLst>
              <a:gd name="adj" fmla="val 15000"/>
            </a:avLst>
          </a:prstGeom>
          <a:gradFill>
            <a:gsLst>
              <a:gs pos="0">
                <a:schemeClr val="accent1"/>
              </a:gs>
              <a:gs pos="100000">
                <a:schemeClr val="accent1">
                  <a:hueOff val="321133"/>
                  <a:satOff val="-12043"/>
                  <a:lumOff val="-7113"/>
                </a:schemeClr>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1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La grande Tribulation</a:t>
            </a:r>
          </a:p>
        </p:txBody>
      </p:sp>
      <p:sp>
        <p:nvSpPr>
          <p:cNvPr id="175" name="L’enfer"/>
          <p:cNvSpPr/>
          <p:nvPr/>
        </p:nvSpPr>
        <p:spPr>
          <a:xfrm>
            <a:off x="10985500" y="5791200"/>
            <a:ext cx="1270000" cy="1270000"/>
          </a:xfrm>
          <a:prstGeom prst="roundRect">
            <a:avLst>
              <a:gd name="adj" fmla="val 15000"/>
            </a:avLst>
          </a:prstGeom>
          <a:gradFill>
            <a:gsLst>
              <a:gs pos="0">
                <a:schemeClr val="accent1"/>
              </a:gs>
              <a:gs pos="100000">
                <a:schemeClr val="accent1">
                  <a:hueOff val="321133"/>
                  <a:satOff val="-12043"/>
                  <a:lumOff val="-7113"/>
                </a:schemeClr>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L’enfer</a:t>
            </a:r>
          </a:p>
        </p:txBody>
      </p:sp>
      <p:sp>
        <p:nvSpPr>
          <p:cNvPr id="176" name="L’état éternel"/>
          <p:cNvSpPr/>
          <p:nvPr/>
        </p:nvSpPr>
        <p:spPr>
          <a:xfrm>
            <a:off x="10985500" y="4165600"/>
            <a:ext cx="1270000" cy="1270000"/>
          </a:xfrm>
          <a:prstGeom prst="roundRect">
            <a:avLst>
              <a:gd name="adj" fmla="val 15000"/>
            </a:avLst>
          </a:prstGeom>
          <a:gradFill>
            <a:gsLst>
              <a:gs pos="0">
                <a:schemeClr val="accent1"/>
              </a:gs>
              <a:gs pos="100000">
                <a:schemeClr val="accent1">
                  <a:hueOff val="321133"/>
                  <a:satOff val="-12043"/>
                  <a:lumOff val="-7113"/>
                </a:schemeClr>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L’état éternel</a:t>
            </a:r>
          </a:p>
        </p:txBody>
      </p:sp>
      <p:sp>
        <p:nvSpPr>
          <p:cNvPr id="177" name="JD"/>
          <p:cNvSpPr/>
          <p:nvPr/>
        </p:nvSpPr>
        <p:spPr>
          <a:xfrm>
            <a:off x="9880600" y="4699000"/>
            <a:ext cx="1270000" cy="1270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chemeClr val="accent5">
              <a:hueOff val="100859"/>
              <a:satOff val="-13629"/>
              <a:lumOff val="23879"/>
            </a:schemeClr>
          </a:soli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JD</a:t>
            </a:r>
          </a:p>
        </p:txBody>
      </p:sp>
      <p:sp>
        <p:nvSpPr>
          <p:cNvPr id="178" name="TC"/>
          <p:cNvSpPr/>
          <p:nvPr/>
        </p:nvSpPr>
        <p:spPr>
          <a:xfrm>
            <a:off x="7741989" y="4991100"/>
            <a:ext cx="1270001" cy="1270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chemeClr val="accent5">
              <a:hueOff val="100859"/>
              <a:satOff val="-13629"/>
              <a:lumOff val="23879"/>
            </a:schemeClr>
          </a:soli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TC</a:t>
            </a:r>
          </a:p>
        </p:txBody>
      </p:sp>
      <p:sp>
        <p:nvSpPr>
          <p:cNvPr id="179" name="Les morts sont dans l’au-delà, monde invisible"/>
          <p:cNvSpPr txBox="1"/>
          <p:nvPr/>
        </p:nvSpPr>
        <p:spPr>
          <a:xfrm>
            <a:off x="494233" y="7391400"/>
            <a:ext cx="2592934" cy="124742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ts val="3000"/>
              </a:lnSpc>
              <a:defRPr sz="2700">
                <a:latin typeface="Gill Sans"/>
                <a:ea typeface="Gill Sans"/>
                <a:cs typeface="Gill Sans"/>
                <a:sym typeface="Gill Sans"/>
              </a:defRPr>
            </a:pPr>
            <a:r>
              <a:t>Les morts sont dans </a:t>
            </a:r>
            <a:r>
              <a:rPr b="1"/>
              <a:t>l’au-delà</a:t>
            </a:r>
            <a:r>
              <a:t>, monde invisible</a:t>
            </a:r>
          </a:p>
        </p:txBody>
      </p:sp>
      <p:sp>
        <p:nvSpPr>
          <p:cNvPr id="180" name="EE"/>
          <p:cNvSpPr/>
          <p:nvPr/>
        </p:nvSpPr>
        <p:spPr>
          <a:xfrm>
            <a:off x="3101540" y="4699000"/>
            <a:ext cx="1270001" cy="1270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chemeClr val="accent5">
              <a:hueOff val="100859"/>
              <a:satOff val="-13629"/>
              <a:lumOff val="23879"/>
            </a:schemeClr>
          </a:soli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EE</a:t>
            </a:r>
          </a:p>
        </p:txBody>
      </p:sp>
      <p:sp>
        <p:nvSpPr>
          <p:cNvPr id="181" name="Les impies souffriront de l’au-delà de l’antichrist, monde laïc et despotique. Les chrétiens n’y seront pas"/>
          <p:cNvSpPr txBox="1"/>
          <p:nvPr/>
        </p:nvSpPr>
        <p:spPr>
          <a:xfrm>
            <a:off x="3281089" y="2567868"/>
            <a:ext cx="3258543" cy="239042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ts val="3000"/>
              </a:lnSpc>
              <a:defRPr sz="2700">
                <a:latin typeface="Gill Sans"/>
                <a:ea typeface="Gill Sans"/>
                <a:cs typeface="Gill Sans"/>
                <a:sym typeface="Gill Sans"/>
              </a:defRPr>
            </a:pPr>
            <a:r>
              <a:t>Les impies souffriront de </a:t>
            </a:r>
            <a:r>
              <a:rPr b="1"/>
              <a:t>l’au-delà de l’antichrist</a:t>
            </a:r>
            <a:r>
              <a:t>, monde laïc et despotique.</a:t>
            </a:r>
            <a:br/>
            <a:r>
              <a:t>Les chrétiens n’y seront pas</a:t>
            </a:r>
          </a:p>
        </p:txBody>
      </p:sp>
      <p:sp>
        <p:nvSpPr>
          <p:cNvPr id="182" name="Les chrétiens recevront des récompenses dans l’au-delà du Christ.…"/>
          <p:cNvSpPr txBox="1"/>
          <p:nvPr/>
        </p:nvSpPr>
        <p:spPr>
          <a:xfrm>
            <a:off x="6747718" y="6441876"/>
            <a:ext cx="3258543" cy="238164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ts val="3000"/>
              </a:lnSpc>
              <a:defRPr sz="2400">
                <a:latin typeface="Gill Sans"/>
                <a:ea typeface="Gill Sans"/>
                <a:cs typeface="Gill Sans"/>
                <a:sym typeface="Gill Sans"/>
              </a:defRPr>
            </a:pPr>
            <a:r>
              <a:t>Les chrétiens recevront des récompenses dans </a:t>
            </a:r>
            <a:r>
              <a:rPr b="1"/>
              <a:t>l’au-delà du Christ</a:t>
            </a:r>
            <a:r>
              <a:t>. </a:t>
            </a:r>
          </a:p>
          <a:p>
            <a:pPr>
              <a:lnSpc>
                <a:spcPts val="3000"/>
              </a:lnSpc>
              <a:defRPr sz="2400">
                <a:latin typeface="Gill Sans"/>
                <a:ea typeface="Gill Sans"/>
                <a:cs typeface="Gill Sans"/>
                <a:sym typeface="Gill Sans"/>
              </a:defRPr>
            </a:pPr>
            <a:r>
              <a:t>Les nations apprendront à vivre par l’exemple d’Israël.</a:t>
            </a:r>
          </a:p>
        </p:txBody>
      </p:sp>
      <p:sp>
        <p:nvSpPr>
          <p:cNvPr id="183" name="Une éternité de félicité dans l’au-delà de Dieu pour ses enfants"/>
          <p:cNvSpPr txBox="1"/>
          <p:nvPr/>
        </p:nvSpPr>
        <p:spPr>
          <a:xfrm>
            <a:off x="10469091" y="7411863"/>
            <a:ext cx="2302818" cy="20094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ts val="3000"/>
              </a:lnSpc>
              <a:defRPr sz="2700">
                <a:latin typeface="Gill Sans"/>
                <a:ea typeface="Gill Sans"/>
                <a:cs typeface="Gill Sans"/>
                <a:sym typeface="Gill Sans"/>
              </a:defRPr>
            </a:pPr>
            <a:r>
              <a:t>Une éternité de félicité dans </a:t>
            </a:r>
            <a:r>
              <a:rPr b="1"/>
              <a:t>l’au-delà de Dieu</a:t>
            </a:r>
            <a:r>
              <a:t> pour ses enfants</a:t>
            </a:r>
          </a:p>
        </p:txBody>
      </p:sp>
      <p:sp>
        <p:nvSpPr>
          <p:cNvPr id="184" name="Les au-delà et leurs temps…"/>
          <p:cNvSpPr txBox="1"/>
          <p:nvPr/>
        </p:nvSpPr>
        <p:spPr>
          <a:xfrm>
            <a:off x="8919716" y="215900"/>
            <a:ext cx="3843784" cy="1300461"/>
          </a:xfrm>
          <a:prstGeom prst="rect">
            <a:avLst/>
          </a:prstGeom>
          <a:solidFill>
            <a:schemeClr val="accent5">
              <a:hueOff val="100859"/>
              <a:satOff val="-13629"/>
              <a:lumOff val="23879"/>
            </a:scheme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defTabSz="245363">
              <a:defRPr b="1" sz="2142">
                <a:latin typeface="Gill Sans"/>
                <a:ea typeface="Gill Sans"/>
                <a:cs typeface="Gill Sans"/>
                <a:sym typeface="Gill Sans"/>
              </a:defRPr>
            </a:pPr>
            <a:r>
              <a:t>Les au-delà et leurs temps</a:t>
            </a:r>
          </a:p>
          <a:p>
            <a:pPr defTabSz="245363">
              <a:defRPr sz="2142">
                <a:latin typeface="Gill Sans"/>
                <a:ea typeface="Gill Sans"/>
                <a:cs typeface="Gill Sans"/>
                <a:sym typeface="Gill Sans"/>
              </a:defRPr>
            </a:pPr>
            <a:r>
              <a:t>Freins de réflexion</a:t>
            </a:r>
          </a:p>
          <a:p>
            <a:pPr defTabSz="245363">
              <a:defRPr sz="2142">
                <a:latin typeface="Gill Sans"/>
                <a:ea typeface="Gill Sans"/>
                <a:cs typeface="Gill Sans"/>
                <a:sym typeface="Gill Sans"/>
              </a:defRPr>
            </a:pPr>
            <a:r>
              <a:t>L’au-delà aujourd’hui</a:t>
            </a:r>
          </a:p>
        </p:txBody>
      </p:sp>
      <p:sp>
        <p:nvSpPr>
          <p:cNvPr id="185" name="Essai de"/>
          <p:cNvSpPr txBox="1"/>
          <p:nvPr/>
        </p:nvSpPr>
        <p:spPr>
          <a:xfrm>
            <a:off x="1319733" y="607435"/>
            <a:ext cx="2811811" cy="5173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ts val="3000"/>
              </a:lnSpc>
              <a:defRPr i="1">
                <a:latin typeface="Gill Sans"/>
                <a:ea typeface="Gill Sans"/>
                <a:cs typeface="Gill Sans"/>
                <a:sym typeface="Gill Sans"/>
              </a:defRPr>
            </a:lvl1pPr>
          </a:lstStyle>
          <a:p>
            <a:pPr/>
            <a:r>
              <a:t>Essai de</a:t>
            </a:r>
          </a:p>
        </p:txBody>
      </p:sp>
    </p:spTree>
  </p:cSld>
  <p:clrMapOvr>
    <a:masterClrMapping/>
  </p:clrMapOvr>
  <mc:AlternateContent xmlns:mc="http://schemas.openxmlformats.org/markup-compatibility/2006">
    <mc:Choice xmlns:p14="http://schemas.microsoft.com/office/powerpoint/2010/main" Requires="p14">
      <p:transition spd="slow" advClick="1" p14:dur="1500">
        <p14:flip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3" grpId="4"/>
      <p:bldP build="whole" bldLvl="1" animBg="1" rev="0" advAuto="0" spid="181" grpId="2"/>
      <p:bldP build="whole" bldLvl="1" animBg="1" rev="0" advAuto="0" spid="179" grpId="1"/>
      <p:bldP build="whole" bldLvl="1" animBg="1" rev="0" advAuto="0" spid="182" grpId="3"/>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Les au-delà et leurs enjeux"/>
          <p:cNvSpPr txBox="1"/>
          <p:nvPr>
            <p:ph type="title"/>
          </p:nvPr>
        </p:nvSpPr>
        <p:spPr>
          <a:xfrm>
            <a:off x="952500" y="63500"/>
            <a:ext cx="11099800" cy="2120900"/>
          </a:xfrm>
          <a:prstGeom prst="rect">
            <a:avLst/>
          </a:prstGeom>
        </p:spPr>
        <p:txBody>
          <a:bodyPr/>
          <a:lstStyle/>
          <a:p>
            <a:pPr>
              <a:defRPr>
                <a:latin typeface="Gill Sans"/>
                <a:ea typeface="Gill Sans"/>
                <a:cs typeface="Gill Sans"/>
                <a:sym typeface="Gill Sans"/>
              </a:defRPr>
            </a:pPr>
            <a:r>
              <a:t>Les </a:t>
            </a:r>
            <a:r>
              <a:rPr i="1"/>
              <a:t>au-delà</a:t>
            </a:r>
            <a:r>
              <a:t> et leurs enjeux</a:t>
            </a:r>
          </a:p>
        </p:txBody>
      </p:sp>
      <p:grpSp>
        <p:nvGrpSpPr>
          <p:cNvPr id="190" name="Groupe"/>
          <p:cNvGrpSpPr/>
          <p:nvPr/>
        </p:nvGrpSpPr>
        <p:grpSpPr>
          <a:xfrm>
            <a:off x="1804888" y="4394200"/>
            <a:ext cx="1270001" cy="2692400"/>
            <a:chOff x="0" y="0"/>
            <a:chExt cx="1270000" cy="2692400"/>
          </a:xfrm>
        </p:grpSpPr>
        <p:sp>
          <p:nvSpPr>
            <p:cNvPr id="188" name="Shéol"/>
            <p:cNvSpPr/>
            <p:nvPr/>
          </p:nvSpPr>
          <p:spPr>
            <a:xfrm>
              <a:off x="0" y="1422400"/>
              <a:ext cx="1270000" cy="1270000"/>
            </a:xfrm>
            <a:prstGeom prst="roundRect">
              <a:avLst>
                <a:gd name="adj" fmla="val 15000"/>
              </a:avLst>
            </a:prstGeom>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Shéol</a:t>
              </a:r>
            </a:p>
          </p:txBody>
        </p:sp>
        <p:sp>
          <p:nvSpPr>
            <p:cNvPr id="189" name="Paradis"/>
            <p:cNvSpPr/>
            <p:nvPr/>
          </p:nvSpPr>
          <p:spPr>
            <a:xfrm>
              <a:off x="0" y="0"/>
              <a:ext cx="1270000" cy="1270000"/>
            </a:xfrm>
            <a:prstGeom prst="roundRect">
              <a:avLst>
                <a:gd name="adj" fmla="val 15000"/>
              </a:avLst>
            </a:prstGeom>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Paradis</a:t>
              </a:r>
            </a:p>
          </p:txBody>
        </p:sp>
      </p:grpSp>
      <p:grpSp>
        <p:nvGrpSpPr>
          <p:cNvPr id="193" name="Groupe"/>
          <p:cNvGrpSpPr/>
          <p:nvPr/>
        </p:nvGrpSpPr>
        <p:grpSpPr>
          <a:xfrm>
            <a:off x="3580457" y="2139143"/>
            <a:ext cx="4526112" cy="3880310"/>
            <a:chOff x="0" y="0"/>
            <a:chExt cx="4526111" cy="3880308"/>
          </a:xfrm>
        </p:grpSpPr>
        <p:sp>
          <p:nvSpPr>
            <p:cNvPr id="191" name="Ne pas craindre l’organisation mondiale contre Dieu, ni l’apparition annoncée de l’antichrist, réponse de Dieu à la demande des incrédules (2Th 2.11) Nous ne le verrons pas régner. Il n’y a pas de système politique valable tant que le Christ ne règne pas !!!"/>
            <p:cNvSpPr txBox="1"/>
            <p:nvPr/>
          </p:nvSpPr>
          <p:spPr>
            <a:xfrm>
              <a:off x="0" y="0"/>
              <a:ext cx="4526112" cy="2120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p>
              <a:pPr algn="l" defTabSz="297941">
                <a:defRPr sz="1937">
                  <a:latin typeface="Gill Sans"/>
                  <a:ea typeface="Gill Sans"/>
                  <a:cs typeface="Gill Sans"/>
                  <a:sym typeface="Gill Sans"/>
                </a:defRPr>
              </a:pPr>
              <a:r>
                <a:t>Ne pas craindre l’organisation mondiale contre Dieu, ni l’apparition annoncée de l’antichrist, réponse de Dieu à la demande des incrédules (2Th 2.11)</a:t>
              </a:r>
              <a:br/>
              <a:r>
                <a:t>Nous ne le verrons pas régner.</a:t>
              </a:r>
              <a:br/>
              <a:r>
                <a:t>Il n’y a pas de système politique valable tant que le Christ ne règne pas !!!</a:t>
              </a:r>
            </a:p>
          </p:txBody>
        </p:sp>
        <p:sp>
          <p:nvSpPr>
            <p:cNvPr id="192" name="La grande Tribulation"/>
            <p:cNvSpPr/>
            <p:nvPr/>
          </p:nvSpPr>
          <p:spPr>
            <a:xfrm>
              <a:off x="19074" y="2255056"/>
              <a:ext cx="1952825" cy="1625253"/>
            </a:xfrm>
            <a:prstGeom prst="roundRect">
              <a:avLst>
                <a:gd name="adj" fmla="val 15000"/>
              </a:avLst>
            </a:prstGeom>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8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La grande Tribulation</a:t>
              </a:r>
            </a:p>
          </p:txBody>
        </p:sp>
      </p:grpSp>
      <p:grpSp>
        <p:nvGrpSpPr>
          <p:cNvPr id="198" name="Groupe"/>
          <p:cNvGrpSpPr/>
          <p:nvPr/>
        </p:nvGrpSpPr>
        <p:grpSpPr>
          <a:xfrm>
            <a:off x="5622329" y="4394199"/>
            <a:ext cx="3956944" cy="4603751"/>
            <a:chOff x="0" y="0"/>
            <a:chExt cx="3956942" cy="4603749"/>
          </a:xfrm>
        </p:grpSpPr>
        <p:sp>
          <p:nvSpPr>
            <p:cNvPr id="194" name="Ce que nous faisons aujourd’hui portera ses fruits pendant le règne. La robe de la mariée sera faite de nos bonnes œuvres (Ap 19.8)"/>
            <p:cNvSpPr txBox="1"/>
            <p:nvPr/>
          </p:nvSpPr>
          <p:spPr>
            <a:xfrm>
              <a:off x="0" y="1713408"/>
              <a:ext cx="3956943" cy="16899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lvl1pPr algn="l">
                <a:defRPr sz="2000">
                  <a:latin typeface="Gill Sans"/>
                  <a:ea typeface="Gill Sans"/>
                  <a:cs typeface="Gill Sans"/>
                  <a:sym typeface="Gill Sans"/>
                </a:defRPr>
              </a:lvl1pPr>
            </a:lstStyle>
            <a:p>
              <a:pPr/>
              <a:r>
                <a:t>Ce que nous faisons aujourd’hui portera ses fruits pendant le règne. La robe de la mariée sera faite de nos bonnes œuvres (Ap 19.8)</a:t>
              </a:r>
            </a:p>
          </p:txBody>
        </p:sp>
        <p:sp>
          <p:nvSpPr>
            <p:cNvPr id="195" name="😀"/>
            <p:cNvSpPr txBox="1"/>
            <p:nvPr/>
          </p:nvSpPr>
          <p:spPr>
            <a:xfrm>
              <a:off x="856642" y="3435349"/>
              <a:ext cx="950169" cy="1079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900">
                  <a:solidFill>
                    <a:srgbClr val="000000"/>
                  </a:solidFill>
                  <a:latin typeface="Helvetica"/>
                  <a:ea typeface="Helvetica"/>
                  <a:cs typeface="Helvetica"/>
                  <a:sym typeface="Helvetica"/>
                </a:defRPr>
              </a:lvl1pPr>
            </a:lstStyle>
            <a:p>
              <a:pPr/>
              <a:r>
                <a:t>😀</a:t>
              </a:r>
            </a:p>
          </p:txBody>
        </p:sp>
        <p:sp>
          <p:nvSpPr>
            <p:cNvPr id="196" name="😡"/>
            <p:cNvSpPr txBox="1"/>
            <p:nvPr/>
          </p:nvSpPr>
          <p:spPr>
            <a:xfrm>
              <a:off x="1910742" y="3346449"/>
              <a:ext cx="990601" cy="1257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900">
                  <a:solidFill>
                    <a:srgbClr val="000000"/>
                  </a:solidFill>
                  <a:latin typeface="Helvetica"/>
                  <a:ea typeface="Helvetica"/>
                  <a:cs typeface="Helvetica"/>
                  <a:sym typeface="Helvetica"/>
                </a:defRPr>
              </a:lvl1pPr>
            </a:lstStyle>
            <a:p>
              <a:pPr/>
              <a:r>
                <a:t>😡</a:t>
              </a:r>
            </a:p>
          </p:txBody>
        </p:sp>
        <p:sp>
          <p:nvSpPr>
            <p:cNvPr id="197" name="Règne de 1000 ans"/>
            <p:cNvSpPr/>
            <p:nvPr/>
          </p:nvSpPr>
          <p:spPr>
            <a:xfrm>
              <a:off x="120277" y="0"/>
              <a:ext cx="3548758" cy="1625253"/>
            </a:xfrm>
            <a:prstGeom prst="roundRect">
              <a:avLst>
                <a:gd name="adj" fmla="val 12366"/>
              </a:avLst>
            </a:prstGeom>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9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Règne de 1000 ans</a:t>
              </a:r>
            </a:p>
          </p:txBody>
        </p:sp>
      </p:grpSp>
      <p:grpSp>
        <p:nvGrpSpPr>
          <p:cNvPr id="201" name="Groupe"/>
          <p:cNvGrpSpPr/>
          <p:nvPr/>
        </p:nvGrpSpPr>
        <p:grpSpPr>
          <a:xfrm>
            <a:off x="9139113" y="2979328"/>
            <a:ext cx="1831430" cy="2684872"/>
            <a:chOff x="0" y="0"/>
            <a:chExt cx="1831429" cy="2684871"/>
          </a:xfrm>
        </p:grpSpPr>
        <p:sp>
          <p:nvSpPr>
            <p:cNvPr id="199" name="Ne concerne pas les chrétiens (Ro 8.1)"/>
            <p:cNvSpPr txBox="1"/>
            <p:nvPr/>
          </p:nvSpPr>
          <p:spPr>
            <a:xfrm>
              <a:off x="0" y="0"/>
              <a:ext cx="1831430" cy="13679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lvl1pPr algn="l">
                <a:defRPr sz="2000">
                  <a:latin typeface="Gill Sans"/>
                  <a:ea typeface="Gill Sans"/>
                  <a:cs typeface="Gill Sans"/>
                  <a:sym typeface="Gill Sans"/>
                </a:defRPr>
              </a:lvl1pPr>
            </a:lstStyle>
            <a:p>
              <a:pPr/>
              <a:r>
                <a:t>Ne concerne pas les chrétiens (Ro 8.1)</a:t>
              </a:r>
            </a:p>
          </p:txBody>
        </p:sp>
        <p:sp>
          <p:nvSpPr>
            <p:cNvPr id="200" name="JD"/>
            <p:cNvSpPr/>
            <p:nvPr/>
          </p:nvSpPr>
          <p:spPr>
            <a:xfrm>
              <a:off x="342503" y="1414871"/>
              <a:ext cx="1270001" cy="127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chemeClr val="accent5">
                <a:hueOff val="100859"/>
                <a:satOff val="-13629"/>
                <a:lumOff val="23879"/>
              </a:schemeClr>
            </a:soli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JD</a:t>
              </a:r>
            </a:p>
          </p:txBody>
        </p:sp>
      </p:grpSp>
      <p:grpSp>
        <p:nvGrpSpPr>
          <p:cNvPr id="204" name="Groupe"/>
          <p:cNvGrpSpPr/>
          <p:nvPr/>
        </p:nvGrpSpPr>
        <p:grpSpPr>
          <a:xfrm>
            <a:off x="118814" y="2900697"/>
            <a:ext cx="2096047" cy="2763503"/>
            <a:chOff x="0" y="0"/>
            <a:chExt cx="2096045" cy="2763502"/>
          </a:xfrm>
        </p:grpSpPr>
        <p:sp>
          <p:nvSpPr>
            <p:cNvPr id="202" name="Mort"/>
            <p:cNvSpPr/>
            <p:nvPr/>
          </p:nvSpPr>
          <p:spPr>
            <a:xfrm>
              <a:off x="74711" y="1493502"/>
              <a:ext cx="1270001" cy="127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chemeClr val="accent5">
                <a:hueOff val="100859"/>
                <a:satOff val="-13629"/>
                <a:lumOff val="23879"/>
              </a:schemeClr>
            </a:soli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Mort</a:t>
              </a:r>
            </a:p>
          </p:txBody>
        </p:sp>
        <p:sp>
          <p:nvSpPr>
            <p:cNvPr id="203" name="La mort est une grâce (Ge 3.22)"/>
            <p:cNvSpPr txBox="1"/>
            <p:nvPr/>
          </p:nvSpPr>
          <p:spPr>
            <a:xfrm>
              <a:off x="0" y="0"/>
              <a:ext cx="2096046" cy="16899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lvl1pPr algn="l">
                <a:defRPr sz="2000">
                  <a:latin typeface="Gill Sans"/>
                  <a:ea typeface="Gill Sans"/>
                  <a:cs typeface="Gill Sans"/>
                  <a:sym typeface="Gill Sans"/>
                </a:defRPr>
              </a:lvl1pPr>
            </a:lstStyle>
            <a:p>
              <a:pPr/>
              <a:r>
                <a:t>La mort est une grâce (Ge 3.22)</a:t>
              </a:r>
            </a:p>
          </p:txBody>
        </p:sp>
      </p:grpSp>
      <p:grpSp>
        <p:nvGrpSpPr>
          <p:cNvPr id="208" name="Groupe"/>
          <p:cNvGrpSpPr/>
          <p:nvPr/>
        </p:nvGrpSpPr>
        <p:grpSpPr>
          <a:xfrm>
            <a:off x="10802813" y="4394200"/>
            <a:ext cx="1965574" cy="4271889"/>
            <a:chOff x="0" y="0"/>
            <a:chExt cx="1965573" cy="4271888"/>
          </a:xfrm>
        </p:grpSpPr>
        <p:sp>
          <p:nvSpPr>
            <p:cNvPr id="205" name="L’enfer"/>
            <p:cNvSpPr/>
            <p:nvPr/>
          </p:nvSpPr>
          <p:spPr>
            <a:xfrm>
              <a:off x="258886" y="1422400"/>
              <a:ext cx="1270001" cy="1270000"/>
            </a:xfrm>
            <a:prstGeom prst="roundRect">
              <a:avLst>
                <a:gd name="adj" fmla="val 15000"/>
              </a:avLst>
            </a:prstGeom>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L’enfer</a:t>
              </a:r>
            </a:p>
          </p:txBody>
        </p:sp>
        <p:sp>
          <p:nvSpPr>
            <p:cNvPr id="206" name="L’état éternel"/>
            <p:cNvSpPr/>
            <p:nvPr/>
          </p:nvSpPr>
          <p:spPr>
            <a:xfrm>
              <a:off x="258886" y="0"/>
              <a:ext cx="1270001" cy="1270000"/>
            </a:xfrm>
            <a:prstGeom prst="roundRect">
              <a:avLst>
                <a:gd name="adj" fmla="val 15000"/>
              </a:avLst>
            </a:prstGeom>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L’état éternel</a:t>
              </a:r>
            </a:p>
          </p:txBody>
        </p:sp>
        <p:sp>
          <p:nvSpPr>
            <p:cNvPr id="207" name="Dieu nous surprendra certainement, tout ce qu’il fait est glorieux (Ro 9.17)"/>
            <p:cNvSpPr txBox="1"/>
            <p:nvPr/>
          </p:nvSpPr>
          <p:spPr>
            <a:xfrm>
              <a:off x="0" y="2903959"/>
              <a:ext cx="1965574" cy="13679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lvl1pPr algn="l" defTabSz="519937">
                <a:defRPr sz="1779">
                  <a:latin typeface="Gill Sans"/>
                  <a:ea typeface="Gill Sans"/>
                  <a:cs typeface="Gill Sans"/>
                  <a:sym typeface="Gill Sans"/>
                </a:defRPr>
              </a:lvl1pPr>
            </a:lstStyle>
            <a:p>
              <a:pPr/>
              <a:r>
                <a:t>Dieu nous surprendra certainement, tout ce qu’il fait est glorieux (Ro 9.17)</a:t>
              </a:r>
            </a:p>
          </p:txBody>
        </p:sp>
      </p:grpSp>
      <p:sp>
        <p:nvSpPr>
          <p:cNvPr id="209" name="Ne pas chercher à rejoindre nos proches décédés (De 18.11) Se réjouir de ce qu’ils sont arrivés"/>
          <p:cNvSpPr txBox="1"/>
          <p:nvPr>
            <p:ph type="body" sz="quarter" idx="1"/>
          </p:nvPr>
        </p:nvSpPr>
        <p:spPr>
          <a:xfrm>
            <a:off x="741461" y="7315373"/>
            <a:ext cx="3396854" cy="1257301"/>
          </a:xfrm>
          <a:prstGeom prst="rect">
            <a:avLst/>
          </a:prstGeom>
        </p:spPr>
        <p:txBody>
          <a:bodyPr/>
          <a:lstStyle/>
          <a:p>
            <a:pPr marL="0" indent="0" defTabSz="566674">
              <a:spcBef>
                <a:spcPts val="0"/>
              </a:spcBef>
              <a:buSzTx/>
              <a:buNone/>
              <a:defRPr sz="1940">
                <a:latin typeface="Gill Sans"/>
                <a:ea typeface="Gill Sans"/>
                <a:cs typeface="Gill Sans"/>
                <a:sym typeface="Gill Sans"/>
              </a:defRPr>
            </a:pPr>
            <a:r>
              <a:t>Ne pas chercher à rejoindre nos proches décédés (De 18.11)</a:t>
            </a:r>
            <a:br/>
            <a:r>
              <a:t>Se réjouir de ce qu’ils sont arrivés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8" grpId="3"/>
      <p:bldP build="whole" bldLvl="1" animBg="1" rev="0" advAuto="0" spid="193" grpId="2"/>
      <p:bldP build="whole" bldLvl="1" animBg="1" rev="0" advAuto="0" spid="208" grpId="5"/>
      <p:bldP build="whole" bldLvl="1" animBg="1" rev="0" advAuto="0" spid="204" grpId="1"/>
      <p:bldP build="whole" bldLvl="1" animBg="1" rev="0" advAuto="0" spid="201" grpId="4"/>
    </p:bldLst>
  </p:timing>
</p:sld>
</file>

<file path=ppt/theme/theme1.xml><?xml version="1.0" encoding="utf-8"?>
<a:theme xmlns:a="http://schemas.openxmlformats.org/drawingml/2006/main" xmlns:r="http://schemas.openxmlformats.org/officeDocument/2006/relationships"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