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6"/>
  </p:notesMasterIdLst>
  <p:sldIdLst>
    <p:sldId id="256" r:id="rId3"/>
    <p:sldId id="257" r:id="rId4"/>
    <p:sldId id="260" r:id="rId5"/>
    <p:sldId id="272" r:id="rId6"/>
    <p:sldId id="278" r:id="rId7"/>
    <p:sldId id="280" r:id="rId8"/>
    <p:sldId id="281" r:id="rId9"/>
    <p:sldId id="282" r:id="rId10"/>
    <p:sldId id="262" r:id="rId11"/>
    <p:sldId id="288" r:id="rId12"/>
    <p:sldId id="287" r:id="rId13"/>
    <p:sldId id="267" r:id="rId14"/>
    <p:sldId id="286" r:id="rId15"/>
    <p:sldId id="290" r:id="rId16"/>
    <p:sldId id="263" r:id="rId17"/>
    <p:sldId id="268" r:id="rId18"/>
    <p:sldId id="291" r:id="rId19"/>
    <p:sldId id="284" r:id="rId20"/>
    <p:sldId id="292" r:id="rId21"/>
    <p:sldId id="293" r:id="rId22"/>
    <p:sldId id="283" r:id="rId23"/>
    <p:sldId id="274" r:id="rId24"/>
    <p:sldId id="294" r:id="rId25"/>
    <p:sldId id="264" r:id="rId26"/>
    <p:sldId id="269" r:id="rId27"/>
    <p:sldId id="295" r:id="rId28"/>
    <p:sldId id="296" r:id="rId29"/>
    <p:sldId id="297" r:id="rId30"/>
    <p:sldId id="298" r:id="rId31"/>
    <p:sldId id="265" r:id="rId32"/>
    <p:sldId id="270" r:id="rId33"/>
    <p:sldId id="266" r:id="rId34"/>
    <p:sldId id="276" r:id="rId35"/>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38909" autoAdjust="0"/>
  </p:normalViewPr>
  <p:slideViewPr>
    <p:cSldViewPr>
      <p:cViewPr varScale="1">
        <p:scale>
          <a:sx n="45" d="100"/>
          <a:sy n="45" d="100"/>
        </p:scale>
        <p:origin x="2558" y="43"/>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0741B3-5065-46B8-9B61-A19AEB96AED0}" type="datetimeFigureOut">
              <a:rPr lang="fr-FR" smtClean="0"/>
              <a:t>28/08/2020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469411-6097-44D2-A4AB-CA6C3830E83F}" type="slidenum">
              <a:rPr lang="fr-FR" smtClean="0"/>
              <a:t>‹N°›</a:t>
            </a:fld>
            <a:endParaRPr lang="fr-FR"/>
          </a:p>
        </p:txBody>
      </p:sp>
    </p:spTree>
    <p:extLst>
      <p:ext uri="{BB962C8B-B14F-4D97-AF65-F5344CB8AC3E}">
        <p14:creationId xmlns:p14="http://schemas.microsoft.com/office/powerpoint/2010/main" val="1464655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a:t>
            </a:fld>
            <a:endParaRPr lang="fr-FR"/>
          </a:p>
        </p:txBody>
      </p:sp>
    </p:spTree>
    <p:extLst>
      <p:ext uri="{BB962C8B-B14F-4D97-AF65-F5344CB8AC3E}">
        <p14:creationId xmlns:p14="http://schemas.microsoft.com/office/powerpoint/2010/main" val="3390910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1" i="1"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13</a:t>
            </a:fld>
            <a:endParaRPr lang="fr-FR"/>
          </a:p>
        </p:txBody>
      </p:sp>
    </p:spTree>
    <p:extLst>
      <p:ext uri="{BB962C8B-B14F-4D97-AF65-F5344CB8AC3E}">
        <p14:creationId xmlns:p14="http://schemas.microsoft.com/office/powerpoint/2010/main" val="2597738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14</a:t>
            </a:fld>
            <a:endParaRPr lang="fr-FR"/>
          </a:p>
        </p:txBody>
      </p:sp>
    </p:spTree>
    <p:extLst>
      <p:ext uri="{BB962C8B-B14F-4D97-AF65-F5344CB8AC3E}">
        <p14:creationId xmlns:p14="http://schemas.microsoft.com/office/powerpoint/2010/main" val="3927337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15</a:t>
            </a:fld>
            <a:endParaRPr lang="fr-FR"/>
          </a:p>
        </p:txBody>
      </p:sp>
    </p:spTree>
    <p:extLst>
      <p:ext uri="{BB962C8B-B14F-4D97-AF65-F5344CB8AC3E}">
        <p14:creationId xmlns:p14="http://schemas.microsoft.com/office/powerpoint/2010/main" val="1982059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16</a:t>
            </a:fld>
            <a:endParaRPr lang="fr-FR"/>
          </a:p>
        </p:txBody>
      </p:sp>
    </p:spTree>
    <p:extLst>
      <p:ext uri="{BB962C8B-B14F-4D97-AF65-F5344CB8AC3E}">
        <p14:creationId xmlns:p14="http://schemas.microsoft.com/office/powerpoint/2010/main" val="3549108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85750" indent="-285750">
              <a:buFontTx/>
              <a:buChar char="-"/>
            </a:pPr>
            <a:endParaRPr lang="fr-FR" sz="1600" dirty="0"/>
          </a:p>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17</a:t>
            </a:fld>
            <a:endParaRPr lang="fr-FR"/>
          </a:p>
        </p:txBody>
      </p:sp>
    </p:spTree>
    <p:extLst>
      <p:ext uri="{BB962C8B-B14F-4D97-AF65-F5344CB8AC3E}">
        <p14:creationId xmlns:p14="http://schemas.microsoft.com/office/powerpoint/2010/main" val="31124853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18</a:t>
            </a:fld>
            <a:endParaRPr lang="fr-FR"/>
          </a:p>
        </p:txBody>
      </p:sp>
    </p:spTree>
    <p:extLst>
      <p:ext uri="{BB962C8B-B14F-4D97-AF65-F5344CB8AC3E}">
        <p14:creationId xmlns:p14="http://schemas.microsoft.com/office/powerpoint/2010/main" val="3897410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85750" indent="-285750">
              <a:buFont typeface="Wingdings" panose="05000000000000000000" pitchFamily="2" charset="2"/>
              <a:buChar char="Ø"/>
            </a:pPr>
            <a:endParaRPr lang="fr-FR" sz="160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19</a:t>
            </a:fld>
            <a:endParaRPr lang="fr-FR"/>
          </a:p>
        </p:txBody>
      </p:sp>
    </p:spTree>
    <p:extLst>
      <p:ext uri="{BB962C8B-B14F-4D97-AF65-F5344CB8AC3E}">
        <p14:creationId xmlns:p14="http://schemas.microsoft.com/office/powerpoint/2010/main" val="3436415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 typeface="Wingdings" panose="05000000000000000000" pitchFamily="2" charset="2"/>
              <a:buNone/>
            </a:pPr>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20</a:t>
            </a:fld>
            <a:endParaRPr lang="fr-FR"/>
          </a:p>
        </p:txBody>
      </p:sp>
    </p:spTree>
    <p:extLst>
      <p:ext uri="{BB962C8B-B14F-4D97-AF65-F5344CB8AC3E}">
        <p14:creationId xmlns:p14="http://schemas.microsoft.com/office/powerpoint/2010/main" val="212660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22</a:t>
            </a:fld>
            <a:endParaRPr lang="fr-FR"/>
          </a:p>
        </p:txBody>
      </p:sp>
    </p:spTree>
    <p:extLst>
      <p:ext uri="{BB962C8B-B14F-4D97-AF65-F5344CB8AC3E}">
        <p14:creationId xmlns:p14="http://schemas.microsoft.com/office/powerpoint/2010/main" val="1851183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 typeface="Arial" panose="020B0604020202020204" pitchFamily="34" charset="0"/>
              <a:buNone/>
            </a:pPr>
            <a:endParaRPr lang="fr-FR" sz="160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23</a:t>
            </a:fld>
            <a:endParaRPr lang="fr-FR"/>
          </a:p>
        </p:txBody>
      </p:sp>
    </p:spTree>
    <p:extLst>
      <p:ext uri="{BB962C8B-B14F-4D97-AF65-F5344CB8AC3E}">
        <p14:creationId xmlns:p14="http://schemas.microsoft.com/office/powerpoint/2010/main" val="1357948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4</a:t>
            </a:fld>
            <a:endParaRPr lang="fr-FR"/>
          </a:p>
        </p:txBody>
      </p:sp>
    </p:spTree>
    <p:extLst>
      <p:ext uri="{BB962C8B-B14F-4D97-AF65-F5344CB8AC3E}">
        <p14:creationId xmlns:p14="http://schemas.microsoft.com/office/powerpoint/2010/main" val="33224349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25</a:t>
            </a:fld>
            <a:endParaRPr lang="fr-FR"/>
          </a:p>
        </p:txBody>
      </p:sp>
    </p:spTree>
    <p:extLst>
      <p:ext uri="{BB962C8B-B14F-4D97-AF65-F5344CB8AC3E}">
        <p14:creationId xmlns:p14="http://schemas.microsoft.com/office/powerpoint/2010/main" val="1345297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 typeface="Arial" panose="020B0604020202020204" pitchFamily="34" charset="0"/>
              <a:buNone/>
            </a:pPr>
            <a:endParaRPr lang="fr-FR" sz="160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26</a:t>
            </a:fld>
            <a:endParaRPr lang="fr-FR"/>
          </a:p>
        </p:txBody>
      </p:sp>
    </p:spTree>
    <p:extLst>
      <p:ext uri="{BB962C8B-B14F-4D97-AF65-F5344CB8AC3E}">
        <p14:creationId xmlns:p14="http://schemas.microsoft.com/office/powerpoint/2010/main" val="1779109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 typeface="Wingdings" panose="05000000000000000000" pitchFamily="2" charset="2"/>
              <a:buNone/>
            </a:pPr>
            <a:endParaRPr lang="fr-FR" sz="160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27</a:t>
            </a:fld>
            <a:endParaRPr lang="fr-FR"/>
          </a:p>
        </p:txBody>
      </p:sp>
    </p:spTree>
    <p:extLst>
      <p:ext uri="{BB962C8B-B14F-4D97-AF65-F5344CB8AC3E}">
        <p14:creationId xmlns:p14="http://schemas.microsoft.com/office/powerpoint/2010/main" val="25988303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i="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29</a:t>
            </a:fld>
            <a:endParaRPr lang="fr-FR"/>
          </a:p>
        </p:txBody>
      </p:sp>
    </p:spTree>
    <p:extLst>
      <p:ext uri="{BB962C8B-B14F-4D97-AF65-F5344CB8AC3E}">
        <p14:creationId xmlns:p14="http://schemas.microsoft.com/office/powerpoint/2010/main" val="39799322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31</a:t>
            </a:fld>
            <a:endParaRPr lang="fr-FR"/>
          </a:p>
        </p:txBody>
      </p:sp>
    </p:spTree>
    <p:extLst>
      <p:ext uri="{BB962C8B-B14F-4D97-AF65-F5344CB8AC3E}">
        <p14:creationId xmlns:p14="http://schemas.microsoft.com/office/powerpoint/2010/main" val="32181403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32</a:t>
            </a:fld>
            <a:endParaRPr lang="fr-FR"/>
          </a:p>
        </p:txBody>
      </p:sp>
    </p:spTree>
    <p:extLst>
      <p:ext uri="{BB962C8B-B14F-4D97-AF65-F5344CB8AC3E}">
        <p14:creationId xmlns:p14="http://schemas.microsoft.com/office/powerpoint/2010/main" val="35807965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33</a:t>
            </a:fld>
            <a:endParaRPr lang="fr-FR"/>
          </a:p>
        </p:txBody>
      </p:sp>
    </p:spTree>
    <p:extLst>
      <p:ext uri="{BB962C8B-B14F-4D97-AF65-F5344CB8AC3E}">
        <p14:creationId xmlns:p14="http://schemas.microsoft.com/office/powerpoint/2010/main" val="2588218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FontTx/>
              <a:buNone/>
            </a:pPr>
            <a:endParaRPr lang="fr-FR" sz="1200"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5</a:t>
            </a:fld>
            <a:endParaRPr lang="fr-FR"/>
          </a:p>
        </p:txBody>
      </p:sp>
    </p:spTree>
    <p:extLst>
      <p:ext uri="{BB962C8B-B14F-4D97-AF65-F5344CB8AC3E}">
        <p14:creationId xmlns:p14="http://schemas.microsoft.com/office/powerpoint/2010/main" val="3419611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85750" indent="-285750">
              <a:buFont typeface="Wingdings" panose="05000000000000000000" pitchFamily="2" charset="2"/>
              <a:buChar char="Ø"/>
            </a:pPr>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6</a:t>
            </a:fld>
            <a:endParaRPr lang="fr-FR"/>
          </a:p>
        </p:txBody>
      </p:sp>
    </p:spTree>
    <p:extLst>
      <p:ext uri="{BB962C8B-B14F-4D97-AF65-F5344CB8AC3E}">
        <p14:creationId xmlns:p14="http://schemas.microsoft.com/office/powerpoint/2010/main" val="3561387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571500" indent="-285750">
              <a:buFont typeface="Arial" pitchFamily="34" charset="0"/>
              <a:buChar char="•"/>
            </a:pPr>
            <a:endParaRPr lang="fr-FR" dirty="0"/>
          </a:p>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7</a:t>
            </a:fld>
            <a:endParaRPr lang="fr-FR"/>
          </a:p>
        </p:txBody>
      </p:sp>
    </p:spTree>
    <p:extLst>
      <p:ext uri="{BB962C8B-B14F-4D97-AF65-F5344CB8AC3E}">
        <p14:creationId xmlns:p14="http://schemas.microsoft.com/office/powerpoint/2010/main" val="79387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8</a:t>
            </a:fld>
            <a:endParaRPr lang="fr-FR"/>
          </a:p>
        </p:txBody>
      </p:sp>
    </p:spTree>
    <p:extLst>
      <p:ext uri="{BB962C8B-B14F-4D97-AF65-F5344CB8AC3E}">
        <p14:creationId xmlns:p14="http://schemas.microsoft.com/office/powerpoint/2010/main" val="3912682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endParaRPr lang="fr-FR" dirty="0"/>
          </a:p>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10</a:t>
            </a:fld>
            <a:endParaRPr lang="fr-FR"/>
          </a:p>
        </p:txBody>
      </p:sp>
    </p:spTree>
    <p:extLst>
      <p:ext uri="{BB962C8B-B14F-4D97-AF65-F5344CB8AC3E}">
        <p14:creationId xmlns:p14="http://schemas.microsoft.com/office/powerpoint/2010/main" val="2996231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11</a:t>
            </a:fld>
            <a:endParaRPr lang="fr-FR"/>
          </a:p>
        </p:txBody>
      </p:sp>
    </p:spTree>
    <p:extLst>
      <p:ext uri="{BB962C8B-B14F-4D97-AF65-F5344CB8AC3E}">
        <p14:creationId xmlns:p14="http://schemas.microsoft.com/office/powerpoint/2010/main" val="1131743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8469411-6097-44D2-A4AB-CA6C3830E83F}" type="slidenum">
              <a:rPr lang="fr-FR" smtClean="0"/>
              <a:t>12</a:t>
            </a:fld>
            <a:endParaRPr lang="fr-FR"/>
          </a:p>
        </p:txBody>
      </p:sp>
    </p:spTree>
    <p:extLst>
      <p:ext uri="{BB962C8B-B14F-4D97-AF65-F5344CB8AC3E}">
        <p14:creationId xmlns:p14="http://schemas.microsoft.com/office/powerpoint/2010/main" val="29234941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937D59-5EDB-4C39-B697-625748F703B6}" type="datetimeFigureOut">
              <a:rPr lang="en-US" smtClean="0"/>
              <a:t>8/28/2020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3538794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937D59-5EDB-4C39-B697-625748F703B6}" type="datetimeFigureOut">
              <a:rPr lang="en-US" smtClean="0"/>
              <a:t>8/28/2020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1150510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t>8/28/2020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2403535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501824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7224409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2810871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424009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latin typeface="Arial" pitchFamily="34" charset="0"/>
                <a:cs typeface="Arial" pitchFamily="34" charset="0"/>
              </a:defRPr>
            </a:lvl1pPr>
          </a:lstStyle>
          <a:p>
            <a:r>
              <a:rPr lang="en-US" altLang="ko-KR" dirty="0"/>
              <a:t> </a:t>
            </a:r>
            <a:r>
              <a:rPr lang="fr-FR" altLang="ko-KR" dirty="0"/>
              <a:t>ETUDE DU LIVRE DE JUDE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bg1"/>
                </a:solidFill>
                <a:latin typeface="Arial" pitchFamily="34" charset="0"/>
                <a:cs typeface="Arial" pitchFamily="34" charset="0"/>
              </a:defRPr>
            </a:lvl1pPr>
          </a:lstStyle>
          <a:p>
            <a:r>
              <a:rPr lang="en-US" altLang="ko-KR" dirty="0"/>
              <a:t> </a:t>
            </a:r>
            <a:r>
              <a:rPr lang="fr-FR" altLang="ko-KR" dirty="0"/>
              <a:t>ETUDE DU LIVRE DE JUDE</a:t>
            </a:r>
            <a:endParaRPr lang="ko-KR" altLang="en-US" dirty="0"/>
          </a:p>
        </p:txBody>
      </p:sp>
      <p:sp>
        <p:nvSpPr>
          <p:cNvPr id="4" name="Content Placeholder 2"/>
          <p:cNvSpPr>
            <a:spLocks noGrp="1"/>
          </p:cNvSpPr>
          <p:nvPr>
            <p:ph idx="1"/>
          </p:nvPr>
        </p:nvSpPr>
        <p:spPr>
          <a:xfrm>
            <a:off x="395536" y="2615158"/>
            <a:ext cx="8496944" cy="460648"/>
          </a:xfrm>
          <a:prstGeom prst="rect">
            <a:avLst/>
          </a:prstGeom>
        </p:spPr>
        <p:txBody>
          <a:bodyPr anchor="ctr"/>
          <a:lstStyle>
            <a:lvl1pPr marL="0" indent="0" algn="ctr">
              <a:buNone/>
              <a:defRPr sz="3200" b="1">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47324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fr-FR" altLang="ko-KR" dirty="0"/>
              <a:t>ETUDE DU LIVRE DE JUDE</a:t>
            </a:r>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922808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tx1">
                    <a:lumMod val="75000"/>
                    <a:lumOff val="25000"/>
                  </a:schemeClr>
                </a:solidFill>
                <a:latin typeface="Arial" pitchFamily="34" charset="0"/>
                <a:cs typeface="Arial" pitchFamily="34" charset="0"/>
              </a:defRPr>
            </a:lvl1pPr>
          </a:lstStyle>
          <a:p>
            <a:r>
              <a:rPr lang="fr-FR" altLang="ko-KR" dirty="0"/>
              <a:t>Section </a:t>
            </a:r>
            <a:r>
              <a:rPr lang="fr-FR" altLang="ko-KR" dirty="0" err="1"/>
              <a:t>Title</a:t>
            </a:r>
            <a:endParaRPr lang="fr-FR" altLang="ko-KR"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301581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37D59-5EDB-4C39-B697-625748F703B6}"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1895959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815133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t>8/28/2020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186043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937D59-5EDB-4C39-B697-625748F703B6}" type="datetimeFigureOut">
              <a:rPr lang="en-US" smtClean="0"/>
              <a:t>8/28/2020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t>‹N°›</a:t>
            </a:fld>
            <a:endParaRPr lang="en-US"/>
          </a:p>
        </p:txBody>
      </p:sp>
    </p:spTree>
    <p:extLst>
      <p:ext uri="{BB962C8B-B14F-4D97-AF65-F5344CB8AC3E}">
        <p14:creationId xmlns:p14="http://schemas.microsoft.com/office/powerpoint/2010/main" val="35058029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60" r:id="rId4"/>
    <p:sldLayoutId id="2147483674" r:id="rId5"/>
  </p:sldLayoutIdLst>
  <p:txStyles>
    <p:titleStyle>
      <a:lvl1pPr algn="ctr" defTabSz="914400" rtl="0" eaLnBrk="1" latinLnBrk="1" hangingPunct="1">
        <a:spcBef>
          <a:spcPct val="0"/>
        </a:spcBef>
        <a:buNone/>
        <a:defRPr sz="36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3937D59-5EDB-4C39-B697-625748F703B6}" type="datetimeFigureOut">
              <a:rPr lang="en-US" smtClean="0"/>
              <a:t>8/28/2020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31DC1F-5561-484E-AB46-68C682854F61}" type="slidenum">
              <a:rPr lang="en-US" smtClean="0"/>
              <a:t>‹N°›</a:t>
            </a:fld>
            <a:endParaRPr lang="en-US"/>
          </a:p>
        </p:txBody>
      </p:sp>
    </p:spTree>
    <p:extLst>
      <p:ext uri="{BB962C8B-B14F-4D97-AF65-F5344CB8AC3E}">
        <p14:creationId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free-powerpoint-templates-desig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s://fr.wikisource.org/wiki/Livre_d%E2%80%99H%C3%A9noch_(%C3%A9thiopien)/Livre_d%E2%80%99H%C3%A9noch" TargetMode="External"/><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rId3"/>
          </p:cNvPr>
          <p:cNvSpPr txBox="1"/>
          <p:nvPr/>
        </p:nvSpPr>
        <p:spPr>
          <a:xfrm>
            <a:off x="0" y="4876586"/>
            <a:ext cx="9144000" cy="215444"/>
          </a:xfrm>
          <a:prstGeom prst="rect">
            <a:avLst/>
          </a:prstGeom>
          <a:noFill/>
        </p:spPr>
        <p:txBody>
          <a:bodyPr wrap="square" rtlCol="0">
            <a:spAutoFit/>
          </a:bodyPr>
          <a:lstStyle/>
          <a:p>
            <a:pPr algn="ctr"/>
            <a:endParaRPr lang="ko-KR" altLang="en-US" sz="800" dirty="0">
              <a:solidFill>
                <a:schemeClr val="tx1">
                  <a:lumMod val="75000"/>
                  <a:lumOff val="25000"/>
                </a:schemeClr>
              </a:solidFill>
              <a:latin typeface="Arial" pitchFamily="34" charset="0"/>
              <a:cs typeface="Arial" pitchFamily="34" charset="0"/>
            </a:endParaRPr>
          </a:p>
        </p:txBody>
      </p:sp>
      <p:sp>
        <p:nvSpPr>
          <p:cNvPr id="21" name="TextBox 20"/>
          <p:cNvSpPr txBox="1"/>
          <p:nvPr/>
        </p:nvSpPr>
        <p:spPr>
          <a:xfrm>
            <a:off x="0" y="4059524"/>
            <a:ext cx="9144000" cy="430887"/>
          </a:xfrm>
          <a:prstGeom prst="rect">
            <a:avLst/>
          </a:prstGeom>
          <a:noFill/>
        </p:spPr>
        <p:txBody>
          <a:bodyPr wrap="square">
            <a:spAutoFit/>
          </a:bodyPr>
          <a:lstStyle/>
          <a:p>
            <a:pPr algn="ctr" fontAlgn="auto">
              <a:spcBef>
                <a:spcPts val="0"/>
              </a:spcBef>
              <a:spcAft>
                <a:spcPts val="0"/>
              </a:spcAft>
              <a:defRPr/>
            </a:pPr>
            <a:r>
              <a:rPr kumimoji="0" lang="en-US" altLang="ko-KR" sz="1100" b="1" dirty="0">
                <a:solidFill>
                  <a:schemeClr val="tx1">
                    <a:lumMod val="75000"/>
                    <a:lumOff val="25000"/>
                  </a:schemeClr>
                </a:solidFill>
                <a:latin typeface="Arial" pitchFamily="34" charset="0"/>
                <a:cs typeface="Arial" pitchFamily="34" charset="0"/>
              </a:rPr>
              <a:t>BALS 2020</a:t>
            </a:r>
          </a:p>
          <a:p>
            <a:pPr algn="ctr" fontAlgn="auto">
              <a:spcBef>
                <a:spcPts val="0"/>
              </a:spcBef>
              <a:spcAft>
                <a:spcPts val="0"/>
              </a:spcAft>
              <a:defRPr/>
            </a:pPr>
            <a:r>
              <a:rPr kumimoji="0" lang="en-US" altLang="ko-KR" sz="1100" b="1" dirty="0">
                <a:solidFill>
                  <a:schemeClr val="tx1">
                    <a:lumMod val="75000"/>
                    <a:lumOff val="25000"/>
                  </a:schemeClr>
                </a:solidFill>
                <a:latin typeface="Arial" pitchFamily="34" charset="0"/>
                <a:cs typeface="Arial" pitchFamily="34" charset="0"/>
              </a:rPr>
              <a:t>Sebastien Keller</a:t>
            </a:r>
          </a:p>
        </p:txBody>
      </p:sp>
      <p:sp>
        <p:nvSpPr>
          <p:cNvPr id="22" name="TextBox 1"/>
          <p:cNvSpPr txBox="1">
            <a:spLocks noChangeArrowheads="1"/>
          </p:cNvSpPr>
          <p:nvPr/>
        </p:nvSpPr>
        <p:spPr bwMode="auto">
          <a:xfrm>
            <a:off x="0" y="3496448"/>
            <a:ext cx="9144000" cy="584775"/>
          </a:xfrm>
          <a:prstGeom prst="rect">
            <a:avLst/>
          </a:prstGeom>
          <a:noFill/>
          <a:ln w="9525">
            <a:noFill/>
            <a:miter lim="800000"/>
            <a:headEnd/>
            <a:tailEnd/>
          </a:ln>
        </p:spPr>
        <p:txBody>
          <a:bodyPr wrap="square">
            <a:spAutoFit/>
          </a:bodyPr>
          <a:lstStyle/>
          <a:p>
            <a:pPr algn="ctr"/>
            <a:r>
              <a:rPr lang="en-US" altLang="ko-KR" sz="3200" b="1" dirty="0">
                <a:solidFill>
                  <a:schemeClr val="tx1">
                    <a:lumMod val="75000"/>
                    <a:lumOff val="25000"/>
                  </a:schemeClr>
                </a:solidFill>
                <a:latin typeface="Arial" pitchFamily="34" charset="0"/>
                <a:ea typeface="맑은 고딕" pitchFamily="50" charset="-127"/>
                <a:cs typeface="Arial" pitchFamily="34" charset="0"/>
              </a:rPr>
              <a:t>ETUDE DU LIVRE DE JUDE</a:t>
            </a:r>
          </a:p>
        </p:txBody>
      </p:sp>
    </p:spTree>
    <p:extLst>
      <p:ext uri="{BB962C8B-B14F-4D97-AF65-F5344CB8AC3E}">
        <p14:creationId xmlns:p14="http://schemas.microsoft.com/office/powerpoint/2010/main" val="303447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547664" y="0"/>
            <a:ext cx="7596336" cy="884466"/>
          </a:xfrm>
        </p:spPr>
        <p:txBody>
          <a:bodyPr/>
          <a:lstStyle/>
          <a:p>
            <a:r>
              <a:rPr lang="fr-FR" sz="2800" dirty="0"/>
              <a:t>Salutations - Occasion et but de la lettre</a:t>
            </a:r>
          </a:p>
        </p:txBody>
      </p:sp>
      <p:sp>
        <p:nvSpPr>
          <p:cNvPr id="6" name="Espace réservé du contenu 5"/>
          <p:cNvSpPr>
            <a:spLocks noGrp="1"/>
          </p:cNvSpPr>
          <p:nvPr>
            <p:ph idx="10"/>
          </p:nvPr>
        </p:nvSpPr>
        <p:spPr>
          <a:xfrm>
            <a:off x="1691680" y="915566"/>
            <a:ext cx="7153944" cy="2995737"/>
          </a:xfrm>
        </p:spPr>
        <p:txBody>
          <a:bodyPr/>
          <a:lstStyle/>
          <a:p>
            <a:pPr algn="just"/>
            <a:r>
              <a:rPr lang="fr-FR" sz="1800" i="1" baseline="30000" dirty="0"/>
              <a:t>1</a:t>
            </a:r>
            <a:r>
              <a:rPr lang="fr-FR" sz="1800" i="1" dirty="0"/>
              <a:t>Jude, serviteur de Jésus-Christ et frère de Jacques, à ceux qui   sont appelés, aimés en Dieu le Père et gardés pour Jésus-Christ,</a:t>
            </a:r>
          </a:p>
          <a:p>
            <a:pPr algn="just"/>
            <a:r>
              <a:rPr lang="fr-FR" sz="1800" i="1" baseline="30000" dirty="0"/>
              <a:t>2</a:t>
            </a:r>
            <a:r>
              <a:rPr lang="fr-FR" sz="1800" i="1" dirty="0"/>
              <a:t>que la </a:t>
            </a:r>
            <a:r>
              <a:rPr lang="fr-FR" sz="1800" b="1" i="1" dirty="0"/>
              <a:t>miséricorde</a:t>
            </a:r>
            <a:r>
              <a:rPr lang="fr-FR" sz="1800" i="1" dirty="0"/>
              <a:t>, la paix et l'amour vous soient </a:t>
            </a:r>
            <a:r>
              <a:rPr lang="fr-FR" sz="1800" b="1" i="1" dirty="0"/>
              <a:t>multipliés</a:t>
            </a:r>
            <a:r>
              <a:rPr lang="fr-FR" sz="1800" i="1" dirty="0"/>
              <a:t> !</a:t>
            </a:r>
          </a:p>
          <a:p>
            <a:pPr algn="just"/>
            <a:r>
              <a:rPr lang="fr-FR" sz="1800" i="1" baseline="30000" dirty="0"/>
              <a:t>3</a:t>
            </a:r>
            <a:r>
              <a:rPr lang="fr-FR" sz="1800" i="1" dirty="0"/>
              <a:t>Bien-aimés, comme je désirais vivement vous écrire au sujet de notre salut commun, je me suis senti obligé de le faire, afin de     vous exhorter à combattre pour </a:t>
            </a:r>
            <a:r>
              <a:rPr lang="fr-FR" sz="1800" b="1" i="1" dirty="0"/>
              <a:t>la foi qui a été transmise aux       saints une fois pour toutes.</a:t>
            </a:r>
          </a:p>
          <a:p>
            <a:pPr algn="just"/>
            <a:r>
              <a:rPr lang="fr-FR" sz="1800" i="1" baseline="30000" dirty="0"/>
              <a:t>4</a:t>
            </a:r>
            <a:r>
              <a:rPr lang="fr-FR" sz="1800" i="1" dirty="0"/>
              <a:t>Car il s'est glissé parmi vous certains hommes, dont la                condamnation est écrite depuis longtemps, </a:t>
            </a:r>
            <a:r>
              <a:rPr lang="fr-FR" sz="1800" b="1" i="1" dirty="0"/>
              <a:t>impies qui changent  en dérèglement la grâce de notre Dieu et qui renient notre </a:t>
            </a:r>
          </a:p>
          <a:p>
            <a:pPr algn="just"/>
            <a:r>
              <a:rPr lang="fr-FR" sz="1800" b="1" i="1" dirty="0"/>
              <a:t>seul  Maître et Seigneur Jésus-Christ.</a:t>
            </a:r>
          </a:p>
        </p:txBody>
      </p:sp>
    </p:spTree>
    <p:extLst>
      <p:ext uri="{BB962C8B-B14F-4D97-AF65-F5344CB8AC3E}">
        <p14:creationId xmlns:p14="http://schemas.microsoft.com/office/powerpoint/2010/main" val="2399340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Rappels sur le jugement de Dieu (v5-7)</a:t>
            </a:r>
          </a:p>
        </p:txBody>
      </p:sp>
    </p:spTree>
    <p:extLst>
      <p:ext uri="{BB962C8B-B14F-4D97-AF65-F5344CB8AC3E}">
        <p14:creationId xmlns:p14="http://schemas.microsoft.com/office/powerpoint/2010/main" val="1760743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Rappels sur le jugement de Dieu</a:t>
            </a:r>
          </a:p>
        </p:txBody>
      </p:sp>
      <p:sp>
        <p:nvSpPr>
          <p:cNvPr id="6" name="Espace réservé du contenu 5"/>
          <p:cNvSpPr>
            <a:spLocks noGrp="1"/>
          </p:cNvSpPr>
          <p:nvPr>
            <p:ph idx="10"/>
          </p:nvPr>
        </p:nvSpPr>
        <p:spPr>
          <a:xfrm>
            <a:off x="1907704" y="915566"/>
            <a:ext cx="6995120" cy="2995737"/>
          </a:xfrm>
        </p:spPr>
        <p:txBody>
          <a:bodyPr/>
          <a:lstStyle/>
          <a:p>
            <a:pPr algn="just"/>
            <a:r>
              <a:rPr lang="fr-FR" sz="1800" i="1" baseline="30000" dirty="0"/>
              <a:t>5</a:t>
            </a:r>
            <a:r>
              <a:rPr lang="fr-FR" sz="1800" i="1" dirty="0"/>
              <a:t>A vous qui connaissez tout cela une fois pour toutes, je veux    vous rappeler que le Seigneur, après avoir sauvé le peuple       d'Israël du pays d'Égypte, a fait ensuite périr les incrédules ;</a:t>
            </a:r>
          </a:p>
          <a:p>
            <a:pPr algn="just"/>
            <a:r>
              <a:rPr lang="fr-FR" sz="1800" i="1" baseline="30000" dirty="0"/>
              <a:t>6</a:t>
            </a:r>
            <a:r>
              <a:rPr lang="fr-FR" sz="1800" i="1" dirty="0"/>
              <a:t>les anges qui n'ont pas gardé la dignité de leur rang, mais qui  ont quitté leur propre demeure, il les a gardés dans des chaînes perpétuelles au fond des ténèbres en attendant le grand jour du jugement.</a:t>
            </a:r>
          </a:p>
          <a:p>
            <a:pPr algn="just"/>
            <a:r>
              <a:rPr lang="fr-FR" sz="1800" i="1" baseline="30000" dirty="0"/>
              <a:t>7</a:t>
            </a:r>
            <a:r>
              <a:rPr lang="fr-FR" sz="1800" i="1" dirty="0"/>
              <a:t>De même, Sodome et Gomorrhe et les villes voisines — qui se livrèrent de la même manière à la débauche et recherchèrent    des unions contre nature — sont données en exemple,              soumises à la peine d'un feu éternel.</a:t>
            </a:r>
          </a:p>
        </p:txBody>
      </p:sp>
    </p:spTree>
    <p:extLst>
      <p:ext uri="{BB962C8B-B14F-4D97-AF65-F5344CB8AC3E}">
        <p14:creationId xmlns:p14="http://schemas.microsoft.com/office/powerpoint/2010/main" val="4229963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Rappels sur le jugement de Dieu</a:t>
            </a:r>
          </a:p>
        </p:txBody>
      </p:sp>
      <p:sp>
        <p:nvSpPr>
          <p:cNvPr id="3" name="Espace réservé du contenu 2"/>
          <p:cNvSpPr>
            <a:spLocks noGrp="1"/>
          </p:cNvSpPr>
          <p:nvPr>
            <p:ph idx="1"/>
          </p:nvPr>
        </p:nvSpPr>
        <p:spPr/>
        <p:txBody>
          <a:bodyPr/>
          <a:lstStyle/>
          <a:p>
            <a:r>
              <a:rPr lang="fr-FR" dirty="0"/>
              <a:t>Le souvenir :</a:t>
            </a:r>
          </a:p>
        </p:txBody>
      </p:sp>
      <p:sp>
        <p:nvSpPr>
          <p:cNvPr id="4" name="Espace réservé du contenu 3"/>
          <p:cNvSpPr>
            <a:spLocks noGrp="1"/>
          </p:cNvSpPr>
          <p:nvPr>
            <p:ph idx="10"/>
          </p:nvPr>
        </p:nvSpPr>
        <p:spPr>
          <a:xfrm>
            <a:off x="1691680" y="1491630"/>
            <a:ext cx="7211144" cy="2995737"/>
          </a:xfrm>
        </p:spPr>
        <p:txBody>
          <a:bodyPr/>
          <a:lstStyle/>
          <a:p>
            <a:pPr marL="285750" indent="-285750">
              <a:buFont typeface="Wingdings" panose="05000000000000000000" pitchFamily="2" charset="2"/>
              <a:buChar char="Ø"/>
            </a:pPr>
            <a:r>
              <a:rPr lang="fr-FR" sz="2000" dirty="0"/>
              <a:t>…après avoir sauvé le peuple d'Israël du pays d'Égypte : </a:t>
            </a:r>
          </a:p>
          <a:p>
            <a:r>
              <a:rPr lang="fr-FR" sz="1600" dirty="0"/>
              <a:t>Dieu a sauvé son peuple des égyptiens (Ex 12 : 51) et pourtant il annonce son jugement sur le peuple (Nb 14 : 11-25). </a:t>
            </a:r>
          </a:p>
          <a:p>
            <a:pPr marL="285750" indent="-285750">
              <a:buFont typeface="Wingdings" panose="05000000000000000000" pitchFamily="2" charset="2"/>
              <a:buChar char="Ø"/>
            </a:pPr>
            <a:r>
              <a:rPr lang="fr-FR" sz="2000" dirty="0"/>
              <a:t>…les anges  :</a:t>
            </a:r>
          </a:p>
          <a:p>
            <a:pPr algn="just"/>
            <a:r>
              <a:rPr lang="fr-FR" sz="1600" dirty="0"/>
              <a:t>Le sort des anges déchus ! Avertissement principalement tiré des              traditions juives et s’appuyant sur des développement de </a:t>
            </a:r>
            <a:r>
              <a:rPr lang="fr-FR" sz="1600" dirty="0" err="1"/>
              <a:t>Gen</a:t>
            </a:r>
            <a:r>
              <a:rPr lang="fr-FR" sz="1600" dirty="0"/>
              <a:t> 6 : 1-4 (Par exemple Hénoch 10:4-6 et 12:4)</a:t>
            </a:r>
          </a:p>
          <a:p>
            <a:pPr marL="285750" indent="-285750">
              <a:buFont typeface="Wingdings" panose="05000000000000000000" pitchFamily="2" charset="2"/>
              <a:buChar char="Ø"/>
            </a:pPr>
            <a:r>
              <a:rPr lang="fr-FR" sz="2000" dirty="0"/>
              <a:t>… Sodome et Gomorrhe :</a:t>
            </a:r>
          </a:p>
          <a:p>
            <a:pPr algn="just"/>
            <a:r>
              <a:rPr lang="fr-FR" sz="1600" dirty="0" err="1"/>
              <a:t>Gen</a:t>
            </a:r>
            <a:r>
              <a:rPr lang="fr-FR" sz="1600" dirty="0"/>
              <a:t> 19 : 1-6, les habitants veulent avoir des relations avec les anges       hébergés chez Lot.</a:t>
            </a:r>
          </a:p>
        </p:txBody>
      </p:sp>
    </p:spTree>
    <p:extLst>
      <p:ext uri="{BB962C8B-B14F-4D97-AF65-F5344CB8AC3E}">
        <p14:creationId xmlns:p14="http://schemas.microsoft.com/office/powerpoint/2010/main" val="889819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 jugement d’actualité </a:t>
            </a:r>
          </a:p>
        </p:txBody>
      </p:sp>
      <p:sp>
        <p:nvSpPr>
          <p:cNvPr id="4" name="Espace réservé du contenu 3"/>
          <p:cNvSpPr>
            <a:spLocks noGrp="1"/>
          </p:cNvSpPr>
          <p:nvPr>
            <p:ph idx="10"/>
          </p:nvPr>
        </p:nvSpPr>
        <p:spPr>
          <a:xfrm>
            <a:off x="1635924" y="987574"/>
            <a:ext cx="7560840" cy="2995737"/>
          </a:xfrm>
        </p:spPr>
        <p:txBody>
          <a:bodyPr/>
          <a:lstStyle/>
          <a:p>
            <a:pPr marL="285750" indent="-285750">
              <a:buFont typeface="Wingdings" panose="05000000000000000000" pitchFamily="2" charset="2"/>
              <a:buChar char="Ø"/>
            </a:pPr>
            <a:r>
              <a:rPr lang="fr-FR" sz="2000" dirty="0"/>
              <a:t>Des destinataires qui sont dans l’Eglise : </a:t>
            </a:r>
          </a:p>
          <a:p>
            <a:r>
              <a:rPr lang="fr-FR" sz="1600" dirty="0"/>
              <a:t>Jude parle à des chrétiens, des membres d’une église ou d’un groupe d’église </a:t>
            </a:r>
          </a:p>
          <a:p>
            <a:pPr marL="285750" indent="-285750">
              <a:buFont typeface="Wingdings" panose="05000000000000000000" pitchFamily="2" charset="2"/>
              <a:buChar char="Ø"/>
            </a:pPr>
            <a:r>
              <a:rPr lang="fr-FR" sz="2000" dirty="0"/>
              <a:t>La perte de dignité  :</a:t>
            </a:r>
          </a:p>
          <a:p>
            <a:r>
              <a:rPr lang="fr-FR" sz="1600" dirty="0"/>
              <a:t>Rejet de ce que Dieu a prévu pour les israélites, les anges, les habitants de   Sodome!</a:t>
            </a:r>
          </a:p>
          <a:p>
            <a:pPr algn="just"/>
            <a:r>
              <a:rPr lang="fr-FR" sz="1600" b="1" i="1" dirty="0"/>
              <a:t>Qu’en est il pour nous qui sommes enfants de Dieu, cohéritiers du             royaume (1 Jean 3:1 et Rom 8:17)?</a:t>
            </a:r>
          </a:p>
          <a:p>
            <a:pPr marL="285750" indent="-285750">
              <a:buFont typeface="Wingdings" panose="05000000000000000000" pitchFamily="2" charset="2"/>
              <a:buChar char="Ø"/>
            </a:pPr>
            <a:r>
              <a:rPr lang="fr-FR" sz="2000" dirty="0"/>
              <a:t>Des actes contre-nature :</a:t>
            </a:r>
          </a:p>
          <a:p>
            <a:pPr algn="just"/>
            <a:r>
              <a:rPr lang="fr-FR" sz="1600" dirty="0">
                <a:solidFill>
                  <a:schemeClr val="tx1"/>
                </a:solidFill>
              </a:rPr>
              <a:t>‘</a:t>
            </a:r>
            <a:r>
              <a:rPr lang="fr-FR" sz="1600" dirty="0" err="1">
                <a:solidFill>
                  <a:schemeClr val="tx1"/>
                </a:solidFill>
              </a:rPr>
              <a:t>contre-naturel</a:t>
            </a:r>
            <a:r>
              <a:rPr lang="fr-FR" sz="1600" dirty="0">
                <a:solidFill>
                  <a:schemeClr val="tx1"/>
                </a:solidFill>
              </a:rPr>
              <a:t>’ pour les Israélites de se révolter contre le Seigneur qui les      avait rachetés - ‘</a:t>
            </a:r>
            <a:r>
              <a:rPr lang="fr-FR" sz="1600" dirty="0" err="1">
                <a:solidFill>
                  <a:schemeClr val="tx1"/>
                </a:solidFill>
              </a:rPr>
              <a:t>contre-naturel</a:t>
            </a:r>
            <a:r>
              <a:rPr lang="fr-FR" sz="1600" dirty="0">
                <a:solidFill>
                  <a:schemeClr val="tx1"/>
                </a:solidFill>
              </a:rPr>
              <a:t>’ pour des anges de convoiter des femmes      mortelles - ‘</a:t>
            </a:r>
            <a:r>
              <a:rPr lang="fr-FR" sz="1600" dirty="0" err="1">
                <a:solidFill>
                  <a:schemeClr val="tx1"/>
                </a:solidFill>
              </a:rPr>
              <a:t>contre-naturel</a:t>
            </a:r>
            <a:r>
              <a:rPr lang="fr-FR" sz="1600" dirty="0">
                <a:solidFill>
                  <a:schemeClr val="tx1"/>
                </a:solidFill>
              </a:rPr>
              <a:t>’ pour des mortels de convoiter des anges.</a:t>
            </a:r>
          </a:p>
          <a:p>
            <a:pPr algn="just"/>
            <a:r>
              <a:rPr lang="fr-FR" sz="1600" b="1" i="1" dirty="0">
                <a:solidFill>
                  <a:schemeClr val="tx1"/>
                </a:solidFill>
              </a:rPr>
              <a:t>Nous sommes une nouvelle créature ! Qu’est ce qui est contre-nature à  cette nouvelle créature </a:t>
            </a:r>
            <a:r>
              <a:rPr lang="fr-FR" sz="1600" b="1" i="1" dirty="0" smtClean="0">
                <a:solidFill>
                  <a:schemeClr val="tx1"/>
                </a:solidFill>
              </a:rPr>
              <a:t>? (</a:t>
            </a:r>
            <a:r>
              <a:rPr lang="en-US" sz="1600" b="1" i="1" dirty="0" smtClean="0">
                <a:solidFill>
                  <a:schemeClr val="tx1"/>
                </a:solidFill>
              </a:rPr>
              <a:t>2 </a:t>
            </a:r>
            <a:r>
              <a:rPr lang="en-US" sz="1600" b="1" i="1" dirty="0" err="1">
                <a:solidFill>
                  <a:schemeClr val="tx1"/>
                </a:solidFill>
              </a:rPr>
              <a:t>Corinthiens</a:t>
            </a:r>
            <a:r>
              <a:rPr lang="en-US" sz="1600" b="1" i="1" dirty="0">
                <a:solidFill>
                  <a:schemeClr val="tx1"/>
                </a:solidFill>
              </a:rPr>
              <a:t> </a:t>
            </a:r>
            <a:r>
              <a:rPr lang="en-US" sz="1600" b="1" i="1" dirty="0" smtClean="0">
                <a:solidFill>
                  <a:schemeClr val="tx1"/>
                </a:solidFill>
              </a:rPr>
              <a:t>5:17)</a:t>
            </a:r>
            <a:endParaRPr lang="fr-FR" sz="1600" b="1" i="1" dirty="0">
              <a:solidFill>
                <a:schemeClr val="tx1"/>
              </a:solidFill>
            </a:endParaRPr>
          </a:p>
        </p:txBody>
      </p:sp>
    </p:spTree>
    <p:extLst>
      <p:ext uri="{BB962C8B-B14F-4D97-AF65-F5344CB8AC3E}">
        <p14:creationId xmlns:p14="http://schemas.microsoft.com/office/powerpoint/2010/main" val="2405177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Caractéristiques des impies (v8-13)</a:t>
            </a:r>
          </a:p>
        </p:txBody>
      </p:sp>
    </p:spTree>
    <p:extLst>
      <p:ext uri="{BB962C8B-B14F-4D97-AF65-F5344CB8AC3E}">
        <p14:creationId xmlns:p14="http://schemas.microsoft.com/office/powerpoint/2010/main" val="9887580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Caractéristiques des impies</a:t>
            </a:r>
          </a:p>
        </p:txBody>
      </p:sp>
      <p:sp>
        <p:nvSpPr>
          <p:cNvPr id="6" name="Espace réservé du contenu 5"/>
          <p:cNvSpPr>
            <a:spLocks noGrp="1"/>
          </p:cNvSpPr>
          <p:nvPr>
            <p:ph idx="10"/>
          </p:nvPr>
        </p:nvSpPr>
        <p:spPr>
          <a:xfrm>
            <a:off x="1990056" y="1088181"/>
            <a:ext cx="6912768" cy="2995737"/>
          </a:xfrm>
        </p:spPr>
        <p:txBody>
          <a:bodyPr/>
          <a:lstStyle/>
          <a:p>
            <a:pPr algn="just"/>
            <a:r>
              <a:rPr lang="fr-FR" sz="1800" i="1" baseline="30000" dirty="0"/>
              <a:t>8</a:t>
            </a:r>
            <a:r>
              <a:rPr lang="fr-FR" sz="1800" i="1" dirty="0"/>
              <a:t>Malgré cela, ces hommes aussi, dans leurs rêveries, souillent  la chair, méprisant l'autorité du Seigneur, injuriant les gloires.</a:t>
            </a:r>
          </a:p>
          <a:p>
            <a:pPr algn="just"/>
            <a:r>
              <a:rPr lang="fr-FR" sz="1800" i="1" baseline="30000" dirty="0"/>
              <a:t>9</a:t>
            </a:r>
            <a:r>
              <a:rPr lang="fr-FR" sz="1800" i="1" dirty="0"/>
              <a:t>Or, lorsqu'il contestait avec le diable et discutait au sujet du    corps de Moïse, l'archange Michel n'osa pas porter contre lui   un jugement injurieux, mais il dit : Que le Seigneur te réprime !</a:t>
            </a:r>
          </a:p>
          <a:p>
            <a:pPr algn="just"/>
            <a:r>
              <a:rPr lang="fr-FR" sz="1800" i="1" baseline="30000" dirty="0"/>
              <a:t>10</a:t>
            </a:r>
            <a:r>
              <a:rPr lang="fr-FR" sz="1800" i="1" dirty="0"/>
              <a:t>Eux, au contraire, ils parlent de manière injurieuse de ce       qu'ils ignorent, et ce qu'ils savent par instinct, comme des </a:t>
            </a:r>
          </a:p>
          <a:p>
            <a:pPr algn="just"/>
            <a:r>
              <a:rPr lang="fr-FR" sz="1800" i="1" dirty="0"/>
              <a:t>animaux sans raison, ne sert qu'à les corrompre.</a:t>
            </a:r>
          </a:p>
          <a:p>
            <a:pPr algn="just"/>
            <a:endParaRPr lang="fr-FR" dirty="0"/>
          </a:p>
        </p:txBody>
      </p:sp>
    </p:spTree>
    <p:extLst>
      <p:ext uri="{BB962C8B-B14F-4D97-AF65-F5344CB8AC3E}">
        <p14:creationId xmlns:p14="http://schemas.microsoft.com/office/powerpoint/2010/main" val="689904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Caractéristiques des impies</a:t>
            </a:r>
          </a:p>
        </p:txBody>
      </p:sp>
      <p:sp>
        <p:nvSpPr>
          <p:cNvPr id="4" name="Espace réservé du contenu 3"/>
          <p:cNvSpPr>
            <a:spLocks noGrp="1"/>
          </p:cNvSpPr>
          <p:nvPr>
            <p:ph idx="10"/>
          </p:nvPr>
        </p:nvSpPr>
        <p:spPr>
          <a:xfrm>
            <a:off x="1691680" y="843558"/>
            <a:ext cx="7211144" cy="2995737"/>
          </a:xfrm>
        </p:spPr>
        <p:txBody>
          <a:bodyPr/>
          <a:lstStyle/>
          <a:p>
            <a:pPr marL="285750" indent="-285750">
              <a:buFont typeface="Wingdings" panose="05000000000000000000" pitchFamily="2" charset="2"/>
              <a:buChar char="Ø"/>
            </a:pPr>
            <a:r>
              <a:rPr lang="fr-FR" sz="2000" dirty="0"/>
              <a:t>Une triade de reproches:</a:t>
            </a:r>
          </a:p>
          <a:p>
            <a:pPr algn="just"/>
            <a:r>
              <a:rPr lang="fr-FR" sz="1600" dirty="0"/>
              <a:t>Souillent la chair (</a:t>
            </a:r>
            <a:r>
              <a:rPr lang="fr-FR" sz="1600" dirty="0" err="1"/>
              <a:t>cf</a:t>
            </a:r>
            <a:r>
              <a:rPr lang="fr-FR" sz="1600" dirty="0"/>
              <a:t> v7) – méprisant l'autorité du Seigneur – injuriant les   gloires (les anges). </a:t>
            </a:r>
          </a:p>
          <a:p>
            <a:pPr marL="285750" indent="-285750">
              <a:buFont typeface="Wingdings" panose="05000000000000000000" pitchFamily="2" charset="2"/>
              <a:buChar char="Ø"/>
            </a:pPr>
            <a:r>
              <a:rPr lang="fr-FR" sz="2000" dirty="0"/>
              <a:t>Un exemple :</a:t>
            </a:r>
          </a:p>
          <a:p>
            <a:pPr marL="285750" indent="-285750">
              <a:buFont typeface="Arial" panose="020B0604020202020204" pitchFamily="34" charset="0"/>
              <a:buChar char="•"/>
            </a:pPr>
            <a:r>
              <a:rPr lang="fr-FR" sz="1600" dirty="0"/>
              <a:t>Satan contestant Dieu.</a:t>
            </a:r>
          </a:p>
          <a:p>
            <a:pPr marL="285750" indent="-285750">
              <a:buFont typeface="Arial" panose="020B0604020202020204" pitchFamily="34" charset="0"/>
              <a:buChar char="•"/>
            </a:pPr>
            <a:r>
              <a:rPr lang="fr-FR" sz="1600" dirty="0"/>
              <a:t>Archange Michel restant à son rang.</a:t>
            </a:r>
          </a:p>
          <a:p>
            <a:pPr marL="285750" indent="-285750">
              <a:buFont typeface="Wingdings" panose="05000000000000000000" pitchFamily="2" charset="2"/>
              <a:buChar char="Ø"/>
            </a:pPr>
            <a:r>
              <a:rPr lang="fr-FR" sz="2000" dirty="0"/>
              <a:t>Leurs comportements :</a:t>
            </a:r>
          </a:p>
          <a:p>
            <a:pPr marL="285750" indent="-285750">
              <a:buFont typeface="Arial" panose="020B0604020202020204" pitchFamily="34" charset="0"/>
              <a:buChar char="•"/>
            </a:pPr>
            <a:r>
              <a:rPr lang="fr-FR" sz="1600" dirty="0"/>
              <a:t>Dans leurs rêveries </a:t>
            </a:r>
          </a:p>
          <a:p>
            <a:pPr marL="285750" indent="-285750" algn="just">
              <a:buFont typeface="Arial" panose="020B0604020202020204" pitchFamily="34" charset="0"/>
              <a:buChar char="•"/>
            </a:pPr>
            <a:r>
              <a:rPr lang="fr-FR" sz="1600" dirty="0"/>
              <a:t>Parlent de manière injurieuse de ce qu'ils ignorent (ignorance des        choses célestes, l’autorité de Dieu)</a:t>
            </a:r>
          </a:p>
          <a:p>
            <a:pPr marL="285750" indent="-285750">
              <a:buFont typeface="Arial" panose="020B0604020202020204" pitchFamily="34" charset="0"/>
              <a:buChar char="•"/>
            </a:pPr>
            <a:r>
              <a:rPr lang="fr-FR" sz="1600" dirty="0"/>
              <a:t>Ce qu'ils savent par instinct , comme des animaux sans raison (ils sont placés en dessous des animaux)</a:t>
            </a:r>
          </a:p>
          <a:p>
            <a:pPr marL="285750" indent="-285750">
              <a:buFontTx/>
              <a:buChar char="-"/>
            </a:pPr>
            <a:endParaRPr lang="fr-FR" sz="1600" dirty="0"/>
          </a:p>
        </p:txBody>
      </p:sp>
    </p:spTree>
    <p:extLst>
      <p:ext uri="{BB962C8B-B14F-4D97-AF65-F5344CB8AC3E}">
        <p14:creationId xmlns:p14="http://schemas.microsoft.com/office/powerpoint/2010/main" val="13753666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Caractéristiques des impies</a:t>
            </a:r>
          </a:p>
        </p:txBody>
      </p:sp>
      <p:sp>
        <p:nvSpPr>
          <p:cNvPr id="6" name="Espace réservé du contenu 5"/>
          <p:cNvSpPr>
            <a:spLocks noGrp="1"/>
          </p:cNvSpPr>
          <p:nvPr>
            <p:ph idx="10"/>
          </p:nvPr>
        </p:nvSpPr>
        <p:spPr>
          <a:xfrm>
            <a:off x="1990056" y="1088181"/>
            <a:ext cx="6912768" cy="2995737"/>
          </a:xfrm>
        </p:spPr>
        <p:txBody>
          <a:bodyPr/>
          <a:lstStyle/>
          <a:p>
            <a:pPr algn="just"/>
            <a:r>
              <a:rPr lang="fr-FR" sz="1800" i="1" baseline="30000" dirty="0"/>
              <a:t>11</a:t>
            </a:r>
            <a:r>
              <a:rPr lang="fr-FR" sz="1800" i="1" dirty="0"/>
              <a:t>Malheur à eux ! car ils ont suivi la voie de Caïn ; c'est dans     l'égarement de </a:t>
            </a:r>
            <a:r>
              <a:rPr lang="fr-FR" sz="1800" i="1" dirty="0" err="1"/>
              <a:t>Balaam</a:t>
            </a:r>
            <a:r>
              <a:rPr lang="fr-FR" sz="1800" i="1" dirty="0"/>
              <a:t> que, pour un salaire, ils se sont jetés ; et c'est par la révolte de </a:t>
            </a:r>
            <a:r>
              <a:rPr lang="fr-FR" sz="1800" i="1" dirty="0" err="1"/>
              <a:t>Qoré</a:t>
            </a:r>
            <a:r>
              <a:rPr lang="fr-FR" sz="1800" i="1" dirty="0"/>
              <a:t> qu'ils ont péri !</a:t>
            </a:r>
          </a:p>
          <a:p>
            <a:pPr algn="just"/>
            <a:r>
              <a:rPr lang="fr-FR" sz="1800" i="1" baseline="30000" dirty="0"/>
              <a:t>12</a:t>
            </a:r>
            <a:r>
              <a:rPr lang="fr-FR" sz="1800" i="1" dirty="0"/>
              <a:t>Ce sont les écueils de vos agapes, où sans crainte ils             festoient et se repaissent, nuées sans eau emportées par les   vents, arbres d'automne sans fruits, deux fois morts, déracinés,</a:t>
            </a:r>
          </a:p>
          <a:p>
            <a:pPr algn="just"/>
            <a:r>
              <a:rPr lang="fr-FR" sz="1800" i="1" baseline="30000" dirty="0"/>
              <a:t>13</a:t>
            </a:r>
            <a:r>
              <a:rPr lang="fr-FR" sz="1800" i="1" dirty="0"/>
              <a:t>vagues sauvages de la mer rejetant l'écume de leurs              turpitudes, astres errants auxquels l'obscurité des ténèbres est réservée pour l'éternité ! </a:t>
            </a:r>
          </a:p>
        </p:txBody>
      </p:sp>
    </p:spTree>
    <p:extLst>
      <p:ext uri="{BB962C8B-B14F-4D97-AF65-F5344CB8AC3E}">
        <p14:creationId xmlns:p14="http://schemas.microsoft.com/office/powerpoint/2010/main" val="1179199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Caractéristiques des impies</a:t>
            </a:r>
          </a:p>
        </p:txBody>
      </p:sp>
      <p:sp>
        <p:nvSpPr>
          <p:cNvPr id="4" name="Espace réservé du contenu 3"/>
          <p:cNvSpPr>
            <a:spLocks noGrp="1"/>
          </p:cNvSpPr>
          <p:nvPr>
            <p:ph idx="10"/>
          </p:nvPr>
        </p:nvSpPr>
        <p:spPr>
          <a:xfrm>
            <a:off x="1691680" y="1059582"/>
            <a:ext cx="7211144" cy="2995737"/>
          </a:xfrm>
        </p:spPr>
        <p:txBody>
          <a:bodyPr/>
          <a:lstStyle/>
          <a:p>
            <a:pPr marL="285750" indent="-285750">
              <a:buFont typeface="Wingdings" panose="05000000000000000000" pitchFamily="2" charset="2"/>
              <a:buChar char="Ø"/>
            </a:pPr>
            <a:r>
              <a:rPr lang="fr-FR" sz="2000" dirty="0"/>
              <a:t>Une triade de référence :</a:t>
            </a:r>
          </a:p>
          <a:p>
            <a:pPr marL="285750" indent="-285750">
              <a:buFont typeface="Arial" pitchFamily="34" charset="0"/>
              <a:buChar char="•"/>
            </a:pPr>
            <a:r>
              <a:rPr lang="fr-FR" sz="1600" dirty="0"/>
              <a:t>Caïn : (</a:t>
            </a:r>
            <a:r>
              <a:rPr lang="fr-FR" sz="1600" dirty="0" err="1"/>
              <a:t>Gen</a:t>
            </a:r>
            <a:r>
              <a:rPr lang="fr-FR" sz="1600" dirty="0"/>
              <a:t> 4:5-8 et 1 </a:t>
            </a:r>
            <a:r>
              <a:rPr lang="fr-FR" sz="1600" dirty="0" err="1"/>
              <a:t>Jn</a:t>
            </a:r>
            <a:r>
              <a:rPr lang="fr-FR" sz="1600" dirty="0"/>
              <a:t> 3:12) – Jalousie, orgueil, haine</a:t>
            </a:r>
          </a:p>
          <a:p>
            <a:pPr marL="285750" indent="-285750">
              <a:buFont typeface="Arial" pitchFamily="34" charset="0"/>
              <a:buChar char="•"/>
            </a:pPr>
            <a:r>
              <a:rPr lang="fr-FR" sz="1600" dirty="0" err="1"/>
              <a:t>Balaam</a:t>
            </a:r>
            <a:r>
              <a:rPr lang="fr-FR" sz="1600" dirty="0"/>
              <a:t> : (Nb 22, </a:t>
            </a:r>
            <a:r>
              <a:rPr lang="fr-FR" sz="1600" dirty="0" err="1"/>
              <a:t>Ap</a:t>
            </a:r>
            <a:r>
              <a:rPr lang="fr-FR" sz="1600" dirty="0"/>
              <a:t> 2:14) – Intéressement, infidélité, débauche</a:t>
            </a:r>
          </a:p>
          <a:p>
            <a:pPr marL="285750" indent="-285750">
              <a:buFont typeface="Arial" pitchFamily="34" charset="0"/>
              <a:buChar char="•"/>
            </a:pPr>
            <a:r>
              <a:rPr lang="fr-FR" sz="1600" dirty="0" err="1"/>
              <a:t>Qoré</a:t>
            </a:r>
            <a:r>
              <a:rPr lang="fr-FR" sz="1600" dirty="0"/>
              <a:t> : (Nb 16;1-5) – Contestation de l’autorité divine</a:t>
            </a:r>
            <a:endParaRPr lang="fr-FR" sz="2000" dirty="0"/>
          </a:p>
          <a:p>
            <a:pPr marL="285750" indent="-285750">
              <a:buFont typeface="Wingdings" panose="05000000000000000000" pitchFamily="2" charset="2"/>
              <a:buChar char="Ø"/>
            </a:pPr>
            <a:r>
              <a:rPr lang="fr-FR" sz="2000" dirty="0"/>
              <a:t>Un exemple de désordre :</a:t>
            </a:r>
          </a:p>
          <a:p>
            <a:pPr algn="just"/>
            <a:r>
              <a:rPr lang="fr-FR" sz="1600" dirty="0"/>
              <a:t>Les Agapes où les premiers chrétiens prenaient la Cène et poursuivaient  par un repas.</a:t>
            </a:r>
          </a:p>
          <a:p>
            <a:pPr marL="285750" indent="-285750">
              <a:buFont typeface="Wingdings" panose="05000000000000000000" pitchFamily="2" charset="2"/>
              <a:buChar char="Ø"/>
            </a:pPr>
            <a:r>
              <a:rPr lang="fr-FR" sz="2000" dirty="0"/>
              <a:t>Leurs comportements :</a:t>
            </a:r>
          </a:p>
          <a:p>
            <a:pPr marL="285750" indent="-285750">
              <a:buFont typeface="Arial" panose="020B0604020202020204" pitchFamily="34" charset="0"/>
              <a:buChar char="•"/>
            </a:pPr>
            <a:r>
              <a:rPr lang="fr-FR" sz="1600" dirty="0"/>
              <a:t>Nuées sans eau</a:t>
            </a:r>
          </a:p>
          <a:p>
            <a:pPr marL="285750" indent="-285750">
              <a:buFont typeface="Arial" panose="020B0604020202020204" pitchFamily="34" charset="0"/>
              <a:buChar char="•"/>
            </a:pPr>
            <a:r>
              <a:rPr lang="fr-FR" sz="1600" dirty="0"/>
              <a:t>Arbres d'automne sans fruits</a:t>
            </a:r>
          </a:p>
          <a:p>
            <a:pPr marL="285750" indent="-285750">
              <a:buFont typeface="Arial" panose="020B0604020202020204" pitchFamily="34" charset="0"/>
              <a:buChar char="•"/>
            </a:pPr>
            <a:r>
              <a:rPr lang="fr-FR" sz="1600" dirty="0"/>
              <a:t>Vagues sauvages … rejetant l'écume de leurs turpitudes</a:t>
            </a:r>
          </a:p>
          <a:p>
            <a:pPr marL="285750" indent="-285750">
              <a:buFont typeface="Arial" panose="020B0604020202020204" pitchFamily="34" charset="0"/>
              <a:buChar char="•"/>
            </a:pPr>
            <a:r>
              <a:rPr lang="fr-FR" sz="1600" dirty="0"/>
              <a:t>Astres errants </a:t>
            </a:r>
          </a:p>
        </p:txBody>
      </p:sp>
    </p:spTree>
    <p:extLst>
      <p:ext uri="{BB962C8B-B14F-4D97-AF65-F5344CB8AC3E}">
        <p14:creationId xmlns:p14="http://schemas.microsoft.com/office/powerpoint/2010/main" val="964243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0"/>
          </p:nvPr>
        </p:nvSpPr>
        <p:spPr>
          <a:xfrm>
            <a:off x="405880" y="1059582"/>
            <a:ext cx="8496944" cy="2995737"/>
          </a:xfrm>
        </p:spPr>
        <p:txBody>
          <a:bodyPr/>
          <a:lstStyle/>
          <a:p>
            <a:pPr marL="285750" indent="-285750">
              <a:buFont typeface="Arial" panose="020B0604020202020204" pitchFamily="34" charset="0"/>
              <a:buChar char="•"/>
            </a:pPr>
            <a:r>
              <a:rPr lang="en-US" altLang="ko-KR" sz="2400" dirty="0"/>
              <a:t>Introduction</a:t>
            </a:r>
          </a:p>
          <a:p>
            <a:pPr marL="285750" indent="-285750">
              <a:buFont typeface="Arial" panose="020B0604020202020204" pitchFamily="34" charset="0"/>
              <a:buChar char="•"/>
            </a:pPr>
            <a:r>
              <a:rPr lang="fr-FR" altLang="ko-KR" sz="2400" dirty="0"/>
              <a:t>Salutations, occasion et but de la lettre</a:t>
            </a:r>
          </a:p>
          <a:p>
            <a:pPr marL="285750" indent="-285750">
              <a:buFont typeface="Arial" panose="020B0604020202020204" pitchFamily="34" charset="0"/>
              <a:buChar char="•"/>
            </a:pPr>
            <a:r>
              <a:rPr lang="fr-FR" altLang="ko-KR" sz="2400" dirty="0"/>
              <a:t>Rappels sur le jugement de Dieu  </a:t>
            </a:r>
          </a:p>
          <a:p>
            <a:pPr marL="285750" indent="-285750">
              <a:buFont typeface="Arial" panose="020B0604020202020204" pitchFamily="34" charset="0"/>
              <a:buChar char="•"/>
            </a:pPr>
            <a:r>
              <a:rPr lang="en-US" altLang="ko-KR" sz="2400" dirty="0" err="1"/>
              <a:t>Caractéristiques</a:t>
            </a:r>
            <a:r>
              <a:rPr lang="en-US" altLang="ko-KR" sz="2400" dirty="0"/>
              <a:t> des </a:t>
            </a:r>
            <a:r>
              <a:rPr lang="en-US" altLang="ko-KR" sz="2400" dirty="0" err="1"/>
              <a:t>impies</a:t>
            </a:r>
            <a:endParaRPr lang="en-US" altLang="ko-KR" sz="2400" dirty="0"/>
          </a:p>
          <a:p>
            <a:pPr marL="285750" indent="-285750">
              <a:buFont typeface="Arial" panose="020B0604020202020204" pitchFamily="34" charset="0"/>
              <a:buChar char="•"/>
            </a:pPr>
            <a:r>
              <a:rPr lang="en-US" altLang="ko-KR" sz="2400" dirty="0" err="1"/>
              <a:t>Jugement</a:t>
            </a:r>
            <a:r>
              <a:rPr lang="en-US" altLang="ko-KR" sz="2400" dirty="0"/>
              <a:t> des </a:t>
            </a:r>
            <a:r>
              <a:rPr lang="en-US" altLang="ko-KR" sz="2400" dirty="0" err="1"/>
              <a:t>impies</a:t>
            </a:r>
            <a:r>
              <a:rPr lang="en-US" altLang="ko-KR" sz="2400" dirty="0"/>
              <a:t> </a:t>
            </a:r>
          </a:p>
          <a:p>
            <a:pPr marL="285750" indent="-285750">
              <a:buFont typeface="Arial" panose="020B0604020202020204" pitchFamily="34" charset="0"/>
              <a:buChar char="•"/>
            </a:pPr>
            <a:r>
              <a:rPr lang="en-US" altLang="ko-KR" sz="2400" dirty="0"/>
              <a:t>Exhortations aux </a:t>
            </a:r>
            <a:r>
              <a:rPr lang="en-US" altLang="ko-KR" sz="2400" dirty="0" err="1"/>
              <a:t>fidèles</a:t>
            </a:r>
            <a:r>
              <a:rPr lang="en-US" altLang="ko-KR" sz="2400" dirty="0"/>
              <a:t> </a:t>
            </a:r>
          </a:p>
          <a:p>
            <a:pPr marL="285750" indent="-285750">
              <a:buFont typeface="Arial" panose="020B0604020202020204" pitchFamily="34" charset="0"/>
              <a:buChar char="•"/>
            </a:pPr>
            <a:r>
              <a:rPr lang="fr-FR" sz="2400" dirty="0"/>
              <a:t>Doxologie finale</a:t>
            </a:r>
            <a:endParaRPr lang="en-US" altLang="ko-KR" sz="2400" dirty="0"/>
          </a:p>
          <a:p>
            <a:pPr marL="285750" indent="-285750">
              <a:buFont typeface="Arial" panose="020B0604020202020204" pitchFamily="34" charset="0"/>
              <a:buChar char="•"/>
            </a:pPr>
            <a:r>
              <a:rPr lang="en-US" altLang="ko-KR" sz="2400" dirty="0"/>
              <a:t>Les </a:t>
            </a:r>
            <a:r>
              <a:rPr lang="en-US" altLang="ko-KR" sz="2400" dirty="0" err="1"/>
              <a:t>enseignements</a:t>
            </a:r>
            <a:r>
              <a:rPr lang="en-US" altLang="ko-KR" sz="2400" dirty="0"/>
              <a:t> et conclusion</a:t>
            </a:r>
          </a:p>
        </p:txBody>
      </p:sp>
      <p:sp>
        <p:nvSpPr>
          <p:cNvPr id="3" name="Title 2"/>
          <p:cNvSpPr>
            <a:spLocks noGrp="1"/>
          </p:cNvSpPr>
          <p:nvPr>
            <p:ph type="title"/>
          </p:nvPr>
        </p:nvSpPr>
        <p:spPr/>
        <p:txBody>
          <a:bodyPr/>
          <a:lstStyle/>
          <a:p>
            <a:r>
              <a:rPr lang="en-US" dirty="0"/>
              <a:t> </a:t>
            </a:r>
            <a:r>
              <a:rPr lang="fr-FR" altLang="ko-KR" dirty="0"/>
              <a:t>ETUDE DU LIVRE DE JUDE</a:t>
            </a:r>
            <a:endParaRPr lang="en-US" dirty="0"/>
          </a:p>
        </p:txBody>
      </p:sp>
    </p:spTree>
    <p:extLst>
      <p:ext uri="{BB962C8B-B14F-4D97-AF65-F5344CB8AC3E}">
        <p14:creationId xmlns:p14="http://schemas.microsoft.com/office/powerpoint/2010/main" val="20905944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 impies dans nos assemblées</a:t>
            </a:r>
          </a:p>
        </p:txBody>
      </p:sp>
      <p:sp>
        <p:nvSpPr>
          <p:cNvPr id="4" name="Espace réservé du contenu 3"/>
          <p:cNvSpPr>
            <a:spLocks noGrp="1"/>
          </p:cNvSpPr>
          <p:nvPr>
            <p:ph idx="10"/>
          </p:nvPr>
        </p:nvSpPr>
        <p:spPr>
          <a:xfrm>
            <a:off x="1635924" y="987574"/>
            <a:ext cx="7560840" cy="2995737"/>
          </a:xfrm>
        </p:spPr>
        <p:txBody>
          <a:bodyPr/>
          <a:lstStyle/>
          <a:p>
            <a:pPr marL="285750" indent="-285750">
              <a:buFont typeface="Wingdings" panose="05000000000000000000" pitchFamily="2" charset="2"/>
              <a:buChar char="Ø"/>
            </a:pPr>
            <a:r>
              <a:rPr lang="fr-FR" sz="2000" dirty="0"/>
              <a:t>Les caractéristiques : </a:t>
            </a:r>
          </a:p>
          <a:p>
            <a:pPr marL="285750" indent="-285750">
              <a:buFont typeface="Arial" pitchFamily="34" charset="0"/>
              <a:buChar char="•"/>
            </a:pPr>
            <a:r>
              <a:rPr lang="fr-FR" sz="1600" dirty="0"/>
              <a:t>Jalousie, orgueil, haine.</a:t>
            </a:r>
          </a:p>
          <a:p>
            <a:pPr marL="285750" indent="-285750">
              <a:buFont typeface="Arial" pitchFamily="34" charset="0"/>
              <a:buChar char="•"/>
            </a:pPr>
            <a:r>
              <a:rPr lang="fr-FR" sz="1600" dirty="0"/>
              <a:t>Intéressement, infidélité spirituelle, débauche.</a:t>
            </a:r>
          </a:p>
          <a:p>
            <a:pPr marL="285750" indent="-285750">
              <a:buFont typeface="Arial" pitchFamily="34" charset="0"/>
              <a:buChar char="•"/>
            </a:pPr>
            <a:r>
              <a:rPr lang="fr-FR" sz="1600" dirty="0"/>
              <a:t>Contestation de l’autorité divine.</a:t>
            </a:r>
          </a:p>
          <a:p>
            <a:pPr marL="285750" indent="-285750">
              <a:buFont typeface="Arial" pitchFamily="34" charset="0"/>
              <a:buChar char="•"/>
            </a:pPr>
            <a:r>
              <a:rPr lang="fr-FR" sz="1600" dirty="0"/>
              <a:t>Mépris des choses spirituelles.</a:t>
            </a:r>
            <a:endParaRPr lang="fr-FR" sz="2000" dirty="0"/>
          </a:p>
          <a:p>
            <a:pPr marL="285750" indent="-285750">
              <a:buFont typeface="Wingdings" panose="05000000000000000000" pitchFamily="2" charset="2"/>
              <a:buChar char="Ø"/>
            </a:pPr>
            <a:r>
              <a:rPr lang="fr-FR" sz="2000" dirty="0"/>
              <a:t>Les comportements  :</a:t>
            </a:r>
          </a:p>
          <a:p>
            <a:pPr marL="285750" indent="-285750">
              <a:buFont typeface="Arial" panose="020B0604020202020204" pitchFamily="34" charset="0"/>
              <a:buChar char="•"/>
            </a:pPr>
            <a:r>
              <a:rPr lang="fr-FR" sz="1600" dirty="0"/>
              <a:t>Parlent de manière injurieuse de ce qu'ils ignorent.</a:t>
            </a:r>
          </a:p>
          <a:p>
            <a:pPr marL="285750" indent="-285750">
              <a:buFont typeface="Arial" panose="020B0604020202020204" pitchFamily="34" charset="0"/>
              <a:buChar char="•"/>
            </a:pPr>
            <a:r>
              <a:rPr lang="fr-FR" sz="1600" dirty="0"/>
              <a:t>Ils sont guidés par leurs instincts.</a:t>
            </a:r>
          </a:p>
          <a:p>
            <a:pPr marL="285750" indent="-285750">
              <a:buFont typeface="Arial" panose="020B0604020202020204" pitchFamily="34" charset="0"/>
              <a:buChar char="•"/>
            </a:pPr>
            <a:r>
              <a:rPr lang="fr-FR" sz="1600" dirty="0"/>
              <a:t>Sec, sans fruits, déracinés, deux fois morts.</a:t>
            </a:r>
          </a:p>
          <a:p>
            <a:pPr marL="285750" indent="-285750">
              <a:buFont typeface="Arial" panose="020B0604020202020204" pitchFamily="34" charset="0"/>
              <a:buChar char="•"/>
            </a:pPr>
            <a:r>
              <a:rPr lang="fr-FR" sz="1600" dirty="0"/>
              <a:t>Mauvais fruits, vantardises (l'écume de leurs turpitudes).</a:t>
            </a:r>
          </a:p>
          <a:p>
            <a:pPr marL="285750" indent="-285750">
              <a:buFont typeface="Arial" panose="020B0604020202020204" pitchFamily="34" charset="0"/>
              <a:buChar char="•"/>
            </a:pPr>
            <a:r>
              <a:rPr lang="fr-FR" sz="1600" dirty="0"/>
              <a:t>Errants.</a:t>
            </a:r>
          </a:p>
        </p:txBody>
      </p:sp>
    </p:spTree>
    <p:extLst>
      <p:ext uri="{BB962C8B-B14F-4D97-AF65-F5344CB8AC3E}">
        <p14:creationId xmlns:p14="http://schemas.microsoft.com/office/powerpoint/2010/main" val="21495547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Jugement des impies (v14-16)</a:t>
            </a:r>
          </a:p>
        </p:txBody>
      </p:sp>
    </p:spTree>
    <p:extLst>
      <p:ext uri="{BB962C8B-B14F-4D97-AF65-F5344CB8AC3E}">
        <p14:creationId xmlns:p14="http://schemas.microsoft.com/office/powerpoint/2010/main" val="22965336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Jugement des impies </a:t>
            </a:r>
          </a:p>
        </p:txBody>
      </p:sp>
      <p:sp>
        <p:nvSpPr>
          <p:cNvPr id="6" name="Espace réservé du contenu 5"/>
          <p:cNvSpPr>
            <a:spLocks noGrp="1"/>
          </p:cNvSpPr>
          <p:nvPr>
            <p:ph idx="10"/>
          </p:nvPr>
        </p:nvSpPr>
        <p:spPr>
          <a:xfrm>
            <a:off x="1547664" y="1131590"/>
            <a:ext cx="7308304" cy="2995737"/>
          </a:xfrm>
        </p:spPr>
        <p:txBody>
          <a:bodyPr wrap="square"/>
          <a:lstStyle/>
          <a:p>
            <a:pPr algn="just"/>
            <a:r>
              <a:rPr lang="fr-FR" sz="1800" i="1" baseline="30000" dirty="0"/>
              <a:t>14</a:t>
            </a:r>
            <a:r>
              <a:rPr lang="fr-FR" sz="1800" i="1" dirty="0"/>
              <a:t>C'est aussi pour eux qu'Hénoch, le septième (patriarche) depuis Adam, a prophétisé en ces termes : Voici que le Seigneur est  venu avec ses saintes myriades,</a:t>
            </a:r>
          </a:p>
          <a:p>
            <a:pPr algn="just"/>
            <a:r>
              <a:rPr lang="fr-FR" sz="1800" i="1" baseline="30000" dirty="0"/>
              <a:t>15</a:t>
            </a:r>
            <a:r>
              <a:rPr lang="fr-FR" sz="1800" i="1" dirty="0"/>
              <a:t>pour exercer le jugement contre tous et pour faire rendre compte à tous les impies de tous les actes d'impiété qu'ils ont commis, et  de toutes les paroles dures qu'ont proférées contre lui les pécheurs impies.</a:t>
            </a:r>
          </a:p>
          <a:p>
            <a:pPr algn="just"/>
            <a:r>
              <a:rPr lang="fr-FR" sz="1800" i="1" baseline="30000" dirty="0"/>
              <a:t>16</a:t>
            </a:r>
            <a:r>
              <a:rPr lang="fr-FR" sz="1800" i="1" dirty="0"/>
              <a:t>Ce sont des gens qui murmurent, des mécontents qui marchent  selon leurs convoitises, dont la bouche parle avec grandiloquence et qui flattent les gens par intérêt.</a:t>
            </a:r>
            <a:endParaRPr lang="fr-FR" sz="1600" i="1" dirty="0"/>
          </a:p>
        </p:txBody>
      </p:sp>
    </p:spTree>
    <p:extLst>
      <p:ext uri="{BB962C8B-B14F-4D97-AF65-F5344CB8AC3E}">
        <p14:creationId xmlns:p14="http://schemas.microsoft.com/office/powerpoint/2010/main" val="2730830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Jugement des impies</a:t>
            </a:r>
          </a:p>
        </p:txBody>
      </p:sp>
      <p:sp>
        <p:nvSpPr>
          <p:cNvPr id="4" name="Espace réservé du contenu 3"/>
          <p:cNvSpPr>
            <a:spLocks noGrp="1"/>
          </p:cNvSpPr>
          <p:nvPr>
            <p:ph idx="10"/>
          </p:nvPr>
        </p:nvSpPr>
        <p:spPr>
          <a:xfrm>
            <a:off x="1691680" y="1059582"/>
            <a:ext cx="7344816" cy="2995737"/>
          </a:xfrm>
        </p:spPr>
        <p:txBody>
          <a:bodyPr/>
          <a:lstStyle/>
          <a:p>
            <a:pPr marL="285750" indent="-285750">
              <a:buFont typeface="Wingdings" panose="05000000000000000000" pitchFamily="2" charset="2"/>
              <a:buChar char="Ø"/>
            </a:pPr>
            <a:r>
              <a:rPr lang="fr-FR" sz="2000" dirty="0"/>
              <a:t>Une prophétie tirée du livre d’Hénoch (v14-15) :</a:t>
            </a:r>
          </a:p>
          <a:p>
            <a:pPr marL="285750" indent="-285750">
              <a:buFont typeface="Arial" pitchFamily="34" charset="0"/>
              <a:buChar char="•"/>
            </a:pPr>
            <a:r>
              <a:rPr lang="fr-FR" sz="1600" dirty="0"/>
              <a:t>Hénoch 1: 9</a:t>
            </a:r>
          </a:p>
          <a:p>
            <a:pPr marL="285750" indent="-285750">
              <a:buFont typeface="Arial" pitchFamily="34" charset="0"/>
              <a:buChar char="•"/>
            </a:pPr>
            <a:r>
              <a:rPr lang="fr-FR" sz="1600" dirty="0"/>
              <a:t>Actualisation et complément de la prophétie</a:t>
            </a:r>
          </a:p>
          <a:p>
            <a:pPr marL="285750" indent="-285750">
              <a:buFont typeface="Wingdings" panose="05000000000000000000" pitchFamily="2" charset="2"/>
              <a:buChar char="Ø"/>
            </a:pPr>
            <a:r>
              <a:rPr lang="fr-FR" sz="2000" dirty="0"/>
              <a:t>Les impies :</a:t>
            </a:r>
          </a:p>
          <a:p>
            <a:pPr marL="285750" indent="-285750" algn="just">
              <a:buFont typeface="Arial" panose="020B0604020202020204" pitchFamily="34" charset="0"/>
              <a:buChar char="•"/>
            </a:pPr>
            <a:r>
              <a:rPr lang="fr-FR" sz="1600" dirty="0"/>
              <a:t>Caractérisés par leurs actes et leurs paroles dans la prophétie d’Hénoch,</a:t>
            </a:r>
          </a:p>
          <a:p>
            <a:pPr marL="285750" indent="-285750" algn="just">
              <a:buFont typeface="Arial" panose="020B0604020202020204" pitchFamily="34" charset="0"/>
              <a:buChar char="•"/>
            </a:pPr>
            <a:r>
              <a:rPr lang="fr-FR" sz="1600" dirty="0"/>
              <a:t>Jude les caractérise comme murmurateurs, mécontents, marchent selon leur propre convoitise, belles paroles, flatteries.</a:t>
            </a:r>
          </a:p>
          <a:p>
            <a:pPr marL="285750" indent="-285750" algn="just">
              <a:buFont typeface="Arial" panose="020B0604020202020204" pitchFamily="34" charset="0"/>
              <a:buChar char="•"/>
            </a:pPr>
            <a:r>
              <a:rPr lang="fr-FR" sz="1600" dirty="0"/>
              <a:t>Jude en donne ici une définition.</a:t>
            </a:r>
          </a:p>
          <a:p>
            <a:pPr marL="285750" indent="-285750">
              <a:buFont typeface="Wingdings" panose="05000000000000000000" pitchFamily="2" charset="2"/>
              <a:buChar char="Ø"/>
            </a:pPr>
            <a:r>
              <a:rPr lang="fr-FR" sz="2000" dirty="0"/>
              <a:t>Y a-t-il des impies dans nos assemblées ?</a:t>
            </a:r>
          </a:p>
          <a:p>
            <a:r>
              <a:rPr lang="fr-FR" sz="1600" dirty="0"/>
              <a:t>L’impie, pour Jude, est une personne de l’assemblée, qui a toutes </a:t>
            </a:r>
            <a:r>
              <a:rPr lang="fr-FR" sz="1600" dirty="0" smtClean="0"/>
              <a:t>ou une   de ces caractéristiques</a:t>
            </a:r>
            <a:r>
              <a:rPr lang="fr-FR" sz="1600" dirty="0"/>
              <a:t>.</a:t>
            </a:r>
          </a:p>
        </p:txBody>
      </p:sp>
    </p:spTree>
    <p:extLst>
      <p:ext uri="{BB962C8B-B14F-4D97-AF65-F5344CB8AC3E}">
        <p14:creationId xmlns:p14="http://schemas.microsoft.com/office/powerpoint/2010/main" val="3240334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Exhortations aux fidèles (v17-23)</a:t>
            </a:r>
          </a:p>
        </p:txBody>
      </p:sp>
    </p:spTree>
    <p:extLst>
      <p:ext uri="{BB962C8B-B14F-4D97-AF65-F5344CB8AC3E}">
        <p14:creationId xmlns:p14="http://schemas.microsoft.com/office/powerpoint/2010/main" val="31654649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Exhortations aux fidèles</a:t>
            </a:r>
          </a:p>
        </p:txBody>
      </p:sp>
      <p:sp>
        <p:nvSpPr>
          <p:cNvPr id="6" name="Espace réservé du contenu 5"/>
          <p:cNvSpPr>
            <a:spLocks noGrp="1"/>
          </p:cNvSpPr>
          <p:nvPr>
            <p:ph idx="10"/>
          </p:nvPr>
        </p:nvSpPr>
        <p:spPr>
          <a:xfrm>
            <a:off x="1619672" y="1016173"/>
            <a:ext cx="7344816" cy="2995737"/>
          </a:xfrm>
        </p:spPr>
        <p:txBody>
          <a:bodyPr/>
          <a:lstStyle/>
          <a:p>
            <a:pPr algn="just"/>
            <a:r>
              <a:rPr lang="fr-FR" sz="1600" i="1" baseline="30000" dirty="0"/>
              <a:t>17</a:t>
            </a:r>
            <a:r>
              <a:rPr lang="fr-FR" sz="1600" i="1" dirty="0"/>
              <a:t>Mais vous, bien-aimés, souvenez-vous des prédictions faites par les         apôtres de notre Seigneur Jésus-Christ.</a:t>
            </a:r>
          </a:p>
          <a:p>
            <a:pPr algn="just"/>
            <a:r>
              <a:rPr lang="fr-FR" sz="1600" i="1" baseline="30000" dirty="0"/>
              <a:t>18</a:t>
            </a:r>
            <a:r>
              <a:rPr lang="fr-FR" sz="1600" i="1" dirty="0"/>
              <a:t>Ils vous disaient : A la fin des temps, il y aura des moqueurs qui marchent dans l'impiété selon leurs convoitises.</a:t>
            </a:r>
          </a:p>
          <a:p>
            <a:pPr algn="just"/>
            <a:r>
              <a:rPr lang="fr-FR" sz="1600" i="1" baseline="30000" dirty="0"/>
              <a:t>19</a:t>
            </a:r>
            <a:r>
              <a:rPr lang="fr-FR" sz="1600" i="1" dirty="0"/>
              <a:t>Les voilà, les fauteurs de divisions, les êtres charnels dépourvus de           l'Esprit.</a:t>
            </a:r>
          </a:p>
          <a:p>
            <a:pPr algn="just"/>
            <a:r>
              <a:rPr lang="fr-FR" sz="1600" i="1" baseline="30000" dirty="0"/>
              <a:t>20</a:t>
            </a:r>
            <a:r>
              <a:rPr lang="fr-FR" sz="1600" i="1" dirty="0"/>
              <a:t>Mais vous, bien-aimés, édifiez-vous vous-mêmes sur votre très sainte foi, priez par le Saint-Esprit,</a:t>
            </a:r>
          </a:p>
          <a:p>
            <a:pPr algn="just"/>
            <a:r>
              <a:rPr lang="fr-FR" sz="1600" i="1" baseline="30000" dirty="0"/>
              <a:t>21</a:t>
            </a:r>
            <a:r>
              <a:rPr lang="fr-FR" sz="1600" i="1" dirty="0"/>
              <a:t>maintenez-vous dans l'amour de Dieu, en attendant la miséricorde de        notre Seigneur Jésus-Christ pour la vie éternelle.</a:t>
            </a:r>
          </a:p>
          <a:p>
            <a:pPr algn="just"/>
            <a:r>
              <a:rPr lang="fr-FR" sz="1600" i="1" baseline="30000" dirty="0"/>
              <a:t>22</a:t>
            </a:r>
            <a:r>
              <a:rPr lang="fr-FR" sz="1600" i="1" dirty="0"/>
              <a:t>Ayez pitié des uns, de ceux qui doutent :</a:t>
            </a:r>
          </a:p>
          <a:p>
            <a:pPr algn="just"/>
            <a:r>
              <a:rPr lang="fr-FR" sz="1600" i="1" baseline="30000" dirty="0"/>
              <a:t>23</a:t>
            </a:r>
            <a:r>
              <a:rPr lang="fr-FR" sz="1600" i="1" dirty="0"/>
              <a:t>sauvez-les en les arrachant au feu. Ayez pour les autres une pitié mêlée  de crainte, haïssant jusqu'à la tunique souillée par la chair.</a:t>
            </a:r>
          </a:p>
          <a:p>
            <a:pPr algn="just"/>
            <a:endParaRPr lang="fr-FR" dirty="0"/>
          </a:p>
        </p:txBody>
      </p:sp>
    </p:spTree>
    <p:extLst>
      <p:ext uri="{BB962C8B-B14F-4D97-AF65-F5344CB8AC3E}">
        <p14:creationId xmlns:p14="http://schemas.microsoft.com/office/powerpoint/2010/main" val="30417655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Exhortations aux fidèles</a:t>
            </a:r>
          </a:p>
        </p:txBody>
      </p:sp>
      <p:sp>
        <p:nvSpPr>
          <p:cNvPr id="4" name="Espace réservé du contenu 3"/>
          <p:cNvSpPr>
            <a:spLocks noGrp="1"/>
          </p:cNvSpPr>
          <p:nvPr>
            <p:ph idx="10"/>
          </p:nvPr>
        </p:nvSpPr>
        <p:spPr>
          <a:xfrm>
            <a:off x="1691680" y="1059582"/>
            <a:ext cx="7211144" cy="2995737"/>
          </a:xfrm>
        </p:spPr>
        <p:txBody>
          <a:bodyPr/>
          <a:lstStyle/>
          <a:p>
            <a:pPr marL="285750" indent="-285750">
              <a:buFont typeface="Wingdings" panose="05000000000000000000" pitchFamily="2" charset="2"/>
              <a:buChar char="Ø"/>
            </a:pPr>
            <a:r>
              <a:rPr lang="fr-FR" sz="2000" dirty="0"/>
              <a:t>S’appuie sur l’enseignement des apôtres :</a:t>
            </a:r>
          </a:p>
          <a:p>
            <a:pPr marL="285750" indent="-285750">
              <a:buFont typeface="Arial" pitchFamily="34" charset="0"/>
              <a:buChar char="•"/>
            </a:pPr>
            <a:r>
              <a:rPr lang="fr-FR" sz="1600" dirty="0"/>
              <a:t>(v3)... </a:t>
            </a:r>
            <a:r>
              <a:rPr lang="fr-FR" sz="1600" i="1" dirty="0"/>
              <a:t>pour la foi qui a été transmise aux saints une fois pour toutes</a:t>
            </a:r>
          </a:p>
          <a:p>
            <a:pPr marL="285750" indent="-285750">
              <a:buFont typeface="Arial" pitchFamily="34" charset="0"/>
              <a:buChar char="•"/>
            </a:pPr>
            <a:r>
              <a:rPr lang="fr-FR" sz="1600" dirty="0"/>
              <a:t>(v17) … </a:t>
            </a:r>
            <a:r>
              <a:rPr lang="fr-FR" sz="1600" i="1" dirty="0"/>
              <a:t>souvenez-vous des prédictions faites par les apôtres </a:t>
            </a:r>
            <a:r>
              <a:rPr lang="fr-FR" sz="1600" dirty="0"/>
              <a:t> </a:t>
            </a:r>
          </a:p>
          <a:p>
            <a:pPr marL="285750" indent="-285750">
              <a:buFont typeface="Arial" pitchFamily="34" charset="0"/>
              <a:buChar char="•"/>
            </a:pPr>
            <a:r>
              <a:rPr lang="fr-FR" sz="1600" dirty="0"/>
              <a:t>Confirmation par la situation actuelle, la fin des temps (Mc 13:21-23).</a:t>
            </a:r>
          </a:p>
          <a:p>
            <a:pPr marL="285750" indent="-285750">
              <a:buFont typeface="Wingdings" panose="05000000000000000000" pitchFamily="2" charset="2"/>
              <a:buChar char="Ø"/>
            </a:pPr>
            <a:r>
              <a:rPr lang="fr-FR" sz="2000" dirty="0"/>
              <a:t>Les actions :</a:t>
            </a:r>
          </a:p>
          <a:p>
            <a:pPr marL="285750" indent="-285750">
              <a:buFont typeface="Arial" pitchFamily="34" charset="0"/>
              <a:buChar char="•"/>
            </a:pPr>
            <a:r>
              <a:rPr lang="fr-FR" sz="1600" dirty="0"/>
              <a:t>Souvenez vous de l’enseignement ….</a:t>
            </a:r>
          </a:p>
          <a:p>
            <a:pPr marL="285750" indent="-285750">
              <a:buFont typeface="Arial" pitchFamily="34" charset="0"/>
              <a:buChar char="•"/>
            </a:pPr>
            <a:r>
              <a:rPr lang="fr-FR" sz="1600" dirty="0"/>
              <a:t>Edifiez vous sur votre très sainte foi …</a:t>
            </a:r>
          </a:p>
          <a:p>
            <a:pPr marL="285750" indent="-285750">
              <a:buFont typeface="Arial" pitchFamily="34" charset="0"/>
              <a:buChar char="•"/>
            </a:pPr>
            <a:r>
              <a:rPr lang="fr-FR" sz="1600" dirty="0"/>
              <a:t>Priez par le Saint Esprit</a:t>
            </a:r>
          </a:p>
          <a:p>
            <a:pPr marL="285750" indent="-285750">
              <a:buFont typeface="Arial" pitchFamily="34" charset="0"/>
              <a:buChar char="•"/>
            </a:pPr>
            <a:r>
              <a:rPr lang="fr-FR" sz="1600" dirty="0"/>
              <a:t>Maintenez vous dans l’amour de Dieu …</a:t>
            </a:r>
          </a:p>
          <a:p>
            <a:pPr marL="342900" indent="-342900">
              <a:buFont typeface="Wingdings" panose="05000000000000000000" pitchFamily="2" charset="2"/>
              <a:buChar char="Ø"/>
            </a:pPr>
            <a:r>
              <a:rPr lang="fr-FR" sz="2000" dirty="0"/>
              <a:t>Le comportement vis-à-vis des impies :</a:t>
            </a:r>
          </a:p>
          <a:p>
            <a:r>
              <a:rPr lang="fr-FR" sz="1600" dirty="0"/>
              <a:t>Essayez d’aider l’impie.(v22-23)</a:t>
            </a:r>
          </a:p>
        </p:txBody>
      </p:sp>
    </p:spTree>
    <p:extLst>
      <p:ext uri="{BB962C8B-B14F-4D97-AF65-F5344CB8AC3E}">
        <p14:creationId xmlns:p14="http://schemas.microsoft.com/office/powerpoint/2010/main" val="30650337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Exhortations aux fidèles</a:t>
            </a:r>
          </a:p>
        </p:txBody>
      </p:sp>
      <p:sp>
        <p:nvSpPr>
          <p:cNvPr id="4" name="Espace réservé du contenu 3"/>
          <p:cNvSpPr>
            <a:spLocks noGrp="1"/>
          </p:cNvSpPr>
          <p:nvPr>
            <p:ph idx="10"/>
          </p:nvPr>
        </p:nvSpPr>
        <p:spPr>
          <a:xfrm>
            <a:off x="1403648" y="1088181"/>
            <a:ext cx="2808312" cy="2995737"/>
          </a:xfrm>
        </p:spPr>
        <p:txBody>
          <a:bodyPr/>
          <a:lstStyle/>
          <a:p>
            <a:pPr>
              <a:spcBef>
                <a:spcPts val="0"/>
              </a:spcBef>
            </a:pPr>
            <a:r>
              <a:rPr lang="fr-FR" sz="1600" b="1" dirty="0"/>
              <a:t>Darby </a:t>
            </a:r>
          </a:p>
          <a:p>
            <a:pPr>
              <a:spcBef>
                <a:spcPts val="0"/>
              </a:spcBef>
            </a:pPr>
            <a:endParaRPr lang="fr-FR" sz="1600" dirty="0"/>
          </a:p>
          <a:p>
            <a:pPr algn="just">
              <a:spcBef>
                <a:spcPts val="0"/>
              </a:spcBef>
            </a:pPr>
            <a:r>
              <a:rPr lang="fr-FR" sz="1600" baseline="30000" dirty="0"/>
              <a:t>22</a:t>
            </a:r>
            <a:r>
              <a:rPr lang="fr-FR" sz="1600" dirty="0"/>
              <a:t> et les uns qui               contestent, reprenez-les ; </a:t>
            </a:r>
            <a:r>
              <a:rPr lang="fr-FR" sz="1600" baseline="30000" dirty="0"/>
              <a:t>23</a:t>
            </a:r>
            <a:r>
              <a:rPr lang="fr-FR" sz="1600" dirty="0"/>
              <a:t> les autres sauvez-les  avec crainte, les arrachant hors du feu, haïssant     même   le   vêtement      souillé par la chair. . </a:t>
            </a:r>
          </a:p>
        </p:txBody>
      </p:sp>
      <p:sp>
        <p:nvSpPr>
          <p:cNvPr id="5" name="Espace réservé du contenu 3"/>
          <p:cNvSpPr>
            <a:spLocks noGrp="1"/>
          </p:cNvSpPr>
          <p:nvPr>
            <p:ph idx="10"/>
          </p:nvPr>
        </p:nvSpPr>
        <p:spPr>
          <a:xfrm>
            <a:off x="6372201" y="1070949"/>
            <a:ext cx="2736304" cy="2995737"/>
          </a:xfrm>
        </p:spPr>
        <p:txBody>
          <a:bodyPr/>
          <a:lstStyle/>
          <a:p>
            <a:pPr>
              <a:spcBef>
                <a:spcPts val="0"/>
              </a:spcBef>
            </a:pPr>
            <a:r>
              <a:rPr lang="fr-FR" sz="1600" b="1" dirty="0"/>
              <a:t>Nouvelle Bible </a:t>
            </a:r>
            <a:r>
              <a:rPr lang="fr-FR" sz="1600" b="1" dirty="0" err="1"/>
              <a:t>Segond</a:t>
            </a:r>
            <a:endParaRPr lang="fr-FR" sz="1600" b="1" dirty="0"/>
          </a:p>
          <a:p>
            <a:pPr>
              <a:spcBef>
                <a:spcPts val="0"/>
              </a:spcBef>
            </a:pPr>
            <a:endParaRPr lang="fr-FR" sz="1600" dirty="0"/>
          </a:p>
          <a:p>
            <a:pPr>
              <a:spcBef>
                <a:spcPts val="0"/>
              </a:spcBef>
            </a:pPr>
            <a:r>
              <a:rPr lang="fr-FR" sz="1600" baseline="30000" dirty="0"/>
              <a:t>22</a:t>
            </a:r>
            <a:r>
              <a:rPr lang="fr-FR" sz="1600" dirty="0"/>
              <a:t>Ayez compassion de</a:t>
            </a:r>
          </a:p>
          <a:p>
            <a:pPr>
              <a:spcBef>
                <a:spcPts val="0"/>
              </a:spcBef>
            </a:pPr>
            <a:r>
              <a:rPr lang="fr-FR" sz="1600" dirty="0"/>
              <a:t>ceux qui hésitent ;</a:t>
            </a:r>
          </a:p>
          <a:p>
            <a:pPr>
              <a:spcBef>
                <a:spcPts val="0"/>
              </a:spcBef>
            </a:pPr>
            <a:r>
              <a:rPr lang="fr-FR" sz="1600" baseline="30000" dirty="0"/>
              <a:t>23</a:t>
            </a:r>
            <a:r>
              <a:rPr lang="fr-FR" sz="1600" dirty="0"/>
              <a:t>d'autres, sauvez-les    en les arrachant au feu ; pour d'autres enfin, ayez une compassion mêlée de crainte, détestant       jusqu'à la tunique tachée par la   chair.  </a:t>
            </a:r>
          </a:p>
        </p:txBody>
      </p:sp>
      <p:sp>
        <p:nvSpPr>
          <p:cNvPr id="6" name="Espace réservé du contenu 3"/>
          <p:cNvSpPr>
            <a:spLocks noGrp="1"/>
          </p:cNvSpPr>
          <p:nvPr>
            <p:ph idx="10"/>
          </p:nvPr>
        </p:nvSpPr>
        <p:spPr>
          <a:xfrm>
            <a:off x="4067944" y="1070949"/>
            <a:ext cx="2520280" cy="2995737"/>
          </a:xfrm>
        </p:spPr>
        <p:txBody>
          <a:bodyPr/>
          <a:lstStyle/>
          <a:p>
            <a:pPr>
              <a:spcBef>
                <a:spcPts val="0"/>
              </a:spcBef>
            </a:pPr>
            <a:r>
              <a:rPr lang="fr-FR" sz="1600" b="1" dirty="0"/>
              <a:t>La Colombe</a:t>
            </a:r>
          </a:p>
          <a:p>
            <a:pPr>
              <a:spcBef>
                <a:spcPts val="0"/>
              </a:spcBef>
            </a:pPr>
            <a:endParaRPr lang="fr-FR" sz="1600" dirty="0"/>
          </a:p>
          <a:p>
            <a:pPr>
              <a:spcBef>
                <a:spcPts val="0"/>
              </a:spcBef>
            </a:pPr>
            <a:r>
              <a:rPr lang="fr-FR" sz="1600" baseline="30000" dirty="0"/>
              <a:t>22</a:t>
            </a:r>
            <a:r>
              <a:rPr lang="fr-FR" sz="1600" dirty="0"/>
              <a:t>Ayez pitié des uns,  de ceux qui doutent :</a:t>
            </a:r>
          </a:p>
          <a:p>
            <a:pPr>
              <a:spcBef>
                <a:spcPts val="0"/>
              </a:spcBef>
            </a:pPr>
            <a:r>
              <a:rPr lang="fr-FR" sz="1600" baseline="30000" dirty="0"/>
              <a:t>23</a:t>
            </a:r>
            <a:r>
              <a:rPr lang="fr-FR" sz="1600" dirty="0"/>
              <a:t>sauvez-les en les    arrachant au feu. Ayez pour les autres une    pitié mêlée de crainte, haïssant jusqu'à la      tunique souillée par la chair. </a:t>
            </a:r>
          </a:p>
        </p:txBody>
      </p:sp>
    </p:spTree>
    <p:extLst>
      <p:ext uri="{BB962C8B-B14F-4D97-AF65-F5344CB8AC3E}">
        <p14:creationId xmlns:p14="http://schemas.microsoft.com/office/powerpoint/2010/main" val="21440532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Doxologie finale (v24-25)</a:t>
            </a:r>
          </a:p>
        </p:txBody>
      </p:sp>
    </p:spTree>
    <p:extLst>
      <p:ext uri="{BB962C8B-B14F-4D97-AF65-F5344CB8AC3E}">
        <p14:creationId xmlns:p14="http://schemas.microsoft.com/office/powerpoint/2010/main" val="18968972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Exhortations aux fidèles</a:t>
            </a:r>
          </a:p>
        </p:txBody>
      </p:sp>
      <p:sp>
        <p:nvSpPr>
          <p:cNvPr id="6" name="Espace réservé du contenu 5"/>
          <p:cNvSpPr>
            <a:spLocks noGrp="1"/>
          </p:cNvSpPr>
          <p:nvPr>
            <p:ph idx="10"/>
          </p:nvPr>
        </p:nvSpPr>
        <p:spPr>
          <a:xfrm>
            <a:off x="1619672" y="987574"/>
            <a:ext cx="7416824" cy="2995737"/>
          </a:xfrm>
        </p:spPr>
        <p:txBody>
          <a:bodyPr/>
          <a:lstStyle/>
          <a:p>
            <a:pPr algn="just"/>
            <a:r>
              <a:rPr lang="fr-FR" sz="1600" i="1" baseline="30000" dirty="0"/>
              <a:t>24</a:t>
            </a:r>
            <a:r>
              <a:rPr lang="fr-FR" sz="1600" i="1" dirty="0"/>
              <a:t>A celui qui peut vous préserver de toute chute et vous faire paraître devant sa gloire, irréprochables dans l'allégresse,</a:t>
            </a:r>
          </a:p>
          <a:p>
            <a:pPr algn="just"/>
            <a:r>
              <a:rPr lang="fr-FR" sz="1600" i="1" baseline="30000" dirty="0"/>
              <a:t>25</a:t>
            </a:r>
            <a:r>
              <a:rPr lang="fr-FR" sz="1600" i="1" dirty="0"/>
              <a:t>à Dieu seul, notre Sauveur, par Jésus-Christ notre Seigneur, soient gloire, majesté, force et autorité dès avant tous les temps, maintenant et dans tous les siècles ! Amen ! </a:t>
            </a:r>
          </a:p>
          <a:p>
            <a:pPr algn="just"/>
            <a:endParaRPr lang="fr-FR" dirty="0"/>
          </a:p>
        </p:txBody>
      </p:sp>
    </p:spTree>
    <p:extLst>
      <p:ext uri="{BB962C8B-B14F-4D97-AF65-F5344CB8AC3E}">
        <p14:creationId xmlns:p14="http://schemas.microsoft.com/office/powerpoint/2010/main" val="2415434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endParaRPr lang="fr-FR"/>
          </a:p>
        </p:txBody>
      </p:sp>
      <p:sp>
        <p:nvSpPr>
          <p:cNvPr id="6" name="Espace réservé du contenu 5"/>
          <p:cNvSpPr>
            <a:spLocks noGrp="1"/>
          </p:cNvSpPr>
          <p:nvPr>
            <p:ph idx="1"/>
          </p:nvPr>
        </p:nvSpPr>
        <p:spPr/>
        <p:txBody>
          <a:bodyPr/>
          <a:lstStyle/>
          <a:p>
            <a:r>
              <a:rPr lang="fr-FR" dirty="0"/>
              <a:t>Introduction</a:t>
            </a:r>
          </a:p>
        </p:txBody>
      </p:sp>
    </p:spTree>
    <p:extLst>
      <p:ext uri="{BB962C8B-B14F-4D97-AF65-F5344CB8AC3E}">
        <p14:creationId xmlns:p14="http://schemas.microsoft.com/office/powerpoint/2010/main" val="5796583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Les enseignements</a:t>
            </a:r>
          </a:p>
        </p:txBody>
      </p:sp>
    </p:spTree>
    <p:extLst>
      <p:ext uri="{BB962C8B-B14F-4D97-AF65-F5344CB8AC3E}">
        <p14:creationId xmlns:p14="http://schemas.microsoft.com/office/powerpoint/2010/main" val="32788047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Les enseignements</a:t>
            </a:r>
          </a:p>
        </p:txBody>
      </p:sp>
      <p:sp>
        <p:nvSpPr>
          <p:cNvPr id="6" name="Espace réservé du contenu 5"/>
          <p:cNvSpPr>
            <a:spLocks noGrp="1"/>
          </p:cNvSpPr>
          <p:nvPr>
            <p:ph idx="10"/>
          </p:nvPr>
        </p:nvSpPr>
        <p:spPr>
          <a:xfrm>
            <a:off x="1990056" y="843558"/>
            <a:ext cx="6912768" cy="2995737"/>
          </a:xfrm>
        </p:spPr>
        <p:txBody>
          <a:bodyPr/>
          <a:lstStyle/>
          <a:p>
            <a:pPr marL="285750" indent="-285750">
              <a:buFont typeface="Wingdings" panose="05000000000000000000" pitchFamily="2" charset="2"/>
              <a:buChar char="Ø"/>
            </a:pPr>
            <a:r>
              <a:rPr lang="fr-FR" sz="2000" dirty="0"/>
              <a:t>Nous sommes les destinataires de cette lettres :</a:t>
            </a:r>
          </a:p>
          <a:p>
            <a:pPr marL="285750" indent="-285750">
              <a:buFont typeface="Arial" panose="020B0604020202020204" pitchFamily="34" charset="0"/>
              <a:buChar char="•"/>
            </a:pPr>
            <a:r>
              <a:rPr lang="fr-FR" sz="1600" dirty="0"/>
              <a:t>Bien-aimés</a:t>
            </a:r>
            <a:r>
              <a:rPr lang="fr-FR" sz="2000" dirty="0"/>
              <a:t> </a:t>
            </a:r>
            <a:r>
              <a:rPr lang="fr-FR" sz="1600" dirty="0"/>
              <a:t>ou</a:t>
            </a:r>
            <a:r>
              <a:rPr lang="fr-FR" sz="2000" dirty="0"/>
              <a:t> </a:t>
            </a:r>
            <a:r>
              <a:rPr lang="fr-FR" sz="1600" dirty="0"/>
              <a:t>impies</a:t>
            </a:r>
            <a:r>
              <a:rPr lang="fr-FR" sz="2000" dirty="0"/>
              <a:t> </a:t>
            </a:r>
            <a:r>
              <a:rPr lang="fr-FR" sz="1600" dirty="0"/>
              <a:t>? De quel coté sommes nous ?</a:t>
            </a:r>
          </a:p>
          <a:p>
            <a:pPr marL="285750" indent="-285750">
              <a:buFont typeface="Wingdings" panose="05000000000000000000" pitchFamily="2" charset="2"/>
              <a:buChar char="Ø"/>
            </a:pPr>
            <a:r>
              <a:rPr lang="fr-FR" sz="2000" dirty="0"/>
              <a:t>Nous rendrons des comptes :</a:t>
            </a:r>
          </a:p>
          <a:p>
            <a:pPr marL="342900" indent="-342900">
              <a:buFont typeface="Arial" panose="020B0604020202020204" pitchFamily="34" charset="0"/>
              <a:buChar char="•"/>
            </a:pPr>
            <a:r>
              <a:rPr lang="fr-FR" sz="1600" dirty="0"/>
              <a:t>Notre vie sera mise à plat devant Dieu et il en tiendra compte         (Romains 14:10, 2 Corinthiens 5:10, Apoc. 22:12, </a:t>
            </a:r>
          </a:p>
          <a:p>
            <a:r>
              <a:rPr lang="fr-FR" sz="1600" dirty="0"/>
              <a:t>       Parabole des talents </a:t>
            </a:r>
            <a:r>
              <a:rPr lang="fr-FR" sz="1600" dirty="0" err="1"/>
              <a:t>Lc</a:t>
            </a:r>
            <a:r>
              <a:rPr lang="fr-FR" sz="1600" dirty="0"/>
              <a:t> 19)</a:t>
            </a:r>
          </a:p>
          <a:p>
            <a:pPr marL="342900" indent="-342900">
              <a:buFont typeface="Wingdings" panose="05000000000000000000" pitchFamily="2" charset="2"/>
              <a:buChar char="Ø"/>
            </a:pPr>
            <a:r>
              <a:rPr lang="fr-FR" sz="2000" dirty="0"/>
              <a:t>Le jugement est à Dieu :</a:t>
            </a:r>
          </a:p>
          <a:p>
            <a:pPr marL="342900" indent="-342900">
              <a:buFont typeface="Arial" panose="020B0604020202020204" pitchFamily="34" charset="0"/>
              <a:buChar char="•"/>
            </a:pPr>
            <a:r>
              <a:rPr lang="fr-FR" sz="1600" dirty="0"/>
              <a:t>Face à des impies, il nous est demandé de reprendre, d’avoir pitié..</a:t>
            </a:r>
          </a:p>
          <a:p>
            <a:pPr marL="342900" indent="-342900">
              <a:buFont typeface="Wingdings" panose="05000000000000000000" pitchFamily="2" charset="2"/>
              <a:buChar char="Ø"/>
            </a:pPr>
            <a:r>
              <a:rPr lang="fr-FR" sz="2000" dirty="0"/>
              <a:t>Une recette de la vie chrétienne :</a:t>
            </a:r>
          </a:p>
          <a:p>
            <a:pPr marL="342900" indent="-342900">
              <a:buFont typeface="Arial" panose="020B0604020202020204" pitchFamily="34" charset="0"/>
              <a:buChar char="•"/>
            </a:pPr>
            <a:r>
              <a:rPr lang="fr-FR" sz="1600" dirty="0"/>
              <a:t>Souvenez vous …., édifiez vous …, priez par le Saint Esprit, </a:t>
            </a:r>
          </a:p>
          <a:p>
            <a:r>
              <a:rPr lang="fr-FR" sz="1600" dirty="0"/>
              <a:t>      maintenez vous dans l’amour de Dieu …</a:t>
            </a:r>
          </a:p>
          <a:p>
            <a:pPr marL="342900" indent="-342900">
              <a:buFont typeface="Arial" panose="020B0604020202020204" pitchFamily="34" charset="0"/>
              <a:buChar char="•"/>
            </a:pPr>
            <a:endParaRPr lang="fr-FR" sz="1600" dirty="0"/>
          </a:p>
          <a:p>
            <a:pPr marL="342900" indent="-342900">
              <a:buFont typeface="Arial" panose="020B0604020202020204" pitchFamily="34" charset="0"/>
              <a:buChar char="•"/>
            </a:pPr>
            <a:endParaRPr lang="fr-FR" sz="1600" dirty="0"/>
          </a:p>
        </p:txBody>
      </p:sp>
    </p:spTree>
    <p:extLst>
      <p:ext uri="{BB962C8B-B14F-4D97-AF65-F5344CB8AC3E}">
        <p14:creationId xmlns:p14="http://schemas.microsoft.com/office/powerpoint/2010/main" val="34335084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Conclusions</a:t>
            </a:r>
          </a:p>
        </p:txBody>
      </p:sp>
    </p:spTree>
    <p:extLst>
      <p:ext uri="{BB962C8B-B14F-4D97-AF65-F5344CB8AC3E}">
        <p14:creationId xmlns:p14="http://schemas.microsoft.com/office/powerpoint/2010/main" val="20580768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Bibliographie</a:t>
            </a:r>
          </a:p>
        </p:txBody>
      </p:sp>
      <p:sp>
        <p:nvSpPr>
          <p:cNvPr id="6" name="Espace réservé du contenu 5"/>
          <p:cNvSpPr>
            <a:spLocks noGrp="1"/>
          </p:cNvSpPr>
          <p:nvPr>
            <p:ph idx="10"/>
          </p:nvPr>
        </p:nvSpPr>
        <p:spPr>
          <a:xfrm>
            <a:off x="1619672" y="1232197"/>
            <a:ext cx="7344816" cy="2995737"/>
          </a:xfrm>
        </p:spPr>
        <p:txBody>
          <a:bodyPr/>
          <a:lstStyle/>
          <a:p>
            <a:pPr marL="285750" indent="-285750">
              <a:buFont typeface="Wingdings" panose="05000000000000000000" pitchFamily="2" charset="2"/>
              <a:buChar char="Ø"/>
            </a:pPr>
            <a:r>
              <a:rPr lang="fr-FR" sz="2000" dirty="0"/>
              <a:t>La Bible</a:t>
            </a:r>
          </a:p>
          <a:p>
            <a:pPr marL="285750" indent="-285750">
              <a:buFont typeface="Wingdings" panose="05000000000000000000" pitchFamily="2" charset="2"/>
              <a:buChar char="Ø"/>
            </a:pPr>
            <a:r>
              <a:rPr lang="fr-FR" sz="2000" dirty="0"/>
              <a:t>Nouveau dictionnaire biblique – Ed Emmaüs 1992</a:t>
            </a:r>
          </a:p>
          <a:p>
            <a:pPr marL="285750" indent="-285750">
              <a:buFont typeface="Wingdings" panose="05000000000000000000" pitchFamily="2" charset="2"/>
              <a:buChar char="Ø"/>
            </a:pPr>
            <a:r>
              <a:rPr lang="fr-FR" sz="2000" dirty="0"/>
              <a:t>La deuxième épître de Saint pierre, l’épître de Saint Jude – </a:t>
            </a:r>
            <a:r>
              <a:rPr lang="fr-FR" sz="2000" dirty="0" err="1"/>
              <a:t>Eric</a:t>
            </a:r>
            <a:r>
              <a:rPr lang="fr-FR" sz="2000" dirty="0"/>
              <a:t> Fuchs et Pierre Reymond – Ed Labor et </a:t>
            </a:r>
            <a:r>
              <a:rPr lang="fr-FR" sz="2000" dirty="0" err="1"/>
              <a:t>Fides</a:t>
            </a:r>
            <a:r>
              <a:rPr lang="fr-FR" sz="2000" dirty="0"/>
              <a:t> 1988</a:t>
            </a:r>
            <a:r>
              <a:rPr lang="fr-FR" sz="1600" dirty="0"/>
              <a:t> </a:t>
            </a:r>
          </a:p>
          <a:p>
            <a:pPr marL="285750" indent="-285750" algn="just">
              <a:buFont typeface="Wingdings" panose="05000000000000000000" pitchFamily="2" charset="2"/>
              <a:buChar char="Ø"/>
            </a:pPr>
            <a:r>
              <a:rPr lang="fr-FR" sz="2000" dirty="0"/>
              <a:t>La deuxième épître de Pierre, Epître de Jude –                Maurice ray - LLB &amp; </a:t>
            </a:r>
            <a:r>
              <a:rPr lang="fr-FR" sz="2000" dirty="0" err="1"/>
              <a:t>Emmanüs</a:t>
            </a:r>
            <a:r>
              <a:rPr lang="fr-FR" sz="2000" dirty="0"/>
              <a:t> 1990</a:t>
            </a:r>
          </a:p>
          <a:p>
            <a:pPr marL="285750" indent="-285750">
              <a:buFont typeface="Wingdings" panose="05000000000000000000" pitchFamily="2" charset="2"/>
              <a:buChar char="Ø"/>
            </a:pPr>
            <a:r>
              <a:rPr lang="fr-FR" sz="2000" dirty="0"/>
              <a:t>Encyclopédie des Difficultés Bibliques V1 – Ed Emmaüs  1992</a:t>
            </a:r>
          </a:p>
          <a:p>
            <a:pPr marL="285750" indent="-285750">
              <a:buFont typeface="Wingdings" panose="05000000000000000000" pitchFamily="2" charset="2"/>
              <a:buChar char="Ø"/>
            </a:pPr>
            <a:r>
              <a:rPr lang="fr-FR" sz="2000" dirty="0"/>
              <a:t>Livre d’</a:t>
            </a:r>
            <a:r>
              <a:rPr lang="fr-FR" sz="2000" dirty="0" err="1"/>
              <a:t>Henoch</a:t>
            </a:r>
            <a:r>
              <a:rPr lang="fr-FR" sz="2000" dirty="0"/>
              <a:t>, source éthiopienne </a:t>
            </a:r>
            <a:r>
              <a:rPr lang="fr-FR" sz="1600" dirty="0">
                <a:hlinkClick r:id="rId3"/>
              </a:rPr>
              <a:t>https://fr.wikisource.org/wiki/Livre_d%E2%80%99H%C3%A9noch_(%C3%A9thiopien)/Livre_d%E2%80%99H%C3%A9noch</a:t>
            </a:r>
            <a:endParaRPr lang="fr-FR" sz="2000" dirty="0"/>
          </a:p>
          <a:p>
            <a:endParaRPr lang="fr-FR" sz="1600" dirty="0"/>
          </a:p>
        </p:txBody>
      </p:sp>
    </p:spTree>
    <p:extLst>
      <p:ext uri="{BB962C8B-B14F-4D97-AF65-F5344CB8AC3E}">
        <p14:creationId xmlns:p14="http://schemas.microsoft.com/office/powerpoint/2010/main" val="670135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Introduction</a:t>
            </a:r>
          </a:p>
        </p:txBody>
      </p:sp>
      <p:sp>
        <p:nvSpPr>
          <p:cNvPr id="6" name="Espace réservé du contenu 5"/>
          <p:cNvSpPr>
            <a:spLocks noGrp="1"/>
          </p:cNvSpPr>
          <p:nvPr>
            <p:ph idx="10"/>
          </p:nvPr>
        </p:nvSpPr>
        <p:spPr>
          <a:xfrm>
            <a:off x="1619672" y="1232197"/>
            <a:ext cx="7344816" cy="2995737"/>
          </a:xfrm>
        </p:spPr>
        <p:txBody>
          <a:bodyPr/>
          <a:lstStyle/>
          <a:p>
            <a:pPr marL="285750" indent="-285750">
              <a:buFont typeface="Wingdings" panose="05000000000000000000" pitchFamily="2" charset="2"/>
              <a:buChar char="Ø"/>
            </a:pPr>
            <a:r>
              <a:rPr lang="fr-FR" sz="2000" dirty="0"/>
              <a:t>Auteur : </a:t>
            </a:r>
          </a:p>
          <a:p>
            <a:r>
              <a:rPr lang="fr-FR" sz="1600" dirty="0"/>
              <a:t>Le résultat communément admis est que Jude serait un des frères de Jésus comme Jacques. </a:t>
            </a:r>
          </a:p>
          <a:p>
            <a:pPr marL="285750" indent="-285750">
              <a:buFont typeface="Wingdings" panose="05000000000000000000" pitchFamily="2" charset="2"/>
              <a:buChar char="Ø"/>
            </a:pPr>
            <a:r>
              <a:rPr lang="fr-FR" sz="2000" dirty="0"/>
              <a:t>Datation :</a:t>
            </a:r>
          </a:p>
          <a:p>
            <a:r>
              <a:rPr lang="fr-FR" sz="1600" dirty="0"/>
              <a:t>Rédaction assez tardive dans la période postapostolique (70-80 après JC)</a:t>
            </a:r>
          </a:p>
          <a:p>
            <a:pPr marL="285750" indent="-285750">
              <a:buFont typeface="Wingdings" panose="05000000000000000000" pitchFamily="2" charset="2"/>
              <a:buChar char="Ø"/>
            </a:pPr>
            <a:r>
              <a:rPr lang="fr-FR" sz="2000" dirty="0"/>
              <a:t>Destinataires et Lieu de composition :</a:t>
            </a:r>
          </a:p>
          <a:p>
            <a:pPr marL="571500" indent="-285750">
              <a:buFont typeface="Arial" panose="020B0604020202020204" pitchFamily="34" charset="0"/>
              <a:buChar char="•"/>
            </a:pPr>
            <a:r>
              <a:rPr lang="fr-FR" sz="1600" dirty="0"/>
              <a:t>Judéo chrétiens imprégnés d’hellénisme</a:t>
            </a:r>
          </a:p>
          <a:p>
            <a:pPr marL="571500" indent="-285750">
              <a:buFont typeface="Arial" panose="020B0604020202020204" pitchFamily="34" charset="0"/>
              <a:buChar char="•"/>
            </a:pPr>
            <a:r>
              <a:rPr lang="fr-FR" sz="1600" dirty="0"/>
              <a:t>Population pour qui la référence à Jude et à Jacques avait du poids</a:t>
            </a:r>
          </a:p>
          <a:p>
            <a:pPr marL="571500" indent="-285750">
              <a:buFont typeface="Arial" panose="020B0604020202020204" pitchFamily="34" charset="0"/>
              <a:buChar char="•"/>
            </a:pPr>
            <a:r>
              <a:rPr lang="fr-FR" sz="1600" dirty="0"/>
              <a:t>Population confrontée à des influences pré-gnostiques, de type         antinomiste et libertins.</a:t>
            </a:r>
          </a:p>
          <a:p>
            <a:pPr marL="285750" indent="-285750">
              <a:buFont typeface="Wingdings" panose="05000000000000000000" pitchFamily="2" charset="2"/>
              <a:buChar char="Ø"/>
            </a:pPr>
            <a:endParaRPr lang="fr-FR" sz="2000" dirty="0"/>
          </a:p>
          <a:p>
            <a:pPr marL="285750" indent="-285750">
              <a:buFont typeface="Wingdings" panose="05000000000000000000" pitchFamily="2" charset="2"/>
              <a:buChar char="Ø"/>
            </a:pPr>
            <a:endParaRPr lang="fr-FR" dirty="0"/>
          </a:p>
        </p:txBody>
      </p:sp>
    </p:spTree>
    <p:extLst>
      <p:ext uri="{BB962C8B-B14F-4D97-AF65-F5344CB8AC3E}">
        <p14:creationId xmlns:p14="http://schemas.microsoft.com/office/powerpoint/2010/main" val="4158759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Introduction</a:t>
            </a:r>
          </a:p>
        </p:txBody>
      </p:sp>
      <p:sp>
        <p:nvSpPr>
          <p:cNvPr id="6" name="Espace réservé du contenu 5"/>
          <p:cNvSpPr>
            <a:spLocks noGrp="1"/>
          </p:cNvSpPr>
          <p:nvPr>
            <p:ph idx="10"/>
          </p:nvPr>
        </p:nvSpPr>
        <p:spPr>
          <a:xfrm>
            <a:off x="1990056" y="1203598"/>
            <a:ext cx="6912768" cy="2995737"/>
          </a:xfrm>
        </p:spPr>
        <p:txBody>
          <a:bodyPr/>
          <a:lstStyle/>
          <a:p>
            <a:pPr marL="285750" indent="-285750">
              <a:buFont typeface="Wingdings" panose="05000000000000000000" pitchFamily="2" charset="2"/>
              <a:buChar char="Ø"/>
            </a:pPr>
            <a:r>
              <a:rPr lang="fr-FR" sz="2000" dirty="0"/>
              <a:t>Particularités :</a:t>
            </a:r>
          </a:p>
          <a:p>
            <a:pPr marL="571500" indent="-285750">
              <a:buFont typeface="Arial" pitchFamily="34" charset="0"/>
              <a:buChar char="•"/>
            </a:pPr>
            <a:r>
              <a:rPr lang="fr-FR" sz="1600" dirty="0"/>
              <a:t>Ses triades,</a:t>
            </a:r>
          </a:p>
          <a:p>
            <a:pPr marL="571500" indent="-285750">
              <a:buFont typeface="Arial" pitchFamily="34" charset="0"/>
              <a:buChar char="•"/>
            </a:pPr>
            <a:r>
              <a:rPr lang="fr-FR" sz="1600" dirty="0"/>
              <a:t>Son vocabulaire, son </a:t>
            </a:r>
            <a:r>
              <a:rPr lang="fr-FR" sz="1600" dirty="0" smtClean="0"/>
              <a:t>style,</a:t>
            </a:r>
          </a:p>
          <a:p>
            <a:pPr marL="571500" indent="-285750">
              <a:buFont typeface="Arial" pitchFamily="34" charset="0"/>
              <a:buChar char="•"/>
            </a:pPr>
            <a:r>
              <a:rPr lang="fr-FR" sz="1600" dirty="0" smtClean="0"/>
              <a:t>Sa proximité avec 2 Pierre.</a:t>
            </a:r>
            <a:endParaRPr lang="fr-FR" sz="1600" dirty="0"/>
          </a:p>
          <a:p>
            <a:pPr marL="571500" indent="-285750">
              <a:buFont typeface="Arial" pitchFamily="34" charset="0"/>
              <a:buChar char="•"/>
            </a:pPr>
            <a:endParaRPr lang="fr-FR" sz="1600" dirty="0"/>
          </a:p>
          <a:p>
            <a:pPr marL="285750" indent="-285750">
              <a:buFont typeface="Wingdings" panose="05000000000000000000" pitchFamily="2" charset="2"/>
              <a:buChar char="Ø"/>
            </a:pPr>
            <a:r>
              <a:rPr lang="fr-FR" sz="2000" dirty="0"/>
              <a:t>Controverses :</a:t>
            </a:r>
          </a:p>
          <a:p>
            <a:pPr marL="571500" indent="-285750">
              <a:buFont typeface="Arial" pitchFamily="34" charset="0"/>
              <a:buChar char="•"/>
            </a:pPr>
            <a:r>
              <a:rPr lang="fr-FR" sz="1600" dirty="0"/>
              <a:t>Ses citations s’appuyant sur des sources apocryphes,</a:t>
            </a:r>
          </a:p>
          <a:p>
            <a:pPr marL="571500" indent="-285750">
              <a:buFont typeface="Arial" pitchFamily="34" charset="0"/>
              <a:buChar char="•"/>
            </a:pPr>
            <a:r>
              <a:rPr lang="fr-FR" sz="1600" dirty="0"/>
              <a:t>Son acceptation tardive dans le canon,</a:t>
            </a:r>
          </a:p>
          <a:p>
            <a:pPr marL="571500" indent="-285750">
              <a:buFont typeface="Arial" pitchFamily="34" charset="0"/>
              <a:buChar char="•"/>
            </a:pPr>
            <a:r>
              <a:rPr lang="fr-FR" sz="1600" dirty="0"/>
              <a:t>Les écarts de </a:t>
            </a:r>
            <a:r>
              <a:rPr lang="fr-FR" sz="1600" dirty="0" smtClean="0"/>
              <a:t>manuscrits.</a:t>
            </a:r>
            <a:endParaRPr lang="fr-FR" sz="1600" dirty="0"/>
          </a:p>
          <a:p>
            <a:pPr marL="571500" indent="-285750">
              <a:buFont typeface="Arial" pitchFamily="34" charset="0"/>
              <a:buChar char="•"/>
            </a:pPr>
            <a:endParaRPr lang="fr-FR" sz="1600" dirty="0"/>
          </a:p>
          <a:p>
            <a:endParaRPr lang="fr-FR" sz="2400" dirty="0"/>
          </a:p>
        </p:txBody>
      </p:sp>
    </p:spTree>
    <p:extLst>
      <p:ext uri="{BB962C8B-B14F-4D97-AF65-F5344CB8AC3E}">
        <p14:creationId xmlns:p14="http://schemas.microsoft.com/office/powerpoint/2010/main" val="253584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Introduction</a:t>
            </a:r>
          </a:p>
        </p:txBody>
      </p:sp>
      <p:sp>
        <p:nvSpPr>
          <p:cNvPr id="3" name="Espace réservé du contenu 2"/>
          <p:cNvSpPr>
            <a:spLocks noGrp="1"/>
          </p:cNvSpPr>
          <p:nvPr>
            <p:ph idx="1"/>
          </p:nvPr>
        </p:nvSpPr>
        <p:spPr/>
        <p:txBody>
          <a:bodyPr/>
          <a:lstStyle/>
          <a:p>
            <a:r>
              <a:rPr lang="fr-FR" dirty="0"/>
              <a:t>Le livre d’Hénoch</a:t>
            </a:r>
          </a:p>
        </p:txBody>
      </p:sp>
      <p:sp>
        <p:nvSpPr>
          <p:cNvPr id="4" name="Espace réservé du contenu 3"/>
          <p:cNvSpPr>
            <a:spLocks noGrp="1"/>
          </p:cNvSpPr>
          <p:nvPr>
            <p:ph idx="10"/>
          </p:nvPr>
        </p:nvSpPr>
        <p:spPr/>
        <p:txBody>
          <a:bodyPr/>
          <a:lstStyle/>
          <a:p>
            <a:pPr marL="285750" indent="-285750" algn="just">
              <a:buFont typeface="Wingdings" panose="05000000000000000000" pitchFamily="2" charset="2"/>
              <a:buChar char="Ø"/>
            </a:pPr>
            <a:r>
              <a:rPr lang="fr-FR" sz="1800" dirty="0"/>
              <a:t>Le Livre d'Hénoch, aussi appelé 1 Hénoch ou Hénoch         éthiopien, est un écrit pseudépigraphique de l'Ancien           Testament attribué à Hénoch, arrière-grand-père de Noé</a:t>
            </a:r>
          </a:p>
          <a:p>
            <a:pPr algn="just"/>
            <a:endParaRPr lang="fr-FR" sz="1800" dirty="0"/>
          </a:p>
          <a:p>
            <a:pPr marL="285750" indent="-285750" algn="just">
              <a:buFont typeface="Wingdings" panose="05000000000000000000" pitchFamily="2" charset="2"/>
              <a:buChar char="Ø"/>
            </a:pPr>
            <a:r>
              <a:rPr lang="fr-FR" sz="1800" dirty="0"/>
              <a:t>Le livre d'Hénoch a été écarté par le canon juif de l'Ancien    testament. Il n'a pas été inclus dans la Bible dite des           Septante (en grec). Les chrétiens l'ont officiellement écarté   lors du concile de Laodicée (364). Il n'est accepté que par    l'Église éthiopienne orthodoxe.</a:t>
            </a:r>
          </a:p>
        </p:txBody>
      </p:sp>
    </p:spTree>
    <p:extLst>
      <p:ext uri="{BB962C8B-B14F-4D97-AF65-F5344CB8AC3E}">
        <p14:creationId xmlns:p14="http://schemas.microsoft.com/office/powerpoint/2010/main" val="1236738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Introduction</a:t>
            </a:r>
          </a:p>
        </p:txBody>
      </p:sp>
      <p:sp>
        <p:nvSpPr>
          <p:cNvPr id="3" name="Espace réservé du contenu 2"/>
          <p:cNvSpPr>
            <a:spLocks noGrp="1"/>
          </p:cNvSpPr>
          <p:nvPr>
            <p:ph idx="1"/>
          </p:nvPr>
        </p:nvSpPr>
        <p:spPr/>
        <p:txBody>
          <a:bodyPr/>
          <a:lstStyle/>
          <a:p>
            <a:r>
              <a:rPr lang="fr-FR" dirty="0"/>
              <a:t>Le livre d’Hénoch :</a:t>
            </a:r>
          </a:p>
        </p:txBody>
      </p:sp>
      <p:sp>
        <p:nvSpPr>
          <p:cNvPr id="4" name="Espace réservé du contenu 3"/>
          <p:cNvSpPr>
            <a:spLocks noGrp="1"/>
          </p:cNvSpPr>
          <p:nvPr>
            <p:ph idx="10"/>
          </p:nvPr>
        </p:nvSpPr>
        <p:spPr>
          <a:xfrm>
            <a:off x="1990056" y="1491630"/>
            <a:ext cx="6912768" cy="2995737"/>
          </a:xfrm>
        </p:spPr>
        <p:txBody>
          <a:bodyPr/>
          <a:lstStyle/>
          <a:p>
            <a:pPr marL="285750" indent="-285750" algn="just">
              <a:buFont typeface="Wingdings" panose="05000000000000000000" pitchFamily="2" charset="2"/>
              <a:buChar char="Ø"/>
            </a:pPr>
            <a:r>
              <a:rPr lang="fr-FR" sz="1800" dirty="0"/>
              <a:t>La composition des différents livres s'étire sur une période    allant d'avant le IVe siècle, au Ier siècle avant notre ère.       Certaines parties du livre ont vraisemblablement été            composées en hébreu, d'autres en araméen (découverte     des fragments en araméen parmi les manuscrits de la mer Morte).</a:t>
            </a:r>
          </a:p>
          <a:p>
            <a:pPr marL="285750" indent="-285750" algn="just">
              <a:buFont typeface="Wingdings" panose="05000000000000000000" pitchFamily="2" charset="2"/>
              <a:buChar char="Ø"/>
            </a:pPr>
            <a:r>
              <a:rPr lang="fr-FR" sz="1800" dirty="0"/>
              <a:t>L’Hénoch éthiopien est composé de cinq livres, précédés    d'une introduction (1-5) aux trois premiers livres :  Le Livre   des Veilleurs (6-36) décrit la rébellion et la chute des anges déchus, puis plusieurs voyages visionnaires d'Hénoch au     Ciel et aux Enfers en compagnie des archanges qui lui font diverses révélations. </a:t>
            </a:r>
          </a:p>
          <a:p>
            <a:pPr marL="571500" indent="-285750">
              <a:buFont typeface="Arial" pitchFamily="34" charset="0"/>
              <a:buChar char="•"/>
            </a:pPr>
            <a:endParaRPr lang="fr-FR" dirty="0"/>
          </a:p>
        </p:txBody>
      </p:sp>
    </p:spTree>
    <p:extLst>
      <p:ext uri="{BB962C8B-B14F-4D97-AF65-F5344CB8AC3E}">
        <p14:creationId xmlns:p14="http://schemas.microsoft.com/office/powerpoint/2010/main" val="2719681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Introduction</a:t>
            </a:r>
          </a:p>
        </p:txBody>
      </p:sp>
      <p:sp>
        <p:nvSpPr>
          <p:cNvPr id="3" name="Espace réservé du contenu 2"/>
          <p:cNvSpPr>
            <a:spLocks noGrp="1"/>
          </p:cNvSpPr>
          <p:nvPr>
            <p:ph idx="1"/>
          </p:nvPr>
        </p:nvSpPr>
        <p:spPr/>
        <p:txBody>
          <a:bodyPr/>
          <a:lstStyle/>
          <a:p>
            <a:r>
              <a:rPr lang="fr-FR" dirty="0"/>
              <a:t>Structure</a:t>
            </a:r>
          </a:p>
        </p:txBody>
      </p:sp>
      <p:sp>
        <p:nvSpPr>
          <p:cNvPr id="4" name="Espace réservé du contenu 3"/>
          <p:cNvSpPr>
            <a:spLocks noGrp="1"/>
          </p:cNvSpPr>
          <p:nvPr>
            <p:ph idx="10"/>
          </p:nvPr>
        </p:nvSpPr>
        <p:spPr/>
        <p:txBody>
          <a:bodyPr/>
          <a:lstStyle/>
          <a:p>
            <a:pPr marL="285750" indent="-285750">
              <a:buFont typeface="Wingdings" panose="05000000000000000000" pitchFamily="2" charset="2"/>
              <a:buChar char="Ø"/>
            </a:pPr>
            <a:r>
              <a:rPr lang="fr-FR" sz="1800" dirty="0"/>
              <a:t>Salutations					v1-2</a:t>
            </a:r>
          </a:p>
          <a:p>
            <a:pPr marL="285750" indent="-285750">
              <a:buFont typeface="Wingdings" panose="05000000000000000000" pitchFamily="2" charset="2"/>
              <a:buChar char="Ø"/>
            </a:pPr>
            <a:r>
              <a:rPr lang="fr-FR" sz="1800" dirty="0"/>
              <a:t>Occasion et but de la lettre			v3-4</a:t>
            </a:r>
          </a:p>
          <a:p>
            <a:pPr marL="1028700" lvl="1">
              <a:buFont typeface="Wingdings" panose="05000000000000000000" pitchFamily="2" charset="2"/>
              <a:buChar char="Ø"/>
            </a:pPr>
            <a:r>
              <a:rPr lang="fr-FR" sz="1800" dirty="0"/>
              <a:t>Rappels sur le jugement de Dieu		v5-7</a:t>
            </a:r>
          </a:p>
          <a:p>
            <a:pPr marL="1028700" lvl="1">
              <a:buFont typeface="Wingdings" panose="05000000000000000000" pitchFamily="2" charset="2"/>
              <a:buChar char="Ø"/>
            </a:pPr>
            <a:r>
              <a:rPr lang="fr-FR" sz="1800" dirty="0"/>
              <a:t>Caractéristiques des impies		v8-13</a:t>
            </a:r>
          </a:p>
          <a:p>
            <a:pPr marL="1028700" lvl="1">
              <a:buFont typeface="Wingdings" panose="05000000000000000000" pitchFamily="2" charset="2"/>
              <a:buChar char="Ø"/>
            </a:pPr>
            <a:r>
              <a:rPr lang="fr-FR" sz="1800" dirty="0"/>
              <a:t>Jugement des impies			v14-16</a:t>
            </a:r>
            <a:endParaRPr lang="fr-FR" sz="3200" dirty="0"/>
          </a:p>
          <a:p>
            <a:pPr marL="285750" indent="-285750">
              <a:buFont typeface="Wingdings" panose="05000000000000000000" pitchFamily="2" charset="2"/>
              <a:buChar char="Ø"/>
            </a:pPr>
            <a:r>
              <a:rPr lang="fr-FR" sz="1800" dirty="0"/>
              <a:t>Exhortations aux fidèles				v17-23</a:t>
            </a:r>
          </a:p>
          <a:p>
            <a:pPr marL="285750" indent="-285750">
              <a:buFont typeface="Wingdings" panose="05000000000000000000" pitchFamily="2" charset="2"/>
              <a:buChar char="Ø"/>
            </a:pPr>
            <a:r>
              <a:rPr lang="fr-FR" sz="1800" dirty="0"/>
              <a:t>Doxologie finale				v24-25</a:t>
            </a:r>
          </a:p>
          <a:p>
            <a:pPr marL="285750" indent="-285750">
              <a:buFont typeface="Wingdings" panose="05000000000000000000" pitchFamily="2" charset="2"/>
              <a:buChar char="Ø"/>
            </a:pPr>
            <a:endParaRPr lang="fr-FR" sz="1800" dirty="0"/>
          </a:p>
        </p:txBody>
      </p:sp>
    </p:spTree>
    <p:extLst>
      <p:ext uri="{BB962C8B-B14F-4D97-AF65-F5344CB8AC3E}">
        <p14:creationId xmlns:p14="http://schemas.microsoft.com/office/powerpoint/2010/main" val="24858272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Salutations  (v1-2)</a:t>
            </a:r>
          </a:p>
          <a:p>
            <a:r>
              <a:rPr lang="fr-FR" dirty="0"/>
              <a:t>Occasion et but de la lettre (3-4)</a:t>
            </a:r>
          </a:p>
        </p:txBody>
      </p:sp>
    </p:spTree>
    <p:extLst>
      <p:ext uri="{BB962C8B-B14F-4D97-AF65-F5344CB8AC3E}">
        <p14:creationId xmlns:p14="http://schemas.microsoft.com/office/powerpoint/2010/main" val="1683304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3450</TotalTime>
  <Words>2124</Words>
  <Application>Microsoft Office PowerPoint</Application>
  <PresentationFormat>Affichage à l'écran (16:9)</PresentationFormat>
  <Paragraphs>224</Paragraphs>
  <Slides>33</Slides>
  <Notes>26</Notes>
  <HiddenSlides>0</HiddenSlides>
  <MMClips>0</MMClips>
  <ScaleCrop>false</ScaleCrop>
  <HeadingPairs>
    <vt:vector size="6" baseType="variant">
      <vt:variant>
        <vt:lpstr>Polices utilisées</vt:lpstr>
      </vt:variant>
      <vt:variant>
        <vt:i4>4</vt:i4>
      </vt:variant>
      <vt:variant>
        <vt:lpstr>Thème</vt:lpstr>
      </vt:variant>
      <vt:variant>
        <vt:i4>2</vt:i4>
      </vt:variant>
      <vt:variant>
        <vt:lpstr>Titres des diapositives</vt:lpstr>
      </vt:variant>
      <vt:variant>
        <vt:i4>33</vt:i4>
      </vt:variant>
    </vt:vector>
  </HeadingPairs>
  <TitlesOfParts>
    <vt:vector size="39" baseType="lpstr">
      <vt:lpstr>맑은 고딕</vt:lpstr>
      <vt:lpstr>Arial</vt:lpstr>
      <vt:lpstr>Calibri</vt:lpstr>
      <vt:lpstr>Wingdings</vt:lpstr>
      <vt:lpstr>Office Theme</vt:lpstr>
      <vt:lpstr>Custom Design</vt:lpstr>
      <vt:lpstr>Présentation PowerPoint</vt:lpstr>
      <vt:lpstr> ETUDE DU LIVRE DE JUDE</vt:lpstr>
      <vt:lpstr>Présentation PowerPoint</vt:lpstr>
      <vt:lpstr>Introduction</vt:lpstr>
      <vt:lpstr>Introduction</vt:lpstr>
      <vt:lpstr>Introduction</vt:lpstr>
      <vt:lpstr>Introduction</vt:lpstr>
      <vt:lpstr>Introduction</vt:lpstr>
      <vt:lpstr>Présentation PowerPoint</vt:lpstr>
      <vt:lpstr>Salutations - Occasion et but de la lettre</vt:lpstr>
      <vt:lpstr>Présentation PowerPoint</vt:lpstr>
      <vt:lpstr>Rappels sur le jugement de Dieu</vt:lpstr>
      <vt:lpstr>Rappels sur le jugement de Dieu</vt:lpstr>
      <vt:lpstr>Un jugement d’actualité </vt:lpstr>
      <vt:lpstr>Présentation PowerPoint</vt:lpstr>
      <vt:lpstr>Caractéristiques des impies</vt:lpstr>
      <vt:lpstr>Caractéristiques des impies</vt:lpstr>
      <vt:lpstr>Caractéristiques des impies</vt:lpstr>
      <vt:lpstr>Caractéristiques des impies</vt:lpstr>
      <vt:lpstr>Des impies dans nos assemblées</vt:lpstr>
      <vt:lpstr>Présentation PowerPoint</vt:lpstr>
      <vt:lpstr>Jugement des impies </vt:lpstr>
      <vt:lpstr>Jugement des impies</vt:lpstr>
      <vt:lpstr>Présentation PowerPoint</vt:lpstr>
      <vt:lpstr>Exhortations aux fidèles</vt:lpstr>
      <vt:lpstr>Exhortations aux fidèles</vt:lpstr>
      <vt:lpstr>Exhortations aux fidèles</vt:lpstr>
      <vt:lpstr>Présentation PowerPoint</vt:lpstr>
      <vt:lpstr>Exhortations aux fidèles</vt:lpstr>
      <vt:lpstr>Présentation PowerPoint</vt:lpstr>
      <vt:lpstr>Les enseignements</vt:lpstr>
      <vt:lpstr>Présentation PowerPoint</vt:lpstr>
      <vt:lpstr>Bibliographie</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Sebastien Keller</cp:lastModifiedBy>
  <cp:revision>153</cp:revision>
  <dcterms:created xsi:type="dcterms:W3CDTF">2014-04-01T16:27:38Z</dcterms:created>
  <dcterms:modified xsi:type="dcterms:W3CDTF">2020-08-28T19:38:50Z</dcterms:modified>
</cp:coreProperties>
</file>