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74" r:id="rId3"/>
    <p:sldId id="261" r:id="rId4"/>
    <p:sldId id="264" r:id="rId5"/>
    <p:sldId id="275" r:id="rId6"/>
    <p:sldId id="259" r:id="rId7"/>
    <p:sldId id="257" r:id="rId8"/>
    <p:sldId id="258" r:id="rId9"/>
    <p:sldId id="270" r:id="rId10"/>
    <p:sldId id="260" r:id="rId11"/>
    <p:sldId id="266" r:id="rId12"/>
    <p:sldId id="267" r:id="rId13"/>
    <p:sldId id="272" r:id="rId14"/>
    <p:sldId id="263" r:id="rId15"/>
    <p:sldId id="271" r:id="rId16"/>
    <p:sldId id="278" r:id="rId17"/>
    <p:sldId id="277" r:id="rId18"/>
    <p:sldId id="262" r:id="rId19"/>
    <p:sldId id="276" r:id="rId20"/>
    <p:sldId id="269" r:id="rId21"/>
    <p:sldId id="268" r:id="rId22"/>
    <p:sldId id="279" r:id="rId23"/>
    <p:sldId id="273"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0404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12" y="186"/>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806" y="21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79467-2C48-4277-AA79-8DCF30EA9B88}" type="datetimeFigureOut">
              <a:rPr lang="fr-FR" smtClean="0"/>
              <a:pPr/>
              <a:t>31/08/2019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05F6DC-A8CA-4A04-A2E9-3C9992F0B94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fr.wikipedia.org/wiki/Hi%C3%A9rapolis" TargetMode="External"/><Relationship Id="rId3" Type="http://schemas.openxmlformats.org/officeDocument/2006/relationships/hyperlink" Target="https://fr.wikipedia.org/wiki/Alexandre_le_Grand" TargetMode="External"/><Relationship Id="rId7" Type="http://schemas.openxmlformats.org/officeDocument/2006/relationships/hyperlink" Target="https://fr.wikipedia.org/wiki/401_av._J.-C."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fr.wikipedia.org/wiki/Sardes" TargetMode="External"/><Relationship Id="rId11" Type="http://schemas.openxmlformats.org/officeDocument/2006/relationships/hyperlink" Target="https://fr.wikipedia.org/wiki/Tremblement_de_terre" TargetMode="External"/><Relationship Id="rId5" Type="http://schemas.openxmlformats.org/officeDocument/2006/relationships/hyperlink" Target="https://fr.wikipedia.org/wiki/Cyrus_le_Jeune" TargetMode="External"/><Relationship Id="rId10" Type="http://schemas.openxmlformats.org/officeDocument/2006/relationships/hyperlink" Target="https://fr.wikipedia.org/wiki/N%C3%A9ron" TargetMode="External"/><Relationship Id="rId4" Type="http://schemas.openxmlformats.org/officeDocument/2006/relationships/hyperlink" Target="https://fr.wikipedia.org/wiki/X%C3%A9nophon" TargetMode="External"/><Relationship Id="rId9" Type="http://schemas.openxmlformats.org/officeDocument/2006/relationships/hyperlink" Target="https://fr.wikipedia.org/wiki/Laodic%C3%A9e_du_Lyco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r.wikipedia.org/wiki/Ier_si%C3%A8cle_av._J.-C."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fr.wikipedia.org/wiki/Empire_romai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a:t>
            </a:r>
            <a:r>
              <a:rPr lang="fr-FR" baseline="0" dirty="0" smtClean="0"/>
              <a:t> problème: Paul, prisonnier à Rome, rencontre Onésime, un esclave de Philémon. Celui-ci, au lieu d’être utile comme son nom l’indique, est devenu inutile pour Philémon, puisqu’il semble s’être échappé et probablement en ayant volé quelque chose à son maître.</a:t>
            </a:r>
          </a:p>
          <a:p>
            <a:r>
              <a:rPr lang="fr-FR" baseline="0" dirty="0" smtClean="0"/>
              <a:t> Paul l’a engendré dans les liens: c’est en prison qu’il lui a parlé de Jésus et qu’il s’est converti; dans quelles circonstances on ne sait pas… de plus, il aime beaucoup Onésime (mon enfant, mes propres entrailles), il lui est utile; il souhaite le garder comme serviteur.</a:t>
            </a:r>
          </a:p>
          <a:p>
            <a:r>
              <a:rPr lang="fr-FR" dirty="0" smtClean="0"/>
              <a:t>A ce propos, Paul passe souvent comme un homme dur, misogyne… quand on gratte un peu, on voit une affection autant paternelle (1 Corinthiens 4:15  Car quand vous auriez dix mille maîtres dans le Christ, vous n’avez cependant pas beaucoup de pères, car moi je vous ai engendrés dans le Christ Jésus par l’évangile.),</a:t>
            </a:r>
          </a:p>
          <a:p>
            <a:r>
              <a:rPr lang="fr-FR" dirty="0" smtClean="0"/>
              <a:t>que maternelle (1 </a:t>
            </a:r>
            <a:r>
              <a:rPr lang="fr-FR" dirty="0" err="1" smtClean="0"/>
              <a:t>Thessalonic</a:t>
            </a:r>
            <a:r>
              <a:rPr lang="fr-FR" dirty="0" smtClean="0"/>
              <a:t> 2:8  Comme une nourrice chérit ses propres enfants, ainsi, vous étant tendrement affectionnés, nous aurions été tout disposés à vous communiquer non seulement l’évangile de Dieu, mais aussi nos propres vies, parce que vous nous étiez devenus fort chers.)</a:t>
            </a:r>
            <a:endParaRPr lang="fr-FR" baseline="0" dirty="0" smtClean="0"/>
          </a:p>
          <a:p>
            <a:endParaRPr lang="fr-FR" baseline="0"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Paul a autorité sur Philémon et il a le droit</a:t>
            </a:r>
            <a:r>
              <a:rPr lang="fr-FR" baseline="0" dirty="0" smtClean="0"/>
              <a:t> de commander (ce qui convient). Ce n’est pas ce qu’il fait: il prie Philémon :</a:t>
            </a:r>
          </a:p>
          <a:p>
            <a:r>
              <a:rPr lang="fr-FR" baseline="0" dirty="0" smtClean="0"/>
              <a:t>Pourquoi?</a:t>
            </a:r>
          </a:p>
          <a:p>
            <a:pPr>
              <a:buFontTx/>
              <a:buChar char="-"/>
            </a:pPr>
            <a:r>
              <a:rPr lang="fr-FR" baseline="0" dirty="0" smtClean="0"/>
              <a:t>Ce sont les affaires de Philémon pas les siennes: il respecte, c’est à lui de prendre la décision; il renvoie même le fugitif à son maître, parce que c’est la loi (romaine mais la loi en vigueur) à son détriment puisqu’il le servait.</a:t>
            </a:r>
          </a:p>
          <a:p>
            <a:pPr>
              <a:buFontTx/>
              <a:buChar char="-"/>
            </a:pPr>
            <a:r>
              <a:rPr lang="fr-FR" baseline="0" dirty="0" smtClean="0"/>
              <a:t> Philémon a la liberté d’agir comme il lui plaira, non pas contraint par un ordre apostolique, mais volontaire, à cause de l’amour (v9) un amour pour le Seigneur Jésus et pour </a:t>
            </a:r>
            <a:r>
              <a:rPr lang="fr-FR" u="sng" baseline="0" dirty="0" smtClean="0"/>
              <a:t>tous</a:t>
            </a:r>
            <a:r>
              <a:rPr lang="fr-FR" baseline="0" dirty="0" smtClean="0"/>
              <a:t> les saints (v5) </a:t>
            </a:r>
            <a:r>
              <a:rPr lang="fr-FR" dirty="0" smtClean="0"/>
              <a:t>dont</a:t>
            </a:r>
            <a:r>
              <a:rPr lang="fr-FR" baseline="0" dirty="0" smtClean="0"/>
              <a:t> Onésime fait désormais partie.</a:t>
            </a:r>
          </a:p>
          <a:p>
            <a:pPr>
              <a:buFontTx/>
              <a:buNone/>
            </a:pPr>
            <a:endParaRPr lang="fr-FR" dirty="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y a un but à ce</a:t>
            </a:r>
            <a:r>
              <a:rPr lang="fr-FR" baseline="0" dirty="0" smtClean="0"/>
              <a:t> problème: Onésime n’est pas parti « par hasard », mais selon un dessein déterminé: </a:t>
            </a:r>
          </a:p>
          <a:p>
            <a:pPr>
              <a:buFontTx/>
              <a:buChar char="-"/>
            </a:pPr>
            <a:r>
              <a:rPr lang="fr-FR" baseline="0" dirty="0" smtClean="0"/>
              <a:t>Avant tu le possédais comme un esclave pour un temps; maintenant il y a une relation éternelle</a:t>
            </a:r>
          </a:p>
          <a:p>
            <a:pPr>
              <a:buFontTx/>
              <a:buChar char="-"/>
            </a:pPr>
            <a:r>
              <a:rPr lang="fr-FR" baseline="0" dirty="0" smtClean="0"/>
              <a:t> Avant il était un esclave, maintenant au dessus d’</a:t>
            </a:r>
            <a:r>
              <a:rPr lang="fr-FR" dirty="0" smtClean="0"/>
              <a:t>un esclave: </a:t>
            </a:r>
            <a:r>
              <a:rPr lang="fr-FR" baseline="0" dirty="0" smtClean="0"/>
              <a:t>un frère bien-aimé; un frère de l’apôtre, un frère pour toi dans la chair puisqu’il est décidé à te servir dans ta maison, un frère dans le Seigneur puisque désormais c’est Jésus qu’il sert en premier.</a:t>
            </a:r>
          </a:p>
          <a:p>
            <a:endParaRPr lang="fr-FR" dirty="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Toutefois, pour une restauration totale et complète, pour des relations fraternelles entre Paul, Philémon et Onésime, il faut que tous les problèmes aient été réglés. Y compris celui du dommage causé par Onésime. Paul souhaite que la relation O/Ph soit la même que la sienne avec l’un ou avec l’autre… Il se propose même de prendre la place d’O sur le plan du dommage. Il considère même cet acte comme un profit pour lui, un privilège, alors qu’il aurait pu ordonner soit de passer l’éponge, soit de faire payer ce qu’il doit puisqu’il est désormais chrétien. </a:t>
            </a:r>
          </a:p>
          <a:p>
            <a:r>
              <a:rPr lang="fr-FR" dirty="0" smtClean="0"/>
              <a:t>Ce sera un rafraichissement pour lui dans les circonstances qu’il traverse. En même temps, il désire être le reflet de Jésus Christ qui a payé la dette de l’homme et des hommes devant Dieu.</a:t>
            </a:r>
          </a:p>
          <a:p>
            <a:r>
              <a:rPr lang="fr-FR" dirty="0" smtClean="0"/>
              <a:t>Il indique même sa confiance totale dans l’obéissance volontaire, de cœur,  par amour,</a:t>
            </a:r>
            <a:r>
              <a:rPr lang="fr-FR" baseline="0" dirty="0" smtClean="0"/>
              <a:t> </a:t>
            </a:r>
            <a:r>
              <a:rPr lang="fr-FR" dirty="0" smtClean="0"/>
              <a:t>de Ph, au delà même</a:t>
            </a:r>
            <a:r>
              <a:rPr lang="fr-FR" baseline="0" dirty="0" smtClean="0"/>
              <a:t> de ce qu’il souhaite. </a:t>
            </a:r>
            <a:endParaRPr lang="fr-FR" dirty="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smtClean="0"/>
              <a:t>L’esclavage en Israël</a:t>
            </a:r>
          </a:p>
          <a:p>
            <a:r>
              <a:rPr lang="fr-FR" dirty="0" smtClean="0"/>
              <a:t>La loi prévoit l’esclavage des étrangers suite à la guerre ou par achat; il était circoncis (Genèse 17:12  Et tout mâle de huit jours, en vos générations, sera circoncis parmi vous, celui qui est né dans la maison, et celui qui est acheté à prix d’argent, tout fils d’étranger qui n’est point de ta semence.13  On ne manquera point de circoncire celui qui est né dans ta maison et celui qui est acheté de ton argent ; et mon alliance sera en votre chair comme alliance perpétuelle.) donc assimilé (participation aux fêtes). Il pouvait être corrigé, mais non tué, ni blessé: il était libéré en cas de blessure (Ex 21:26-27  Et si un homme frappe l’œil de son serviteur, ou l’œil de sa servante, et le lui fasse perdre, il les laissera aller libres pour l’œil ; et s’il fait tomber la dent de son serviteur ou la dent de sa servante, il les laissera aller libres pour la dent.)</a:t>
            </a:r>
          </a:p>
          <a:p>
            <a:r>
              <a:rPr lang="fr-FR" dirty="0" smtClean="0"/>
              <a:t>Un esclave peut s’élever dans la société, devenir intendant et héritier comme </a:t>
            </a:r>
            <a:r>
              <a:rPr lang="fr-FR" dirty="0" err="1" smtClean="0"/>
              <a:t>Eliézer</a:t>
            </a:r>
            <a:r>
              <a:rPr lang="fr-FR" dirty="0" smtClean="0"/>
              <a:t> de Damas  (</a:t>
            </a:r>
            <a:r>
              <a:rPr lang="fr-FR" dirty="0" err="1" smtClean="0"/>
              <a:t>Gen</a:t>
            </a:r>
            <a:r>
              <a:rPr lang="fr-FR" dirty="0" smtClean="0"/>
              <a:t> 15:2; 24:2)</a:t>
            </a:r>
          </a:p>
          <a:p>
            <a:r>
              <a:rPr lang="fr-FR" dirty="0" smtClean="0"/>
              <a:t>Un Israélite endetté pouvait se vendre comme esclave pour racheter sa dette; il était libéré au bout de 7 années de service, ou bien au Jubilé. Il y avait toujours possibilité de rachat. Sauf Exode 21</a:t>
            </a:r>
          </a:p>
          <a:p>
            <a:r>
              <a:rPr lang="fr-FR" dirty="0" smtClean="0"/>
              <a:t>L’esclave fugitif n’était pas livré à son maître, mais accueilli: il pouvait s’installer dans un lieu quelconque (</a:t>
            </a:r>
            <a:r>
              <a:rPr lang="fr-FR" dirty="0" err="1" smtClean="0"/>
              <a:t>Deut</a:t>
            </a:r>
            <a:r>
              <a:rPr lang="fr-FR" dirty="0" smtClean="0"/>
              <a:t>. 23:15-16)  ce qui n’est pas le cas de la loi romaine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raison de ces lois,</a:t>
            </a:r>
            <a:r>
              <a:rPr lang="fr-FR" baseline="0" dirty="0" smtClean="0"/>
              <a:t> c’est que les Israélites appartiennent à l’Eternel: </a:t>
            </a:r>
            <a:r>
              <a:rPr lang="fr-FR" sz="1200" kern="1200" dirty="0" smtClean="0">
                <a:solidFill>
                  <a:schemeClr val="tx1"/>
                </a:solidFill>
                <a:latin typeface="+mn-lt"/>
                <a:ea typeface="+mn-ea"/>
                <a:cs typeface="+mn-cs"/>
              </a:rPr>
              <a:t>Lévitique 25:55  Car c'est de moi que les Israélites sont les serviteurs ; ce sont mes serviteurs que j'ai fait sortir du pays d'Égypte. Je suis l'Éternel, votre Dieu.</a:t>
            </a:r>
          </a:p>
          <a:p>
            <a:endParaRPr lang="fr-FR" dirty="0" smtClean="0"/>
          </a:p>
          <a:p>
            <a:r>
              <a:rPr lang="fr-FR" dirty="0" smtClean="0"/>
              <a:t>Enfin le rapt était puni de mort </a:t>
            </a:r>
            <a:r>
              <a:rPr lang="fr-FR" sz="1200" kern="1200" dirty="0" smtClean="0">
                <a:solidFill>
                  <a:schemeClr val="tx1"/>
                </a:solidFill>
                <a:latin typeface="+mn-lt"/>
                <a:ea typeface="+mn-ea"/>
                <a:cs typeface="+mn-cs"/>
              </a:rPr>
              <a:t> (Ex 21:16 ; De 24:7)</a:t>
            </a:r>
          </a:p>
          <a:p>
            <a:endParaRPr lang="fr-FR" dirty="0" smtClean="0"/>
          </a:p>
          <a:p>
            <a:r>
              <a:rPr lang="fr-FR" dirty="0" smtClean="0"/>
              <a:t>Rien à voir avec Rome… et pourtant… Néhémie 5 nous apprend le dur service des pauvres, Jérémie 34:8-11 prophétise contre ceux qui après avoir libéré leurs esclaves, les astreignent de nouveau au service…</a:t>
            </a:r>
          </a:p>
          <a:p>
            <a:r>
              <a:rPr lang="fr-FR" dirty="0" smtClean="0"/>
              <a:t>Esaïe 583-7 nous dit que le vrai jeûne qui plait à Dieu est; rompre les chaînes injustes, laisser tomber les liens du joug, renvoyer libres les opprimés, briser tout joug…</a:t>
            </a:r>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14</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u="sng" dirty="0" smtClean="0"/>
              <a:t>Jésus</a:t>
            </a:r>
            <a:r>
              <a:rPr lang="fr-FR" sz="1200" u="sng" dirty="0" smtClean="0"/>
              <a:t> et l’esclavage:</a:t>
            </a:r>
          </a:p>
          <a:p>
            <a:r>
              <a:rPr lang="fr-FR" sz="1200" dirty="0" smtClean="0"/>
              <a:t>Ni le Seigneur, ni Paul ne bouscule l’ordre établi:</a:t>
            </a:r>
          </a:p>
          <a:p>
            <a:r>
              <a:rPr lang="fr-FR" sz="1200" dirty="0" smtClean="0"/>
              <a:t>Jésus en parle dans plusieurs paraboles:</a:t>
            </a:r>
            <a:r>
              <a:rPr lang="fr-FR" sz="1200" baseline="0" dirty="0" smtClean="0"/>
              <a:t> l’ivraie Mat 13:27, le roi et les 2 esclaves Mat 18:23, les cultivateurs Mat 21:34, les talents Mat 24 (!)ou les mines </a:t>
            </a:r>
            <a:r>
              <a:rPr lang="fr-FR" sz="1200" baseline="0" dirty="0" err="1" smtClean="0"/>
              <a:t>Lc</a:t>
            </a:r>
            <a:r>
              <a:rPr lang="fr-FR" sz="1200" baseline="0" dirty="0" smtClean="0"/>
              <a:t> 19. Le père de </a:t>
            </a:r>
            <a:r>
              <a:rPr lang="fr-FR" sz="1200" baseline="0" dirty="0" err="1" smtClean="0"/>
              <a:t>Lc</a:t>
            </a:r>
            <a:r>
              <a:rPr lang="fr-FR" sz="1200" baseline="0" dirty="0" smtClean="0"/>
              <a:t> 15; </a:t>
            </a:r>
            <a:r>
              <a:rPr lang="fr-FR" sz="1200" baseline="0" dirty="0" err="1" smtClean="0"/>
              <a:t>etc</a:t>
            </a:r>
            <a:r>
              <a:rPr lang="fr-FR" sz="1200" baseline="0" dirty="0" smtClean="0"/>
              <a:t>;</a:t>
            </a:r>
          </a:p>
          <a:p>
            <a:r>
              <a:rPr lang="fr-FR" dirty="0" smtClean="0"/>
              <a:t>Il parle et il vit dans son temps: les maîtres commandent et les esclaves obéissent. On peut remarquer quand même que Jésus souligne le bon traitement du centenier envers son serviteur, la confiance que le maître leur accorde en leur confiant des sommes importantes, la responsabilité des esclaves d’attendre le maître, de gérer ce qui leur a été confié, </a:t>
            </a:r>
          </a:p>
          <a:p>
            <a:r>
              <a:rPr lang="fr-FR" sz="1200" baseline="0" dirty="0" smtClean="0"/>
              <a:t>Jésus n’est pas venu s’occuper de l’esclavage physique,  Il veut nous affranchit d’un esclavage bien plus profond et plus dur que celui des hommes pour être réellement libres</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smtClean="0"/>
              <a:t>Jean 8:34  Jésus leur répondit, En vérité, en vérité, je vous dis, Quiconque pratique le péché est esclave du péché.</a:t>
            </a:r>
          </a:p>
          <a:p>
            <a:r>
              <a:rPr lang="fr-FR" dirty="0" smtClean="0"/>
              <a:t>2 Pierre 2:19  on est esclave de celui par qui on est vaincu.</a:t>
            </a:r>
          </a:p>
          <a:p>
            <a:r>
              <a:rPr lang="fr-FR" dirty="0" smtClean="0"/>
              <a:t>Par nature et par pratique, je suis esclave du péché, incapable de m’en sortir seul, de me racheter moi-même, ni mon frère… Ps.49:7</a:t>
            </a:r>
          </a:p>
          <a:p>
            <a:r>
              <a:rPr lang="fr-FR" dirty="0" smtClean="0"/>
              <a:t>Jean 8:36  Si donc le Fils vous affranchit, vous serez réellement libres.</a:t>
            </a:r>
          </a:p>
          <a:p>
            <a:r>
              <a:rPr lang="fr-FR" dirty="0" smtClean="0"/>
              <a:t>Racheté par grâce, je suis d’une nouvelle création, libéré de l’esclavage du péché qui mène à la mort, esclave volontaire d’une obéissance qui mène à la justice pour la sainteté et la vie éternelle:</a:t>
            </a:r>
          </a:p>
          <a:p>
            <a:r>
              <a:rPr lang="fr-FR" dirty="0" smtClean="0"/>
              <a:t>Rom 6:16-23  Ne savez-vous pas qu’à quiconque vous vous livrez vous–mêmes comme esclaves pour obéir, vous êtes esclaves de celui à qui vous obéissez, soit du péché pour la mort, soit de l’obéissance pour la justice.  Or grâces à Dieu de ce que vous étiez esclaves du péché, mais de ce que ensuite vous avez obéi de cœur à la forme de doctrine dans laquelle vous avez été instruits.  Mais ayant été affranchis du péché, vous avez été asservis à la justice</a:t>
            </a:r>
          </a:p>
          <a:p>
            <a:r>
              <a:rPr lang="fr-FR" dirty="0" smtClean="0"/>
              <a:t>…Car ainsi que vous avez livré vos membres comme esclaves à l’impureté et à l’iniquité pour l’iniquité, ainsi livrez maintenant vos membres comme esclaves à la justice pour la sainteté.</a:t>
            </a:r>
          </a:p>
          <a:p>
            <a:r>
              <a:rPr lang="fr-FR" dirty="0" smtClean="0"/>
              <a:t> Car lorsque vous étiez esclaves du péché, vous étiez libres à l’égard de la justice.</a:t>
            </a:r>
          </a:p>
          <a:p>
            <a:r>
              <a:rPr lang="fr-FR" dirty="0" smtClean="0"/>
              <a:t> Quel fruit donc aviez-vous alors des choses dont maintenant vous avez honte ? car la fin de ces choses est la mort. –Mais maintenant, ayant été affranchis du péché et asservis à Dieu, vous avez votre fruit dans la sainteté et pour fin la vie éternelle.</a:t>
            </a:r>
          </a:p>
          <a:p>
            <a:r>
              <a:rPr lang="fr-FR" dirty="0" smtClean="0"/>
              <a:t> Car les gages du péché, c’est la mort ; mais le don de grâce de Dieu, c’est la vie éternelle dans le christ Jésus, notre Seigneur.</a:t>
            </a:r>
          </a:p>
          <a:p>
            <a:endParaRPr lang="fr-FR" dirty="0" smtClean="0"/>
          </a:p>
          <a:p>
            <a:r>
              <a:rPr lang="fr-FR" dirty="0" smtClean="0"/>
              <a:t>Galates 5:1  Christ nous a placés dans la liberté en nous affranchissant ; tenez-vous donc fermes, et ne soyez pas de nouveau retenus sous un joug de servitude.</a:t>
            </a:r>
          </a:p>
          <a:p>
            <a:r>
              <a:rPr lang="fr-FR" dirty="0" smtClean="0"/>
              <a:t>Galates 5:13  Car vous, frères, vous avez été appelés à la liberté ; seulement n’usez pas de la liberté comme d’une occasion pour la chair, mais, par amour, servez-vous l’un l’autre ;</a:t>
            </a:r>
          </a:p>
          <a:p>
            <a:r>
              <a:rPr lang="fr-FR" dirty="0" smtClean="0"/>
              <a:t>1 Pierre 2:16  et non comme ayant la liberté pour voile de la méchanceté, mais comme esclaves de Dieu.</a:t>
            </a:r>
          </a:p>
          <a:p>
            <a:endParaRPr lang="fr-FR" dirty="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r>
              <a:rPr lang="fr-FR" dirty="0" smtClean="0"/>
              <a:t>Phil.2 nous dit que Jésus a pris la forme d’esclave  pour servir et donner sa vie en rançon pour beaucoup Mc10:45</a:t>
            </a:r>
          </a:p>
          <a:p>
            <a:r>
              <a:rPr lang="fr-FR" dirty="0" smtClean="0"/>
              <a:t>Zacharie 13:5  –Et il dira, Je ne suis pas prophète ; je suis un homme qui laboure la terre ; car l’homme m’a acquis comme esclave dès ma jeunesse. 6  Et on lui dira, Quelles sont ces blessures à tes mains ? Et il dira, Celles dont j’ai été blessé dans la maison de mes amis</a:t>
            </a:r>
          </a:p>
          <a:p>
            <a:r>
              <a:rPr lang="fr-FR" dirty="0" smtClean="0"/>
              <a:t>Matthieu 20:27  et quiconque voudra être le premier parmi vous, qu’il soit votre esclave ;</a:t>
            </a:r>
          </a:p>
          <a:p>
            <a:r>
              <a:rPr lang="fr-FR" dirty="0" smtClean="0"/>
              <a:t>Matthieu 10:24; Jean 13:16; Jean 15:20  Souvenez-vous de la parole que moi je vous ai dite, L’esclave n’est pas plus grand que son maître. S’ils m’ont persécuté, ils vous persécuteront aussi ; s’ils ont gardé ma parole, ils garderont aussi la vôtre.</a:t>
            </a:r>
          </a:p>
          <a:p>
            <a:endParaRPr lang="fr-FR" dirty="0" smtClean="0"/>
          </a:p>
          <a:p>
            <a:r>
              <a:rPr lang="fr-FR" dirty="0" smtClean="0"/>
              <a:t>Actes 4:29  Et maintenant, Seigneur, regarde à leurs menaces, et donne à tes esclaves d’annoncer ta parole avec toute hardiesse,</a:t>
            </a:r>
          </a:p>
          <a:p>
            <a:r>
              <a:rPr lang="fr-FR" dirty="0" smtClean="0"/>
              <a:t>Romains 1:1  Paul, esclave de Jésus Christ,</a:t>
            </a:r>
          </a:p>
          <a:p>
            <a:r>
              <a:rPr lang="fr-FR" dirty="0" smtClean="0"/>
              <a:t>Philippiens 1:1  Paul et Timothée, esclaves de Jésus Christ,</a:t>
            </a:r>
          </a:p>
          <a:p>
            <a:r>
              <a:rPr lang="fr-FR" dirty="0" smtClean="0"/>
              <a:t>Colossiens 4:12  </a:t>
            </a:r>
            <a:r>
              <a:rPr lang="fr-FR" dirty="0" err="1" smtClean="0"/>
              <a:t>Epaphras</a:t>
            </a:r>
            <a:r>
              <a:rPr lang="fr-FR" dirty="0" smtClean="0"/>
              <a:t> qui est des vôtres, esclave du Christ Jésus,</a:t>
            </a:r>
          </a:p>
          <a:p>
            <a:r>
              <a:rPr lang="fr-FR" dirty="0" smtClean="0"/>
              <a:t>Tite 1:1  Paul, esclave de Dieu,</a:t>
            </a:r>
          </a:p>
          <a:p>
            <a:r>
              <a:rPr lang="fr-FR" dirty="0" smtClean="0"/>
              <a:t>Jacques 1:1  Jacques, esclave de Dieu et du Seigneur Jésus Christ, aux </a:t>
            </a:r>
          </a:p>
          <a:p>
            <a:r>
              <a:rPr lang="fr-FR" dirty="0" smtClean="0"/>
              <a:t>2 Pierre 1:1  Siméon Pierre, esclave et apôtre de Jésus Christ,</a:t>
            </a:r>
          </a:p>
          <a:p>
            <a:r>
              <a:rPr lang="fr-FR" dirty="0" smtClean="0"/>
              <a:t>Jude 1:1  Jude, esclave de Jésus Christ</a:t>
            </a:r>
          </a:p>
          <a:p>
            <a:r>
              <a:rPr lang="fr-FR" dirty="0" smtClean="0"/>
              <a:t>Apocalypse 1:1  Révélation de Jésus Christ, que Dieu lui a donnée pour montrer à ses esclaves les choses qui doivent arriver bientôt ; et il l’a signifiée, en l’envoyant par son ange, à son esclave Jean,</a:t>
            </a:r>
          </a:p>
          <a:p>
            <a:r>
              <a:rPr lang="fr-FR" dirty="0" smtClean="0"/>
              <a:t>Apocalypse 15:3  Et ils chantent le cantique de Moïse, esclave de Dieu, </a:t>
            </a:r>
          </a:p>
          <a:p>
            <a:endParaRPr lang="fr-FR" dirty="0" smtClean="0"/>
          </a:p>
          <a:p>
            <a:r>
              <a:rPr lang="fr-FR" dirty="0" smtClean="0"/>
              <a:t>Jean 15:15  Je ne vous appelle plus esclaves, car l’esclave ne sait pas ce que son maître fait ; mais je vous ai appelés amis, parce que je vous ai fait connaître tout ce que j’ai ouï de mon Père.</a:t>
            </a:r>
          </a:p>
          <a:p>
            <a:r>
              <a:rPr lang="fr-FR" dirty="0" smtClean="0"/>
              <a:t>Plus encore!</a:t>
            </a:r>
          </a:p>
          <a:p>
            <a:r>
              <a:rPr lang="fr-FR" dirty="0" smtClean="0"/>
              <a:t>Galates 4:4-7 mais, quand l’accomplissement du temps est venu, Dieu a envoyé son Fils né de femme, né sous la loi, afin qu’il rachetât ceux qui étaient sous la loi, afin que vous reçussions l’adoption. Et, parce que vous êtes fils, Dieu a envoyé l’Esprit de son Fils dans nos cœurs, criant, </a:t>
            </a:r>
            <a:r>
              <a:rPr lang="fr-FR" dirty="0" err="1" smtClean="0"/>
              <a:t>Abba</a:t>
            </a:r>
            <a:r>
              <a:rPr lang="fr-FR" dirty="0" smtClean="0"/>
              <a:t>, Père,  de sorte que tu n’es plus esclave, mais fils, et, si fils, héritier aussi par Dieu.</a:t>
            </a:r>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Etrange que Paul ne</a:t>
            </a:r>
            <a:r>
              <a:rPr lang="fr-FR" baseline="0" dirty="0" smtClean="0"/>
              <a:t> parle pas du tout de Philémon dans sa lettre aux Colossiens… Mais on peut trouver quelques clins d’œil au cours de la lecture:</a:t>
            </a:r>
          </a:p>
          <a:p>
            <a:pPr>
              <a:buFontTx/>
              <a:buChar char="-"/>
            </a:pPr>
            <a:r>
              <a:rPr lang="fr-FR" baseline="0" dirty="0" err="1" smtClean="0"/>
              <a:t>Epaphras</a:t>
            </a:r>
            <a:r>
              <a:rPr lang="fr-FR" baseline="0" dirty="0" smtClean="0"/>
              <a:t>, bien connu (1:7) et </a:t>
            </a:r>
            <a:r>
              <a:rPr lang="fr-FR" baseline="0" dirty="0" err="1" smtClean="0"/>
              <a:t>Tychique</a:t>
            </a:r>
            <a:r>
              <a:rPr lang="fr-FR" baseline="0" dirty="0" smtClean="0"/>
              <a:t> (4:7) sont des </a:t>
            </a:r>
            <a:r>
              <a:rPr lang="fr-FR" baseline="0" dirty="0" err="1" smtClean="0"/>
              <a:t>co</a:t>
            </a:r>
            <a:r>
              <a:rPr lang="fr-FR" baseline="0" dirty="0" smtClean="0"/>
              <a:t>-esclaves de l’apôtre, esclave lui-même de Christ (Romains 1, Philippiens</a:t>
            </a:r>
            <a:r>
              <a:rPr lang="fr-FR" dirty="0" smtClean="0"/>
              <a:t> 1, Tite 1)</a:t>
            </a:r>
            <a:endParaRPr lang="fr-FR" baseline="0" dirty="0" smtClean="0"/>
          </a:p>
          <a:p>
            <a:pPr>
              <a:buFontTx/>
              <a:buChar char="-"/>
            </a:pPr>
            <a:r>
              <a:rPr lang="fr-FR" baseline="0" dirty="0" smtClean="0"/>
              <a:t> Pour le nouvel homme à l’image de Christ, que nous sommes appelés à revêtir, il n’y a pas Grec et Juif, circoncision et incirconcision,  barbare , Scythe, esclave, homme libre; mais Christ est tout en tous (3:11)</a:t>
            </a:r>
          </a:p>
          <a:p>
            <a:pPr>
              <a:buFontTx/>
              <a:buChar char="-"/>
            </a:pPr>
            <a:r>
              <a:rPr lang="fr-FR" baseline="0" dirty="0" smtClean="0"/>
              <a:t> les esclaves sont appelés à obéir à leurs maîtres et à le faire de cœur (3:22), leur véritable maître étant le seigneur Christ (24)</a:t>
            </a:r>
          </a:p>
          <a:p>
            <a:pPr>
              <a:buFontTx/>
              <a:buChar char="-"/>
            </a:pPr>
            <a:r>
              <a:rPr lang="fr-FR" baseline="0" dirty="0" smtClean="0"/>
              <a:t> les maîtres sont appelés pour la même raison à être justes et équitables dans ce qu’ils accordent à leurs esclaves (25)</a:t>
            </a:r>
            <a:endParaRPr lang="fr-FR" dirty="0" smtClean="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Plus de différence!</a:t>
            </a:r>
          </a:p>
          <a:p>
            <a:r>
              <a:rPr lang="fr-FR" i="1" dirty="0" smtClean="0"/>
              <a:t>1 Corinthiens 12:13  Car aussi nous avons tous été baptisés d’un seul Esprit pour être un seul corps, soit Juifs, soit Grecs, soit esclaves, soit hommes libres ; et nous avons tous été abreuvés pour l’unité d’un seul Esprit.</a:t>
            </a:r>
          </a:p>
          <a:p>
            <a:r>
              <a:rPr lang="fr-FR" i="1" dirty="0" smtClean="0"/>
              <a:t>Galates 3:28  il n’y a ni Juif, ni Grec ; il n’y a ni esclave, ni homme libre ; il n’y a ni mâle, ni femelle, car vous tous, vous êtes un dans le Christ Jésus.</a:t>
            </a:r>
          </a:p>
          <a:p>
            <a:r>
              <a:rPr lang="fr-FR" i="1" dirty="0" smtClean="0"/>
              <a:t>Galates 4:7  de sorte que tu n’es plus esclave, mais fils, et, si fils, héritier aussi par Dieu.</a:t>
            </a:r>
          </a:p>
          <a:p>
            <a:r>
              <a:rPr lang="fr-FR" i="1" dirty="0" smtClean="0"/>
              <a:t>Colossiens 3:11  où il n’y a pas Grec et Juif, circoncision et incirconcision, barbare, Scythe, esclave, homme libre ; mais où Christ est tout et en tous.</a:t>
            </a:r>
          </a:p>
          <a:p>
            <a:r>
              <a:rPr lang="fr-FR" i="1" dirty="0" smtClean="0"/>
              <a:t>Dans la pensée de Dieu, il n’y a pas de différence sociale, culturelle, sexuelle, mais une communauté de rachetés à grand prix:</a:t>
            </a:r>
          </a:p>
          <a:p>
            <a:endParaRPr lang="fr-FR" dirty="0" smtClean="0"/>
          </a:p>
          <a:p>
            <a:r>
              <a:rPr lang="fr-FR" dirty="0" smtClean="0"/>
              <a:t>Paul ne met pas son gilet jaune pour manifester contre l’esclavage, mais il conseille</a:t>
            </a:r>
          </a:p>
          <a:p>
            <a:pPr>
              <a:buFontTx/>
              <a:buChar char="-"/>
            </a:pPr>
            <a:r>
              <a:rPr lang="fr-FR" dirty="0" smtClean="0"/>
              <a:t>d’acquérir</a:t>
            </a:r>
            <a:r>
              <a:rPr lang="fr-FR" baseline="0" dirty="0" smtClean="0"/>
              <a:t> la liberté quand c’est possible: </a:t>
            </a:r>
            <a:r>
              <a:rPr lang="fr-FR" sz="1200" i="1" dirty="0" smtClean="0"/>
              <a:t>As-tu été appelé étant esclave, ne t’en mets pas en peine ; toutefois, si tu peux devenir libre, </a:t>
            </a:r>
            <a:r>
              <a:rPr lang="fr-FR" i="1" dirty="0" smtClean="0"/>
              <a:t>uses-en plutôt car l’esclave qui est appelé dans le Seigneur est l’affranchi du Seigneur ; de même aussi l’homme libre qui a été appelé est l’esclave de Christ. </a:t>
            </a:r>
            <a:r>
              <a:rPr lang="fr-FR" sz="1200" i="1" dirty="0" smtClean="0"/>
              <a:t>(1 Corinthiens 7:21-22 )</a:t>
            </a:r>
          </a:p>
          <a:p>
            <a:endParaRPr lang="fr-FR" sz="1200" dirty="0" smtClean="0"/>
          </a:p>
          <a:p>
            <a:endParaRPr lang="fr-FR" dirty="0" smtClean="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endParaRPr lang="fr-FR" dirty="0" smtClean="0"/>
          </a:p>
          <a:p>
            <a:pPr>
              <a:buFontTx/>
              <a:buChar char="-"/>
            </a:pPr>
            <a:r>
              <a:rPr lang="fr-FR" i="1" dirty="0" smtClean="0"/>
              <a:t> </a:t>
            </a:r>
            <a:r>
              <a:rPr lang="fr-FR" dirty="0" smtClean="0"/>
              <a:t>Un service loyal honore Dieu et la « doctrine », orne l’enseignement!</a:t>
            </a:r>
            <a:endParaRPr lang="fr-FR" i="1" dirty="0" smtClean="0"/>
          </a:p>
          <a:p>
            <a:r>
              <a:rPr lang="fr-FR" dirty="0" smtClean="0"/>
              <a:t>Ephésiens 6:5 -8 Esclaves, obéissez à vos maîtres selon la chair avec crainte et tremblement, en simplicité de cœur, comme à Christ, ne servant pas sous leurs yeux seulement, comme voulant plaire aux hommes, mais comme esclaves de Christ, faisant de cœur la volonté de Dieu, servant joyeusement, comme asservis au Seigneur et non pas aux hommes, sachant que chacun, soit esclave, soit homme libre, quelque bien qu’il fasse, le recevra du Seigneur.</a:t>
            </a:r>
          </a:p>
          <a:p>
            <a:r>
              <a:rPr lang="fr-FR" dirty="0" smtClean="0"/>
              <a:t>1 Timothée 6:1  Que tous les esclaves qui sont sous le joug estiment leurs propres maîtres dignes de tout honneur, afin que le nom de Dieu et la doctrine ne soient pas blasphémés ;</a:t>
            </a:r>
          </a:p>
          <a:p>
            <a:r>
              <a:rPr lang="fr-FR" dirty="0" smtClean="0"/>
              <a:t>Tite 2:9  Exhorte les esclaves à être soumis à leurs propres maîtres, à leur complaire en toutes choses, n’étant pas contredisants ;</a:t>
            </a:r>
            <a:r>
              <a:rPr lang="fr-FR" i="1" dirty="0" smtClean="0"/>
              <a:t> ne détournant rien, mais montrant toute bonne fidélité, afin qu’ils ornent en toutes choses l’enseignement qui est de notre Dieu sauveur.</a:t>
            </a:r>
            <a:endParaRPr lang="fr-FR" dirty="0" smtClean="0"/>
          </a:p>
          <a:p>
            <a:r>
              <a:rPr lang="fr-FR" dirty="0" smtClean="0"/>
              <a:t>1 Pierre 2:18  Vous, domestiques, soyez soumis en toute crainte à vos maîtres, non seulement à ceux qui sont bons et doux, mais aussi à ceux qui sont fâcheux ;</a:t>
            </a:r>
            <a:r>
              <a:rPr lang="fr-FR" baseline="0" dirty="0" smtClean="0"/>
              <a:t> </a:t>
            </a:r>
            <a:r>
              <a:rPr lang="fr-FR" dirty="0" smtClean="0"/>
              <a:t>19  car c’est une chose digne de louange, si quelqu’un, par conscience envers Dieu, supporte des afflictions, souffrant injustement.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Ephésiens 6:9  Et vous, maîtres, faites-en de même envers eux, renonçant aux menaces, sachant que et leur maître et le vôtre est dans les cieux, et qu’il n’y a pas d’acception de personnes auprès de lui.</a:t>
            </a:r>
          </a:p>
          <a:p>
            <a:endParaRPr lang="fr-FR" dirty="0" smtClean="0"/>
          </a:p>
          <a:p>
            <a:r>
              <a:rPr lang="fr-FR" dirty="0" smtClean="0"/>
              <a:t>Maîtres et esclaves chrétiens sont invités à se conduire d’une manière digne du Seigneur, dans leur sphère, sachant qu’ils y sont responsables. Toutefois, attention, dit-il aux maîtres éphésiens et Colossiens, et à Philémon en particulier: ils sont des frères bien aimés, Onésime est  un frère bien-aimé, surtout de moi, et combien plus encore de toi, selon la chair et selon le Seigneur.  Si donc tu me tiens pour ton ami, reçois-le comme moi–même.</a:t>
            </a:r>
          </a:p>
          <a:p>
            <a:r>
              <a:rPr lang="fr-FR" dirty="0" smtClean="0"/>
              <a:t>Dans la lettre qu’il envoie à l’Eglise locale, il insiste et auprès d’Onésime (et les autres esclaves) et auprès de Philémon (et les autres maîtres):</a:t>
            </a:r>
          </a:p>
          <a:p>
            <a:r>
              <a:rPr lang="fr-FR" dirty="0" smtClean="0"/>
              <a:t>Colossiens 3:22  Esclaves, obéissez en toutes choses à vos maîtres selon la chair, ne servant pas sous leurs yeux seulement, comme voulant plaire aux hommes, mais en simplicité de cœur, craignant le Seigneur. </a:t>
            </a:r>
          </a:p>
          <a:p>
            <a:r>
              <a:rPr lang="fr-FR" dirty="0" smtClean="0"/>
              <a:t>Colossiens 4:1  Maîtres, accordez à vos esclaves ce qui est juste et équitable, sachant que vous aussi vous avez un maître dans les cieux.</a:t>
            </a:r>
          </a:p>
          <a:p>
            <a:endParaRPr lang="fr-FR" dirty="0" smtClean="0"/>
          </a:p>
          <a:p>
            <a:endParaRPr lang="fr-FR" dirty="0" smtClean="0"/>
          </a:p>
          <a:p>
            <a:endParaRPr lang="fr-FR" dirty="0" smtClean="0"/>
          </a:p>
          <a:p>
            <a:r>
              <a:rPr lang="fr-FR" dirty="0" smtClean="0"/>
              <a:t>Où en est la relation maître/esclave? Elle a été abolie sans révolution, sans crise, sans loi imposée</a:t>
            </a:r>
            <a:endParaRPr lang="fr-FR" dirty="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Aujourd’hui?</a:t>
            </a:r>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Quelle est l’attitude du croyant face</a:t>
            </a:r>
            <a:r>
              <a:rPr lang="fr-FR" baseline="0" dirty="0" smtClean="0"/>
              <a:t> à des situations injustes ou honteuses permises par la loi? </a:t>
            </a:r>
            <a:r>
              <a:rPr lang="fr-FR" dirty="0" smtClean="0"/>
              <a:t>(guerre, persécutions, esclavage, profit honteux, corruption)</a:t>
            </a:r>
          </a:p>
          <a:p>
            <a:endParaRPr lang="fr-FR" baseline="0" dirty="0" smtClean="0"/>
          </a:p>
          <a:p>
            <a:r>
              <a:rPr lang="fr-FR" baseline="0" dirty="0" smtClean="0"/>
              <a:t>Pour ce qui est de l’obéissance aux autorités, c’est clair en Romains 13, et ça se termine par le motif: l’amour, résumé et somme de la loi. </a:t>
            </a:r>
          </a:p>
          <a:p>
            <a:r>
              <a:rPr lang="fr-FR" baseline="0" dirty="0" smtClean="0"/>
              <a:t>Cela n’empêche pas Paul de dénoncer son arrestation arbitraire à Philippes (Actes 16) de parler de justice, de tempérance et de jugement à venir devant Félix le gouverneur, de faire appel à la justice officielle pour l’accusation injuste contre lui. </a:t>
            </a:r>
          </a:p>
          <a:p>
            <a:r>
              <a:rPr lang="fr-FR" dirty="0" smtClean="0"/>
              <a:t>Les prophètes de l’AT dénonçaient aussi les abus sociaux de leur temps et (ça n’a pas changé!) Jacques le fait aussi… (ch.2 partialité et 5 abus de pouvoir)</a:t>
            </a:r>
            <a:endParaRPr lang="fr-FR" baseline="0" dirty="0" smtClean="0"/>
          </a:p>
          <a:p>
            <a:r>
              <a:rPr lang="fr-FR" dirty="0" smtClean="0"/>
              <a:t>Mais son domaine d’autorité, c’est la maison de Dieu: il a le droit d’ordonner avec l’autorité d’un ancien, d’un apôtre, d’un père dans la foi.</a:t>
            </a:r>
          </a:p>
          <a:p>
            <a:r>
              <a:rPr lang="fr-FR" baseline="0" dirty="0" smtClean="0"/>
              <a:t>Ce n’est pourtant pas ce qu’il fait: </a:t>
            </a:r>
          </a:p>
          <a:p>
            <a:r>
              <a:rPr lang="fr-FR" baseline="0" dirty="0" smtClean="0"/>
              <a:t>il se place lui-même comme prisonnier, vieillard;</a:t>
            </a:r>
            <a:r>
              <a:rPr lang="fr-FR" dirty="0" smtClean="0"/>
              <a:t> </a:t>
            </a:r>
            <a:r>
              <a:rPr lang="fr-FR" baseline="0" dirty="0" smtClean="0"/>
              <a:t> </a:t>
            </a:r>
          </a:p>
          <a:p>
            <a:r>
              <a:rPr lang="fr-FR" baseline="0" dirty="0" smtClean="0"/>
              <a:t>il place la relation fraternelle au dessus des liens sociaux-professionnels de son temps: celles-ci sont pour un temps, la relation fraternelle est pour toujours</a:t>
            </a:r>
          </a:p>
          <a:p>
            <a:r>
              <a:rPr lang="fr-FR" dirty="0" smtClean="0"/>
              <a:t>Il place la relation Paul/Onésime, Paul /Philémon et Philémon/Onésime sur le même plan: c’est un frère bien aimé, reçois-le comme moi-même!</a:t>
            </a:r>
          </a:p>
          <a:p>
            <a:r>
              <a:rPr lang="fr-FR" baseline="0" dirty="0" smtClean="0"/>
              <a:t>Le cœur de l’apôtre, de Philémon et d’Onésime ont été transformés, ils sont une </a:t>
            </a:r>
            <a:r>
              <a:rPr lang="fr-FR" dirty="0" smtClean="0"/>
              <a:t>nouvelle création: </a:t>
            </a:r>
          </a:p>
          <a:p>
            <a:r>
              <a:rPr lang="fr-FR" dirty="0" smtClean="0"/>
              <a:t>1 Corinthiens 12:13  Car aussi nous avons tous été baptisés d’un seul Esprit pour être un seul corps, soit Juifs, soit Grecs, soit esclaves, soit hommes libres ;</a:t>
            </a:r>
          </a:p>
          <a:p>
            <a:r>
              <a:rPr lang="fr-FR" dirty="0" smtClean="0"/>
              <a:t>2 Co 5:16   En sorte que nous, désormais, nous ne connaissons personne selon la chair ; et, si même nous avons connu Christ selon la chair, toutefois maintenant nous ne le connaissons plus ainsi. 17  En sorte que si quelqu’un est en Christ, c’est une nouvelle création, les choses vieilles sont passées ; voici, toutes choses sont faites nouvelles ; 18  et toutes sont du Dieu qui nous a réconciliés avec lui–même par Christ,</a:t>
            </a:r>
            <a:endParaRPr lang="fr-FR" baseline="0" dirty="0" smtClean="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Conclusion:</a:t>
            </a:r>
            <a:r>
              <a:rPr lang="fr-FR" dirty="0" smtClean="0"/>
              <a:t> Alors , content ou pas content?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Ado content ou rebelle?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Agriculteur content du temps, des récoltes, des prix?</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Automobiliste content?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Contribuable content?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Enfant content? De ses parents, de ses cadeaux, des épinards à table?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Français content?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Garçon content d’être un garçon, fille d’être une fille?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Héritier content?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Mari content de sa femme, et la femme de son mari?</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Paul dans les privations, content; en prison, content; </a:t>
            </a:r>
            <a:endParaRPr lang="fr-FR" baseline="0" dirty="0" smtClean="0"/>
          </a:p>
          <a:p>
            <a:pPr>
              <a:defRPr/>
            </a:pPr>
            <a:r>
              <a:rPr lang="fr-FR" dirty="0" smtClean="0"/>
              <a:t>2 Co 6: 4-10 par une grande patience, dans les tribulations, dans les nécessités, dans les détresses, les coups, dans les prisons, dans les troubles, dans les travaux, dans les veilles, dans les jeûnes, par la pureté, par la connaissance, par la longanimité, par la bonté, par l’Esprit Saint, par un amour sans hypocrisie, par la parole de la vérité, par la puissance de Dieu, par les armes de justice de la main droite et de la main gauche, dans la gloire et dans l’ignominie, dans la mauvaise et dans la bonne renommée ; comme séducteurs, et véritables ; comme inconnus, et bien connus ; comme mourants, et voici, nous vivons ; comme châtiés, et non mis à mort</a:t>
            </a:r>
            <a:r>
              <a:rPr lang="fr-FR" smtClean="0"/>
              <a:t> ; </a:t>
            </a:r>
            <a:r>
              <a:rPr lang="fr-FR" dirty="0" smtClean="0"/>
              <a:t>comme attristés, mais toujours joyeux ; comme pauvres, mais enrichissant plusieurs ; comme n’ayant rien, et possédant toutes choses.</a:t>
            </a:r>
          </a:p>
          <a:p>
            <a:pPr>
              <a:defRPr/>
            </a:pPr>
            <a:endParaRPr lang="fr-FR" dirty="0" smtClean="0"/>
          </a:p>
          <a:p>
            <a:pPr>
              <a:defRPr/>
            </a:pPr>
            <a:r>
              <a:rPr lang="fr-FR" dirty="0" smtClean="0"/>
              <a:t>11:23 -28 dans les travaux surabondamment, sous les coups excessivement, dans les prisons surabondamment, dans les morts souvent (cinq fois j’ai reçu des Juifs quarante coups moins un ; trois fois j’ai été battu de verges ; une fois j’ai été lapidé ; trois fois j’ai fait naufrage ; j’ai passé un jour et une nuit dans les profondeurs de la mer); en voyages souvent, dans les périls sur les fleuves, dans les périls de la part des brigands, dans les périls de la part de mes compatriotes, dans les périls de la part des nations, dans les périls à la ville, dans les périls au désert, dans les périls en mer, dans les périls parmi de faux frères, en peine et en labeur, en veilles souvent, dans la faim et la soif, dans les jeûnes souvent, dans le froid et la nudité, outre ces choses exceptionnelles, il y a ce qui me tient assiégé tous les jours, la sollicitude pour toutes les assemblées.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23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 Aux jours de l’apôtre Paul, Colosses se trouvait dans la province romaine d’Asie, mais elle appartenait à l’ancienne région de Phrygie. Il se situait dans la haute vallée du </a:t>
            </a:r>
            <a:r>
              <a:rPr lang="fr-FR" sz="1200" b="0" i="0" kern="1200" dirty="0" err="1" smtClean="0">
                <a:solidFill>
                  <a:schemeClr val="tx1"/>
                </a:solidFill>
                <a:latin typeface="+mn-lt"/>
                <a:ea typeface="+mn-ea"/>
                <a:cs typeface="+mn-cs"/>
              </a:rPr>
              <a:t>Lycus</a:t>
            </a:r>
            <a:r>
              <a:rPr lang="fr-FR" sz="1200" b="0" i="0" kern="1200" dirty="0" smtClean="0">
                <a:solidFill>
                  <a:schemeClr val="tx1"/>
                </a:solidFill>
                <a:latin typeface="+mn-lt"/>
                <a:ea typeface="+mn-ea"/>
                <a:cs typeface="+mn-cs"/>
              </a:rPr>
              <a:t>, à environ 18 km  de Laodicée</a:t>
            </a:r>
            <a:r>
              <a:rPr lang="fr-FR" dirty="0" smtClean="0"/>
              <a:t>. C’est par cette vallée que passait la principale route menant d’Éphèse jusqu’à l’Euphrate. </a:t>
            </a:r>
            <a:endParaRPr lang="fr-FR" sz="1200" b="0" i="0" kern="1200" dirty="0" smtClean="0">
              <a:solidFill>
                <a:schemeClr val="tx1"/>
              </a:solidFill>
              <a:latin typeface="+mn-lt"/>
              <a:ea typeface="+mn-ea"/>
              <a:cs typeface="+mn-cs"/>
            </a:endParaRPr>
          </a:p>
          <a:p>
            <a:r>
              <a:rPr lang="fr-FR" dirty="0" smtClean="0"/>
              <a:t>Le site de </a:t>
            </a:r>
            <a:r>
              <a:rPr lang="fr-FR" b="1" dirty="0" smtClean="0"/>
              <a:t>Colosses</a:t>
            </a:r>
            <a:r>
              <a:rPr lang="fr-FR" dirty="0" smtClean="0"/>
              <a:t> forme un tumulus à 3 km au nord de la ville de </a:t>
            </a:r>
            <a:r>
              <a:rPr lang="fr-FR" dirty="0" err="1" smtClean="0"/>
              <a:t>Honaz</a:t>
            </a:r>
            <a:endParaRPr lang="fr-FR" dirty="0" smtClean="0"/>
          </a:p>
          <a:p>
            <a:r>
              <a:rPr lang="fr-FR" dirty="0" smtClean="0"/>
              <a:t>Construite avant le règne d'</a:t>
            </a:r>
            <a:r>
              <a:rPr lang="fr-FR" dirty="0" smtClean="0">
                <a:hlinkClick r:id="rId3" tooltip="Alexandre le Grand"/>
              </a:rPr>
              <a:t>Alexandre le Grand</a:t>
            </a:r>
            <a:r>
              <a:rPr lang="fr-FR" dirty="0" smtClean="0"/>
              <a:t> (</a:t>
            </a:r>
            <a:r>
              <a:rPr lang="fr-FR" cap="small" dirty="0" smtClean="0"/>
              <a:t>iv</a:t>
            </a:r>
            <a:r>
              <a:rPr lang="fr-FR" baseline="30000" dirty="0" smtClean="0"/>
              <a:t>e</a:t>
            </a:r>
            <a:r>
              <a:rPr lang="fr-FR" dirty="0" smtClean="0"/>
              <a:t> siècle av. J.-C.), c'était, au dire de </a:t>
            </a:r>
            <a:r>
              <a:rPr lang="fr-FR" dirty="0" smtClean="0">
                <a:hlinkClick r:id="rId4" tooltip="Xénophon"/>
              </a:rPr>
              <a:t>Xénophon</a:t>
            </a:r>
            <a:r>
              <a:rPr lang="fr-FR" dirty="0" smtClean="0"/>
              <a:t>, l'une des villes les plus importantes de Phrygie : « Colosses, ville peuplée, riche et grande. ». </a:t>
            </a:r>
            <a:r>
              <a:rPr lang="fr-FR" dirty="0" smtClean="0">
                <a:hlinkClick r:id="rId5" tooltip="Cyrus le Jeune"/>
              </a:rPr>
              <a:t>Cyrus</a:t>
            </a:r>
            <a:r>
              <a:rPr lang="fr-FR" dirty="0" smtClean="0"/>
              <a:t> parti de </a:t>
            </a:r>
            <a:r>
              <a:rPr lang="fr-FR" dirty="0" smtClean="0">
                <a:hlinkClick r:id="rId6" tooltip="Sardes"/>
              </a:rPr>
              <a:t>Sardes</a:t>
            </a:r>
            <a:r>
              <a:rPr lang="fr-FR" dirty="0" smtClean="0"/>
              <a:t> au printemps </a:t>
            </a:r>
            <a:r>
              <a:rPr lang="fr-FR" dirty="0" smtClean="0">
                <a:hlinkClick r:id="rId7" tooltip="401 av. J.-C."/>
              </a:rPr>
              <a:t>401 av. J.-C.</a:t>
            </a:r>
            <a:r>
              <a:rPr lang="fr-FR" dirty="0" smtClean="0"/>
              <a:t>, y séjourne une semaine avec son armée.</a:t>
            </a:r>
          </a:p>
          <a:p>
            <a:r>
              <a:rPr lang="fr-FR" dirty="0" smtClean="0"/>
              <a:t>Dès le </a:t>
            </a:r>
            <a:r>
              <a:rPr lang="fr-FR" cap="small" dirty="0" err="1" smtClean="0"/>
              <a:t>ii</a:t>
            </a:r>
            <a:r>
              <a:rPr lang="fr-FR" baseline="30000" dirty="0" err="1" smtClean="0"/>
              <a:t>e</a:t>
            </a:r>
            <a:r>
              <a:rPr lang="fr-FR" dirty="0" smtClean="0"/>
              <a:t> siècle av. J.-C., la ville a perdu de son importance à cause de la proximité des villes de </a:t>
            </a:r>
            <a:r>
              <a:rPr lang="fr-FR" dirty="0" smtClean="0">
                <a:hlinkClick r:id="rId8" tooltip="Hiérapolis"/>
              </a:rPr>
              <a:t>Hiérapolis</a:t>
            </a:r>
            <a:r>
              <a:rPr lang="fr-FR" dirty="0" smtClean="0"/>
              <a:t> et de </a:t>
            </a:r>
            <a:r>
              <a:rPr lang="fr-FR" dirty="0" smtClean="0">
                <a:hlinkClick r:id="rId9" tooltip="Laodicée du Lycos"/>
              </a:rPr>
              <a:t>Laodicée</a:t>
            </a:r>
            <a:r>
              <a:rPr lang="fr-FR" dirty="0" smtClean="0"/>
              <a:t>. L’époque romaine amena des changements dans le réseau routier, et Laodicée et Hiérapolis finirent par supplanter Colosses. Cette ville demeura malgré tout un centre textile réputé pour sa belle laine d’une teinte rare appelée </a:t>
            </a:r>
            <a:r>
              <a:rPr lang="fr-FR" i="1" dirty="0" err="1" smtClean="0"/>
              <a:t>colossinus</a:t>
            </a:r>
            <a:r>
              <a:rPr lang="fr-FR" dirty="0" smtClean="0"/>
              <a:t>. Située à la lisière d’une région de steppe plutôt désertique où on faisait paître des troupeaux de moutons, Colosses était dominée quelque 5 km plus au S. par </a:t>
            </a:r>
            <a:r>
              <a:rPr lang="fr-FR" dirty="0" err="1" smtClean="0"/>
              <a:t>Honaz</a:t>
            </a:r>
            <a:r>
              <a:rPr lang="fr-FR" dirty="0" smtClean="0"/>
              <a:t> </a:t>
            </a:r>
            <a:r>
              <a:rPr lang="fr-FR" dirty="0" err="1" smtClean="0"/>
              <a:t>Dagi</a:t>
            </a:r>
            <a:r>
              <a:rPr lang="fr-FR" dirty="0" smtClean="0"/>
              <a:t> (le mont </a:t>
            </a:r>
            <a:r>
              <a:rPr lang="fr-FR" dirty="0" err="1" smtClean="0"/>
              <a:t>Cadmus</a:t>
            </a:r>
            <a:r>
              <a:rPr lang="fr-FR" dirty="0" smtClean="0"/>
              <a:t>), qui culmine à 2 750 m et dont les neiges alimentaient les cours d’eau qui passaient près de la ville.</a:t>
            </a:r>
          </a:p>
          <a:p>
            <a:r>
              <a:rPr lang="fr-FR" dirty="0" smtClean="0"/>
              <a:t>Au </a:t>
            </a:r>
            <a:r>
              <a:rPr lang="fr-FR" cap="small" dirty="0" err="1" smtClean="0"/>
              <a:t>i</a:t>
            </a:r>
            <a:r>
              <a:rPr lang="fr-FR" baseline="30000" dirty="0" err="1" smtClean="0"/>
              <a:t>er</a:t>
            </a:r>
            <a:r>
              <a:rPr lang="fr-FR" dirty="0" smtClean="0"/>
              <a:t> siècle </a:t>
            </a:r>
            <a:r>
              <a:rPr lang="fr-FR" dirty="0" err="1" smtClean="0"/>
              <a:t>ap</a:t>
            </a:r>
            <a:r>
              <a:rPr lang="fr-FR" dirty="0" smtClean="0"/>
              <a:t>. J.-C. (60), pendant le règne de </a:t>
            </a:r>
            <a:r>
              <a:rPr lang="fr-FR" dirty="0" smtClean="0">
                <a:hlinkClick r:id="rId10" tooltip="Néron"/>
              </a:rPr>
              <a:t>Néron</a:t>
            </a:r>
            <a:r>
              <a:rPr lang="fr-FR" dirty="0" smtClean="0"/>
              <a:t>, elle est détruite par un </a:t>
            </a:r>
            <a:r>
              <a:rPr lang="fr-FR" dirty="0" smtClean="0">
                <a:hlinkClick r:id="rId11" tooltip="Tremblement de terre"/>
              </a:rPr>
              <a:t>tremblement de terre</a:t>
            </a:r>
            <a:r>
              <a:rPr lang="fr-FR" dirty="0" smtClean="0"/>
              <a:t>. Le site sera complètement abandonné au profit du site de </a:t>
            </a:r>
            <a:r>
              <a:rPr lang="fr-FR" dirty="0" err="1" smtClean="0"/>
              <a:t>Honaz</a:t>
            </a:r>
            <a:r>
              <a:rPr lang="fr-FR" dirty="0" smtClean="0"/>
              <a:t> au </a:t>
            </a:r>
            <a:r>
              <a:rPr lang="fr-FR" cap="small" dirty="0" err="1" smtClean="0"/>
              <a:t>viii</a:t>
            </a:r>
            <a:r>
              <a:rPr lang="fr-FR" baseline="30000" dirty="0" err="1" smtClean="0"/>
              <a:t>e</a:t>
            </a:r>
            <a:r>
              <a:rPr lang="fr-FR" dirty="0" smtClean="0"/>
              <a:t> siècle.</a:t>
            </a:r>
          </a:p>
          <a:p>
            <a:endParaRPr lang="fr-FR" dirty="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782960"/>
            <a:ext cx="4572000" cy="3429000"/>
          </a:xfrm>
        </p:spPr>
      </p:sp>
      <p:sp>
        <p:nvSpPr>
          <p:cNvPr id="3" name="Espace réservé des commentaires 2"/>
          <p:cNvSpPr>
            <a:spLocks noGrp="1"/>
          </p:cNvSpPr>
          <p:nvPr>
            <p:ph type="body" idx="1"/>
          </p:nvPr>
        </p:nvSpPr>
        <p:spPr/>
        <p:txBody>
          <a:bodyPr>
            <a:normAutofit/>
          </a:bodyPr>
          <a:lstStyle/>
          <a:p>
            <a:r>
              <a:rPr lang="fr-FR" dirty="0" smtClean="0"/>
              <a:t>Deux vues du tell de Colosses, </a:t>
            </a:r>
            <a:endParaRPr lang="fr-FR" dirty="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On est</a:t>
            </a:r>
            <a:r>
              <a:rPr lang="fr-FR" sz="1200" b="0" i="0" kern="1200" baseline="0" dirty="0" smtClean="0">
                <a:solidFill>
                  <a:schemeClr val="tx1"/>
                </a:solidFill>
                <a:latin typeface="+mn-lt"/>
                <a:ea typeface="+mn-ea"/>
                <a:cs typeface="+mn-cs"/>
              </a:rPr>
              <a:t> esclave par naissance, prise de guerre ou enlèvement, dette (esclave provisoire ou définitif). L’esclave n’est pas une personne, mais un bien, une chose. </a:t>
            </a:r>
            <a:r>
              <a:rPr lang="fr-FR" sz="1200" b="0" i="0" kern="1200" dirty="0" smtClean="0">
                <a:solidFill>
                  <a:schemeClr val="tx1"/>
                </a:solidFill>
                <a:latin typeface="+mn-lt"/>
                <a:ea typeface="+mn-ea"/>
                <a:cs typeface="+mn-cs"/>
              </a:rPr>
              <a:t>Les lois romaines évoluent avec le temps, et vers le </a:t>
            </a:r>
            <a:r>
              <a:rPr lang="fr-FR" sz="1200" b="0" i="0" strike="noStrike" kern="1200" cap="small" dirty="0" err="1" smtClean="0">
                <a:solidFill>
                  <a:schemeClr val="tx1"/>
                </a:solidFill>
                <a:latin typeface="+mn-lt"/>
                <a:ea typeface="+mn-ea"/>
                <a:cs typeface="+mn-cs"/>
                <a:hlinkClick r:id="rId3" tooltip="Ier siècle av. J.-C."/>
              </a:rPr>
              <a:t>i</a:t>
            </a:r>
            <a:r>
              <a:rPr lang="fr-FR" sz="1200" b="0" i="0" strike="noStrike" kern="1200" baseline="30000" dirty="0" err="1" smtClean="0">
                <a:solidFill>
                  <a:schemeClr val="tx1"/>
                </a:solidFill>
                <a:latin typeface="+mn-lt"/>
                <a:ea typeface="+mn-ea"/>
                <a:cs typeface="+mn-cs"/>
                <a:hlinkClick r:id="rId3" tooltip="Ier siècle av. J.-C."/>
              </a:rPr>
              <a:t>er</a:t>
            </a:r>
            <a:r>
              <a:rPr lang="fr-FR" sz="1200" b="0" i="0" strike="noStrike" kern="1200" dirty="0" smtClean="0">
                <a:solidFill>
                  <a:schemeClr val="tx1"/>
                </a:solidFill>
                <a:latin typeface="+mn-lt"/>
                <a:ea typeface="+mn-ea"/>
                <a:cs typeface="+mn-cs"/>
                <a:hlinkClick r:id="rId3" tooltip="Ier siècle av. J.-C."/>
              </a:rPr>
              <a:t> siècle av. J.-C.</a:t>
            </a:r>
            <a:r>
              <a:rPr lang="fr-FR" sz="1200" b="0" i="0" kern="1200" dirty="0" smtClean="0">
                <a:solidFill>
                  <a:schemeClr val="tx1"/>
                </a:solidFill>
                <a:latin typeface="+mn-lt"/>
                <a:ea typeface="+mn-ea"/>
                <a:cs typeface="+mn-cs"/>
              </a:rPr>
              <a:t> le maître perd son droit de vie et de mort sur son esclave.. Sous l'</a:t>
            </a:r>
            <a:r>
              <a:rPr lang="fr-FR" sz="1200" b="0" i="0" u="none" strike="noStrike" kern="1200" dirty="0" smtClean="0">
                <a:solidFill>
                  <a:schemeClr val="tx1"/>
                </a:solidFill>
                <a:latin typeface="+mn-lt"/>
                <a:ea typeface="+mn-ea"/>
                <a:cs typeface="+mn-cs"/>
                <a:hlinkClick r:id="rId4" tooltip="Empire romain"/>
              </a:rPr>
              <a:t>Empire romain</a:t>
            </a:r>
            <a:r>
              <a:rPr lang="fr-FR" sz="1200" b="0" i="0" kern="1200" dirty="0" smtClean="0">
                <a:solidFill>
                  <a:schemeClr val="tx1"/>
                </a:solidFill>
                <a:latin typeface="+mn-lt"/>
                <a:ea typeface="+mn-ea"/>
                <a:cs typeface="+mn-cs"/>
              </a:rPr>
              <a:t>, les lois améliorent la situation de l'esclave, certains mauvais traitements sont interdits et lourdement condamnés, il est également interdit de revendre un esclave vieux dans le but de s'en débarrasser. Les conditions de vie de l'esclave rural s'améliorent légèrement (plus aucune guerre servile n'a lieu), car l'approvisionnement massif en esclaves lors des grands conflits s'est tari. En ville les esclaves domestiques sont les mieux lotis, certains arrivent même à une bonne situation, pédagogues ou médecins. Les plus à plaindre sont les mineurs: leur vie ne dure pas longtemps; un esclave récalcitrant peut y être envoyé.</a:t>
            </a:r>
          </a:p>
          <a:p>
            <a:r>
              <a:rPr lang="fr-FR" sz="1200" b="0" i="0" kern="1200" dirty="0" smtClean="0">
                <a:solidFill>
                  <a:schemeClr val="tx1"/>
                </a:solidFill>
                <a:latin typeface="+mn-lt"/>
                <a:ea typeface="+mn-ea"/>
                <a:cs typeface="+mn-cs"/>
              </a:rPr>
              <a:t>Le statut social d'un homme se mesurait à son nombre d'esclaves. juridiquement assimilés à des choses.</a:t>
            </a:r>
          </a:p>
          <a:p>
            <a:r>
              <a:rPr lang="fr-FR" sz="1200" b="0" i="0" kern="1200" dirty="0" smtClean="0">
                <a:solidFill>
                  <a:schemeClr val="tx1"/>
                </a:solidFill>
                <a:latin typeface="+mn-lt"/>
                <a:ea typeface="+mn-ea"/>
                <a:cs typeface="+mn-cs"/>
              </a:rPr>
              <a:t>L’esclave fugitif était traqué dans tout le pourtour méditerranéen par des « chasseurs » présents dans les ports et les carrefours routiers, mais aussi par le réseau d’amitié entre propriétaires et gouvernants.</a:t>
            </a:r>
          </a:p>
          <a:p>
            <a:r>
              <a:rPr lang="fr-FR" sz="1200" b="0" i="0" kern="1200" dirty="0" smtClean="0">
                <a:solidFill>
                  <a:schemeClr val="tx1"/>
                </a:solidFill>
                <a:latin typeface="+mn-lt"/>
                <a:ea typeface="+mn-ea"/>
                <a:cs typeface="+mn-cs"/>
              </a:rPr>
              <a:t>Généralement le fugitif n’était pas abimé (il aurait perdu de la valeur en cas</a:t>
            </a:r>
            <a:r>
              <a:rPr lang="fr-FR" sz="1200" b="0" i="0" kern="1200" baseline="0" dirty="0" smtClean="0">
                <a:solidFill>
                  <a:schemeClr val="tx1"/>
                </a:solidFill>
                <a:latin typeface="+mn-lt"/>
                <a:ea typeface="+mn-ea"/>
                <a:cs typeface="+mn-cs"/>
              </a:rPr>
              <a:t> de vente), mais on pouvait le tatouer sur le front (FHE= Fugitives Hic Est), certains parlent de marque au fer chauffé. Un esclave criminel était crucifié. Un texte parle de 1000 deniers de récompense.</a:t>
            </a:r>
            <a:endParaRPr lang="fr-FR" dirty="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Paul est prisonnier à Rome, première captivité, il a loué un logement (Actes 28) mais il n’est pas prisonnier des hommes: il est celui de Jésus-Christ.</a:t>
            </a:r>
          </a:p>
          <a:p>
            <a:r>
              <a:rPr lang="fr-FR" dirty="0" smtClean="0"/>
              <a:t>Il n’est pas connu des Colossiens, mais plusieurs d’entre eux le connaissent: Philémon (bien aimé et compagnon d’œuvre) </a:t>
            </a:r>
            <a:r>
              <a:rPr lang="fr-FR" dirty="0" err="1" smtClean="0"/>
              <a:t>Apphia</a:t>
            </a:r>
            <a:r>
              <a:rPr lang="fr-FR" dirty="0" smtClean="0"/>
              <a:t> (sœur) et </a:t>
            </a:r>
            <a:r>
              <a:rPr lang="fr-FR" dirty="0" err="1" smtClean="0"/>
              <a:t>Archippe</a:t>
            </a:r>
            <a:r>
              <a:rPr lang="fr-FR" dirty="0" smtClean="0"/>
              <a:t> (compagnon d’armes ou de combat), </a:t>
            </a:r>
            <a:r>
              <a:rPr lang="fr-FR" dirty="0" err="1" smtClean="0"/>
              <a:t>Epaphras</a:t>
            </a:r>
            <a:r>
              <a:rPr lang="fr-FR" dirty="0" smtClean="0"/>
              <a:t> (esclave du Christ Jésus, compagnon de captivité,… notre bien–aimé compagnon de service, qui est un fidèle serviteur du Christ pour vous, à l’origine de cette église (la grâce de Dieu en vérité,…vous l’avez entendue d’</a:t>
            </a:r>
            <a:r>
              <a:rPr lang="fr-FR" dirty="0" err="1" smtClean="0"/>
              <a:t>Epaphras</a:t>
            </a:r>
            <a:r>
              <a:rPr lang="fr-FR" dirty="0" smtClean="0"/>
              <a:t>. Il est actuellement avec Paul, toujours intéressé par son église d’origine-Col 4:12) et évidemment Onésime.</a:t>
            </a:r>
          </a:p>
          <a:p>
            <a:r>
              <a:rPr lang="fr-FR" sz="1200" b="0" i="0" kern="1200" dirty="0" smtClean="0">
                <a:solidFill>
                  <a:schemeClr val="tx1"/>
                </a:solidFill>
                <a:latin typeface="+mn-lt"/>
                <a:ea typeface="+mn-ea"/>
                <a:cs typeface="+mn-cs"/>
              </a:rPr>
              <a:t>Il profite de cet envoi de</a:t>
            </a:r>
            <a:r>
              <a:rPr lang="fr-FR" sz="1200" b="0" i="0" kern="1200" baseline="0" dirty="0" smtClean="0">
                <a:solidFill>
                  <a:schemeClr val="tx1"/>
                </a:solidFill>
                <a:latin typeface="+mn-lt"/>
                <a:ea typeface="+mn-ea"/>
                <a:cs typeface="+mn-cs"/>
              </a:rPr>
              <a:t> plusieurs lettres (à Laodicée notamment) pour y joindre celle à Philémon.</a:t>
            </a:r>
          </a:p>
          <a:p>
            <a:r>
              <a:rPr lang="fr-FR" dirty="0" smtClean="0"/>
              <a:t>La lettre aux Colossiens parle d’</a:t>
            </a:r>
            <a:r>
              <a:rPr lang="fr-FR" dirty="0" err="1" smtClean="0"/>
              <a:t>Archippe</a:t>
            </a:r>
            <a:r>
              <a:rPr lang="fr-FR" dirty="0" smtClean="0"/>
              <a:t>, qui a un service à accomplir; d’Onésime (le fidèle et bien–aimé frère, qui est des vôtres), mais pas de Philémon.</a:t>
            </a:r>
          </a:p>
          <a:p>
            <a:r>
              <a:rPr lang="fr-FR" sz="1200" b="0" i="0" kern="1200" dirty="0" smtClean="0">
                <a:solidFill>
                  <a:schemeClr val="tx1"/>
                </a:solidFill>
                <a:latin typeface="+mn-lt"/>
                <a:ea typeface="+mn-ea"/>
                <a:cs typeface="+mn-cs"/>
              </a:rPr>
              <a:t>Paul veut avertir les Colossiens des dangers de la gnose (connaissance par initiation éléments du monde et culte d’anges « intermédiaires »), les discours attrayants mais trompeurs, la philosophie, le légalisme Juif (sabbats, jours de fête). Le remède, c’est Jésus le Seigneur Chef, Premier, Origine dans la création comme dans l’Assemblée (ch.1) en qui habite toute la plénitude de la déité corporellement, chef et triomphateur de toute autorité à la croix (ch2), assis à la droite de Dieu (ch.3)</a:t>
            </a:r>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Qui est Philémon?</a:t>
            </a:r>
          </a:p>
          <a:p>
            <a:r>
              <a:rPr lang="fr-FR" dirty="0" smtClean="0"/>
              <a:t> Philémon</a:t>
            </a:r>
            <a:r>
              <a:rPr lang="fr-FR" baseline="0" dirty="0" smtClean="0"/>
              <a:t> (</a:t>
            </a:r>
            <a:r>
              <a:rPr lang="fr-FR" dirty="0" smtClean="0"/>
              <a:t>grec) : ami, affectionné ou affectueux. L’un des convertis par</a:t>
            </a:r>
            <a:r>
              <a:rPr lang="fr-FR" baseline="0" dirty="0" smtClean="0"/>
              <a:t> le moyen de</a:t>
            </a:r>
            <a:r>
              <a:rPr lang="fr-FR" dirty="0" smtClean="0"/>
              <a:t> Paul.  ; il recevait les chrétiens dans sa maison (</a:t>
            </a:r>
            <a:r>
              <a:rPr lang="fr-FR" dirty="0" err="1" smtClean="0"/>
              <a:t>Phm</a:t>
            </a:r>
            <a:r>
              <a:rPr lang="fr-FR" dirty="0" smtClean="0"/>
              <a:t> 1:2). L’apôtre l’appelle son « compagnon d’œuvre » (</a:t>
            </a:r>
            <a:r>
              <a:rPr lang="fr-FR" dirty="0" err="1" smtClean="0"/>
              <a:t>Phm</a:t>
            </a:r>
            <a:r>
              <a:rPr lang="fr-FR" dirty="0" smtClean="0"/>
              <a:t> 1:1), et parle de sa charité envers les saints (</a:t>
            </a:r>
            <a:r>
              <a:rPr lang="fr-FR" dirty="0" err="1" smtClean="0"/>
              <a:t>Phm</a:t>
            </a:r>
            <a:r>
              <a:rPr lang="fr-FR" dirty="0" smtClean="0"/>
              <a:t> 1:5-7). Paul n’ayant pas été à Colosses (cf. Col 2:1), on a supposé que Philémon se convertit grâce au ministère de l’apôtre à Éphèse (</a:t>
            </a:r>
            <a:r>
              <a:rPr lang="fr-FR" dirty="0" err="1" smtClean="0"/>
              <a:t>Ac</a:t>
            </a:r>
            <a:r>
              <a:rPr lang="fr-FR" dirty="0" smtClean="0"/>
              <a:t> 19:10). Il se peut qu’</a:t>
            </a:r>
            <a:r>
              <a:rPr lang="fr-FR" dirty="0" err="1" smtClean="0"/>
              <a:t>Apphia</a:t>
            </a:r>
            <a:r>
              <a:rPr lang="fr-FR" dirty="0" smtClean="0"/>
              <a:t> ait été l’épouse de Philémon, et </a:t>
            </a:r>
            <a:r>
              <a:rPr lang="fr-FR" dirty="0" err="1" smtClean="0"/>
              <a:t>Archippe</a:t>
            </a:r>
            <a:r>
              <a:rPr lang="fr-FR" dirty="0" smtClean="0"/>
              <a:t> leur fils (</a:t>
            </a:r>
            <a:r>
              <a:rPr lang="fr-FR" dirty="0" err="1" smtClean="0"/>
              <a:t>Phm</a:t>
            </a:r>
            <a:r>
              <a:rPr lang="fr-FR" dirty="0" smtClean="0"/>
              <a:t> 1:2). </a:t>
            </a:r>
          </a:p>
          <a:p>
            <a:r>
              <a:rPr lang="fr-FR" sz="1200" dirty="0" smtClean="0"/>
              <a:t>Philémon est riche, au moins aisé: il a des esclaves, une maison où il peut accueillir l’Eglise locale, et loger l’apôtre.</a:t>
            </a:r>
          </a:p>
          <a:p>
            <a:r>
              <a:rPr lang="fr-FR" dirty="0" smtClean="0"/>
              <a:t>Que dit Paul de Philémon?</a:t>
            </a:r>
            <a:endParaRPr lang="fr-FR" sz="1200" dirty="0" smtClean="0"/>
          </a:p>
          <a:p>
            <a:r>
              <a:rPr lang="fr-FR" sz="1200" dirty="0" smtClean="0"/>
              <a:t>- Philémon est un bien-aimé</a:t>
            </a:r>
          </a:p>
          <a:p>
            <a:r>
              <a:rPr lang="fr-FR" sz="1200" dirty="0" smtClean="0"/>
              <a:t>- C’est un compagnon d’œuvre de l’apôtre</a:t>
            </a:r>
          </a:p>
          <a:p>
            <a:r>
              <a:rPr lang="fr-FR" sz="1200" dirty="0" smtClean="0"/>
              <a:t>- Son amour et sa foi envers le Seigneur Jésus  et envers tous les saints sont connus</a:t>
            </a:r>
          </a:p>
          <a:p>
            <a:pPr>
              <a:buFontTx/>
              <a:buChar char="-"/>
            </a:pPr>
            <a:r>
              <a:rPr lang="fr-FR" sz="1200" dirty="0" smtClean="0"/>
              <a:t> Amour et foi en action causent joie et consolation à Paul, réconfort aux chrétiens</a:t>
            </a:r>
          </a:p>
          <a:p>
            <a:pPr>
              <a:buFontTx/>
              <a:buChar char="-"/>
            </a:pPr>
            <a:r>
              <a:rPr lang="fr-FR" sz="1200" dirty="0" smtClean="0"/>
              <a:t> Il est digne de confiance, au point de faire plus qu’il ne lui est suggéré.</a:t>
            </a:r>
          </a:p>
          <a:p>
            <a:endParaRPr lang="fr-FR" dirty="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villa urbaine au temps des Romains: habitation du propriétaire, des serviteurs, boutiques et annexes. Les femmes ont leur partie le </a:t>
            </a:r>
            <a:r>
              <a:rPr lang="fr-FR" dirty="0" err="1" smtClean="0"/>
              <a:t>gynaikeion</a:t>
            </a:r>
            <a:r>
              <a:rPr lang="fr-FR" dirty="0" smtClean="0"/>
              <a:t>. Les hommes l’</a:t>
            </a:r>
            <a:r>
              <a:rPr lang="fr-FR" dirty="0" err="1" smtClean="0"/>
              <a:t>andron</a:t>
            </a:r>
            <a:r>
              <a:rPr lang="fr-FR" dirty="0" smtClean="0"/>
              <a:t>.</a:t>
            </a:r>
          </a:p>
          <a:p>
            <a:r>
              <a:rPr lang="fr-FR" dirty="0" smtClean="0"/>
              <a:t>A la campagne il y avait aussi les écuries</a:t>
            </a:r>
            <a:r>
              <a:rPr lang="fr-FR" baseline="0" dirty="0" smtClean="0"/>
              <a:t> et autres dépendances ce qui équivalait à un petit village.</a:t>
            </a:r>
            <a:endParaRPr lang="fr-FR" dirty="0"/>
          </a:p>
        </p:txBody>
      </p:sp>
      <p:sp>
        <p:nvSpPr>
          <p:cNvPr id="4" name="Espace réservé du numéro de diapositive 3"/>
          <p:cNvSpPr>
            <a:spLocks noGrp="1"/>
          </p:cNvSpPr>
          <p:nvPr>
            <p:ph type="sldNum" sz="quarter" idx="10"/>
          </p:nvPr>
        </p:nvSpPr>
        <p:spPr/>
        <p:txBody>
          <a:bodyPr/>
          <a:lstStyle/>
          <a:p>
            <a:fld id="{D005F6DC-A8CA-4A04-A2E9-3C9992F0B94E}"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209DA47F-9C2A-4ADF-831E-768AD762CD32}" type="datetimeFigureOut">
              <a:rPr lang="fr-FR" smtClean="0"/>
              <a:pPr/>
              <a:t>31/08/2019</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5C1087C3-7AA8-4CC8-882E-16FFA89F8DD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09DA47F-9C2A-4ADF-831E-768AD762CD32}" type="datetimeFigureOut">
              <a:rPr lang="fr-FR" smtClean="0"/>
              <a:pPr/>
              <a:t>31/08/2019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1087C3-7AA8-4CC8-882E-16FFA89F8DD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09DA47F-9C2A-4ADF-831E-768AD762CD32}" type="datetimeFigureOut">
              <a:rPr lang="fr-FR" smtClean="0"/>
              <a:pPr/>
              <a:t>31/08/2019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1087C3-7AA8-4CC8-882E-16FFA89F8DD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09DA47F-9C2A-4ADF-831E-768AD762CD32}" type="datetimeFigureOut">
              <a:rPr lang="fr-FR" smtClean="0"/>
              <a:pPr/>
              <a:t>31/08/2019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1087C3-7AA8-4CC8-882E-16FFA89F8DD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209DA47F-9C2A-4ADF-831E-768AD762CD32}" type="datetimeFigureOut">
              <a:rPr lang="fr-FR" smtClean="0"/>
              <a:pPr/>
              <a:t>31/08/2019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1087C3-7AA8-4CC8-882E-16FFA89F8DD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09DA47F-9C2A-4ADF-831E-768AD762CD32}" type="datetimeFigureOut">
              <a:rPr lang="fr-FR" smtClean="0"/>
              <a:pPr/>
              <a:t>31/08/2019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1087C3-7AA8-4CC8-882E-16FFA89F8DD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209DA47F-9C2A-4ADF-831E-768AD762CD32}" type="datetimeFigureOut">
              <a:rPr lang="fr-FR" smtClean="0"/>
              <a:pPr/>
              <a:t>31/08/2019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C1087C3-7AA8-4CC8-882E-16FFA89F8DD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209DA47F-9C2A-4ADF-831E-768AD762CD32}" type="datetimeFigureOut">
              <a:rPr lang="fr-FR" smtClean="0"/>
              <a:pPr/>
              <a:t>31/08/2019</a:t>
            </a:fld>
            <a:endParaRPr lang="fr-FR"/>
          </a:p>
        </p:txBody>
      </p:sp>
      <p:sp>
        <p:nvSpPr>
          <p:cNvPr id="8" name="Espace réservé du numéro de diapositive 7"/>
          <p:cNvSpPr>
            <a:spLocks noGrp="1"/>
          </p:cNvSpPr>
          <p:nvPr>
            <p:ph type="sldNum" sz="quarter" idx="11"/>
          </p:nvPr>
        </p:nvSpPr>
        <p:spPr/>
        <p:txBody>
          <a:bodyPr/>
          <a:lstStyle/>
          <a:p>
            <a:fld id="{5C1087C3-7AA8-4CC8-882E-16FFA89F8DD5}"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09DA47F-9C2A-4ADF-831E-768AD762CD32}" type="datetimeFigureOut">
              <a:rPr lang="fr-FR" smtClean="0"/>
              <a:pPr/>
              <a:t>31/08/2019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C1087C3-7AA8-4CC8-882E-16FFA89F8DD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09DA47F-9C2A-4ADF-831E-768AD762CD32}" type="datetimeFigureOut">
              <a:rPr lang="fr-FR" smtClean="0"/>
              <a:pPr/>
              <a:t>31/08/2019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5C1087C3-7AA8-4CC8-882E-16FFA89F8DD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209DA47F-9C2A-4ADF-831E-768AD762CD32}" type="datetimeFigureOut">
              <a:rPr lang="fr-FR" smtClean="0"/>
              <a:pPr/>
              <a:t>31/08/2019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1087C3-7AA8-4CC8-882E-16FFA89F8DD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09DA47F-9C2A-4ADF-831E-768AD762CD32}" type="datetimeFigureOut">
              <a:rPr lang="fr-FR" smtClean="0"/>
              <a:pPr/>
              <a:t>31/08/2019</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C1087C3-7AA8-4CC8-882E-16FFA89F8DD5}"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548680"/>
            <a:ext cx="7848872" cy="1938992"/>
          </a:xfrm>
          <a:prstGeom prst="rect">
            <a:avLst/>
          </a:prstGeom>
          <a:noFill/>
        </p:spPr>
        <p:txBody>
          <a:bodyPr wrap="square" rtlCol="0">
            <a:spAutoFit/>
          </a:bodyPr>
          <a:lstStyle/>
          <a:p>
            <a:pPr algn="r"/>
            <a:r>
              <a:rPr lang="fr-FR" sz="6000" b="1" i="1" dirty="0" smtClean="0">
                <a:ln>
                  <a:solidFill>
                    <a:schemeClr val="bg2"/>
                  </a:solidFill>
                </a:ln>
                <a:solidFill>
                  <a:srgbClr val="FFC000"/>
                </a:solidFill>
              </a:rPr>
              <a:t>Épître de Paul </a:t>
            </a:r>
            <a:br>
              <a:rPr lang="fr-FR" sz="6000" b="1" i="1" dirty="0" smtClean="0">
                <a:ln>
                  <a:solidFill>
                    <a:schemeClr val="bg2"/>
                  </a:solidFill>
                </a:ln>
                <a:solidFill>
                  <a:srgbClr val="FFC000"/>
                </a:solidFill>
              </a:rPr>
            </a:br>
            <a:r>
              <a:rPr lang="fr-FR" sz="6000" b="1" i="1" dirty="0" smtClean="0">
                <a:ln>
                  <a:solidFill>
                    <a:schemeClr val="bg2"/>
                  </a:solidFill>
                </a:ln>
                <a:solidFill>
                  <a:srgbClr val="FFC000"/>
                </a:solidFill>
              </a:rPr>
              <a:t>à Philémon</a:t>
            </a:r>
            <a:endParaRPr lang="fr-FR" sz="6000" b="1" i="1" dirty="0">
              <a:ln>
                <a:solidFill>
                  <a:schemeClr val="bg2"/>
                </a:solidFill>
              </a:ln>
              <a:solidFill>
                <a:srgbClr val="FFC000"/>
              </a:solidFill>
            </a:endParaRPr>
          </a:p>
        </p:txBody>
      </p:sp>
      <p:pic>
        <p:nvPicPr>
          <p:cNvPr id="34818" name="Picture 2" descr="http://college.saintebarbe.pagespro-orange.fr/rome/images/esclav1.jpg"/>
          <p:cNvPicPr>
            <a:picLocks noChangeAspect="1" noChangeArrowheads="1"/>
          </p:cNvPicPr>
          <p:nvPr/>
        </p:nvPicPr>
        <p:blipFill>
          <a:blip r:embed="rId3" cstate="screen">
            <a:lum bright="20000" contrast="20000"/>
          </a:blip>
          <a:srcRect/>
          <a:stretch>
            <a:fillRect/>
          </a:stretch>
        </p:blipFill>
        <p:spPr bwMode="auto">
          <a:xfrm>
            <a:off x="5734498" y="3356992"/>
            <a:ext cx="3206402" cy="3245346"/>
          </a:xfrm>
          <a:prstGeom prst="rect">
            <a:avLst/>
          </a:prstGeom>
          <a:ln>
            <a:noFill/>
          </a:ln>
          <a:effectLst>
            <a:softEdge rad="112500"/>
          </a:effectLst>
        </p:spPr>
      </p:pic>
      <p:pic>
        <p:nvPicPr>
          <p:cNvPr id="34820" name="Picture 4" descr="https://2609411d-a-62cb3a1a-s-sites.googlegroups.com/site/civilisationromaine/la-societe-romaine/l-esclavage/Dougga_Banquet.jpg?attachauth=ANoY7cpvea3LOJfEeXy3fHqP6x9AYSy4qE0NAWAb7WSAjuEBWmCCTvUe04Yjp4WhL6BFx78DkDVY07xshXwb4ttZvLkQ8i1T9YTKmagksHD0gBrN0Cy5zEjrF-ybr26QL58_oJATq71fQjDf_NDAuoj0YFOv54B4R5aSrrdFxQFBm_bmiJhtrD_7exx9bkhqwsnE15MilGfQDEF_Cn9SO3cF_ov5ZWp4IK-wB57CD5OpW9X1cUzkx30UbZxS-R7AMGkRGxGv_VUKFNbzRPLq7fThlP8ZpwYc5A%3D%3D&amp;attredirects=0"/>
          <p:cNvPicPr>
            <a:picLocks noChangeAspect="1" noChangeArrowheads="1"/>
          </p:cNvPicPr>
          <p:nvPr/>
        </p:nvPicPr>
        <p:blipFill>
          <a:blip r:embed="rId4" cstate="screen"/>
          <a:srcRect/>
          <a:stretch>
            <a:fillRect/>
          </a:stretch>
        </p:blipFill>
        <p:spPr bwMode="auto">
          <a:xfrm>
            <a:off x="251521" y="1844824"/>
            <a:ext cx="4024866" cy="321523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2175247"/>
            <a:ext cx="8820472" cy="4154984"/>
          </a:xfrm>
          <a:prstGeom prst="rect">
            <a:avLst/>
          </a:prstGeom>
          <a:solidFill>
            <a:srgbClr val="000000">
              <a:alpha val="50196"/>
            </a:srgbClr>
          </a:solidFill>
        </p:spPr>
        <p:txBody>
          <a:bodyPr wrap="square" rtlCol="0">
            <a:spAutoFit/>
          </a:bodyPr>
          <a:lstStyle/>
          <a:p>
            <a:endParaRPr lang="fr-FR" sz="2400" b="1" dirty="0" smtClean="0">
              <a:solidFill>
                <a:srgbClr val="FFC000"/>
              </a:solidFill>
            </a:endParaRPr>
          </a:p>
          <a:p>
            <a:pPr algn="ctr"/>
            <a:r>
              <a:rPr lang="fr-FR" sz="2400" b="1" i="1" dirty="0" smtClean="0">
                <a:solidFill>
                  <a:srgbClr val="FFC000"/>
                </a:solidFill>
              </a:rPr>
              <a:t> C’est pourquoi,</a:t>
            </a:r>
          </a:p>
          <a:p>
            <a:pPr algn="ctr"/>
            <a:r>
              <a:rPr lang="fr-FR" sz="2400" b="1" i="1" dirty="0" smtClean="0">
                <a:solidFill>
                  <a:srgbClr val="FFC000"/>
                </a:solidFill>
              </a:rPr>
              <a:t> tout en ayant une grande liberté en Christ </a:t>
            </a:r>
          </a:p>
          <a:p>
            <a:pPr algn="ctr"/>
            <a:r>
              <a:rPr lang="fr-FR" sz="2400" b="1" i="1" dirty="0" smtClean="0">
                <a:solidFill>
                  <a:srgbClr val="FFC000"/>
                </a:solidFill>
              </a:rPr>
              <a:t>de te commander ce qui convient, </a:t>
            </a:r>
          </a:p>
          <a:p>
            <a:pPr algn="ctr"/>
            <a:r>
              <a:rPr lang="fr-FR" sz="2400" b="1" i="1" dirty="0" smtClean="0">
                <a:solidFill>
                  <a:srgbClr val="FFC000"/>
                </a:solidFill>
              </a:rPr>
              <a:t>– à cause de l’amour, je te prie plutôt, </a:t>
            </a:r>
          </a:p>
          <a:p>
            <a:pPr algn="ctr"/>
            <a:r>
              <a:rPr lang="fr-FR" sz="2400" b="1" i="1" dirty="0" smtClean="0">
                <a:solidFill>
                  <a:srgbClr val="FFC000"/>
                </a:solidFill>
              </a:rPr>
              <a:t>étant tel que je suis, Paul, un vieillard, </a:t>
            </a:r>
          </a:p>
          <a:p>
            <a:pPr algn="ctr"/>
            <a:r>
              <a:rPr lang="fr-FR" sz="2400" b="1" i="1" dirty="0" smtClean="0">
                <a:solidFill>
                  <a:srgbClr val="FFC000"/>
                </a:solidFill>
              </a:rPr>
              <a:t>et maintenant aussi prisonnier de Jésus Christ, </a:t>
            </a:r>
          </a:p>
          <a:p>
            <a:pPr algn="ctr"/>
            <a:r>
              <a:rPr lang="fr-FR" sz="2400" b="1" i="1" dirty="0" smtClean="0">
                <a:solidFill>
                  <a:srgbClr val="FFC000"/>
                </a:solidFill>
              </a:rPr>
              <a:t>je te prie pour mon enfant que j’ai engendré dans les liens, Onésime, qui t’a été autrefois inutile, </a:t>
            </a:r>
          </a:p>
          <a:p>
            <a:pPr algn="ctr"/>
            <a:r>
              <a:rPr lang="fr-FR" sz="2400" b="1" i="1" dirty="0" smtClean="0">
                <a:solidFill>
                  <a:srgbClr val="FFC000"/>
                </a:solidFill>
              </a:rPr>
              <a:t> mais qui maintenant est utile à toi et à moi,  </a:t>
            </a:r>
          </a:p>
          <a:p>
            <a:pPr algn="ctr"/>
            <a:r>
              <a:rPr lang="fr-FR" sz="2400" b="1" i="1" dirty="0" smtClean="0">
                <a:solidFill>
                  <a:srgbClr val="FFC000"/>
                </a:solidFill>
              </a:rPr>
              <a:t>lequel je t’ai renvoyé, – lui, mes propres entrailles…</a:t>
            </a:r>
            <a:endParaRPr lang="fr-FR" sz="2400" b="1" i="1" dirty="0">
              <a:solidFill>
                <a:srgbClr val="FFC000"/>
              </a:solidFill>
            </a:endParaRPr>
          </a:p>
        </p:txBody>
      </p:sp>
      <p:sp>
        <p:nvSpPr>
          <p:cNvPr id="4" name="Titre 1"/>
          <p:cNvSpPr txBox="1">
            <a:spLocks/>
          </p:cNvSpPr>
          <p:nvPr/>
        </p:nvSpPr>
        <p:spPr>
          <a:xfrm>
            <a:off x="4499992" y="404664"/>
            <a:ext cx="4000872" cy="1143000"/>
          </a:xfrm>
          <a:prstGeom prst="rect">
            <a:avLst/>
          </a:prstGeom>
        </p:spPr>
        <p:txBody>
          <a:bodyPr vert="horz" lIns="45720" rIns="45720" anchor="t">
            <a:normAutofit/>
          </a:bodyPr>
          <a:lstStyle/>
          <a:p>
            <a:pPr algn="r">
              <a:spcBef>
                <a:spcPct val="0"/>
              </a:spcBef>
            </a:pPr>
            <a:r>
              <a:rPr lang="fr-FR" sz="4800" b="1" dirty="0" smtClean="0"/>
              <a:t>Le problème</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6" name="ZoneTexte 5"/>
          <p:cNvSpPr txBox="1"/>
          <p:nvPr/>
        </p:nvSpPr>
        <p:spPr>
          <a:xfrm>
            <a:off x="323528" y="116632"/>
            <a:ext cx="3816424"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b="1" dirty="0" smtClean="0"/>
              <a:t>Le problème</a:t>
            </a:r>
          </a:p>
          <a:p>
            <a:r>
              <a:rPr lang="fr-FR" sz="1400" dirty="0" smtClean="0">
                <a:solidFill>
                  <a:srgbClr val="FFC000"/>
                </a:solidFill>
              </a:rPr>
              <a:t>Les recommandations de Paul</a:t>
            </a:r>
          </a:p>
          <a:p>
            <a:r>
              <a:rPr lang="fr-FR" sz="1400" dirty="0" smtClean="0">
                <a:solidFill>
                  <a:srgbClr val="FFC000"/>
                </a:solidFill>
              </a:rPr>
              <a:t>Jésus et l’esclavage</a:t>
            </a:r>
          </a:p>
          <a:p>
            <a:r>
              <a:rPr lang="fr-FR" sz="1400" dirty="0" smtClean="0">
                <a:solidFill>
                  <a:srgbClr val="FFC000"/>
                </a:solidFill>
              </a:rPr>
              <a:t>Paul et l’esclavage</a:t>
            </a:r>
          </a:p>
          <a:p>
            <a:r>
              <a:rPr lang="fr-FR" sz="1400" dirty="0" smtClean="0">
                <a:solidFill>
                  <a:srgbClr val="FFC0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20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2254220"/>
            <a:ext cx="8640960" cy="4524315"/>
          </a:xfrm>
          <a:prstGeom prst="rect">
            <a:avLst/>
          </a:prstGeom>
          <a:solidFill>
            <a:srgbClr val="000000">
              <a:alpha val="49804"/>
            </a:srgbClr>
          </a:solidFill>
        </p:spPr>
        <p:txBody>
          <a:bodyPr wrap="square" rtlCol="0">
            <a:spAutoFit/>
          </a:bodyPr>
          <a:lstStyle/>
          <a:p>
            <a:pPr algn="ctr"/>
            <a:r>
              <a:rPr lang="fr-FR" sz="2400" b="1" i="1" dirty="0" smtClean="0">
                <a:solidFill>
                  <a:srgbClr val="FFC000"/>
                </a:solidFill>
              </a:rPr>
              <a:t> -  C’est pourquoi, </a:t>
            </a:r>
          </a:p>
          <a:p>
            <a:pPr algn="ctr"/>
            <a:r>
              <a:rPr lang="fr-FR" sz="2400" b="1" i="1" dirty="0" smtClean="0">
                <a:solidFill>
                  <a:srgbClr val="FFC000"/>
                </a:solidFill>
              </a:rPr>
              <a:t>tout en ayant une grande liberté en Christ </a:t>
            </a:r>
          </a:p>
          <a:p>
            <a:pPr algn="ctr"/>
            <a:r>
              <a:rPr lang="fr-FR" sz="2400" b="1" i="1" dirty="0" smtClean="0">
                <a:solidFill>
                  <a:srgbClr val="FFC000"/>
                </a:solidFill>
              </a:rPr>
              <a:t>de te commander ce qui convient,</a:t>
            </a:r>
          </a:p>
          <a:p>
            <a:pPr algn="ctr"/>
            <a:r>
              <a:rPr lang="fr-FR" sz="2400" b="1" i="1" dirty="0" smtClean="0">
                <a:solidFill>
                  <a:srgbClr val="FFC000"/>
                </a:solidFill>
              </a:rPr>
              <a:t> – à cause de l’amour, je te prie plutôt…  </a:t>
            </a:r>
          </a:p>
          <a:p>
            <a:pPr algn="ctr"/>
            <a:endParaRPr lang="fr-FR" sz="2400" b="1" i="1" dirty="0" smtClean="0">
              <a:solidFill>
                <a:srgbClr val="FFC000"/>
              </a:solidFill>
            </a:endParaRPr>
          </a:p>
          <a:p>
            <a:pPr algn="ctr"/>
            <a:r>
              <a:rPr lang="fr-FR" sz="2400" b="1" i="1" dirty="0" smtClean="0">
                <a:solidFill>
                  <a:srgbClr val="FFC000"/>
                </a:solidFill>
              </a:rPr>
              <a:t>Moi, j’aurais voulu le retenir auprès de moi, </a:t>
            </a:r>
          </a:p>
          <a:p>
            <a:pPr algn="ctr"/>
            <a:r>
              <a:rPr lang="fr-FR" sz="2400" b="1" i="1" dirty="0" smtClean="0">
                <a:solidFill>
                  <a:srgbClr val="FFC000"/>
                </a:solidFill>
              </a:rPr>
              <a:t>afin qu’il me servît pour toi dans les liens de l’évangile ;  mais je n’ai rien voulu faire sans ton avis, </a:t>
            </a:r>
          </a:p>
          <a:p>
            <a:pPr algn="ctr"/>
            <a:r>
              <a:rPr lang="fr-FR" sz="2400" b="1" i="1" dirty="0" smtClean="0">
                <a:solidFill>
                  <a:srgbClr val="FFC000"/>
                </a:solidFill>
              </a:rPr>
              <a:t>afin que le bien que tu fais </a:t>
            </a:r>
          </a:p>
          <a:p>
            <a:pPr algn="ctr"/>
            <a:r>
              <a:rPr lang="fr-FR" sz="2400" b="1" i="1" dirty="0" smtClean="0">
                <a:solidFill>
                  <a:srgbClr val="FFC000"/>
                </a:solidFill>
              </a:rPr>
              <a:t>ne fût pas l’effet de la contrainte, </a:t>
            </a:r>
          </a:p>
          <a:p>
            <a:pPr algn="ctr"/>
            <a:r>
              <a:rPr lang="fr-FR" sz="2400" b="1" i="1" dirty="0" smtClean="0">
                <a:solidFill>
                  <a:srgbClr val="FFC000"/>
                </a:solidFill>
              </a:rPr>
              <a:t>mais qu’il fût volontaire.</a:t>
            </a:r>
          </a:p>
          <a:p>
            <a:pPr algn="ctr"/>
            <a:r>
              <a:rPr lang="fr-FR" sz="2400" b="1" dirty="0" smtClean="0">
                <a:solidFill>
                  <a:srgbClr val="FFC000"/>
                </a:solidFill>
              </a:rPr>
              <a:t>  </a:t>
            </a:r>
          </a:p>
        </p:txBody>
      </p:sp>
      <p:sp>
        <p:nvSpPr>
          <p:cNvPr id="4" name="Titre 1"/>
          <p:cNvSpPr txBox="1">
            <a:spLocks/>
          </p:cNvSpPr>
          <p:nvPr/>
        </p:nvSpPr>
        <p:spPr>
          <a:xfrm>
            <a:off x="4499992" y="404664"/>
            <a:ext cx="4000872" cy="1143000"/>
          </a:xfrm>
          <a:prstGeom prst="rect">
            <a:avLst/>
          </a:prstGeom>
        </p:spPr>
        <p:txBody>
          <a:bodyPr vert="horz" lIns="45720" rIns="45720" anchor="t">
            <a:normAutofit/>
          </a:bodyPr>
          <a:lstStyle/>
          <a:p>
            <a:pPr algn="r">
              <a:spcBef>
                <a:spcPct val="0"/>
              </a:spcBef>
            </a:pPr>
            <a:r>
              <a:rPr lang="fr-FR" sz="4800" b="1" dirty="0" smtClean="0"/>
              <a:t>Le problème</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6" name="ZoneTexte 5"/>
          <p:cNvSpPr txBox="1"/>
          <p:nvPr/>
        </p:nvSpPr>
        <p:spPr>
          <a:xfrm>
            <a:off x="323528" y="116632"/>
            <a:ext cx="3816424"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b="1" dirty="0" smtClean="0"/>
              <a:t>Le problème</a:t>
            </a:r>
          </a:p>
          <a:p>
            <a:r>
              <a:rPr lang="fr-FR" sz="1400" dirty="0" smtClean="0">
                <a:solidFill>
                  <a:srgbClr val="FFC000"/>
                </a:solidFill>
              </a:rPr>
              <a:t>Les recommandations de Paul</a:t>
            </a:r>
          </a:p>
          <a:p>
            <a:r>
              <a:rPr lang="fr-FR" sz="1400" dirty="0" smtClean="0">
                <a:solidFill>
                  <a:srgbClr val="FFC000"/>
                </a:solidFill>
              </a:rPr>
              <a:t>Jésus et l’esclavage</a:t>
            </a:r>
          </a:p>
          <a:p>
            <a:r>
              <a:rPr lang="fr-FR" sz="1400" dirty="0" smtClean="0">
                <a:solidFill>
                  <a:srgbClr val="FFC000"/>
                </a:solidFill>
              </a:rPr>
              <a:t>Paul et l’esclavage</a:t>
            </a:r>
          </a:p>
          <a:p>
            <a:r>
              <a:rPr lang="fr-FR" sz="1400" dirty="0" smtClean="0">
                <a:solidFill>
                  <a:srgbClr val="FFC0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20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20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20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552" y="2460952"/>
            <a:ext cx="8136904" cy="3416320"/>
          </a:xfrm>
          <a:prstGeom prst="rect">
            <a:avLst/>
          </a:prstGeom>
          <a:solidFill>
            <a:srgbClr val="000000">
              <a:alpha val="50196"/>
            </a:srgbClr>
          </a:solidFill>
        </p:spPr>
        <p:txBody>
          <a:bodyPr wrap="square" rtlCol="0">
            <a:spAutoFit/>
          </a:bodyPr>
          <a:lstStyle/>
          <a:p>
            <a:pPr algn="ctr"/>
            <a:r>
              <a:rPr lang="fr-FR" sz="2400" b="1" i="1" dirty="0" smtClean="0">
                <a:solidFill>
                  <a:srgbClr val="FFC000"/>
                </a:solidFill>
              </a:rPr>
              <a:t>Car c’est peut–être pour cette raison </a:t>
            </a:r>
          </a:p>
          <a:p>
            <a:pPr algn="ctr"/>
            <a:r>
              <a:rPr lang="fr-FR" sz="2400" b="1" i="1" dirty="0" smtClean="0">
                <a:solidFill>
                  <a:srgbClr val="FFC000"/>
                </a:solidFill>
              </a:rPr>
              <a:t>qu’il a été séparé de toi pour un temps, </a:t>
            </a:r>
          </a:p>
          <a:p>
            <a:pPr algn="ctr"/>
            <a:r>
              <a:rPr lang="fr-FR" sz="2400" b="1" i="1" dirty="0" smtClean="0">
                <a:solidFill>
                  <a:srgbClr val="FFC000"/>
                </a:solidFill>
              </a:rPr>
              <a:t>afin que tu le possèdes pour toujours, </a:t>
            </a:r>
          </a:p>
          <a:p>
            <a:pPr algn="ctr"/>
            <a:r>
              <a:rPr lang="fr-FR" sz="2400" b="1" i="1" dirty="0" smtClean="0">
                <a:solidFill>
                  <a:srgbClr val="FFC000"/>
                </a:solidFill>
              </a:rPr>
              <a:t>non plus comme un esclave, </a:t>
            </a:r>
          </a:p>
          <a:p>
            <a:pPr algn="ctr"/>
            <a:r>
              <a:rPr lang="fr-FR" sz="2400" b="1" i="1" dirty="0" smtClean="0">
                <a:solidFill>
                  <a:srgbClr val="FFC000"/>
                </a:solidFill>
              </a:rPr>
              <a:t>mais au–dessus d’un esclave, </a:t>
            </a:r>
          </a:p>
          <a:p>
            <a:pPr algn="ctr"/>
            <a:r>
              <a:rPr lang="fr-FR" sz="2400" b="1" i="1" dirty="0" smtClean="0">
                <a:solidFill>
                  <a:srgbClr val="FFC000"/>
                </a:solidFill>
              </a:rPr>
              <a:t>comme un frère bien–aimé, </a:t>
            </a:r>
          </a:p>
          <a:p>
            <a:pPr algn="ctr"/>
            <a:r>
              <a:rPr lang="fr-FR" sz="2400" b="1" i="1" dirty="0" smtClean="0">
                <a:solidFill>
                  <a:srgbClr val="FFC000"/>
                </a:solidFill>
              </a:rPr>
              <a:t>spécialement de moi, </a:t>
            </a:r>
          </a:p>
          <a:p>
            <a:pPr algn="ctr"/>
            <a:r>
              <a:rPr lang="fr-FR" sz="2400" b="1" i="1" dirty="0" smtClean="0">
                <a:solidFill>
                  <a:srgbClr val="FFC000"/>
                </a:solidFill>
              </a:rPr>
              <a:t>et combien plus de toi, </a:t>
            </a:r>
          </a:p>
          <a:p>
            <a:pPr algn="ctr"/>
            <a:r>
              <a:rPr lang="fr-FR" sz="2400" b="1" i="1" dirty="0" smtClean="0">
                <a:solidFill>
                  <a:srgbClr val="FFC000"/>
                </a:solidFill>
              </a:rPr>
              <a:t>soit dans la chair, soit dans le Seigneur. </a:t>
            </a:r>
          </a:p>
        </p:txBody>
      </p:sp>
      <p:sp>
        <p:nvSpPr>
          <p:cNvPr id="4" name="Titre 1"/>
          <p:cNvSpPr txBox="1">
            <a:spLocks/>
          </p:cNvSpPr>
          <p:nvPr/>
        </p:nvSpPr>
        <p:spPr>
          <a:xfrm>
            <a:off x="4067944" y="557808"/>
            <a:ext cx="4608512" cy="1143000"/>
          </a:xfrm>
          <a:prstGeom prst="rect">
            <a:avLst/>
          </a:prstGeom>
        </p:spPr>
        <p:txBody>
          <a:bodyPr vert="horz" lIns="45720" rIns="45720" anchor="t">
            <a:normAutofit fontScale="77500" lnSpcReduction="20000"/>
          </a:bodyPr>
          <a:lstStyle/>
          <a:p>
            <a:pPr algn="r">
              <a:spcBef>
                <a:spcPct val="0"/>
              </a:spcBef>
            </a:pPr>
            <a:r>
              <a:rPr lang="fr-FR" sz="4800" b="1" dirty="0" smtClean="0"/>
              <a:t> Recommandations</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6" name="ZoneTexte 5"/>
          <p:cNvSpPr txBox="1"/>
          <p:nvPr/>
        </p:nvSpPr>
        <p:spPr>
          <a:xfrm>
            <a:off x="323528" y="116632"/>
            <a:ext cx="3816424"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dirty="0" smtClean="0">
                <a:solidFill>
                  <a:srgbClr val="FFC000"/>
                </a:solidFill>
              </a:rPr>
              <a:t>Le problème</a:t>
            </a:r>
          </a:p>
          <a:p>
            <a:r>
              <a:rPr lang="fr-FR" sz="1400" b="1" dirty="0" smtClean="0"/>
              <a:t>Les recommandations de Paul</a:t>
            </a:r>
          </a:p>
          <a:p>
            <a:r>
              <a:rPr lang="fr-FR" sz="1400" dirty="0" smtClean="0">
                <a:solidFill>
                  <a:srgbClr val="FFC000"/>
                </a:solidFill>
              </a:rPr>
              <a:t>Jésus et l’esclavage</a:t>
            </a:r>
          </a:p>
          <a:p>
            <a:r>
              <a:rPr lang="fr-FR" sz="1400" dirty="0" smtClean="0">
                <a:solidFill>
                  <a:srgbClr val="FFC000"/>
                </a:solidFill>
              </a:rPr>
              <a:t>Paul et l’esclavage</a:t>
            </a:r>
          </a:p>
          <a:p>
            <a:r>
              <a:rPr lang="fr-FR" sz="1400" dirty="0" smtClean="0">
                <a:solidFill>
                  <a:srgbClr val="FFC0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2614260"/>
            <a:ext cx="8640960" cy="3046988"/>
          </a:xfrm>
          <a:prstGeom prst="rect">
            <a:avLst/>
          </a:prstGeom>
          <a:solidFill>
            <a:srgbClr val="000000">
              <a:alpha val="50196"/>
            </a:srgbClr>
          </a:solidFill>
        </p:spPr>
        <p:txBody>
          <a:bodyPr wrap="square" rtlCol="0">
            <a:spAutoFit/>
          </a:bodyPr>
          <a:lstStyle/>
          <a:p>
            <a:pPr algn="ctr"/>
            <a:r>
              <a:rPr lang="fr-FR" sz="2400" b="1" i="1" dirty="0" smtClean="0">
                <a:solidFill>
                  <a:srgbClr val="FFC000"/>
                </a:solidFill>
              </a:rPr>
              <a:t>Si donc tu me tiens pour associé, </a:t>
            </a:r>
          </a:p>
          <a:p>
            <a:pPr algn="ctr"/>
            <a:r>
              <a:rPr lang="fr-FR" sz="2400" b="1" i="1" dirty="0" smtClean="0">
                <a:solidFill>
                  <a:srgbClr val="FFC000"/>
                </a:solidFill>
              </a:rPr>
              <a:t>reçois-le comme moi-même; </a:t>
            </a:r>
          </a:p>
          <a:p>
            <a:pPr algn="ctr"/>
            <a:r>
              <a:rPr lang="fr-FR" sz="2400" b="1" i="1" dirty="0" smtClean="0">
                <a:solidFill>
                  <a:srgbClr val="FFC000"/>
                </a:solidFill>
              </a:rPr>
              <a:t>mais s’il t’a fait quelque tort ou s’il te doit quelque chose, mets le moi en compte.</a:t>
            </a:r>
          </a:p>
          <a:p>
            <a:pPr algn="ctr"/>
            <a:r>
              <a:rPr lang="fr-FR" sz="2400" b="1" i="1" dirty="0" smtClean="0">
                <a:solidFill>
                  <a:srgbClr val="FFC000"/>
                </a:solidFill>
              </a:rPr>
              <a:t> Moi, Paul, je l’ai écrit de ma propre main, moi, je payerai, pour ne pas te dire que tu te dois toi-même aussi à moi. Oui, frère, que moi, je tire ce profit de toi: </a:t>
            </a:r>
          </a:p>
          <a:p>
            <a:pPr algn="ctr"/>
            <a:r>
              <a:rPr lang="fr-FR" sz="2400" b="1" i="1" dirty="0" smtClean="0">
                <a:solidFill>
                  <a:srgbClr val="FFC000"/>
                </a:solidFill>
              </a:rPr>
              <a:t>rafraichis mes entrailles en Christ…</a:t>
            </a:r>
          </a:p>
        </p:txBody>
      </p:sp>
      <p:sp>
        <p:nvSpPr>
          <p:cNvPr id="4" name="Titre 1"/>
          <p:cNvSpPr txBox="1">
            <a:spLocks/>
          </p:cNvSpPr>
          <p:nvPr/>
        </p:nvSpPr>
        <p:spPr>
          <a:xfrm>
            <a:off x="4067944" y="557808"/>
            <a:ext cx="4608512" cy="1143000"/>
          </a:xfrm>
          <a:prstGeom prst="rect">
            <a:avLst/>
          </a:prstGeom>
        </p:spPr>
        <p:txBody>
          <a:bodyPr vert="horz" lIns="45720" rIns="45720" anchor="t">
            <a:normAutofit fontScale="77500" lnSpcReduction="20000"/>
          </a:bodyPr>
          <a:lstStyle/>
          <a:p>
            <a:pPr algn="r">
              <a:spcBef>
                <a:spcPct val="0"/>
              </a:spcBef>
            </a:pPr>
            <a:r>
              <a:rPr lang="fr-FR" sz="4800" b="1" dirty="0" smtClean="0"/>
              <a:t> Recommandations</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6" name="ZoneTexte 5"/>
          <p:cNvSpPr txBox="1"/>
          <p:nvPr/>
        </p:nvSpPr>
        <p:spPr>
          <a:xfrm>
            <a:off x="323528" y="116632"/>
            <a:ext cx="3816424"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dirty="0" smtClean="0">
                <a:solidFill>
                  <a:srgbClr val="FFC000"/>
                </a:solidFill>
              </a:rPr>
              <a:t>Le problème</a:t>
            </a:r>
          </a:p>
          <a:p>
            <a:r>
              <a:rPr lang="fr-FR" sz="1400" b="1" dirty="0" smtClean="0"/>
              <a:t>Les recommandations de Paul</a:t>
            </a:r>
          </a:p>
          <a:p>
            <a:r>
              <a:rPr lang="fr-FR" sz="1400" dirty="0" smtClean="0">
                <a:solidFill>
                  <a:srgbClr val="FFC000"/>
                </a:solidFill>
              </a:rPr>
              <a:t>Jésus et l’esclavage</a:t>
            </a:r>
          </a:p>
          <a:p>
            <a:r>
              <a:rPr lang="fr-FR" sz="1400" dirty="0" smtClean="0">
                <a:solidFill>
                  <a:srgbClr val="FFC000"/>
                </a:solidFill>
              </a:rPr>
              <a:t>Paul et l’esclavage</a:t>
            </a:r>
          </a:p>
          <a:p>
            <a:r>
              <a:rPr lang="fr-FR" sz="1400" dirty="0" smtClean="0">
                <a:solidFill>
                  <a:srgbClr val="FFC0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2307644"/>
            <a:ext cx="8568952" cy="4154984"/>
          </a:xfrm>
          <a:prstGeom prst="rect">
            <a:avLst/>
          </a:prstGeom>
          <a:solidFill>
            <a:srgbClr val="000000">
              <a:alpha val="50196"/>
            </a:srgbClr>
          </a:solidFill>
        </p:spPr>
        <p:txBody>
          <a:bodyPr wrap="square" rtlCol="0">
            <a:spAutoFit/>
          </a:bodyPr>
          <a:lstStyle/>
          <a:p>
            <a:r>
              <a:rPr lang="fr-FR" sz="2400" b="1" u="sng" dirty="0" smtClean="0">
                <a:solidFill>
                  <a:srgbClr val="FFC000"/>
                </a:solidFill>
              </a:rPr>
              <a:t>Un arrière plan: la Loi prévoit l’esclavage:</a:t>
            </a:r>
            <a:br>
              <a:rPr lang="fr-FR" sz="2400" b="1" u="sng" dirty="0" smtClean="0">
                <a:solidFill>
                  <a:srgbClr val="FFC000"/>
                </a:solidFill>
              </a:rPr>
            </a:br>
            <a:endParaRPr lang="fr-FR" sz="2400" b="1" u="sng" dirty="0" smtClean="0">
              <a:solidFill>
                <a:srgbClr val="FFC000"/>
              </a:solidFill>
            </a:endParaRPr>
          </a:p>
          <a:p>
            <a:r>
              <a:rPr lang="fr-FR" sz="2400" b="1" dirty="0" smtClean="0">
                <a:solidFill>
                  <a:srgbClr val="FFC000"/>
                </a:solidFill>
              </a:rPr>
              <a:t>Prisonnier de guerre, acheté, il devait être bien traité, assimilé par la circoncision: il pouvait participer </a:t>
            </a:r>
            <a:br>
              <a:rPr lang="fr-FR" sz="2400" b="1" dirty="0" smtClean="0">
                <a:solidFill>
                  <a:srgbClr val="FFC000"/>
                </a:solidFill>
              </a:rPr>
            </a:br>
            <a:r>
              <a:rPr lang="fr-FR" sz="2400" b="1" dirty="0" smtClean="0">
                <a:solidFill>
                  <a:srgbClr val="FFC000"/>
                </a:solidFill>
              </a:rPr>
              <a:t>à la vie cultuelle.</a:t>
            </a:r>
          </a:p>
          <a:p>
            <a:r>
              <a:rPr lang="fr-FR" sz="2400" b="1" dirty="0" smtClean="0">
                <a:solidFill>
                  <a:srgbClr val="FFC000"/>
                </a:solidFill>
              </a:rPr>
              <a:t>Israélite endetté, il était libéré la 7</a:t>
            </a:r>
            <a:r>
              <a:rPr lang="fr-FR" sz="2400" b="1" baseline="30000" dirty="0" smtClean="0">
                <a:solidFill>
                  <a:srgbClr val="FFC000"/>
                </a:solidFill>
              </a:rPr>
              <a:t>ème</a:t>
            </a:r>
            <a:r>
              <a:rPr lang="fr-FR" sz="2400" b="1" dirty="0" smtClean="0">
                <a:solidFill>
                  <a:srgbClr val="FFC000"/>
                </a:solidFill>
              </a:rPr>
              <a:t> année ou au Jubilé.</a:t>
            </a:r>
          </a:p>
          <a:p>
            <a:r>
              <a:rPr lang="fr-FR" sz="2400" b="1" dirty="0" smtClean="0">
                <a:solidFill>
                  <a:srgbClr val="FFC000"/>
                </a:solidFill>
              </a:rPr>
              <a:t>L’esclave en fuite n’était pas livré à son maître.</a:t>
            </a:r>
          </a:p>
          <a:p>
            <a:r>
              <a:rPr lang="fr-FR" sz="2400" b="1" dirty="0" smtClean="0">
                <a:solidFill>
                  <a:srgbClr val="FFC000"/>
                </a:solidFill>
              </a:rPr>
              <a:t>Il pouvait décider de servir son maître définitivement, </a:t>
            </a:r>
          </a:p>
          <a:p>
            <a:r>
              <a:rPr lang="fr-FR" sz="2400" b="1" dirty="0" smtClean="0">
                <a:solidFill>
                  <a:srgbClr val="FFC000"/>
                </a:solidFill>
              </a:rPr>
              <a:t>par amour.</a:t>
            </a:r>
          </a:p>
          <a:p>
            <a:endParaRPr lang="fr-FR" sz="2400" b="1" dirty="0" smtClean="0">
              <a:solidFill>
                <a:srgbClr val="FFC000"/>
              </a:solidFill>
            </a:endParaRPr>
          </a:p>
          <a:p>
            <a:r>
              <a:rPr lang="fr-FR" sz="2400" b="1" u="sng" dirty="0" smtClean="0">
                <a:solidFill>
                  <a:srgbClr val="FFC000"/>
                </a:solidFill>
              </a:rPr>
              <a:t>Rien à voir avec l’esclavage au temps de Rome!</a:t>
            </a:r>
          </a:p>
        </p:txBody>
      </p:sp>
      <p:sp>
        <p:nvSpPr>
          <p:cNvPr id="4" name="Titre 1"/>
          <p:cNvSpPr txBox="1">
            <a:spLocks/>
          </p:cNvSpPr>
          <p:nvPr/>
        </p:nvSpPr>
        <p:spPr>
          <a:xfrm>
            <a:off x="4499992" y="404664"/>
            <a:ext cx="4000872" cy="1143000"/>
          </a:xfrm>
          <a:prstGeom prst="rect">
            <a:avLst/>
          </a:prstGeom>
        </p:spPr>
        <p:txBody>
          <a:bodyPr vert="horz" lIns="45720" rIns="45720" anchor="t">
            <a:normAutofit fontScale="85000" lnSpcReduction="20000"/>
          </a:bodyPr>
          <a:lstStyle/>
          <a:p>
            <a:pPr algn="r">
              <a:spcBef>
                <a:spcPct val="0"/>
              </a:spcBef>
            </a:pPr>
            <a:r>
              <a:rPr lang="fr-FR" sz="4800" b="1" dirty="0" smtClean="0"/>
              <a:t>La Loi  </a:t>
            </a:r>
            <a:br>
              <a:rPr lang="fr-FR" sz="4800" b="1" dirty="0" smtClean="0"/>
            </a:br>
            <a:r>
              <a:rPr lang="fr-FR" sz="4800" b="1" dirty="0" smtClean="0"/>
              <a:t>et l’esclavage</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6" name="ZoneTexte 5"/>
          <p:cNvSpPr txBox="1"/>
          <p:nvPr/>
        </p:nvSpPr>
        <p:spPr>
          <a:xfrm>
            <a:off x="323528" y="116632"/>
            <a:ext cx="3816424"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dirty="0" smtClean="0">
                <a:solidFill>
                  <a:srgbClr val="FFC000"/>
                </a:solidFill>
              </a:rPr>
              <a:t>Le problème</a:t>
            </a:r>
          </a:p>
          <a:p>
            <a:r>
              <a:rPr lang="fr-FR" sz="1400" b="1" dirty="0" smtClean="0"/>
              <a:t>Les recommandations de Paul</a:t>
            </a:r>
          </a:p>
          <a:p>
            <a:r>
              <a:rPr lang="fr-FR" sz="1400" dirty="0" smtClean="0">
                <a:solidFill>
                  <a:srgbClr val="FFC000"/>
                </a:solidFill>
              </a:rPr>
              <a:t>Jésus et l’esclavage</a:t>
            </a:r>
          </a:p>
          <a:p>
            <a:r>
              <a:rPr lang="fr-FR" sz="1400" dirty="0" smtClean="0">
                <a:solidFill>
                  <a:srgbClr val="FFC000"/>
                </a:solidFill>
              </a:rPr>
              <a:t>Paul et l’esclavage</a:t>
            </a:r>
          </a:p>
          <a:p>
            <a:r>
              <a:rPr lang="fr-FR" sz="1400" dirty="0" smtClean="0">
                <a:solidFill>
                  <a:srgbClr val="FFC0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25"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1988840"/>
            <a:ext cx="8424936" cy="4154984"/>
          </a:xfrm>
          <a:prstGeom prst="rect">
            <a:avLst/>
          </a:prstGeom>
          <a:solidFill>
            <a:srgbClr val="000000">
              <a:alpha val="50196"/>
            </a:srgbClr>
          </a:solidFill>
        </p:spPr>
        <p:txBody>
          <a:bodyPr wrap="square" rtlCol="0">
            <a:spAutoFit/>
          </a:bodyPr>
          <a:lstStyle/>
          <a:p>
            <a:r>
              <a:rPr lang="fr-FR" sz="2400" b="1" dirty="0" smtClean="0">
                <a:solidFill>
                  <a:srgbClr val="FFC000"/>
                </a:solidFill>
              </a:rPr>
              <a:t>Ni le Seigneur, ni Paul ne bouscule l’ordre établi:</a:t>
            </a:r>
          </a:p>
          <a:p>
            <a:r>
              <a:rPr lang="fr-FR" sz="2400" b="1" dirty="0" smtClean="0">
                <a:solidFill>
                  <a:srgbClr val="FFC000"/>
                </a:solidFill>
              </a:rPr>
              <a:t>Jésus en parle dans plusieurs paraboles:</a:t>
            </a:r>
          </a:p>
          <a:p>
            <a:r>
              <a:rPr lang="fr-FR" sz="2400" b="1" dirty="0" smtClean="0">
                <a:solidFill>
                  <a:srgbClr val="FFC000"/>
                </a:solidFill>
              </a:rPr>
              <a:t>Le serviteur impitoyable,</a:t>
            </a:r>
          </a:p>
          <a:p>
            <a:r>
              <a:rPr lang="fr-FR" sz="2400" b="1" dirty="0" smtClean="0">
                <a:solidFill>
                  <a:srgbClr val="FFC000"/>
                </a:solidFill>
              </a:rPr>
              <a:t>Les noces,</a:t>
            </a:r>
          </a:p>
          <a:p>
            <a:r>
              <a:rPr lang="fr-FR" sz="2400" b="1" dirty="0" smtClean="0">
                <a:solidFill>
                  <a:srgbClr val="FFC000"/>
                </a:solidFill>
              </a:rPr>
              <a:t>Les vignerons,</a:t>
            </a:r>
          </a:p>
          <a:p>
            <a:r>
              <a:rPr lang="fr-FR" sz="2400" b="1" dirty="0" smtClean="0">
                <a:solidFill>
                  <a:srgbClr val="FFC000"/>
                </a:solidFill>
              </a:rPr>
              <a:t>Les mines ou les talents…</a:t>
            </a:r>
          </a:p>
          <a:p>
            <a:r>
              <a:rPr lang="fr-FR" sz="2400" b="1" dirty="0" smtClean="0">
                <a:solidFill>
                  <a:srgbClr val="FFC000"/>
                </a:solidFill>
              </a:rPr>
              <a:t>…dans plusieurs situations</a:t>
            </a:r>
          </a:p>
          <a:p>
            <a:r>
              <a:rPr lang="fr-FR" sz="2400" b="1" dirty="0" smtClean="0">
                <a:solidFill>
                  <a:srgbClr val="FFC000"/>
                </a:solidFill>
              </a:rPr>
              <a:t>L’esclave du centurion,</a:t>
            </a:r>
          </a:p>
          <a:p>
            <a:r>
              <a:rPr lang="fr-FR" sz="2400" b="1" dirty="0" err="1" smtClean="0">
                <a:solidFill>
                  <a:srgbClr val="FFC000"/>
                </a:solidFill>
              </a:rPr>
              <a:t>Malchus</a:t>
            </a:r>
            <a:r>
              <a:rPr lang="fr-FR" sz="2400" b="1" dirty="0" smtClean="0">
                <a:solidFill>
                  <a:srgbClr val="FFC000"/>
                </a:solidFill>
              </a:rPr>
              <a:t>.</a:t>
            </a:r>
          </a:p>
          <a:p>
            <a:r>
              <a:rPr lang="fr-FR" sz="2400" b="1" dirty="0" smtClean="0">
                <a:solidFill>
                  <a:srgbClr val="FFC000"/>
                </a:solidFill>
              </a:rPr>
              <a:t>Ce n’est pas cet esclavage-là dont Jésus est venu s’occuper!</a:t>
            </a:r>
          </a:p>
        </p:txBody>
      </p:sp>
      <p:sp>
        <p:nvSpPr>
          <p:cNvPr id="4" name="Titre 1"/>
          <p:cNvSpPr txBox="1">
            <a:spLocks/>
          </p:cNvSpPr>
          <p:nvPr/>
        </p:nvSpPr>
        <p:spPr>
          <a:xfrm>
            <a:off x="4499992" y="404664"/>
            <a:ext cx="4000872" cy="1143000"/>
          </a:xfrm>
          <a:prstGeom prst="rect">
            <a:avLst/>
          </a:prstGeom>
        </p:spPr>
        <p:txBody>
          <a:bodyPr vert="horz" lIns="45720" rIns="45720" anchor="t">
            <a:normAutofit fontScale="85000" lnSpcReduction="20000"/>
          </a:bodyPr>
          <a:lstStyle/>
          <a:p>
            <a:pPr algn="r">
              <a:spcBef>
                <a:spcPct val="0"/>
              </a:spcBef>
            </a:pPr>
            <a:r>
              <a:rPr lang="fr-FR" sz="4800" b="1" dirty="0" smtClean="0"/>
              <a:t>Jésus </a:t>
            </a:r>
            <a:br>
              <a:rPr lang="fr-FR" sz="4800" b="1" dirty="0" smtClean="0"/>
            </a:br>
            <a:r>
              <a:rPr lang="fr-FR" sz="4800" b="1" dirty="0" smtClean="0"/>
              <a:t>et l’esclavage</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6" name="ZoneTexte 5"/>
          <p:cNvSpPr txBox="1"/>
          <p:nvPr/>
        </p:nvSpPr>
        <p:spPr>
          <a:xfrm>
            <a:off x="323528" y="116632"/>
            <a:ext cx="3816424" cy="1815882"/>
          </a:xfrm>
          <a:prstGeom prst="rect">
            <a:avLst/>
          </a:prstGeom>
          <a:solidFill>
            <a:srgbClr val="000000">
              <a:alpha val="30196"/>
            </a:srgbClr>
          </a:solidFill>
        </p:spPr>
        <p:txBody>
          <a:bodyPr wrap="square" rtlCol="0">
            <a:spAutoFit/>
          </a:bodyPr>
          <a:lstStyle/>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dirty="0" smtClean="0">
                <a:solidFill>
                  <a:srgbClr val="FFC000"/>
                </a:solidFill>
              </a:rPr>
              <a:t>Le problème</a:t>
            </a:r>
          </a:p>
          <a:p>
            <a:r>
              <a:rPr lang="fr-FR" sz="1400" dirty="0" smtClean="0">
                <a:solidFill>
                  <a:srgbClr val="FFC000"/>
                </a:solidFill>
              </a:rPr>
              <a:t>Les recommandations de Paul</a:t>
            </a:r>
          </a:p>
          <a:p>
            <a:r>
              <a:rPr lang="fr-FR" sz="1400" b="1" dirty="0" smtClean="0"/>
              <a:t>Jésus et l’esclavage</a:t>
            </a:r>
          </a:p>
          <a:p>
            <a:r>
              <a:rPr lang="fr-FR" sz="1400" dirty="0" smtClean="0">
                <a:solidFill>
                  <a:srgbClr val="FFC000"/>
                </a:solidFill>
              </a:rPr>
              <a:t>Paul et l’esclavage</a:t>
            </a:r>
          </a:p>
          <a:p>
            <a:r>
              <a:rPr lang="fr-FR" sz="1400" dirty="0" smtClean="0">
                <a:solidFill>
                  <a:srgbClr val="FFC0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par>
                          <p:cTn id="8" fill="hold">
                            <p:stCondLst>
                              <p:cond delay="4000"/>
                            </p:stCondLst>
                            <p:childTnLst>
                              <p:par>
                                <p:cTn id="9" presetID="10" presetClass="entr" presetSubtype="0" fill="hold" nodeType="afterEffect">
                                  <p:stCondLst>
                                    <p:cond delay="2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000"/>
                                        <p:tgtEl>
                                          <p:spTgt spid="3">
                                            <p:txEl>
                                              <p:pRg st="3" end="3"/>
                                            </p:txEl>
                                          </p:spTgt>
                                        </p:tgtEl>
                                      </p:cBhvr>
                                    </p:animEffect>
                                  </p:childTnLst>
                                </p:cTn>
                              </p:par>
                            </p:childTnLst>
                          </p:cTn>
                        </p:par>
                        <p:par>
                          <p:cTn id="12" fill="hold">
                            <p:stCondLst>
                              <p:cond delay="8000"/>
                            </p:stCondLst>
                            <p:childTnLst>
                              <p:par>
                                <p:cTn id="13" presetID="10" presetClass="entr" presetSubtype="0" fill="hold" nodeType="afterEffect">
                                  <p:stCondLst>
                                    <p:cond delay="2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par>
                          <p:cTn id="16" fill="hold">
                            <p:stCondLst>
                              <p:cond delay="12000"/>
                            </p:stCondLst>
                            <p:childTnLst>
                              <p:par>
                                <p:cTn id="17" presetID="10" presetClass="entr" presetSubtype="0" fill="hold" nodeType="afterEffect">
                                  <p:stCondLst>
                                    <p:cond delay="2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7504" y="1980123"/>
            <a:ext cx="8784976" cy="4708981"/>
          </a:xfrm>
          <a:prstGeom prst="rect">
            <a:avLst/>
          </a:prstGeom>
          <a:solidFill>
            <a:srgbClr val="000000">
              <a:alpha val="50196"/>
            </a:srgbClr>
          </a:solidFill>
        </p:spPr>
        <p:txBody>
          <a:bodyPr wrap="square" rtlCol="0">
            <a:spAutoFit/>
          </a:bodyPr>
          <a:lstStyle/>
          <a:p>
            <a:pPr algn="ctr"/>
            <a:r>
              <a:rPr lang="fr-FR" sz="2000" b="1" dirty="0" smtClean="0">
                <a:solidFill>
                  <a:srgbClr val="FFC000"/>
                </a:solidFill>
              </a:rPr>
              <a:t>Jean 6:31-37  Jésus donc dit aux Juifs qui avaient cru en lui,            </a:t>
            </a:r>
          </a:p>
          <a:p>
            <a:pPr algn="ctr"/>
            <a:r>
              <a:rPr lang="fr-FR" sz="2000" b="1" dirty="0" smtClean="0">
                <a:solidFill>
                  <a:srgbClr val="FFC000"/>
                </a:solidFill>
              </a:rPr>
              <a:t>Si vous persévérez dans ma parole, </a:t>
            </a:r>
          </a:p>
          <a:p>
            <a:pPr algn="ctr"/>
            <a:r>
              <a:rPr lang="fr-FR" sz="2000" b="1" dirty="0" smtClean="0">
                <a:solidFill>
                  <a:srgbClr val="FFC000"/>
                </a:solidFill>
              </a:rPr>
              <a:t>vous êtes vraiment mes disciples;    </a:t>
            </a:r>
          </a:p>
          <a:p>
            <a:pPr algn="ctr"/>
            <a:r>
              <a:rPr lang="fr-FR" sz="2000" b="1" dirty="0" smtClean="0">
                <a:solidFill>
                  <a:srgbClr val="FFC000"/>
                </a:solidFill>
              </a:rPr>
              <a:t>et vous connaîtrez la vérité, et la vérité vous affranchira.</a:t>
            </a:r>
          </a:p>
          <a:p>
            <a:pPr algn="ctr"/>
            <a:r>
              <a:rPr lang="fr-FR" sz="2000" b="1" dirty="0" smtClean="0">
                <a:solidFill>
                  <a:srgbClr val="FFC000"/>
                </a:solidFill>
              </a:rPr>
              <a:t>Ils lui répondirent, Nous sommes la postérité d’Abraham,                     </a:t>
            </a:r>
          </a:p>
          <a:p>
            <a:pPr algn="ctr"/>
            <a:r>
              <a:rPr lang="fr-FR" sz="2000" b="1" dirty="0" smtClean="0">
                <a:solidFill>
                  <a:srgbClr val="FFC000"/>
                </a:solidFill>
              </a:rPr>
              <a:t>et jamais nous ne fûmes dans la servitude de personne;           comment dis-tu, toi, Vous serez rendus libres ?</a:t>
            </a:r>
          </a:p>
          <a:p>
            <a:pPr algn="ctr"/>
            <a:r>
              <a:rPr lang="fr-FR" sz="2000" b="1" dirty="0" smtClean="0">
                <a:solidFill>
                  <a:srgbClr val="FFC000"/>
                </a:solidFill>
              </a:rPr>
              <a:t> Jésus leur répondit, En vérité, en vérité, je vous dis,               Quiconque pratique le péché est esclave du péché.</a:t>
            </a:r>
          </a:p>
          <a:p>
            <a:pPr algn="ctr"/>
            <a:r>
              <a:rPr lang="fr-FR" sz="2000" b="1" dirty="0" smtClean="0">
                <a:solidFill>
                  <a:srgbClr val="FFC000"/>
                </a:solidFill>
              </a:rPr>
              <a:t>Or l’esclave ne demeure pas dans la maison pour toujours ;                  le fils y demeure pour toujours.</a:t>
            </a:r>
          </a:p>
          <a:p>
            <a:pPr algn="ctr"/>
            <a:r>
              <a:rPr lang="fr-FR" sz="2000" b="1" dirty="0" smtClean="0">
                <a:solidFill>
                  <a:srgbClr val="FFC000"/>
                </a:solidFill>
              </a:rPr>
              <a:t>Si donc le Fils vous affranchit, vous serez réellement libres.</a:t>
            </a:r>
          </a:p>
          <a:p>
            <a:pPr algn="ctr"/>
            <a:r>
              <a:rPr lang="fr-FR" sz="2000" b="1" dirty="0" smtClean="0">
                <a:solidFill>
                  <a:srgbClr val="FFC000"/>
                </a:solidFill>
              </a:rPr>
              <a:t>Je sais que vous êtes la postérité d’Abraham ;                          </a:t>
            </a:r>
          </a:p>
          <a:p>
            <a:pPr algn="ctr"/>
            <a:r>
              <a:rPr lang="fr-FR" sz="2000" b="1" dirty="0" smtClean="0">
                <a:solidFill>
                  <a:srgbClr val="FFC000"/>
                </a:solidFill>
              </a:rPr>
              <a:t>mais vous cherchez à me faire mourir, </a:t>
            </a:r>
          </a:p>
          <a:p>
            <a:pPr algn="ctr"/>
            <a:r>
              <a:rPr lang="fr-FR" sz="2000" b="1" dirty="0" smtClean="0">
                <a:solidFill>
                  <a:srgbClr val="FFC000"/>
                </a:solidFill>
              </a:rPr>
              <a:t>parce que ma parole n’a pas d’entrée auprès de vous. </a:t>
            </a:r>
          </a:p>
        </p:txBody>
      </p:sp>
      <p:sp>
        <p:nvSpPr>
          <p:cNvPr id="4" name="Titre 1"/>
          <p:cNvSpPr txBox="1">
            <a:spLocks/>
          </p:cNvSpPr>
          <p:nvPr/>
        </p:nvSpPr>
        <p:spPr>
          <a:xfrm>
            <a:off x="4499992" y="404664"/>
            <a:ext cx="4000872" cy="1143000"/>
          </a:xfrm>
          <a:prstGeom prst="rect">
            <a:avLst/>
          </a:prstGeom>
        </p:spPr>
        <p:txBody>
          <a:bodyPr vert="horz" lIns="45720" rIns="45720" anchor="t">
            <a:normAutofit fontScale="85000" lnSpcReduction="20000"/>
          </a:bodyPr>
          <a:lstStyle/>
          <a:p>
            <a:pPr algn="r">
              <a:spcBef>
                <a:spcPct val="0"/>
              </a:spcBef>
            </a:pPr>
            <a:r>
              <a:rPr lang="fr-FR" sz="4800" b="1" dirty="0" smtClean="0"/>
              <a:t>Jésus </a:t>
            </a:r>
            <a:br>
              <a:rPr lang="fr-FR" sz="4800" b="1" dirty="0" smtClean="0"/>
            </a:br>
            <a:r>
              <a:rPr lang="fr-FR" sz="4800" b="1" dirty="0" smtClean="0"/>
              <a:t>et l’esclavage</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6" name="ZoneTexte 5"/>
          <p:cNvSpPr txBox="1"/>
          <p:nvPr/>
        </p:nvSpPr>
        <p:spPr>
          <a:xfrm>
            <a:off x="323528" y="116632"/>
            <a:ext cx="3816424" cy="1815882"/>
          </a:xfrm>
          <a:prstGeom prst="rect">
            <a:avLst/>
          </a:prstGeom>
          <a:solidFill>
            <a:srgbClr val="000000">
              <a:alpha val="30196"/>
            </a:srgbClr>
          </a:solidFill>
        </p:spPr>
        <p:txBody>
          <a:bodyPr wrap="square" rtlCol="0">
            <a:spAutoFit/>
          </a:bodyPr>
          <a:lstStyle/>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dirty="0" smtClean="0">
                <a:solidFill>
                  <a:srgbClr val="FFC000"/>
                </a:solidFill>
              </a:rPr>
              <a:t>Le problème</a:t>
            </a:r>
          </a:p>
          <a:p>
            <a:r>
              <a:rPr lang="fr-FR" sz="1400" dirty="0" smtClean="0">
                <a:solidFill>
                  <a:srgbClr val="FFC000"/>
                </a:solidFill>
              </a:rPr>
              <a:t>Les recommandations de Paul</a:t>
            </a:r>
          </a:p>
          <a:p>
            <a:r>
              <a:rPr lang="fr-FR" sz="1400" b="1" dirty="0" smtClean="0"/>
              <a:t>Jésus et l’esclavage</a:t>
            </a:r>
          </a:p>
          <a:p>
            <a:r>
              <a:rPr lang="fr-FR" sz="1400" dirty="0" smtClean="0">
                <a:solidFill>
                  <a:srgbClr val="FFC000"/>
                </a:solidFill>
              </a:rPr>
              <a:t>Paul et l’esclavage</a:t>
            </a:r>
          </a:p>
          <a:p>
            <a:r>
              <a:rPr lang="fr-FR" sz="1400" dirty="0" smtClean="0">
                <a:solidFill>
                  <a:srgbClr val="FFC000"/>
                </a:solidFill>
              </a:rPr>
              <a:t>Conclusion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552" y="2175822"/>
            <a:ext cx="8424936" cy="4493538"/>
          </a:xfrm>
          <a:prstGeom prst="rect">
            <a:avLst/>
          </a:prstGeom>
          <a:solidFill>
            <a:srgbClr val="000000">
              <a:alpha val="50196"/>
            </a:srgbClr>
          </a:solidFill>
        </p:spPr>
        <p:txBody>
          <a:bodyPr wrap="square" rtlCol="0">
            <a:spAutoFit/>
          </a:bodyPr>
          <a:lstStyle/>
          <a:p>
            <a:r>
              <a:rPr lang="fr-FR" sz="2200" b="1" dirty="0" smtClean="0">
                <a:solidFill>
                  <a:srgbClr val="FFC000"/>
                </a:solidFill>
              </a:rPr>
              <a:t>Jésus a pris « la forme d’esclave », venu pour servir et donner sa vie.</a:t>
            </a:r>
          </a:p>
          <a:p>
            <a:r>
              <a:rPr lang="fr-FR" sz="2200" b="1" dirty="0" smtClean="0">
                <a:solidFill>
                  <a:srgbClr val="FFC000"/>
                </a:solidFill>
              </a:rPr>
              <a:t>À sa suite, les apôtres (et d’autres) aiment à  se nommer « esclaves » de Dieu, de Jésus Christ…</a:t>
            </a:r>
          </a:p>
          <a:p>
            <a:endParaRPr lang="fr-FR" sz="2200" b="1" dirty="0" smtClean="0">
              <a:solidFill>
                <a:srgbClr val="FFC000"/>
              </a:solidFill>
            </a:endParaRPr>
          </a:p>
          <a:p>
            <a:r>
              <a:rPr lang="fr-FR" sz="2200" b="1" dirty="0" smtClean="0">
                <a:solidFill>
                  <a:srgbClr val="FFC000"/>
                </a:solidFill>
              </a:rPr>
              <a:t>Des esclaves… amis!</a:t>
            </a:r>
          </a:p>
          <a:p>
            <a:pPr algn="ctr"/>
            <a:r>
              <a:rPr lang="fr-FR" sz="2200" b="1" dirty="0" smtClean="0">
                <a:solidFill>
                  <a:srgbClr val="FFC000"/>
                </a:solidFill>
              </a:rPr>
              <a:t>Jean 15:15  Je ne vous appelle plus esclaves, </a:t>
            </a:r>
          </a:p>
          <a:p>
            <a:pPr algn="ctr"/>
            <a:r>
              <a:rPr lang="fr-FR" sz="2200" b="1" dirty="0" smtClean="0">
                <a:solidFill>
                  <a:srgbClr val="FFC000"/>
                </a:solidFill>
              </a:rPr>
              <a:t>car l’esclave ne sait pas ce que son maître fait ; </a:t>
            </a:r>
          </a:p>
          <a:p>
            <a:pPr algn="ctr"/>
            <a:r>
              <a:rPr lang="fr-FR" sz="2200" b="1" dirty="0" smtClean="0">
                <a:solidFill>
                  <a:srgbClr val="FFC000"/>
                </a:solidFill>
              </a:rPr>
              <a:t>mais je vous ai appelés amis, </a:t>
            </a:r>
          </a:p>
          <a:p>
            <a:pPr algn="ctr"/>
            <a:r>
              <a:rPr lang="fr-FR" sz="2200" b="1" dirty="0" smtClean="0">
                <a:solidFill>
                  <a:srgbClr val="FFC000"/>
                </a:solidFill>
              </a:rPr>
              <a:t>parce que je vous ai fait connaître </a:t>
            </a:r>
          </a:p>
          <a:p>
            <a:pPr algn="ctr"/>
            <a:r>
              <a:rPr lang="fr-FR" sz="2200" b="1" dirty="0" smtClean="0">
                <a:solidFill>
                  <a:srgbClr val="FFC000"/>
                </a:solidFill>
              </a:rPr>
              <a:t>tout ce que j’ai ouï de mon Père.</a:t>
            </a:r>
          </a:p>
          <a:p>
            <a:r>
              <a:rPr lang="fr-FR" sz="2200" b="1" dirty="0" smtClean="0">
                <a:solidFill>
                  <a:srgbClr val="FFC000"/>
                </a:solidFill>
              </a:rPr>
              <a:t>Des esclaves… enfants!</a:t>
            </a:r>
          </a:p>
          <a:p>
            <a:pPr algn="ctr"/>
            <a:r>
              <a:rPr lang="fr-FR" sz="2200" b="1" dirty="0" smtClean="0">
                <a:solidFill>
                  <a:srgbClr val="FFC000"/>
                </a:solidFill>
              </a:rPr>
              <a:t>Galates 4:4-7  tu n’es plus esclave, mais fils…</a:t>
            </a:r>
          </a:p>
        </p:txBody>
      </p:sp>
      <p:sp>
        <p:nvSpPr>
          <p:cNvPr id="4" name="Titre 1"/>
          <p:cNvSpPr txBox="1">
            <a:spLocks/>
          </p:cNvSpPr>
          <p:nvPr/>
        </p:nvSpPr>
        <p:spPr>
          <a:xfrm>
            <a:off x="4499992" y="404664"/>
            <a:ext cx="4000872" cy="1143000"/>
          </a:xfrm>
          <a:prstGeom prst="rect">
            <a:avLst/>
          </a:prstGeom>
        </p:spPr>
        <p:txBody>
          <a:bodyPr vert="horz" lIns="45720" rIns="45720" anchor="t">
            <a:normAutofit fontScale="85000" lnSpcReduction="20000"/>
          </a:bodyPr>
          <a:lstStyle/>
          <a:p>
            <a:pPr algn="r">
              <a:spcBef>
                <a:spcPct val="0"/>
              </a:spcBef>
            </a:pPr>
            <a:r>
              <a:rPr lang="fr-FR" sz="4800" b="1" dirty="0" smtClean="0"/>
              <a:t>Jésus </a:t>
            </a:r>
            <a:br>
              <a:rPr lang="fr-FR" sz="4800" b="1" dirty="0" smtClean="0"/>
            </a:br>
            <a:r>
              <a:rPr lang="fr-FR" sz="4800" b="1" dirty="0" smtClean="0"/>
              <a:t>et l’esclavage</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6" name="ZoneTexte 5"/>
          <p:cNvSpPr txBox="1"/>
          <p:nvPr/>
        </p:nvSpPr>
        <p:spPr>
          <a:xfrm>
            <a:off x="323528" y="116632"/>
            <a:ext cx="3816424"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dirty="0" smtClean="0">
                <a:solidFill>
                  <a:srgbClr val="FFC000"/>
                </a:solidFill>
              </a:rPr>
              <a:t>Le problème</a:t>
            </a:r>
          </a:p>
          <a:p>
            <a:r>
              <a:rPr lang="fr-FR" sz="1400" dirty="0" smtClean="0">
                <a:solidFill>
                  <a:srgbClr val="FFC000"/>
                </a:solidFill>
              </a:rPr>
              <a:t>Les recommandations de Paul</a:t>
            </a:r>
          </a:p>
          <a:p>
            <a:r>
              <a:rPr lang="fr-FR" sz="1400" b="1" dirty="0" smtClean="0"/>
              <a:t>Jésus et l’esclavage</a:t>
            </a:r>
          </a:p>
          <a:p>
            <a:r>
              <a:rPr lang="fr-FR" sz="1400" dirty="0" smtClean="0">
                <a:solidFill>
                  <a:srgbClr val="FFC000"/>
                </a:solidFill>
              </a:rPr>
              <a:t>Paul et l’esclavage</a:t>
            </a:r>
          </a:p>
          <a:p>
            <a:r>
              <a:rPr lang="fr-FR" sz="1400" dirty="0" smtClean="0">
                <a:solidFill>
                  <a:srgbClr val="FFC0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20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20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2176988"/>
            <a:ext cx="8496944" cy="4154984"/>
          </a:xfrm>
          <a:prstGeom prst="rect">
            <a:avLst/>
          </a:prstGeom>
          <a:solidFill>
            <a:srgbClr val="000000">
              <a:alpha val="50196"/>
            </a:srgbClr>
          </a:solidFill>
        </p:spPr>
        <p:txBody>
          <a:bodyPr wrap="square" rtlCol="0">
            <a:spAutoFit/>
          </a:bodyPr>
          <a:lstStyle/>
          <a:p>
            <a:r>
              <a:rPr lang="fr-FR" sz="2200" b="1" u="sng" dirty="0" smtClean="0">
                <a:solidFill>
                  <a:srgbClr val="FFC000"/>
                </a:solidFill>
              </a:rPr>
              <a:t>Dans l’épître aux Colossiens:</a:t>
            </a:r>
          </a:p>
          <a:p>
            <a:r>
              <a:rPr lang="fr-FR" sz="2200" b="1" dirty="0" smtClean="0">
                <a:solidFill>
                  <a:srgbClr val="FFC000"/>
                </a:solidFill>
              </a:rPr>
              <a:t>1- </a:t>
            </a:r>
            <a:r>
              <a:rPr lang="fr-FR" sz="2200" b="1" dirty="0" err="1" smtClean="0">
                <a:solidFill>
                  <a:srgbClr val="FFC000"/>
                </a:solidFill>
              </a:rPr>
              <a:t>Epaphras</a:t>
            </a:r>
            <a:r>
              <a:rPr lang="fr-FR" sz="2200" b="1" dirty="0" smtClean="0">
                <a:solidFill>
                  <a:srgbClr val="FFC000"/>
                </a:solidFill>
              </a:rPr>
              <a:t> (1:7) et </a:t>
            </a:r>
            <a:r>
              <a:rPr lang="fr-FR" sz="2200" b="1" dirty="0" err="1" smtClean="0">
                <a:solidFill>
                  <a:srgbClr val="FFC000"/>
                </a:solidFill>
              </a:rPr>
              <a:t>Tychique</a:t>
            </a:r>
            <a:r>
              <a:rPr lang="fr-FR" sz="2200" b="1" dirty="0" smtClean="0">
                <a:solidFill>
                  <a:srgbClr val="FFC000"/>
                </a:solidFill>
              </a:rPr>
              <a:t> (4:7) sont des « </a:t>
            </a:r>
            <a:r>
              <a:rPr lang="fr-FR" sz="2200" b="1" dirty="0" err="1" smtClean="0">
                <a:solidFill>
                  <a:srgbClr val="FFC000"/>
                </a:solidFill>
              </a:rPr>
              <a:t>co</a:t>
            </a:r>
            <a:r>
              <a:rPr lang="fr-FR" sz="2200" b="1" dirty="0" smtClean="0">
                <a:solidFill>
                  <a:srgbClr val="FFC000"/>
                </a:solidFill>
              </a:rPr>
              <a:t>-esclaves de l’apôtre Paul.</a:t>
            </a:r>
          </a:p>
          <a:p>
            <a:endParaRPr lang="fr-FR" sz="2200" b="1" dirty="0" smtClean="0">
              <a:solidFill>
                <a:srgbClr val="FFC000"/>
              </a:solidFill>
            </a:endParaRPr>
          </a:p>
          <a:p>
            <a:r>
              <a:rPr lang="fr-FR" sz="2200" b="1" dirty="0" smtClean="0">
                <a:solidFill>
                  <a:srgbClr val="FFC000"/>
                </a:solidFill>
              </a:rPr>
              <a:t>2- Dans la nouvelle création, il n’y a pas de différence de nationalité, d’origine, de condition… (3:11)</a:t>
            </a:r>
          </a:p>
          <a:p>
            <a:endParaRPr lang="fr-FR" sz="2200" b="1" dirty="0" smtClean="0">
              <a:solidFill>
                <a:srgbClr val="FFC000"/>
              </a:solidFill>
            </a:endParaRPr>
          </a:p>
          <a:p>
            <a:r>
              <a:rPr lang="fr-FR" sz="2200" b="1" dirty="0" smtClean="0">
                <a:solidFill>
                  <a:srgbClr val="FFC000"/>
                </a:solidFill>
              </a:rPr>
              <a:t>3- Les esclaves sont appelés à obéir…</a:t>
            </a:r>
          </a:p>
          <a:p>
            <a:endParaRPr lang="fr-FR" sz="2200" b="1" dirty="0" smtClean="0">
              <a:solidFill>
                <a:srgbClr val="FFC000"/>
              </a:solidFill>
            </a:endParaRPr>
          </a:p>
          <a:p>
            <a:r>
              <a:rPr lang="fr-FR" sz="2200" b="1" dirty="0" smtClean="0">
                <a:solidFill>
                  <a:srgbClr val="FFC000"/>
                </a:solidFill>
              </a:rPr>
              <a:t>4- … les maîtres à accorder ce qui est juste et équitable; et pour les deux la raison est la même: </a:t>
            </a:r>
            <a:r>
              <a:rPr lang="fr-FR" sz="2200" b="1" u="sng" dirty="0" smtClean="0">
                <a:solidFill>
                  <a:srgbClr val="FFC000"/>
                </a:solidFill>
              </a:rPr>
              <a:t>ils servent le Seigneur Christ ! </a:t>
            </a:r>
            <a:r>
              <a:rPr lang="fr-FR" sz="2200" b="1" dirty="0" smtClean="0">
                <a:solidFill>
                  <a:srgbClr val="FFC000"/>
                </a:solidFill>
              </a:rPr>
              <a:t>(3:22-24)</a:t>
            </a:r>
            <a:endParaRPr lang="fr-FR" sz="2200" b="1" u="sng" dirty="0">
              <a:solidFill>
                <a:srgbClr val="FFC000"/>
              </a:solidFill>
            </a:endParaRPr>
          </a:p>
        </p:txBody>
      </p:sp>
      <p:sp>
        <p:nvSpPr>
          <p:cNvPr id="4" name="Titre 1"/>
          <p:cNvSpPr txBox="1">
            <a:spLocks/>
          </p:cNvSpPr>
          <p:nvPr/>
        </p:nvSpPr>
        <p:spPr>
          <a:xfrm>
            <a:off x="4499992" y="404664"/>
            <a:ext cx="4000872" cy="1143000"/>
          </a:xfrm>
          <a:prstGeom prst="rect">
            <a:avLst/>
          </a:prstGeom>
        </p:spPr>
        <p:txBody>
          <a:bodyPr vert="horz" lIns="45720" rIns="45720" anchor="t">
            <a:normAutofit fontScale="85000" lnSpcReduction="20000"/>
          </a:bodyPr>
          <a:lstStyle/>
          <a:p>
            <a:pPr algn="r">
              <a:spcBef>
                <a:spcPct val="0"/>
              </a:spcBef>
            </a:pPr>
            <a:r>
              <a:rPr lang="fr-FR" sz="4800" b="1" dirty="0" smtClean="0"/>
              <a:t>Paul </a:t>
            </a:r>
            <a:br>
              <a:rPr lang="fr-FR" sz="4800" b="1" dirty="0" smtClean="0"/>
            </a:br>
            <a:r>
              <a:rPr lang="fr-FR" sz="4800" b="1" dirty="0" smtClean="0"/>
              <a:t>et l’esclavage</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6" name="ZoneTexte 5"/>
          <p:cNvSpPr txBox="1"/>
          <p:nvPr/>
        </p:nvSpPr>
        <p:spPr>
          <a:xfrm>
            <a:off x="323528" y="116632"/>
            <a:ext cx="3816424"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dirty="0" smtClean="0">
                <a:solidFill>
                  <a:srgbClr val="FFC000"/>
                </a:solidFill>
              </a:rPr>
              <a:t>Le problème</a:t>
            </a:r>
          </a:p>
          <a:p>
            <a:r>
              <a:rPr lang="fr-FR" sz="1400" dirty="0" smtClean="0">
                <a:solidFill>
                  <a:srgbClr val="FFC000"/>
                </a:solidFill>
              </a:rPr>
              <a:t>Les recommandations de Paul</a:t>
            </a:r>
          </a:p>
          <a:p>
            <a:r>
              <a:rPr lang="fr-FR" sz="1400" dirty="0" smtClean="0">
                <a:solidFill>
                  <a:srgbClr val="FFC000"/>
                </a:solidFill>
              </a:rPr>
              <a:t>Jésus et l’esclavage</a:t>
            </a:r>
          </a:p>
          <a:p>
            <a:r>
              <a:rPr lang="fr-FR" sz="1400" b="1" dirty="0" smtClean="0"/>
              <a:t>Paul et l’esclavage</a:t>
            </a:r>
          </a:p>
          <a:p>
            <a:r>
              <a:rPr lang="fr-FR" sz="1400" dirty="0" smtClean="0">
                <a:solidFill>
                  <a:srgbClr val="FFC0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2098585"/>
            <a:ext cx="8496944" cy="4832092"/>
          </a:xfrm>
          <a:prstGeom prst="rect">
            <a:avLst/>
          </a:prstGeom>
          <a:solidFill>
            <a:srgbClr val="000000">
              <a:alpha val="50196"/>
            </a:srgbClr>
          </a:solidFill>
        </p:spPr>
        <p:txBody>
          <a:bodyPr wrap="square" rtlCol="0">
            <a:spAutoFit/>
          </a:bodyPr>
          <a:lstStyle/>
          <a:p>
            <a:r>
              <a:rPr lang="fr-FR" sz="2200" b="1" u="sng" dirty="0" smtClean="0">
                <a:solidFill>
                  <a:srgbClr val="FFC000"/>
                </a:solidFill>
              </a:rPr>
              <a:t>Christ nous a placés dans la liberté, pas de différence:</a:t>
            </a:r>
            <a:r>
              <a:rPr lang="fr-FR" sz="2200" b="1" dirty="0" smtClean="0">
                <a:solidFill>
                  <a:srgbClr val="FFC000"/>
                </a:solidFill>
              </a:rPr>
              <a:t/>
            </a:r>
            <a:br>
              <a:rPr lang="fr-FR" sz="2200" b="1" dirty="0" smtClean="0">
                <a:solidFill>
                  <a:srgbClr val="FFC000"/>
                </a:solidFill>
              </a:rPr>
            </a:br>
            <a:r>
              <a:rPr lang="fr-FR" sz="2200" b="1" i="1" dirty="0" smtClean="0">
                <a:solidFill>
                  <a:srgbClr val="FFC000"/>
                </a:solidFill>
              </a:rPr>
              <a:t>Car vous êtes tous fils de Dieu par la foi dans le Christ Jésus. </a:t>
            </a:r>
          </a:p>
          <a:p>
            <a:pPr marL="365125" algn="ctr"/>
            <a:r>
              <a:rPr lang="fr-FR" sz="2200" b="1" i="1" dirty="0" smtClean="0">
                <a:solidFill>
                  <a:srgbClr val="FFC000"/>
                </a:solidFill>
              </a:rPr>
              <a:t>Car vous tous qui avez été baptisés pour Christ, </a:t>
            </a:r>
          </a:p>
          <a:p>
            <a:pPr marL="365125" algn="ctr"/>
            <a:r>
              <a:rPr lang="fr-FR" sz="2200" b="1" i="1" dirty="0" smtClean="0">
                <a:solidFill>
                  <a:srgbClr val="FFC000"/>
                </a:solidFill>
              </a:rPr>
              <a:t>vous avez revêtu Christ,  </a:t>
            </a:r>
          </a:p>
          <a:p>
            <a:pPr marL="365125" algn="ctr"/>
            <a:r>
              <a:rPr lang="fr-FR" sz="2200" b="1" i="1" dirty="0" smtClean="0">
                <a:solidFill>
                  <a:srgbClr val="FFC000"/>
                </a:solidFill>
              </a:rPr>
              <a:t>il n’y a ni Juif, ni Grec ;il n’y a ni esclave, ni homme libre ; </a:t>
            </a:r>
          </a:p>
          <a:p>
            <a:pPr marL="365125" algn="ctr"/>
            <a:r>
              <a:rPr lang="fr-FR" sz="2200" b="1" i="1" dirty="0" smtClean="0">
                <a:solidFill>
                  <a:srgbClr val="FFC000"/>
                </a:solidFill>
              </a:rPr>
              <a:t>il n’y a ni mâle, ni femelle, car vous tous, </a:t>
            </a:r>
          </a:p>
          <a:p>
            <a:pPr marL="365125" algn="ctr"/>
            <a:r>
              <a:rPr lang="fr-FR" sz="2200" b="1" i="1" dirty="0" smtClean="0">
                <a:solidFill>
                  <a:srgbClr val="FFC000"/>
                </a:solidFill>
              </a:rPr>
              <a:t>vous êtes un dans le Christ Jésus. (Galates 3:26-28) </a:t>
            </a:r>
            <a:endParaRPr lang="fr-FR" sz="2200" b="1" dirty="0" smtClean="0">
              <a:solidFill>
                <a:srgbClr val="FFC000"/>
              </a:solidFill>
            </a:endParaRPr>
          </a:p>
          <a:p>
            <a:r>
              <a:rPr lang="fr-FR" sz="2200" b="1" u="sng" dirty="0" smtClean="0">
                <a:solidFill>
                  <a:srgbClr val="FFC000"/>
                </a:solidFill>
              </a:rPr>
              <a:t>Paul ne donne pas d’ordre antiesclavagiste clair, mais…</a:t>
            </a:r>
          </a:p>
          <a:p>
            <a:r>
              <a:rPr lang="fr-FR" sz="2200" b="1" u="sng" dirty="0" smtClean="0">
                <a:solidFill>
                  <a:srgbClr val="FFC000"/>
                </a:solidFill>
              </a:rPr>
              <a:t>Être un homme libre, c’est mieux…</a:t>
            </a:r>
          </a:p>
          <a:p>
            <a:pPr algn="ctr"/>
            <a:r>
              <a:rPr lang="fr-FR" sz="2200" b="1" i="1" dirty="0" smtClean="0">
                <a:solidFill>
                  <a:srgbClr val="FFC000"/>
                </a:solidFill>
              </a:rPr>
              <a:t>As-tu été appelé étant esclave, </a:t>
            </a:r>
          </a:p>
          <a:p>
            <a:pPr algn="ctr"/>
            <a:r>
              <a:rPr lang="fr-FR" sz="2200" b="1" i="1" dirty="0" smtClean="0">
                <a:solidFill>
                  <a:srgbClr val="FFC000"/>
                </a:solidFill>
              </a:rPr>
              <a:t>ne t’en mets pas en peine ; </a:t>
            </a:r>
          </a:p>
          <a:p>
            <a:pPr marL="365125" algn="ctr"/>
            <a:r>
              <a:rPr lang="fr-FR" sz="2200" b="1" i="1" dirty="0" smtClean="0">
                <a:solidFill>
                  <a:srgbClr val="FFC000"/>
                </a:solidFill>
              </a:rPr>
              <a:t>toutefois, si tu peux devenir libre, uses-en plutôt </a:t>
            </a:r>
          </a:p>
          <a:p>
            <a:pPr marL="365125" algn="ctr"/>
            <a:r>
              <a:rPr lang="fr-FR" sz="2200" b="1" i="1" dirty="0" smtClean="0">
                <a:solidFill>
                  <a:srgbClr val="FFC000"/>
                </a:solidFill>
              </a:rPr>
              <a:t> (1 Corinthiens 7:21 )</a:t>
            </a:r>
            <a:endParaRPr lang="fr-FR" sz="2200" b="1" dirty="0" smtClean="0">
              <a:solidFill>
                <a:srgbClr val="FFC000"/>
              </a:solidFill>
            </a:endParaRPr>
          </a:p>
          <a:p>
            <a:endParaRPr lang="fr-FR" sz="2200" b="1" dirty="0">
              <a:solidFill>
                <a:srgbClr val="FFC000"/>
              </a:solidFill>
            </a:endParaRPr>
          </a:p>
        </p:txBody>
      </p:sp>
      <p:sp>
        <p:nvSpPr>
          <p:cNvPr id="4" name="Titre 1"/>
          <p:cNvSpPr txBox="1">
            <a:spLocks/>
          </p:cNvSpPr>
          <p:nvPr/>
        </p:nvSpPr>
        <p:spPr>
          <a:xfrm>
            <a:off x="4499992" y="404664"/>
            <a:ext cx="4000872" cy="1143000"/>
          </a:xfrm>
          <a:prstGeom prst="rect">
            <a:avLst/>
          </a:prstGeom>
        </p:spPr>
        <p:txBody>
          <a:bodyPr vert="horz" lIns="45720" rIns="45720" anchor="t">
            <a:normAutofit fontScale="85000" lnSpcReduction="20000"/>
          </a:bodyPr>
          <a:lstStyle/>
          <a:p>
            <a:pPr algn="r">
              <a:spcBef>
                <a:spcPct val="0"/>
              </a:spcBef>
            </a:pPr>
            <a:r>
              <a:rPr lang="fr-FR" sz="4800" b="1" dirty="0" smtClean="0"/>
              <a:t>Paul </a:t>
            </a:r>
            <a:br>
              <a:rPr lang="fr-FR" sz="4800" b="1" dirty="0" smtClean="0"/>
            </a:br>
            <a:r>
              <a:rPr lang="fr-FR" sz="4800" b="1" dirty="0" smtClean="0"/>
              <a:t>et l’esclavage</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6" name="ZoneTexte 5"/>
          <p:cNvSpPr txBox="1"/>
          <p:nvPr/>
        </p:nvSpPr>
        <p:spPr>
          <a:xfrm>
            <a:off x="323528" y="116632"/>
            <a:ext cx="3816424"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dirty="0" smtClean="0">
                <a:solidFill>
                  <a:srgbClr val="FFC000"/>
                </a:solidFill>
              </a:rPr>
              <a:t>Le problème</a:t>
            </a:r>
          </a:p>
          <a:p>
            <a:r>
              <a:rPr lang="fr-FR" sz="1400" dirty="0" smtClean="0">
                <a:solidFill>
                  <a:srgbClr val="FFC000"/>
                </a:solidFill>
              </a:rPr>
              <a:t>Les recommandations de Paul</a:t>
            </a:r>
          </a:p>
          <a:p>
            <a:r>
              <a:rPr lang="fr-FR" sz="1400" dirty="0" smtClean="0">
                <a:solidFill>
                  <a:srgbClr val="FFC000"/>
                </a:solidFill>
              </a:rPr>
              <a:t>Jésus et l’esclavage</a:t>
            </a:r>
          </a:p>
          <a:p>
            <a:r>
              <a:rPr lang="fr-FR" sz="1400" b="1" dirty="0" smtClean="0"/>
              <a:t>Paul et l’esclavage</a:t>
            </a:r>
          </a:p>
          <a:p>
            <a:r>
              <a:rPr lang="fr-FR" sz="1400" dirty="0" smtClean="0">
                <a:solidFill>
                  <a:srgbClr val="FFC0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20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20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20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2000"/>
                                        <p:tgtEl>
                                          <p:spTgt spid="3">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le domaine des dieux est-ce clair, esclave&quot;"/>
          <p:cNvPicPr>
            <a:picLocks noChangeAspect="1" noChangeArrowheads="1"/>
          </p:cNvPicPr>
          <p:nvPr/>
        </p:nvPicPr>
        <p:blipFill>
          <a:blip r:embed="rId3" cstate="print"/>
          <a:srcRect t="1754"/>
          <a:stretch>
            <a:fillRect/>
          </a:stretch>
        </p:blipFill>
        <p:spPr bwMode="auto">
          <a:xfrm>
            <a:off x="179512" y="332656"/>
            <a:ext cx="8732880" cy="4032448"/>
          </a:xfrm>
          <a:prstGeom prst="rect">
            <a:avLst/>
          </a:prstGeom>
          <a:noFill/>
        </p:spPr>
      </p:pic>
      <p:sp>
        <p:nvSpPr>
          <p:cNvPr id="6" name="ZoneTexte 5"/>
          <p:cNvSpPr txBox="1"/>
          <p:nvPr/>
        </p:nvSpPr>
        <p:spPr>
          <a:xfrm>
            <a:off x="827584" y="4509120"/>
            <a:ext cx="7848872" cy="1938992"/>
          </a:xfrm>
          <a:prstGeom prst="rect">
            <a:avLst/>
          </a:prstGeom>
          <a:noFill/>
        </p:spPr>
        <p:txBody>
          <a:bodyPr wrap="square" rtlCol="0">
            <a:spAutoFit/>
          </a:bodyPr>
          <a:lstStyle/>
          <a:p>
            <a:pPr algn="r"/>
            <a:r>
              <a:rPr lang="fr-FR" sz="6000" b="1" i="1" dirty="0" smtClean="0">
                <a:ln>
                  <a:solidFill>
                    <a:schemeClr val="bg2"/>
                  </a:solidFill>
                </a:ln>
                <a:solidFill>
                  <a:srgbClr val="FFC000"/>
                </a:solidFill>
              </a:rPr>
              <a:t>Christianisme </a:t>
            </a:r>
          </a:p>
          <a:p>
            <a:pPr algn="r"/>
            <a:r>
              <a:rPr lang="fr-FR" sz="6000" b="1" i="1" dirty="0" smtClean="0">
                <a:ln>
                  <a:solidFill>
                    <a:schemeClr val="bg2"/>
                  </a:solidFill>
                </a:ln>
                <a:solidFill>
                  <a:srgbClr val="FFC000"/>
                </a:solidFill>
              </a:rPr>
              <a:t>et relations sociales</a:t>
            </a:r>
            <a:endParaRPr lang="fr-FR" sz="6000" b="1" i="1" dirty="0">
              <a:ln>
                <a:solidFill>
                  <a:schemeClr val="bg2"/>
                </a:solidFill>
              </a:ln>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7504" y="2145045"/>
            <a:ext cx="8820472" cy="4154984"/>
          </a:xfrm>
          <a:prstGeom prst="rect">
            <a:avLst/>
          </a:prstGeom>
          <a:solidFill>
            <a:srgbClr val="000000">
              <a:alpha val="50196"/>
            </a:srgbClr>
          </a:solidFill>
        </p:spPr>
        <p:txBody>
          <a:bodyPr wrap="square" rtlCol="0">
            <a:spAutoFit/>
          </a:bodyPr>
          <a:lstStyle/>
          <a:p>
            <a:r>
              <a:rPr lang="fr-FR" sz="2400" b="1" u="sng" dirty="0" smtClean="0">
                <a:solidFill>
                  <a:srgbClr val="FFC000"/>
                </a:solidFill>
              </a:rPr>
              <a:t>Être esclave n’empêche pas de servir le Seigneur</a:t>
            </a:r>
          </a:p>
          <a:p>
            <a:pPr marL="4763" algn="ctr"/>
            <a:r>
              <a:rPr lang="fr-FR" sz="2400" b="1" i="1" dirty="0" smtClean="0">
                <a:solidFill>
                  <a:srgbClr val="FFC000"/>
                </a:solidFill>
              </a:rPr>
              <a:t>Que tous les esclaves qui sont sous le joug </a:t>
            </a:r>
          </a:p>
          <a:p>
            <a:pPr marL="4763" algn="ctr"/>
            <a:r>
              <a:rPr lang="fr-FR" sz="2400" b="1" i="1" dirty="0" smtClean="0">
                <a:solidFill>
                  <a:srgbClr val="FFC000"/>
                </a:solidFill>
              </a:rPr>
              <a:t>estiment leurs propres maîtres dignes de tout honneur, </a:t>
            </a:r>
          </a:p>
          <a:p>
            <a:pPr marL="4763" algn="ctr"/>
            <a:r>
              <a:rPr lang="fr-FR" sz="2400" b="1" i="1" dirty="0" smtClean="0">
                <a:solidFill>
                  <a:srgbClr val="FFC000"/>
                </a:solidFill>
              </a:rPr>
              <a:t>afin que le nom de Dieu et la doctrine </a:t>
            </a:r>
          </a:p>
          <a:p>
            <a:pPr marL="4763" algn="ctr"/>
            <a:r>
              <a:rPr lang="fr-FR" sz="2400" b="1" i="1" dirty="0" smtClean="0">
                <a:solidFill>
                  <a:srgbClr val="FFC000"/>
                </a:solidFill>
              </a:rPr>
              <a:t>ne soient pas blasphémés ;</a:t>
            </a:r>
            <a:r>
              <a:rPr lang="fr-FR" b="1" i="1" dirty="0" smtClean="0">
                <a:solidFill>
                  <a:srgbClr val="FFC000"/>
                </a:solidFill>
              </a:rPr>
              <a:t> (1 Timothée 6:1 ) </a:t>
            </a:r>
            <a:endParaRPr lang="fr-FR" sz="2400" b="1" i="1" dirty="0" smtClean="0">
              <a:solidFill>
                <a:srgbClr val="FFC000"/>
              </a:solidFill>
            </a:endParaRPr>
          </a:p>
          <a:p>
            <a:r>
              <a:rPr lang="fr-FR" sz="2400" b="1" u="sng" dirty="0" smtClean="0">
                <a:solidFill>
                  <a:srgbClr val="FFC000"/>
                </a:solidFill>
              </a:rPr>
              <a:t>Être propriétaire non plus… </a:t>
            </a:r>
          </a:p>
          <a:p>
            <a:pPr marL="90488" algn="ctr"/>
            <a:r>
              <a:rPr lang="fr-FR" sz="2400" b="1" i="1" dirty="0" smtClean="0">
                <a:solidFill>
                  <a:srgbClr val="FFC000"/>
                </a:solidFill>
              </a:rPr>
              <a:t>Et vous, maîtres, faites-en de même envers eux, </a:t>
            </a:r>
          </a:p>
          <a:p>
            <a:pPr marL="90488" algn="ctr"/>
            <a:r>
              <a:rPr lang="fr-FR" sz="2400" b="1" i="1" dirty="0" smtClean="0">
                <a:solidFill>
                  <a:srgbClr val="FFC000"/>
                </a:solidFill>
              </a:rPr>
              <a:t>renonçant aux menaces, sachant que </a:t>
            </a:r>
          </a:p>
          <a:p>
            <a:pPr marL="90488" algn="ctr"/>
            <a:r>
              <a:rPr lang="fr-FR" sz="2400" b="1" i="1" dirty="0" smtClean="0">
                <a:solidFill>
                  <a:srgbClr val="FFC000"/>
                </a:solidFill>
              </a:rPr>
              <a:t>et leur maître et le vôtre est dans les cieux, </a:t>
            </a:r>
          </a:p>
          <a:p>
            <a:pPr marL="90488" algn="ctr"/>
            <a:r>
              <a:rPr lang="fr-FR" sz="2400" b="1" i="1" dirty="0" smtClean="0">
                <a:solidFill>
                  <a:srgbClr val="FFC000"/>
                </a:solidFill>
              </a:rPr>
              <a:t>et qu’il n’y a pas d’acception de personnes auprès de lui. (</a:t>
            </a:r>
            <a:r>
              <a:rPr lang="fr-FR" b="1" i="1" dirty="0" smtClean="0">
                <a:solidFill>
                  <a:srgbClr val="FFC000"/>
                </a:solidFill>
              </a:rPr>
              <a:t>Ephésiens 6:9)</a:t>
            </a:r>
          </a:p>
        </p:txBody>
      </p:sp>
      <p:sp>
        <p:nvSpPr>
          <p:cNvPr id="4" name="Titre 1"/>
          <p:cNvSpPr txBox="1">
            <a:spLocks/>
          </p:cNvSpPr>
          <p:nvPr/>
        </p:nvSpPr>
        <p:spPr>
          <a:xfrm>
            <a:off x="4499992" y="404664"/>
            <a:ext cx="4000872" cy="1143000"/>
          </a:xfrm>
          <a:prstGeom prst="rect">
            <a:avLst/>
          </a:prstGeom>
        </p:spPr>
        <p:txBody>
          <a:bodyPr vert="horz" lIns="45720" rIns="45720" anchor="t">
            <a:normAutofit fontScale="85000" lnSpcReduction="20000"/>
          </a:bodyPr>
          <a:lstStyle/>
          <a:p>
            <a:pPr algn="r">
              <a:spcBef>
                <a:spcPct val="0"/>
              </a:spcBef>
            </a:pPr>
            <a:r>
              <a:rPr lang="fr-FR" sz="4800" b="1" dirty="0" smtClean="0"/>
              <a:t>Paul </a:t>
            </a:r>
            <a:br>
              <a:rPr lang="fr-FR" sz="4800" b="1" dirty="0" smtClean="0"/>
            </a:br>
            <a:r>
              <a:rPr lang="fr-FR" sz="4800" b="1" dirty="0" smtClean="0"/>
              <a:t>et l’esclavage</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6" name="ZoneTexte 5"/>
          <p:cNvSpPr txBox="1"/>
          <p:nvPr/>
        </p:nvSpPr>
        <p:spPr>
          <a:xfrm>
            <a:off x="323528" y="116632"/>
            <a:ext cx="3816424"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dirty="0" smtClean="0">
                <a:solidFill>
                  <a:srgbClr val="FFC000"/>
                </a:solidFill>
              </a:rPr>
              <a:t>Le problème</a:t>
            </a:r>
          </a:p>
          <a:p>
            <a:r>
              <a:rPr lang="fr-FR" sz="1400" dirty="0" smtClean="0">
                <a:solidFill>
                  <a:srgbClr val="FFC000"/>
                </a:solidFill>
              </a:rPr>
              <a:t>Les recommandations de Paul</a:t>
            </a:r>
          </a:p>
          <a:p>
            <a:r>
              <a:rPr lang="fr-FR" sz="1400" dirty="0" smtClean="0">
                <a:solidFill>
                  <a:srgbClr val="FFC000"/>
                </a:solidFill>
              </a:rPr>
              <a:t>Jésus et l’esclavage</a:t>
            </a:r>
          </a:p>
          <a:p>
            <a:r>
              <a:rPr lang="fr-FR" sz="1400" b="1" dirty="0" smtClean="0"/>
              <a:t>Paul et l’esclavage</a:t>
            </a:r>
          </a:p>
          <a:p>
            <a:r>
              <a:rPr lang="fr-FR" sz="1400" dirty="0" smtClean="0">
                <a:solidFill>
                  <a:srgbClr val="FFC0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3928" y="274638"/>
            <a:ext cx="4000872" cy="1143000"/>
          </a:xfrm>
        </p:spPr>
        <p:txBody>
          <a:bodyPr/>
          <a:lstStyle/>
          <a:p>
            <a:pPr algn="r"/>
            <a:r>
              <a:rPr lang="fr-FR" b="1" dirty="0" smtClean="0"/>
              <a:t>Conclusion</a:t>
            </a:r>
            <a:endParaRPr lang="fr-FR" b="1" dirty="0"/>
          </a:p>
        </p:txBody>
      </p:sp>
      <p:sp>
        <p:nvSpPr>
          <p:cNvPr id="6" name="ZoneTexte 5"/>
          <p:cNvSpPr txBox="1"/>
          <p:nvPr/>
        </p:nvSpPr>
        <p:spPr>
          <a:xfrm>
            <a:off x="539552" y="2091620"/>
            <a:ext cx="8064896" cy="3785652"/>
          </a:xfrm>
          <a:prstGeom prst="rect">
            <a:avLst/>
          </a:prstGeom>
          <a:solidFill>
            <a:srgbClr val="000000">
              <a:alpha val="50196"/>
            </a:srgbClr>
          </a:solidFill>
        </p:spPr>
        <p:txBody>
          <a:bodyPr wrap="square" rtlCol="0">
            <a:spAutoFit/>
          </a:bodyPr>
          <a:lstStyle/>
          <a:p>
            <a:r>
              <a:rPr lang="fr-FR" sz="2400" b="1" dirty="0" smtClean="0">
                <a:solidFill>
                  <a:srgbClr val="FFC000"/>
                </a:solidFill>
              </a:rPr>
              <a:t>L’esclavage aujourd’hui:</a:t>
            </a:r>
          </a:p>
          <a:p>
            <a:r>
              <a:rPr lang="fr-FR" sz="2400" b="1" dirty="0" smtClean="0">
                <a:solidFill>
                  <a:srgbClr val="FFC000"/>
                </a:solidFill>
              </a:rPr>
              <a:t>Officiellement aboli, depuis 1980, même si…</a:t>
            </a:r>
          </a:p>
          <a:p>
            <a:pPr>
              <a:buFontTx/>
              <a:buChar char="-"/>
            </a:pPr>
            <a:r>
              <a:rPr lang="fr-FR" sz="2400" b="1" dirty="0" smtClean="0">
                <a:solidFill>
                  <a:srgbClr val="FFC000"/>
                </a:solidFill>
              </a:rPr>
              <a:t>En Mauritanie (45% d’esclaves)</a:t>
            </a:r>
          </a:p>
          <a:p>
            <a:pPr>
              <a:buFontTx/>
              <a:buChar char="-"/>
            </a:pPr>
            <a:r>
              <a:rPr lang="fr-FR" sz="2400" b="1" dirty="0" smtClean="0">
                <a:solidFill>
                  <a:srgbClr val="FFC000"/>
                </a:solidFill>
              </a:rPr>
              <a:t> au Soudan</a:t>
            </a:r>
          </a:p>
          <a:p>
            <a:pPr>
              <a:buFontTx/>
              <a:buChar char="-"/>
            </a:pPr>
            <a:r>
              <a:rPr lang="fr-FR" sz="2400" b="1" dirty="0" smtClean="0">
                <a:solidFill>
                  <a:srgbClr val="FFC000"/>
                </a:solidFill>
              </a:rPr>
              <a:t> dans le Golfe persique</a:t>
            </a:r>
          </a:p>
          <a:p>
            <a:pPr>
              <a:buFontTx/>
              <a:buChar char="-"/>
            </a:pPr>
            <a:r>
              <a:rPr lang="fr-FR" sz="2400" b="1" dirty="0" smtClean="0">
                <a:solidFill>
                  <a:srgbClr val="FFC000"/>
                </a:solidFill>
              </a:rPr>
              <a:t> en Thaïlande: 2 M de prostitué(e)s (dont enfants)</a:t>
            </a:r>
          </a:p>
          <a:p>
            <a:pPr>
              <a:buFontTx/>
              <a:buChar char="-"/>
            </a:pPr>
            <a:r>
              <a:rPr lang="fr-FR" sz="2400" b="1" dirty="0" smtClean="0">
                <a:solidFill>
                  <a:srgbClr val="FFC000"/>
                </a:solidFill>
              </a:rPr>
              <a:t> Travail forcé: 21 M de personnes </a:t>
            </a:r>
          </a:p>
          <a:p>
            <a:pPr>
              <a:buFontTx/>
              <a:buChar char="-"/>
            </a:pPr>
            <a:r>
              <a:rPr lang="fr-FR" sz="2400" b="1" dirty="0" smtClean="0">
                <a:solidFill>
                  <a:srgbClr val="FFC000"/>
                </a:solidFill>
              </a:rPr>
              <a:t> Travail des enfants (5-14 ans): 250M</a:t>
            </a:r>
          </a:p>
          <a:p>
            <a:pPr>
              <a:buFontTx/>
              <a:buChar char="-"/>
            </a:pPr>
            <a:r>
              <a:rPr lang="fr-FR" sz="2400" b="1" dirty="0" smtClean="0">
                <a:solidFill>
                  <a:srgbClr val="FFC000"/>
                </a:solidFill>
              </a:rPr>
              <a:t> Remboursement de dettes </a:t>
            </a:r>
          </a:p>
          <a:p>
            <a:pPr>
              <a:buFontTx/>
              <a:buChar char="-"/>
            </a:pPr>
            <a:r>
              <a:rPr lang="fr-FR" sz="2400" b="1" dirty="0" smtClean="0">
                <a:solidFill>
                  <a:srgbClr val="FFC000"/>
                </a:solidFill>
              </a:rPr>
              <a:t> Exploitation des migrants…</a:t>
            </a:r>
            <a:endParaRPr lang="fr-FR" sz="2400" b="1" dirty="0">
              <a:solidFill>
                <a:srgbClr val="FFC000"/>
              </a:solidFill>
            </a:endParaRPr>
          </a:p>
        </p:txBody>
      </p:sp>
      <p:sp>
        <p:nvSpPr>
          <p:cNvPr id="5" name="ZoneTexte 4"/>
          <p:cNvSpPr txBox="1"/>
          <p:nvPr/>
        </p:nvSpPr>
        <p:spPr>
          <a:xfrm>
            <a:off x="323528" y="116632"/>
            <a:ext cx="3816424" cy="1815882"/>
          </a:xfrm>
          <a:prstGeom prst="rect">
            <a:avLst/>
          </a:prstGeom>
          <a:solidFill>
            <a:srgbClr val="000000">
              <a:alpha val="30196"/>
            </a:srgbClr>
          </a:solidFill>
        </p:spPr>
        <p:txBody>
          <a:bodyPr wrap="square" rtlCol="0">
            <a:spAutoFit/>
          </a:bodyPr>
          <a:lstStyle/>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dirty="0" smtClean="0">
                <a:solidFill>
                  <a:srgbClr val="FFC000"/>
                </a:solidFill>
              </a:rPr>
              <a:t>Le problème</a:t>
            </a:r>
          </a:p>
          <a:p>
            <a:r>
              <a:rPr lang="fr-FR" sz="1400" dirty="0" smtClean="0">
                <a:solidFill>
                  <a:srgbClr val="FFC000"/>
                </a:solidFill>
              </a:rPr>
              <a:t>Les recommandations de Paul</a:t>
            </a:r>
          </a:p>
          <a:p>
            <a:r>
              <a:rPr lang="fr-FR" sz="1400" dirty="0" smtClean="0">
                <a:solidFill>
                  <a:srgbClr val="FFC000"/>
                </a:solidFill>
              </a:rPr>
              <a:t>Jésus et l’esclavage</a:t>
            </a:r>
          </a:p>
          <a:p>
            <a:r>
              <a:rPr lang="fr-FR" sz="1400" dirty="0" smtClean="0">
                <a:solidFill>
                  <a:srgbClr val="FFC000"/>
                </a:solidFill>
              </a:rPr>
              <a:t>Paul et l’esclavage</a:t>
            </a:r>
          </a:p>
          <a:p>
            <a:r>
              <a:rPr lang="fr-FR" sz="1400" b="1" dirty="0" smtClean="0"/>
              <a:t>Conclusion</a:t>
            </a:r>
          </a:p>
        </p:txBody>
      </p:sp>
      <p:pic>
        <p:nvPicPr>
          <p:cNvPr id="6146" name="Picture 2" descr="https://upload.wikimedia.org/wikipedia/commons/thumb/0/04/Modern_incidence_of_slavery.png/1280px-Modern_incidence_of_slavery.png"/>
          <p:cNvPicPr>
            <a:picLocks noChangeAspect="1" noChangeArrowheads="1"/>
          </p:cNvPicPr>
          <p:nvPr/>
        </p:nvPicPr>
        <p:blipFill>
          <a:blip r:embed="rId3" cstate="print"/>
          <a:srcRect/>
          <a:stretch>
            <a:fillRect/>
          </a:stretch>
        </p:blipFill>
        <p:spPr bwMode="auto">
          <a:xfrm>
            <a:off x="251520" y="2132856"/>
            <a:ext cx="9045178" cy="3960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2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2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20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20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20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20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146"/>
                                        </p:tgtEl>
                                        <p:attrNameLst>
                                          <p:attrName>style.visibility</p:attrName>
                                        </p:attrNameLst>
                                      </p:cBhvr>
                                      <p:to>
                                        <p:strVal val="visible"/>
                                      </p:to>
                                    </p:set>
                                    <p:animEffect transition="in" filter="fade">
                                      <p:cBhvr>
                                        <p:cTn id="4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3928" y="274638"/>
            <a:ext cx="4000872" cy="1143000"/>
          </a:xfrm>
        </p:spPr>
        <p:txBody>
          <a:bodyPr/>
          <a:lstStyle/>
          <a:p>
            <a:pPr algn="r"/>
            <a:r>
              <a:rPr lang="fr-FR" b="1" dirty="0" smtClean="0"/>
              <a:t>Conclusion</a:t>
            </a:r>
            <a:endParaRPr lang="fr-FR" b="1" dirty="0"/>
          </a:p>
        </p:txBody>
      </p:sp>
      <p:sp>
        <p:nvSpPr>
          <p:cNvPr id="6" name="ZoneTexte 5"/>
          <p:cNvSpPr txBox="1"/>
          <p:nvPr/>
        </p:nvSpPr>
        <p:spPr>
          <a:xfrm>
            <a:off x="539552" y="1916832"/>
            <a:ext cx="8064896" cy="4524315"/>
          </a:xfrm>
          <a:prstGeom prst="rect">
            <a:avLst/>
          </a:prstGeom>
          <a:solidFill>
            <a:srgbClr val="000000">
              <a:alpha val="50196"/>
            </a:srgbClr>
          </a:solidFill>
        </p:spPr>
        <p:txBody>
          <a:bodyPr wrap="square" rtlCol="0">
            <a:spAutoFit/>
          </a:bodyPr>
          <a:lstStyle/>
          <a:p>
            <a:r>
              <a:rPr lang="fr-FR" sz="2400" b="1" dirty="0" smtClean="0">
                <a:solidFill>
                  <a:srgbClr val="FFC000"/>
                </a:solidFill>
              </a:rPr>
              <a:t>Quelle est l’attitude du croyant</a:t>
            </a:r>
          </a:p>
          <a:p>
            <a:r>
              <a:rPr lang="fr-FR" sz="2400" b="1" dirty="0" smtClean="0">
                <a:solidFill>
                  <a:srgbClr val="FFC000"/>
                </a:solidFill>
              </a:rPr>
              <a:t>face à des situations injustes ou honteuses </a:t>
            </a:r>
          </a:p>
          <a:p>
            <a:r>
              <a:rPr lang="fr-FR" sz="2400" b="1" dirty="0" smtClean="0">
                <a:solidFill>
                  <a:srgbClr val="FFC000"/>
                </a:solidFill>
              </a:rPr>
              <a:t>permises par la loi? </a:t>
            </a:r>
            <a:r>
              <a:rPr lang="fr-FR" sz="2400" dirty="0" smtClean="0">
                <a:solidFill>
                  <a:srgbClr val="FFC000"/>
                </a:solidFill>
              </a:rPr>
              <a:t>(pauvreté, guerre, persécutions, esclavage, profit honteux, corruption, exploitation)</a:t>
            </a:r>
          </a:p>
          <a:p>
            <a:r>
              <a:rPr lang="fr-FR" sz="2400" b="1" dirty="0" smtClean="0">
                <a:solidFill>
                  <a:srgbClr val="FFC000"/>
                </a:solidFill>
              </a:rPr>
              <a:t>Dénonciation?</a:t>
            </a:r>
          </a:p>
          <a:p>
            <a:r>
              <a:rPr lang="fr-FR" sz="2400" b="1" dirty="0" smtClean="0">
                <a:solidFill>
                  <a:srgbClr val="FFC000"/>
                </a:solidFill>
              </a:rPr>
              <a:t>Paul ne se dresse pas contre la loi, </a:t>
            </a:r>
          </a:p>
          <a:p>
            <a:r>
              <a:rPr lang="fr-FR" sz="2400" b="1" dirty="0" smtClean="0">
                <a:solidFill>
                  <a:srgbClr val="FFC000"/>
                </a:solidFill>
              </a:rPr>
              <a:t>il s’occupe de la maison de la foi: </a:t>
            </a:r>
          </a:p>
          <a:p>
            <a:r>
              <a:rPr lang="fr-FR" sz="2400" b="1" dirty="0" smtClean="0">
                <a:solidFill>
                  <a:srgbClr val="FFC000"/>
                </a:solidFill>
              </a:rPr>
              <a:t>c’est dans ce cadre qu’il a autorité, qu’il enseigne, qu’il appelle à une vie juste, </a:t>
            </a:r>
          </a:p>
          <a:p>
            <a:r>
              <a:rPr lang="fr-FR" sz="2400" b="1" dirty="0" smtClean="0">
                <a:solidFill>
                  <a:srgbClr val="FFC000"/>
                </a:solidFill>
              </a:rPr>
              <a:t>à des relations fraternelles empreintes d’amour.</a:t>
            </a:r>
          </a:p>
          <a:p>
            <a:r>
              <a:rPr lang="fr-FR" sz="2400" b="1" dirty="0" smtClean="0">
                <a:solidFill>
                  <a:srgbClr val="FFC000"/>
                </a:solidFill>
              </a:rPr>
              <a:t>Le changement ne vient pas de l’extérieur, d’une loi ou d’une révolution, mais d’un cœur transformé.</a:t>
            </a:r>
            <a:endParaRPr lang="fr-FR" sz="2400" b="1" dirty="0">
              <a:solidFill>
                <a:srgbClr val="FFC000"/>
              </a:solidFill>
            </a:endParaRPr>
          </a:p>
        </p:txBody>
      </p:sp>
      <p:sp>
        <p:nvSpPr>
          <p:cNvPr id="5" name="ZoneTexte 4"/>
          <p:cNvSpPr txBox="1"/>
          <p:nvPr/>
        </p:nvSpPr>
        <p:spPr>
          <a:xfrm>
            <a:off x="323528" y="116632"/>
            <a:ext cx="3816424" cy="1815882"/>
          </a:xfrm>
          <a:prstGeom prst="rect">
            <a:avLst/>
          </a:prstGeom>
          <a:solidFill>
            <a:srgbClr val="000000">
              <a:alpha val="30196"/>
            </a:srgbClr>
          </a:solidFill>
        </p:spPr>
        <p:txBody>
          <a:bodyPr wrap="square" rtlCol="0">
            <a:spAutoFit/>
          </a:bodyPr>
          <a:lstStyle/>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dirty="0" smtClean="0">
                <a:solidFill>
                  <a:srgbClr val="FFC000"/>
                </a:solidFill>
              </a:rPr>
              <a:t>Le problème</a:t>
            </a:r>
          </a:p>
          <a:p>
            <a:r>
              <a:rPr lang="fr-FR" sz="1400" dirty="0" smtClean="0">
                <a:solidFill>
                  <a:srgbClr val="FFC000"/>
                </a:solidFill>
              </a:rPr>
              <a:t>Les recommandations de Paul</a:t>
            </a:r>
          </a:p>
          <a:p>
            <a:r>
              <a:rPr lang="fr-FR" sz="1400" dirty="0" smtClean="0">
                <a:solidFill>
                  <a:srgbClr val="FFC000"/>
                </a:solidFill>
              </a:rPr>
              <a:t>Jésus et l’esclavage</a:t>
            </a:r>
          </a:p>
          <a:p>
            <a:r>
              <a:rPr lang="fr-FR" sz="1400" dirty="0" smtClean="0">
                <a:solidFill>
                  <a:srgbClr val="FFC000"/>
                </a:solidFill>
              </a:rPr>
              <a:t>Paul et l’esclavage</a:t>
            </a:r>
          </a:p>
          <a:p>
            <a:r>
              <a:rPr lang="fr-FR" sz="1400" b="1" dirty="0" smtClean="0"/>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20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2000"/>
                                        <p:tgtEl>
                                          <p:spTgt spid="6">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2000"/>
                                        <p:tgtEl>
                                          <p:spTgt spid="6">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fade">
                                      <p:cBhvr>
                                        <p:cTn id="18" dur="2000"/>
                                        <p:tgtEl>
                                          <p:spTgt spid="6">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2000"/>
                                        <p:tgtEl>
                                          <p:spTgt spid="6">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3928" y="274638"/>
            <a:ext cx="4000872" cy="1143000"/>
          </a:xfrm>
        </p:spPr>
        <p:txBody>
          <a:bodyPr/>
          <a:lstStyle/>
          <a:p>
            <a:pPr algn="r"/>
            <a:r>
              <a:rPr lang="fr-FR" b="1" dirty="0" smtClean="0"/>
              <a:t>Conclusion</a:t>
            </a:r>
            <a:endParaRPr lang="fr-FR" b="1" dirty="0"/>
          </a:p>
        </p:txBody>
      </p:sp>
      <p:sp>
        <p:nvSpPr>
          <p:cNvPr id="6" name="ZoneTexte 5"/>
          <p:cNvSpPr txBox="1"/>
          <p:nvPr/>
        </p:nvSpPr>
        <p:spPr>
          <a:xfrm>
            <a:off x="539552" y="2203117"/>
            <a:ext cx="8064896" cy="3785652"/>
          </a:xfrm>
          <a:prstGeom prst="rect">
            <a:avLst/>
          </a:prstGeom>
          <a:solidFill>
            <a:srgbClr val="000000">
              <a:alpha val="50196"/>
            </a:srgbClr>
          </a:solidFill>
        </p:spPr>
        <p:txBody>
          <a:bodyPr wrap="square" rtlCol="0">
            <a:spAutoFit/>
          </a:bodyPr>
          <a:lstStyle/>
          <a:p>
            <a:r>
              <a:rPr lang="fr-FR" sz="1600" b="1" dirty="0" smtClean="0">
                <a:solidFill>
                  <a:srgbClr val="FFC000"/>
                </a:solidFill>
              </a:rPr>
              <a:t>Philippiens 4:10-13  </a:t>
            </a:r>
            <a:r>
              <a:rPr lang="fr-FR" sz="2000" b="1" dirty="0" smtClean="0">
                <a:solidFill>
                  <a:srgbClr val="FFC000"/>
                </a:solidFill>
              </a:rPr>
              <a:t>Or je me suis grandement réjoui dans le Seigneur de ce que maintenant enfin vous avez fait revivre votre pensée pour moi, quoique vous y ayez bien aussi pensé, mais l’occasion vous manquait ;  non que je parle ayant égard à des privations, car, moi, </a:t>
            </a:r>
          </a:p>
          <a:p>
            <a:r>
              <a:rPr lang="fr-FR" sz="2000" b="1" dirty="0" smtClean="0">
                <a:solidFill>
                  <a:srgbClr val="FFC000"/>
                </a:solidFill>
              </a:rPr>
              <a:t> </a:t>
            </a:r>
            <a:r>
              <a:rPr lang="fr-FR" sz="2000" b="1" i="1" u="sng" dirty="0" smtClean="0">
                <a:solidFill>
                  <a:srgbClr val="FFC000"/>
                </a:solidFill>
              </a:rPr>
              <a:t>j’ai appris à être content en moi–même dans les circonstances où je me trouve. </a:t>
            </a:r>
            <a:r>
              <a:rPr lang="fr-FR" sz="2000" b="1" dirty="0" smtClean="0">
                <a:solidFill>
                  <a:srgbClr val="FFC000"/>
                </a:solidFill>
              </a:rPr>
              <a:t> </a:t>
            </a:r>
          </a:p>
          <a:p>
            <a:r>
              <a:rPr lang="fr-FR" sz="2000" b="1" dirty="0" smtClean="0">
                <a:solidFill>
                  <a:srgbClr val="FFC000"/>
                </a:solidFill>
              </a:rPr>
              <a:t>Je sais être abaissé, je sais aussi être dans l’abondance ; en toutes choses et à tous égards, je suis enseigné aussi bien à être rassasié qu’à avoir faim, aussi bien à être dans l’abondance qu’à être dans les privations.  Je puis toutes choses en celui qui me fortifie.</a:t>
            </a:r>
          </a:p>
        </p:txBody>
      </p:sp>
      <p:sp>
        <p:nvSpPr>
          <p:cNvPr id="5" name="ZoneTexte 4"/>
          <p:cNvSpPr txBox="1"/>
          <p:nvPr/>
        </p:nvSpPr>
        <p:spPr>
          <a:xfrm>
            <a:off x="323528" y="116632"/>
            <a:ext cx="3816424"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dirty="0" smtClean="0">
                <a:solidFill>
                  <a:srgbClr val="FFC000"/>
                </a:solidFill>
              </a:rPr>
              <a:t>Le problème</a:t>
            </a:r>
          </a:p>
          <a:p>
            <a:r>
              <a:rPr lang="fr-FR" sz="1400" dirty="0" smtClean="0">
                <a:solidFill>
                  <a:srgbClr val="FFC000"/>
                </a:solidFill>
              </a:rPr>
              <a:t>Les recommandations de Paul</a:t>
            </a:r>
          </a:p>
          <a:p>
            <a:r>
              <a:rPr lang="fr-FR" sz="1400" dirty="0" smtClean="0">
                <a:solidFill>
                  <a:srgbClr val="FFC000"/>
                </a:solidFill>
              </a:rPr>
              <a:t>Jésus et l’esclavage</a:t>
            </a:r>
          </a:p>
          <a:p>
            <a:r>
              <a:rPr lang="fr-FR" sz="1400" dirty="0" smtClean="0">
                <a:solidFill>
                  <a:srgbClr val="FFC000"/>
                </a:solidFill>
              </a:rPr>
              <a:t>Paul et l’esclavage</a:t>
            </a:r>
          </a:p>
          <a:p>
            <a:r>
              <a:rPr lang="fr-FR" sz="1400" b="1" dirty="0" smtClean="0"/>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1199649"/>
            <a:ext cx="6552728" cy="4893647"/>
          </a:xfrm>
          <a:prstGeom prst="rect">
            <a:avLst/>
          </a:prstGeom>
          <a:solidFill>
            <a:srgbClr val="000000">
              <a:alpha val="30196"/>
            </a:srgbClr>
          </a:solidFill>
        </p:spPr>
        <p:txBody>
          <a:bodyPr wrap="square" rtlCol="0">
            <a:spAutoFit/>
          </a:bodyPr>
          <a:lstStyle/>
          <a:p>
            <a:r>
              <a:rPr lang="fr-FR" sz="2400" b="1" dirty="0" smtClean="0"/>
              <a:t>PLAN:</a:t>
            </a:r>
            <a:r>
              <a:rPr lang="fr-FR" sz="2400" b="1" dirty="0" smtClean="0">
                <a:solidFill>
                  <a:srgbClr val="FFC000"/>
                </a:solidFill>
              </a:rPr>
              <a:t/>
            </a:r>
            <a:br>
              <a:rPr lang="fr-FR" sz="2400" b="1" dirty="0" smtClean="0">
                <a:solidFill>
                  <a:srgbClr val="FFC000"/>
                </a:solidFill>
              </a:rPr>
            </a:br>
            <a:endParaRPr lang="fr-FR" sz="2400" b="1" dirty="0" smtClean="0">
              <a:solidFill>
                <a:srgbClr val="FFC000"/>
              </a:solidFill>
            </a:endParaRPr>
          </a:p>
          <a:p>
            <a:r>
              <a:rPr lang="fr-FR" sz="2400" b="1" dirty="0" smtClean="0">
                <a:solidFill>
                  <a:srgbClr val="FFC000"/>
                </a:solidFill>
              </a:rPr>
              <a:t>Contexte historique et géographique</a:t>
            </a:r>
          </a:p>
          <a:p>
            <a:r>
              <a:rPr lang="fr-FR" sz="2400" b="1" dirty="0" smtClean="0">
                <a:solidFill>
                  <a:srgbClr val="FFC000"/>
                </a:solidFill>
              </a:rPr>
              <a:t>Contexte politique et social</a:t>
            </a:r>
          </a:p>
          <a:p>
            <a:r>
              <a:rPr lang="fr-FR" sz="2400" b="1" dirty="0" smtClean="0">
                <a:solidFill>
                  <a:srgbClr val="FFC000"/>
                </a:solidFill>
              </a:rPr>
              <a:t>Contexte local</a:t>
            </a:r>
          </a:p>
          <a:p>
            <a:endParaRPr lang="fr-FR" sz="2400" b="1" dirty="0" smtClean="0">
              <a:solidFill>
                <a:srgbClr val="FFC000"/>
              </a:solidFill>
            </a:endParaRPr>
          </a:p>
          <a:p>
            <a:r>
              <a:rPr lang="fr-FR" sz="2400" b="1" dirty="0" smtClean="0">
                <a:solidFill>
                  <a:srgbClr val="FFC000"/>
                </a:solidFill>
              </a:rPr>
              <a:t>Le problème</a:t>
            </a:r>
          </a:p>
          <a:p>
            <a:r>
              <a:rPr lang="fr-FR" sz="2400" b="1" dirty="0" smtClean="0">
                <a:solidFill>
                  <a:srgbClr val="FFC000"/>
                </a:solidFill>
              </a:rPr>
              <a:t>Les recommandations de Paul</a:t>
            </a:r>
          </a:p>
          <a:p>
            <a:endParaRPr lang="fr-FR" sz="2400" b="1" dirty="0" smtClean="0">
              <a:solidFill>
                <a:srgbClr val="FFC000"/>
              </a:solidFill>
            </a:endParaRPr>
          </a:p>
          <a:p>
            <a:r>
              <a:rPr lang="fr-FR" sz="2400" b="1" dirty="0" smtClean="0">
                <a:solidFill>
                  <a:srgbClr val="FFC000"/>
                </a:solidFill>
              </a:rPr>
              <a:t>Jésus et l’esclavage</a:t>
            </a:r>
          </a:p>
          <a:p>
            <a:r>
              <a:rPr lang="fr-FR" sz="2400" b="1" dirty="0" smtClean="0">
                <a:solidFill>
                  <a:srgbClr val="FFC000"/>
                </a:solidFill>
              </a:rPr>
              <a:t>Paul et l’esclavage: d’autres indications</a:t>
            </a:r>
          </a:p>
          <a:p>
            <a:endParaRPr lang="fr-FR" sz="2400" b="1" dirty="0" smtClean="0">
              <a:solidFill>
                <a:srgbClr val="FFC000"/>
              </a:solidFill>
            </a:endParaRPr>
          </a:p>
          <a:p>
            <a:r>
              <a:rPr lang="fr-FR" sz="2400" b="1" dirty="0" smtClean="0">
                <a:solidFill>
                  <a:srgbClr val="FFC000"/>
                </a:solidFill>
              </a:rPr>
              <a:t>Conclusion</a:t>
            </a:r>
            <a:endParaRPr lang="fr-FR" sz="24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7"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14"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21"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5" end="5"/>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28"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6" end="6"/>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35"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37" dur="80"/>
                                        <p:tgtEl>
                                          <p:spTgt spid="4">
                                            <p:txEl>
                                              <p:pRg st="8" end="8"/>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42"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44" dur="80"/>
                                        <p:tgtEl>
                                          <p:spTgt spid="4">
                                            <p:txEl>
                                              <p:pRg st="9" end="9"/>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4">
                                            <p:txEl>
                                              <p:pRg st="11" end="11"/>
                                            </p:txEl>
                                          </p:spTgt>
                                        </p:tgtEl>
                                        <p:attrNameLst>
                                          <p:attrName>style.visibility</p:attrName>
                                        </p:attrNameLst>
                                      </p:cBhvr>
                                      <p:to>
                                        <p:strVal val="visible"/>
                                      </p:to>
                                    </p:set>
                                    <p:anim calcmode="discrete" valueType="clr">
                                      <p:cBhvr override="childStyle">
                                        <p:cTn id="49" dur="80"/>
                                        <p:tgtEl>
                                          <p:spTgt spid="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
                                            <p:txEl>
                                              <p:pRg st="11" end="11"/>
                                            </p:txEl>
                                          </p:spTgt>
                                        </p:tgtEl>
                                        <p:attrNameLst>
                                          <p:attrName>fillcolor</p:attrName>
                                        </p:attrNameLst>
                                      </p:cBhvr>
                                      <p:tavLst>
                                        <p:tav tm="0">
                                          <p:val>
                                            <p:clrVal>
                                              <a:schemeClr val="accent2"/>
                                            </p:clrVal>
                                          </p:val>
                                        </p:tav>
                                        <p:tav tm="50000">
                                          <p:val>
                                            <p:clrVal>
                                              <a:schemeClr val="hlink"/>
                                            </p:clrVal>
                                          </p:val>
                                        </p:tav>
                                      </p:tavLst>
                                    </p:anim>
                                    <p:set>
                                      <p:cBhvr>
                                        <p:cTn id="51" dur="80"/>
                                        <p:tgtEl>
                                          <p:spTgt spid="4">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fficher l'image d'origine"/>
          <p:cNvPicPr>
            <a:picLocks noChangeAspect="1" noChangeArrowheads="1"/>
          </p:cNvPicPr>
          <p:nvPr/>
        </p:nvPicPr>
        <p:blipFill>
          <a:blip r:embed="rId3" cstate="screen">
            <a:lum bright="-20000"/>
          </a:blip>
          <a:srcRect/>
          <a:stretch>
            <a:fillRect/>
          </a:stretch>
        </p:blipFill>
        <p:spPr bwMode="auto">
          <a:xfrm>
            <a:off x="1492477" y="1700808"/>
            <a:ext cx="7327996" cy="4896544"/>
          </a:xfrm>
          <a:prstGeom prst="rect">
            <a:avLst/>
          </a:prstGeom>
          <a:noFill/>
        </p:spPr>
      </p:pic>
      <p:pic>
        <p:nvPicPr>
          <p:cNvPr id="20482" name="Picture 2" descr="Afficher l'image d'origine"/>
          <p:cNvPicPr>
            <a:picLocks noChangeAspect="1" noChangeArrowheads="1"/>
          </p:cNvPicPr>
          <p:nvPr/>
        </p:nvPicPr>
        <p:blipFill>
          <a:blip r:embed="rId4" cstate="screen"/>
          <a:srcRect/>
          <a:stretch>
            <a:fillRect/>
          </a:stretch>
        </p:blipFill>
        <p:spPr bwMode="auto">
          <a:xfrm>
            <a:off x="0" y="4133849"/>
            <a:ext cx="2667000" cy="2724151"/>
          </a:xfrm>
          <a:prstGeom prst="rect">
            <a:avLst/>
          </a:prstGeom>
          <a:ln>
            <a:noFill/>
          </a:ln>
          <a:effectLst>
            <a:softEdge rad="112500"/>
          </a:effectLst>
        </p:spPr>
      </p:pic>
      <p:sp>
        <p:nvSpPr>
          <p:cNvPr id="5" name="Titre 1"/>
          <p:cNvSpPr txBox="1">
            <a:spLocks/>
          </p:cNvSpPr>
          <p:nvPr/>
        </p:nvSpPr>
        <p:spPr>
          <a:xfrm>
            <a:off x="4499992" y="404664"/>
            <a:ext cx="4000872" cy="1143000"/>
          </a:xfrm>
          <a:prstGeom prst="rect">
            <a:avLst/>
          </a:prstGeom>
        </p:spPr>
        <p:txBody>
          <a:bodyPr vert="horz" lIns="45720" rIns="45720" anchor="t">
            <a:normAutofit fontScale="85000" lnSpcReduction="20000"/>
          </a:bodyPr>
          <a:lstStyle/>
          <a:p>
            <a:pPr algn="r">
              <a:spcBef>
                <a:spcPct val="0"/>
              </a:spcBef>
            </a:pPr>
            <a:r>
              <a:rPr lang="fr-FR" sz="4800" b="1" dirty="0" smtClean="0"/>
              <a:t>Contexte géographique</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6" name="ZoneTexte 5"/>
          <p:cNvSpPr txBox="1"/>
          <p:nvPr/>
        </p:nvSpPr>
        <p:spPr>
          <a:xfrm>
            <a:off x="323528" y="116632"/>
            <a:ext cx="3816424"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b="1" dirty="0" smtClean="0"/>
              <a:t>Contexte historique et géographique</a:t>
            </a:r>
          </a:p>
          <a:p>
            <a:r>
              <a:rPr lang="fr-FR" sz="1400" dirty="0" smtClean="0">
                <a:solidFill>
                  <a:srgbClr val="FFC000"/>
                </a:solidFill>
              </a:rPr>
              <a:t>Contexte politique et social</a:t>
            </a:r>
          </a:p>
          <a:p>
            <a:r>
              <a:rPr lang="fr-FR" sz="1400" dirty="0" smtClean="0">
                <a:solidFill>
                  <a:srgbClr val="FFC000"/>
                </a:solidFill>
              </a:rPr>
              <a:t>Contexte local</a:t>
            </a:r>
          </a:p>
          <a:p>
            <a:r>
              <a:rPr lang="fr-FR" sz="1400" dirty="0" smtClean="0">
                <a:solidFill>
                  <a:srgbClr val="FFC000"/>
                </a:solidFill>
              </a:rPr>
              <a:t>Le problème</a:t>
            </a:r>
          </a:p>
          <a:p>
            <a:r>
              <a:rPr lang="fr-FR" sz="1400" dirty="0" smtClean="0">
                <a:solidFill>
                  <a:srgbClr val="FFC000"/>
                </a:solidFill>
              </a:rPr>
              <a:t>Les recommandations de Paul</a:t>
            </a:r>
          </a:p>
          <a:p>
            <a:r>
              <a:rPr lang="fr-FR" sz="1400" dirty="0" smtClean="0">
                <a:solidFill>
                  <a:srgbClr val="FFC000"/>
                </a:solidFill>
              </a:rPr>
              <a:t>Jésus et l’esclavage</a:t>
            </a:r>
          </a:p>
          <a:p>
            <a:r>
              <a:rPr lang="fr-FR" sz="1400" dirty="0" smtClean="0">
                <a:solidFill>
                  <a:srgbClr val="FFC000"/>
                </a:solidFill>
              </a:rPr>
              <a:t>Paul et l’esclavage</a:t>
            </a:r>
          </a:p>
          <a:p>
            <a:r>
              <a:rPr lang="fr-FR" sz="1400" dirty="0" smtClean="0">
                <a:solidFill>
                  <a:srgbClr val="FFC000"/>
                </a:solidFill>
              </a:rPr>
              <a:t>Conclusion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archéologie Colosses honaz&quot;"/>
          <p:cNvPicPr>
            <a:picLocks noChangeAspect="1" noChangeArrowheads="1"/>
          </p:cNvPicPr>
          <p:nvPr/>
        </p:nvPicPr>
        <p:blipFill>
          <a:blip r:embed="rId3" cstate="print"/>
          <a:srcRect/>
          <a:stretch>
            <a:fillRect/>
          </a:stretch>
        </p:blipFill>
        <p:spPr bwMode="auto">
          <a:xfrm>
            <a:off x="179512" y="188640"/>
            <a:ext cx="4464496" cy="4464496"/>
          </a:xfrm>
          <a:prstGeom prst="rect">
            <a:avLst/>
          </a:prstGeom>
          <a:noFill/>
        </p:spPr>
      </p:pic>
      <p:pic>
        <p:nvPicPr>
          <p:cNvPr id="5" name="Image 4" descr="Colosses.jpg"/>
          <p:cNvPicPr>
            <a:picLocks noChangeAspect="1"/>
          </p:cNvPicPr>
          <p:nvPr/>
        </p:nvPicPr>
        <p:blipFill>
          <a:blip r:embed="rId4" cstate="screen"/>
          <a:stretch>
            <a:fillRect/>
          </a:stretch>
        </p:blipFill>
        <p:spPr>
          <a:xfrm>
            <a:off x="4644008" y="2780928"/>
            <a:ext cx="4248472" cy="318225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2388944"/>
            <a:ext cx="8496944" cy="3785652"/>
          </a:xfrm>
          <a:prstGeom prst="rect">
            <a:avLst/>
          </a:prstGeom>
          <a:solidFill>
            <a:srgbClr val="000000">
              <a:alpha val="49804"/>
            </a:srgbClr>
          </a:solidFill>
        </p:spPr>
        <p:txBody>
          <a:bodyPr wrap="square" rtlCol="0">
            <a:spAutoFit/>
          </a:bodyPr>
          <a:lstStyle/>
          <a:p>
            <a:r>
              <a:rPr lang="fr-FR" sz="2400" b="1" dirty="0" smtClean="0">
                <a:solidFill>
                  <a:srgbClr val="FFC000"/>
                </a:solidFill>
              </a:rPr>
              <a:t>L’esclavage à Rome:</a:t>
            </a:r>
          </a:p>
          <a:p>
            <a:r>
              <a:rPr lang="fr-FR" sz="2400" b="1" dirty="0" smtClean="0">
                <a:solidFill>
                  <a:srgbClr val="FFC000"/>
                </a:solidFill>
              </a:rPr>
              <a:t>À l’époque de Paul, les lois sur l’esclavage ont été adoucies et le maître n’a plus le droit de vie ou de mort. Les esclaves en ville ont une vie moins dure que ceux </a:t>
            </a:r>
            <a:br>
              <a:rPr lang="fr-FR" sz="2400" b="1" dirty="0" smtClean="0">
                <a:solidFill>
                  <a:srgbClr val="FFC000"/>
                </a:solidFill>
              </a:rPr>
            </a:br>
            <a:r>
              <a:rPr lang="fr-FR" sz="2400" b="1" dirty="0" smtClean="0">
                <a:solidFill>
                  <a:srgbClr val="FFC000"/>
                </a:solidFill>
              </a:rPr>
              <a:t>de la campagne, la pire étant celle des mineurs.</a:t>
            </a:r>
          </a:p>
          <a:p>
            <a:r>
              <a:rPr lang="fr-FR" sz="2400" b="1" dirty="0" smtClean="0">
                <a:solidFill>
                  <a:srgbClr val="FFC000"/>
                </a:solidFill>
              </a:rPr>
              <a:t>Les ouvriers et les esclaves affranchis ont souvent </a:t>
            </a:r>
            <a:br>
              <a:rPr lang="fr-FR" sz="2400" b="1" dirty="0" smtClean="0">
                <a:solidFill>
                  <a:srgbClr val="FFC000"/>
                </a:solidFill>
              </a:rPr>
            </a:br>
            <a:r>
              <a:rPr lang="fr-FR" sz="2400" b="1" dirty="0" smtClean="0">
                <a:solidFill>
                  <a:srgbClr val="FFC000"/>
                </a:solidFill>
              </a:rPr>
              <a:t>plus de difficulté à vivre de leur travail, </a:t>
            </a:r>
            <a:br>
              <a:rPr lang="fr-FR" sz="2400" b="1" dirty="0" smtClean="0">
                <a:solidFill>
                  <a:srgbClr val="FFC000"/>
                </a:solidFill>
              </a:rPr>
            </a:br>
            <a:r>
              <a:rPr lang="fr-FR" sz="2400" b="1" dirty="0" smtClean="0">
                <a:solidFill>
                  <a:srgbClr val="FFC000"/>
                </a:solidFill>
              </a:rPr>
              <a:t>celui-ci étant accompli en majorité </a:t>
            </a:r>
          </a:p>
          <a:p>
            <a:r>
              <a:rPr lang="fr-FR" sz="2400" b="1" dirty="0" smtClean="0">
                <a:solidFill>
                  <a:srgbClr val="FFC000"/>
                </a:solidFill>
              </a:rPr>
              <a:t>par des esclaves </a:t>
            </a:r>
          </a:p>
          <a:p>
            <a:r>
              <a:rPr lang="fr-FR" sz="2400" dirty="0" smtClean="0">
                <a:solidFill>
                  <a:srgbClr val="FFC000"/>
                </a:solidFill>
              </a:rPr>
              <a:t>(jusqu’à 30% de la population d’Italie)</a:t>
            </a:r>
            <a:endParaRPr lang="fr-FR" sz="2400" dirty="0">
              <a:solidFill>
                <a:srgbClr val="FFC000"/>
              </a:solidFill>
            </a:endParaRPr>
          </a:p>
        </p:txBody>
      </p:sp>
      <p:pic>
        <p:nvPicPr>
          <p:cNvPr id="9218" name="Picture 2" descr="Résultat de recherche d'images pour &quot;Esclavage Rome fugitif&quot;"/>
          <p:cNvPicPr>
            <a:picLocks noChangeAspect="1" noChangeArrowheads="1"/>
          </p:cNvPicPr>
          <p:nvPr/>
        </p:nvPicPr>
        <p:blipFill>
          <a:blip r:embed="rId3" cstate="screen"/>
          <a:srcRect/>
          <a:stretch>
            <a:fillRect/>
          </a:stretch>
        </p:blipFill>
        <p:spPr bwMode="auto">
          <a:xfrm>
            <a:off x="7308303" y="4629751"/>
            <a:ext cx="1656185" cy="2132317"/>
          </a:xfrm>
          <a:prstGeom prst="rect">
            <a:avLst/>
          </a:prstGeom>
          <a:noFill/>
        </p:spPr>
      </p:pic>
      <p:sp>
        <p:nvSpPr>
          <p:cNvPr id="6" name="Titre 1"/>
          <p:cNvSpPr txBox="1">
            <a:spLocks/>
          </p:cNvSpPr>
          <p:nvPr/>
        </p:nvSpPr>
        <p:spPr>
          <a:xfrm>
            <a:off x="4499992" y="404664"/>
            <a:ext cx="4000872" cy="1143000"/>
          </a:xfrm>
          <a:prstGeom prst="rect">
            <a:avLst/>
          </a:prstGeom>
        </p:spPr>
        <p:txBody>
          <a:bodyPr vert="horz" lIns="45720" rIns="45720" anchor="t">
            <a:normAutofit fontScale="85000" lnSpcReduction="20000"/>
          </a:bodyPr>
          <a:lstStyle/>
          <a:p>
            <a:pPr algn="r">
              <a:spcBef>
                <a:spcPct val="0"/>
              </a:spcBef>
            </a:pPr>
            <a:r>
              <a:rPr lang="fr-FR" sz="4800" b="1" dirty="0" smtClean="0"/>
              <a:t>Contexte politico-social</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7" name="ZoneTexte 6"/>
          <p:cNvSpPr txBox="1"/>
          <p:nvPr/>
        </p:nvSpPr>
        <p:spPr>
          <a:xfrm>
            <a:off x="323528" y="116632"/>
            <a:ext cx="3816424"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dirty="0" smtClean="0">
                <a:solidFill>
                  <a:srgbClr val="FFC000"/>
                </a:solidFill>
              </a:rPr>
              <a:t>Contexte historique et géographique</a:t>
            </a:r>
          </a:p>
          <a:p>
            <a:r>
              <a:rPr lang="fr-FR" sz="1400" b="1" dirty="0" smtClean="0"/>
              <a:t>Contexte politique et social</a:t>
            </a:r>
          </a:p>
          <a:p>
            <a:r>
              <a:rPr lang="fr-FR" sz="1400" dirty="0" smtClean="0">
                <a:solidFill>
                  <a:srgbClr val="FFC000"/>
                </a:solidFill>
              </a:rPr>
              <a:t>Contexte local</a:t>
            </a:r>
          </a:p>
          <a:p>
            <a:r>
              <a:rPr lang="fr-FR" sz="1400" dirty="0" smtClean="0">
                <a:solidFill>
                  <a:srgbClr val="FFC000"/>
                </a:solidFill>
              </a:rPr>
              <a:t>Le problème</a:t>
            </a:r>
          </a:p>
          <a:p>
            <a:r>
              <a:rPr lang="fr-FR" sz="1400" dirty="0" smtClean="0">
                <a:solidFill>
                  <a:srgbClr val="FFC000"/>
                </a:solidFill>
              </a:rPr>
              <a:t>Les recommandations de Paul</a:t>
            </a:r>
          </a:p>
          <a:p>
            <a:r>
              <a:rPr lang="fr-FR" sz="1400" dirty="0" smtClean="0">
                <a:solidFill>
                  <a:srgbClr val="FFC000"/>
                </a:solidFill>
              </a:rPr>
              <a:t>Jésus et l’esclavage</a:t>
            </a:r>
          </a:p>
          <a:p>
            <a:r>
              <a:rPr lang="fr-FR" sz="1400" dirty="0" smtClean="0">
                <a:solidFill>
                  <a:srgbClr val="FFC000"/>
                </a:solidFill>
              </a:rPr>
              <a:t>Paul et l’esclavage</a:t>
            </a:r>
          </a:p>
          <a:p>
            <a:r>
              <a:rPr lang="fr-FR" sz="1400" dirty="0" smtClean="0">
                <a:solidFill>
                  <a:srgbClr val="FFC0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499992" y="1775713"/>
            <a:ext cx="4464496" cy="4893647"/>
          </a:xfrm>
          <a:prstGeom prst="rect">
            <a:avLst/>
          </a:prstGeom>
          <a:solidFill>
            <a:srgbClr val="000000">
              <a:alpha val="49804"/>
            </a:srgbClr>
          </a:solidFill>
        </p:spPr>
        <p:txBody>
          <a:bodyPr wrap="square" rtlCol="0">
            <a:spAutoFit/>
          </a:bodyPr>
          <a:lstStyle/>
          <a:p>
            <a:r>
              <a:rPr lang="fr-FR" sz="2400" b="1" dirty="0" smtClean="0">
                <a:solidFill>
                  <a:srgbClr val="FFC000"/>
                </a:solidFill>
              </a:rPr>
              <a:t>Paul est prisonnier à Rome. (62)</a:t>
            </a:r>
          </a:p>
          <a:p>
            <a:r>
              <a:rPr lang="fr-FR" sz="2400" b="1" dirty="0" smtClean="0">
                <a:solidFill>
                  <a:srgbClr val="FFC000"/>
                </a:solidFill>
              </a:rPr>
              <a:t>Il écrit à l’Assemblée à Colosses, une église qu’il n’a jamais visitée, mais dont il connait certains membres: </a:t>
            </a:r>
            <a:r>
              <a:rPr lang="fr-FR" sz="2400" b="1" dirty="0" err="1" smtClean="0">
                <a:solidFill>
                  <a:srgbClr val="FFC000"/>
                </a:solidFill>
              </a:rPr>
              <a:t>Epaphras</a:t>
            </a:r>
            <a:r>
              <a:rPr lang="fr-FR" sz="2400" b="1" dirty="0" smtClean="0">
                <a:solidFill>
                  <a:srgbClr val="FFC000"/>
                </a:solidFill>
              </a:rPr>
              <a:t>, qui est à l’origine de cette église, Philémon, </a:t>
            </a:r>
            <a:r>
              <a:rPr lang="fr-FR" sz="2400" b="1" dirty="0" err="1" smtClean="0">
                <a:solidFill>
                  <a:srgbClr val="FFC000"/>
                </a:solidFill>
              </a:rPr>
              <a:t>Apphia</a:t>
            </a:r>
            <a:r>
              <a:rPr lang="fr-FR" sz="2400" b="1" dirty="0" smtClean="0">
                <a:solidFill>
                  <a:srgbClr val="FFC000"/>
                </a:solidFill>
              </a:rPr>
              <a:t> et </a:t>
            </a:r>
            <a:r>
              <a:rPr lang="fr-FR" sz="2400" b="1" dirty="0" err="1" smtClean="0">
                <a:solidFill>
                  <a:srgbClr val="FFC000"/>
                </a:solidFill>
              </a:rPr>
              <a:t>Archippe</a:t>
            </a:r>
            <a:r>
              <a:rPr lang="fr-FR" sz="2400" b="1" dirty="0" smtClean="0">
                <a:solidFill>
                  <a:srgbClr val="FFC000"/>
                </a:solidFill>
              </a:rPr>
              <a:t>, enfin, Onésime.</a:t>
            </a:r>
          </a:p>
          <a:p>
            <a:r>
              <a:rPr lang="fr-FR" sz="2400" b="1" dirty="0" smtClean="0">
                <a:solidFill>
                  <a:srgbClr val="FFC000"/>
                </a:solidFill>
              </a:rPr>
              <a:t>Les chrétiens (ou une partie d’entre eux) se réunissent dans la maison de Philémon.</a:t>
            </a:r>
            <a:endParaRPr lang="fr-FR" sz="2400" b="1" dirty="0">
              <a:solidFill>
                <a:srgbClr val="FFC000"/>
              </a:solidFill>
            </a:endParaRPr>
          </a:p>
        </p:txBody>
      </p:sp>
      <p:pic>
        <p:nvPicPr>
          <p:cNvPr id="27652" name="Picture 4" descr="Saint Paul in prison, writing his Epistles."/>
          <p:cNvPicPr>
            <a:picLocks noChangeAspect="1" noChangeArrowheads="1"/>
          </p:cNvPicPr>
          <p:nvPr/>
        </p:nvPicPr>
        <p:blipFill>
          <a:blip r:embed="rId3" cstate="print"/>
          <a:srcRect/>
          <a:stretch>
            <a:fillRect/>
          </a:stretch>
        </p:blipFill>
        <p:spPr bwMode="auto">
          <a:xfrm>
            <a:off x="539552" y="2303851"/>
            <a:ext cx="3312368" cy="4293501"/>
          </a:xfrm>
          <a:prstGeom prst="rect">
            <a:avLst/>
          </a:prstGeom>
          <a:noFill/>
        </p:spPr>
      </p:pic>
      <p:sp>
        <p:nvSpPr>
          <p:cNvPr id="9" name="Titre 1"/>
          <p:cNvSpPr txBox="1">
            <a:spLocks/>
          </p:cNvSpPr>
          <p:nvPr/>
        </p:nvSpPr>
        <p:spPr>
          <a:xfrm>
            <a:off x="4652392" y="557064"/>
            <a:ext cx="4000872" cy="1143000"/>
          </a:xfrm>
          <a:prstGeom prst="rect">
            <a:avLst/>
          </a:prstGeom>
        </p:spPr>
        <p:txBody>
          <a:bodyPr vert="horz" lIns="45720" rIns="45720" anchor="t">
            <a:normAutofit fontScale="85000" lnSpcReduction="20000"/>
          </a:bodyPr>
          <a:lstStyle/>
          <a:p>
            <a:pPr algn="r">
              <a:spcBef>
                <a:spcPct val="0"/>
              </a:spcBef>
            </a:pPr>
            <a:r>
              <a:rPr lang="fr-FR" sz="4800" b="1" dirty="0" smtClean="0"/>
              <a:t>Contexte </a:t>
            </a:r>
          </a:p>
          <a:p>
            <a:pPr algn="r">
              <a:spcBef>
                <a:spcPct val="0"/>
              </a:spcBef>
            </a:pPr>
            <a:r>
              <a:rPr lang="fr-FR" sz="4800" b="1" dirty="0" smtClean="0"/>
              <a:t>local</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7" name="ZoneTexte 6"/>
          <p:cNvSpPr txBox="1"/>
          <p:nvPr/>
        </p:nvSpPr>
        <p:spPr>
          <a:xfrm>
            <a:off x="323528" y="116632"/>
            <a:ext cx="3816424"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b="1" dirty="0" smtClean="0"/>
              <a:t>Contexte local</a:t>
            </a:r>
          </a:p>
          <a:p>
            <a:r>
              <a:rPr lang="fr-FR" sz="1400" dirty="0" smtClean="0">
                <a:solidFill>
                  <a:srgbClr val="FFC000"/>
                </a:solidFill>
              </a:rPr>
              <a:t>Le problème</a:t>
            </a:r>
          </a:p>
          <a:p>
            <a:r>
              <a:rPr lang="fr-FR" sz="1400" dirty="0" smtClean="0">
                <a:solidFill>
                  <a:srgbClr val="FFC000"/>
                </a:solidFill>
              </a:rPr>
              <a:t>Les recommandations de Paul</a:t>
            </a:r>
          </a:p>
          <a:p>
            <a:r>
              <a:rPr lang="fr-FR" sz="1400" dirty="0" smtClean="0">
                <a:solidFill>
                  <a:srgbClr val="FFC000"/>
                </a:solidFill>
              </a:rPr>
              <a:t>Jésus et l’esclavage</a:t>
            </a:r>
          </a:p>
          <a:p>
            <a:r>
              <a:rPr lang="fr-FR" sz="1400" dirty="0" smtClean="0">
                <a:solidFill>
                  <a:srgbClr val="FFC000"/>
                </a:solidFill>
              </a:rPr>
              <a:t>Paul et l’esclavage</a:t>
            </a:r>
          </a:p>
          <a:p>
            <a:r>
              <a:rPr lang="fr-FR" sz="1400" dirty="0" smtClean="0">
                <a:solidFill>
                  <a:srgbClr val="FFC0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2226344"/>
            <a:ext cx="8064896" cy="4154984"/>
          </a:xfrm>
          <a:prstGeom prst="rect">
            <a:avLst/>
          </a:prstGeom>
          <a:solidFill>
            <a:srgbClr val="000000">
              <a:alpha val="50196"/>
            </a:srgbClr>
          </a:solidFill>
        </p:spPr>
        <p:txBody>
          <a:bodyPr wrap="square" rtlCol="0">
            <a:spAutoFit/>
          </a:bodyPr>
          <a:lstStyle/>
          <a:p>
            <a:r>
              <a:rPr lang="fr-FR" sz="2400" b="1" dirty="0" smtClean="0">
                <a:solidFill>
                  <a:srgbClr val="FFC000"/>
                </a:solidFill>
              </a:rPr>
              <a:t>- Philémon est riche, au moins aisé: il a des esclaves, une maison où il peut accueillir l’Eglise locale, </a:t>
            </a:r>
            <a:br>
              <a:rPr lang="fr-FR" sz="2400" b="1" dirty="0" smtClean="0">
                <a:solidFill>
                  <a:srgbClr val="FFC000"/>
                </a:solidFill>
              </a:rPr>
            </a:br>
            <a:r>
              <a:rPr lang="fr-FR" sz="2400" b="1" dirty="0" smtClean="0">
                <a:solidFill>
                  <a:srgbClr val="FFC000"/>
                </a:solidFill>
              </a:rPr>
              <a:t>et loger l’apôtre.</a:t>
            </a:r>
          </a:p>
          <a:p>
            <a:r>
              <a:rPr lang="fr-FR" sz="2400" b="1" dirty="0" smtClean="0">
                <a:solidFill>
                  <a:srgbClr val="FFC000"/>
                </a:solidFill>
              </a:rPr>
              <a:t>- Philémon est un bien-aimé</a:t>
            </a:r>
          </a:p>
          <a:p>
            <a:r>
              <a:rPr lang="fr-FR" sz="2400" b="1" dirty="0" smtClean="0">
                <a:solidFill>
                  <a:srgbClr val="FFC000"/>
                </a:solidFill>
              </a:rPr>
              <a:t>- C’est un compagnon d’œuvre de l’apôtre</a:t>
            </a:r>
          </a:p>
          <a:p>
            <a:r>
              <a:rPr lang="fr-FR" sz="2400" b="1" dirty="0" smtClean="0">
                <a:solidFill>
                  <a:srgbClr val="FFC000"/>
                </a:solidFill>
              </a:rPr>
              <a:t>- Son amour et sa foi envers le Seigneur Jésus  </a:t>
            </a:r>
            <a:br>
              <a:rPr lang="fr-FR" sz="2400" b="1" dirty="0" smtClean="0">
                <a:solidFill>
                  <a:srgbClr val="FFC000"/>
                </a:solidFill>
              </a:rPr>
            </a:br>
            <a:r>
              <a:rPr lang="fr-FR" sz="2400" b="1" dirty="0" smtClean="0">
                <a:solidFill>
                  <a:srgbClr val="FFC000"/>
                </a:solidFill>
              </a:rPr>
              <a:t>et envers tous les saints sont connus</a:t>
            </a:r>
          </a:p>
          <a:p>
            <a:pPr>
              <a:buFontTx/>
              <a:buChar char="-"/>
            </a:pPr>
            <a:r>
              <a:rPr lang="fr-FR" sz="2400" b="1" dirty="0" smtClean="0">
                <a:solidFill>
                  <a:srgbClr val="FFC000"/>
                </a:solidFill>
              </a:rPr>
              <a:t> Amour et foi en action causent joie et consolation </a:t>
            </a:r>
            <a:br>
              <a:rPr lang="fr-FR" sz="2400" b="1" dirty="0" smtClean="0">
                <a:solidFill>
                  <a:srgbClr val="FFC000"/>
                </a:solidFill>
              </a:rPr>
            </a:br>
            <a:r>
              <a:rPr lang="fr-FR" sz="2400" b="1" dirty="0" smtClean="0">
                <a:solidFill>
                  <a:srgbClr val="FFC000"/>
                </a:solidFill>
              </a:rPr>
              <a:t>à Paul, réconfort aux chrétiens</a:t>
            </a:r>
          </a:p>
          <a:p>
            <a:pPr>
              <a:buFontTx/>
              <a:buChar char="-"/>
            </a:pPr>
            <a:r>
              <a:rPr lang="fr-FR" sz="2400" b="1" dirty="0" smtClean="0">
                <a:solidFill>
                  <a:srgbClr val="FFC000"/>
                </a:solidFill>
              </a:rPr>
              <a:t> Il est digne de confiance, au point de faire plus </a:t>
            </a:r>
            <a:br>
              <a:rPr lang="fr-FR" sz="2400" b="1" dirty="0" smtClean="0">
                <a:solidFill>
                  <a:srgbClr val="FFC000"/>
                </a:solidFill>
              </a:rPr>
            </a:br>
            <a:r>
              <a:rPr lang="fr-FR" sz="2400" b="1" dirty="0" smtClean="0">
                <a:solidFill>
                  <a:srgbClr val="FFC000"/>
                </a:solidFill>
              </a:rPr>
              <a:t>qu’il ne lui est suggéré.</a:t>
            </a:r>
          </a:p>
        </p:txBody>
      </p:sp>
      <p:sp>
        <p:nvSpPr>
          <p:cNvPr id="4" name="Titre 1"/>
          <p:cNvSpPr txBox="1">
            <a:spLocks/>
          </p:cNvSpPr>
          <p:nvPr/>
        </p:nvSpPr>
        <p:spPr>
          <a:xfrm>
            <a:off x="4499992" y="404664"/>
            <a:ext cx="4000872" cy="1143000"/>
          </a:xfrm>
          <a:prstGeom prst="rect">
            <a:avLst/>
          </a:prstGeom>
        </p:spPr>
        <p:txBody>
          <a:bodyPr vert="horz" lIns="45720" rIns="45720" anchor="t">
            <a:normAutofit fontScale="85000" lnSpcReduction="20000"/>
          </a:bodyPr>
          <a:lstStyle/>
          <a:p>
            <a:pPr algn="r">
              <a:spcBef>
                <a:spcPct val="0"/>
              </a:spcBef>
            </a:pPr>
            <a:r>
              <a:rPr lang="fr-FR" sz="4800" b="1" dirty="0" smtClean="0"/>
              <a:t>Contexte </a:t>
            </a:r>
          </a:p>
          <a:p>
            <a:pPr algn="r">
              <a:spcBef>
                <a:spcPct val="0"/>
              </a:spcBef>
            </a:pPr>
            <a:r>
              <a:rPr lang="fr-FR" sz="4800" b="1" dirty="0" smtClean="0"/>
              <a:t>local</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pic>
        <p:nvPicPr>
          <p:cNvPr id="6" name="Picture 2" descr="Image illustrative de l’article Épître à Philémon"/>
          <p:cNvPicPr>
            <a:picLocks noChangeAspect="1" noChangeArrowheads="1"/>
          </p:cNvPicPr>
          <p:nvPr/>
        </p:nvPicPr>
        <p:blipFill>
          <a:blip r:embed="rId3" cstate="print"/>
          <a:srcRect/>
          <a:stretch>
            <a:fillRect/>
          </a:stretch>
        </p:blipFill>
        <p:spPr bwMode="auto">
          <a:xfrm>
            <a:off x="3635896" y="72008"/>
            <a:ext cx="1947759" cy="2204864"/>
          </a:xfrm>
          <a:prstGeom prst="rect">
            <a:avLst/>
          </a:prstGeom>
          <a:ln>
            <a:noFill/>
          </a:ln>
          <a:effectLst>
            <a:softEdge rad="112500"/>
          </a:effectLst>
        </p:spPr>
      </p:pic>
      <p:sp>
        <p:nvSpPr>
          <p:cNvPr id="7" name="ZoneTexte 6"/>
          <p:cNvSpPr txBox="1"/>
          <p:nvPr/>
        </p:nvSpPr>
        <p:spPr>
          <a:xfrm>
            <a:off x="323528" y="116632"/>
            <a:ext cx="3384376"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b="1" dirty="0" smtClean="0"/>
              <a:t>Contexte local</a:t>
            </a:r>
          </a:p>
          <a:p>
            <a:r>
              <a:rPr lang="fr-FR" sz="1400" dirty="0" smtClean="0">
                <a:solidFill>
                  <a:srgbClr val="FFC000"/>
                </a:solidFill>
              </a:rPr>
              <a:t>Le problème</a:t>
            </a:r>
          </a:p>
          <a:p>
            <a:r>
              <a:rPr lang="fr-FR" sz="1400" dirty="0" smtClean="0">
                <a:solidFill>
                  <a:srgbClr val="FFC000"/>
                </a:solidFill>
              </a:rPr>
              <a:t>Les recommandations de Paul</a:t>
            </a:r>
          </a:p>
          <a:p>
            <a:r>
              <a:rPr lang="fr-FR" sz="1400" dirty="0" smtClean="0">
                <a:solidFill>
                  <a:srgbClr val="FFC000"/>
                </a:solidFill>
              </a:rPr>
              <a:t>Jésus et l’esclavage</a:t>
            </a:r>
          </a:p>
          <a:p>
            <a:r>
              <a:rPr lang="fr-FR" sz="1400" dirty="0" smtClean="0">
                <a:solidFill>
                  <a:srgbClr val="FFC000"/>
                </a:solidFill>
              </a:rPr>
              <a:t>Paul et l’esclavage</a:t>
            </a:r>
          </a:p>
          <a:p>
            <a:r>
              <a:rPr lang="fr-FR" sz="1400" dirty="0" smtClean="0">
                <a:solidFill>
                  <a:srgbClr val="FFC0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fficher l'image d'origine"/>
          <p:cNvPicPr>
            <a:picLocks noChangeAspect="1" noChangeArrowheads="1"/>
          </p:cNvPicPr>
          <p:nvPr/>
        </p:nvPicPr>
        <p:blipFill>
          <a:blip r:embed="rId3" cstate="screen"/>
          <a:srcRect/>
          <a:stretch>
            <a:fillRect/>
          </a:stretch>
        </p:blipFill>
        <p:spPr bwMode="auto">
          <a:xfrm>
            <a:off x="251520" y="2060848"/>
            <a:ext cx="8576036" cy="4608190"/>
          </a:xfrm>
          <a:prstGeom prst="rect">
            <a:avLst/>
          </a:prstGeom>
          <a:noFill/>
        </p:spPr>
      </p:pic>
      <p:sp>
        <p:nvSpPr>
          <p:cNvPr id="6" name="Titre 1"/>
          <p:cNvSpPr txBox="1">
            <a:spLocks/>
          </p:cNvSpPr>
          <p:nvPr/>
        </p:nvSpPr>
        <p:spPr>
          <a:xfrm>
            <a:off x="4499992" y="404664"/>
            <a:ext cx="4000872" cy="1143000"/>
          </a:xfrm>
          <a:prstGeom prst="rect">
            <a:avLst/>
          </a:prstGeom>
        </p:spPr>
        <p:txBody>
          <a:bodyPr vert="horz" lIns="45720" rIns="45720" anchor="t">
            <a:normAutofit fontScale="85000" lnSpcReduction="20000"/>
          </a:bodyPr>
          <a:lstStyle/>
          <a:p>
            <a:pPr algn="r">
              <a:spcBef>
                <a:spcPct val="0"/>
              </a:spcBef>
            </a:pPr>
            <a:r>
              <a:rPr lang="fr-FR" sz="4800" b="1" dirty="0" smtClean="0"/>
              <a:t>Contexte </a:t>
            </a:r>
          </a:p>
          <a:p>
            <a:pPr algn="r">
              <a:spcBef>
                <a:spcPct val="0"/>
              </a:spcBef>
            </a:pPr>
            <a:r>
              <a:rPr lang="fr-FR" sz="4800" b="1" dirty="0" smtClean="0"/>
              <a:t>local</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fr-FR" sz="4600" b="1" i="0" strike="noStrike" kern="1200" cap="all" spc="0" normalizeH="0" baseline="0" noProof="0"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uLnTx/>
              <a:uFillTx/>
              <a:latin typeface="+mj-lt"/>
              <a:ea typeface="+mj-ea"/>
              <a:cs typeface="+mj-cs"/>
            </a:endParaRPr>
          </a:p>
        </p:txBody>
      </p:sp>
      <p:sp>
        <p:nvSpPr>
          <p:cNvPr id="7" name="ZoneTexte 6"/>
          <p:cNvSpPr txBox="1"/>
          <p:nvPr/>
        </p:nvSpPr>
        <p:spPr>
          <a:xfrm>
            <a:off x="323528" y="116632"/>
            <a:ext cx="3816424" cy="2031325"/>
          </a:xfrm>
          <a:prstGeom prst="rect">
            <a:avLst/>
          </a:prstGeom>
          <a:solidFill>
            <a:srgbClr val="000000">
              <a:alpha val="30196"/>
            </a:srgbClr>
          </a:solidFill>
        </p:spPr>
        <p:txBody>
          <a:bodyPr wrap="square" rtlCol="0">
            <a:spAutoFit/>
          </a:bodyPr>
          <a:lstStyle/>
          <a:p>
            <a:endParaRPr lang="fr-FR" sz="1400" b="1" dirty="0" smtClean="0">
              <a:solidFill>
                <a:srgbClr val="FFC000"/>
              </a:solidFill>
            </a:endParaRPr>
          </a:p>
          <a:p>
            <a:r>
              <a:rPr lang="fr-FR" sz="1400" dirty="0" smtClean="0">
                <a:solidFill>
                  <a:srgbClr val="FFC000"/>
                </a:solidFill>
              </a:rPr>
              <a:t>Contexte historique et géographique</a:t>
            </a:r>
          </a:p>
          <a:p>
            <a:r>
              <a:rPr lang="fr-FR" sz="1400" dirty="0" smtClean="0">
                <a:solidFill>
                  <a:srgbClr val="FFC000"/>
                </a:solidFill>
              </a:rPr>
              <a:t>Contexte politique et social</a:t>
            </a:r>
          </a:p>
          <a:p>
            <a:r>
              <a:rPr lang="fr-FR" sz="1400" b="1" dirty="0" smtClean="0"/>
              <a:t>Contexte local</a:t>
            </a:r>
          </a:p>
          <a:p>
            <a:r>
              <a:rPr lang="fr-FR" sz="1400" dirty="0" smtClean="0">
                <a:solidFill>
                  <a:srgbClr val="FFC000"/>
                </a:solidFill>
              </a:rPr>
              <a:t>Le problème</a:t>
            </a:r>
          </a:p>
          <a:p>
            <a:r>
              <a:rPr lang="fr-FR" sz="1400" dirty="0" smtClean="0">
                <a:solidFill>
                  <a:srgbClr val="FFC000"/>
                </a:solidFill>
              </a:rPr>
              <a:t>Les recommandations de Paul</a:t>
            </a:r>
          </a:p>
          <a:p>
            <a:r>
              <a:rPr lang="fr-FR" sz="1400" dirty="0" smtClean="0">
                <a:solidFill>
                  <a:srgbClr val="FFC000"/>
                </a:solidFill>
              </a:rPr>
              <a:t>Jésus et l’esclavage</a:t>
            </a:r>
          </a:p>
          <a:p>
            <a:r>
              <a:rPr lang="fr-FR" sz="1400" dirty="0" smtClean="0">
                <a:solidFill>
                  <a:srgbClr val="FFC000"/>
                </a:solidFill>
              </a:rPr>
              <a:t>Paul et l’esclavage</a:t>
            </a:r>
          </a:p>
          <a:p>
            <a:r>
              <a:rPr lang="fr-FR" sz="1400" dirty="0" smtClean="0">
                <a:solidFill>
                  <a:srgbClr val="FFC000"/>
                </a:solidFill>
              </a:rPr>
              <a:t>Conclusion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qu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4812</TotalTime>
  <Words>3449</Words>
  <Application>Microsoft Office PowerPoint</Application>
  <PresentationFormat>Affichage à l'écran (4:3)</PresentationFormat>
  <Paragraphs>518</Paragraphs>
  <Slides>23</Slides>
  <Notes>23</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Technique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Conclusion</vt:lpstr>
      <vt:lpstr>Conclusion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 Sociales:  un cas d’école</dc:title>
  <dc:creator>JPROUM</dc:creator>
  <cp:lastModifiedBy>JPROUM</cp:lastModifiedBy>
  <cp:revision>79</cp:revision>
  <dcterms:created xsi:type="dcterms:W3CDTF">2016-08-01T17:33:21Z</dcterms:created>
  <dcterms:modified xsi:type="dcterms:W3CDTF">2019-08-31T06:35:42Z</dcterms:modified>
</cp:coreProperties>
</file>