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69"/>
  </p:notesMasterIdLst>
  <p:sldIdLst>
    <p:sldId id="407" r:id="rId2"/>
    <p:sldId id="297" r:id="rId3"/>
    <p:sldId id="257" r:id="rId4"/>
    <p:sldId id="412" r:id="rId5"/>
    <p:sldId id="300" r:id="rId6"/>
    <p:sldId id="258" r:id="rId7"/>
    <p:sldId id="327" r:id="rId8"/>
    <p:sldId id="328" r:id="rId9"/>
    <p:sldId id="260" r:id="rId10"/>
    <p:sldId id="303" r:id="rId11"/>
    <p:sldId id="340" r:id="rId12"/>
    <p:sldId id="330" r:id="rId13"/>
    <p:sldId id="331" r:id="rId14"/>
    <p:sldId id="261" r:id="rId15"/>
    <p:sldId id="338" r:id="rId16"/>
    <p:sldId id="365" r:id="rId17"/>
    <p:sldId id="339" r:id="rId18"/>
    <p:sldId id="336" r:id="rId19"/>
    <p:sldId id="354" r:id="rId20"/>
    <p:sldId id="347" r:id="rId21"/>
    <p:sldId id="358" r:id="rId22"/>
    <p:sldId id="302" r:id="rId23"/>
    <p:sldId id="341" r:id="rId24"/>
    <p:sldId id="265" r:id="rId25"/>
    <p:sldId id="349" r:id="rId26"/>
    <p:sldId id="345" r:id="rId27"/>
    <p:sldId id="343" r:id="rId28"/>
    <p:sldId id="350" r:id="rId29"/>
    <p:sldId id="352" r:id="rId30"/>
    <p:sldId id="291" r:id="rId31"/>
    <p:sldId id="271" r:id="rId32"/>
    <p:sldId id="367" r:id="rId33"/>
    <p:sldId id="270" r:id="rId34"/>
    <p:sldId id="272" r:id="rId35"/>
    <p:sldId id="273" r:id="rId36"/>
    <p:sldId id="400" r:id="rId37"/>
    <p:sldId id="274" r:id="rId38"/>
    <p:sldId id="381" r:id="rId39"/>
    <p:sldId id="411" r:id="rId40"/>
    <p:sldId id="382" r:id="rId41"/>
    <p:sldId id="307" r:id="rId42"/>
    <p:sldId id="383" r:id="rId43"/>
    <p:sldId id="361" r:id="rId44"/>
    <p:sldId id="364" r:id="rId45"/>
    <p:sldId id="309" r:id="rId46"/>
    <p:sldId id="366" r:id="rId47"/>
    <p:sldId id="373" r:id="rId48"/>
    <p:sldId id="363" r:id="rId49"/>
    <p:sldId id="413" r:id="rId50"/>
    <p:sldId id="360" r:id="rId51"/>
    <p:sldId id="311" r:id="rId52"/>
    <p:sldId id="387" r:id="rId53"/>
    <p:sldId id="313" r:id="rId54"/>
    <p:sldId id="314" r:id="rId55"/>
    <p:sldId id="315" r:id="rId56"/>
    <p:sldId id="388" r:id="rId57"/>
    <p:sldId id="389" r:id="rId58"/>
    <p:sldId id="317" r:id="rId59"/>
    <p:sldId id="401" r:id="rId60"/>
    <p:sldId id="403" r:id="rId61"/>
    <p:sldId id="390" r:id="rId62"/>
    <p:sldId id="324" r:id="rId63"/>
    <p:sldId id="290" r:id="rId64"/>
    <p:sldId id="357" r:id="rId65"/>
    <p:sldId id="368" r:id="rId66"/>
    <p:sldId id="408" r:id="rId67"/>
    <p:sldId id="406" r:id="rId6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69"/>
    <p:restoredTop sz="84953"/>
  </p:normalViewPr>
  <p:slideViewPr>
    <p:cSldViewPr snapToGrid="0" snapToObjects="1" showGuides="1">
      <p:cViewPr>
        <p:scale>
          <a:sx n="114" d="100"/>
          <a:sy n="114" d="100"/>
        </p:scale>
        <p:origin x="952" y="4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205D-6591-824C-A452-D00E1492251D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7E52-5FC8-224F-9735-2E95164762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4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ulgate" TargetMode="External"/><Relationship Id="rId4" Type="http://schemas.openxmlformats.org/officeDocument/2006/relationships/hyperlink" Target="https://fr.wikipedia.org/wiki/Bible" TargetMode="External"/><Relationship Id="rId5" Type="http://schemas.openxmlformats.org/officeDocument/2006/relationships/hyperlink" Target="https://fr.wikipedia.org/wiki/Latin" TargetMode="External"/><Relationship Id="rId6" Type="http://schemas.openxmlformats.org/officeDocument/2006/relationships/hyperlink" Target="https://fr.wikipedia.org/wiki/J%C3%A9r%C3%B4me_de_Stridon" TargetMode="External"/><Relationship Id="rId7" Type="http://schemas.openxmlformats.org/officeDocument/2006/relationships/hyperlink" Target="https://fr.wikipedia.org/wiki/IVe_si%C3%A8cle" TargetMode="External"/><Relationship Id="rId8" Type="http://schemas.openxmlformats.org/officeDocument/2006/relationships/hyperlink" Target="https://fr.wikipedia.org/wiki/Ancien_Testament" TargetMode="External"/><Relationship Id="rId9" Type="http://schemas.openxmlformats.org/officeDocument/2006/relationships/hyperlink" Target="https://fr.wikipedia.org/wiki/Nouveau_Testament" TargetMode="External"/><Relationship Id="rId10" Type="http://schemas.openxmlformats.org/officeDocument/2006/relationships/hyperlink" Target="https://fr.wikipedia.org/wiki/Vetus_Latina" TargetMode="External"/><Relationship Id="rId11" Type="http://schemas.openxmlformats.org/officeDocument/2006/relationships/hyperlink" Target="https://fr.wikipedia.org/wiki/Septant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quest.net/Bible/BibleJNDhtm-at04-Nombres.htm#at04_29" TargetMode="External"/><Relationship Id="rId4" Type="http://schemas.openxmlformats.org/officeDocument/2006/relationships/hyperlink" Target="https://www.bibliquest.net/Bible/BibleJNDhtm-at03-Levitique.htm#at03_2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citv.com/bible/psaumes-8-5.html#5" TargetMode="External"/><Relationship Id="rId4" Type="http://schemas.openxmlformats.org/officeDocument/2006/relationships/hyperlink" Target="https://emcitv.com/bible/hebreux-2-7.html#7" TargetMode="External"/><Relationship Id="rId5" Type="http://schemas.openxmlformats.org/officeDocument/2006/relationships/hyperlink" Target="https://emcitv.com/bible/hebreux-2-9.html#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mcitv.com/bible/1-jean-3-2.html#2" TargetMode="External"/><Relationship Id="rId4" Type="http://schemas.openxmlformats.org/officeDocument/2006/relationships/hyperlink" Target="https://emcitv.com/bible/colossiens-3-4.html#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emcitv.com/bible/strong-biblique-hebreu-qara-7122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je commanderai que ma bénédiction soit sur vous Lev. 25/21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9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quiconque aura quitté maisons, ou frères, ou sœurs, ou père, ou mère, ou femme, ou enfants, ou champs, pour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amour de mon nom, en recevra cent fois autant, et héritera de la vie éternelle. Matt 19/29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vérité, je vous dis : il n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 personne qui ait quitté maison, ou frères, ou sœurs, ou père, ou mère, [ou femme], ou enfants, ou champs, pour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amour de moi et pour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amour de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évangile,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qui n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reçoive maintenant, en ce temps-ci, cent fois autant, maisons, et frères, et sœurs, et mères, et enfants, et champs, avec des persécutions, et dans le siècle qui vient, la vie éternelle. Marc10/29, 30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49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75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Jérôme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 l'auteur de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ulgate"/>
              </a:rPr>
              <a:t>Vulgate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traduction de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ible"/>
              </a:rPr>
              <a:t>bible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atin"/>
              </a:rPr>
              <a:t>Latin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 </a:t>
            </a:r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Vulgate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(du latin </a:t>
            </a:r>
            <a:r>
              <a:rPr lang="fr-F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vulgata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signifie « rendue accessible, rendue publique », lui-même de </a:t>
            </a:r>
            <a:r>
              <a:rPr lang="fr-F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vulgus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signifie « la foule ») est une version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atin"/>
              </a:rPr>
              <a:t>latine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ible"/>
              </a:rPr>
              <a:t>Bible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traduite initialement par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Jérôme de Stridon"/>
              </a:rPr>
              <a:t>Jérôme de Stridon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à la fin du </a:t>
            </a:r>
            <a:r>
              <a:rPr lang="fr-FR" sz="1200" b="0" i="0" u="none" strike="noStrike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Ve siècle"/>
              </a:rPr>
              <a:t>iv</a:t>
            </a:r>
            <a:r>
              <a:rPr lang="fr-F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Ve siècle"/>
              </a:rPr>
              <a:t>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Ve siècle"/>
              </a:rPr>
              <a:t> siècle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directement depuis le texte hébreu de l'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ncien Testament"/>
              </a:rPr>
              <a:t>Ancien Testament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depuis le texte grec du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Nouveau Testament"/>
              </a:rPr>
              <a:t>Nouveau Testament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auxquels Jérôme et ses successeurs ont ajouté des adaptations de la </a:t>
            </a:r>
            <a:r>
              <a:rPr lang="fr-F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Vetus Latina"/>
              </a:rPr>
              <a:t>Vetus Latina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 vieille bible latine »), une version plus ancienne traduite du grec de la </a:t>
            </a:r>
            <a:r>
              <a:rPr lang="fr-F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Septante"/>
              </a:rPr>
              <a:t>Septante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4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40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FR" dirty="0" smtClean="0"/>
              <a:t>Propitiation =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de (se) rendre une divinité propice; acte sacrificiel offert à Dieu pour le rendre favorable, en vue 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obtenir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expiation, le pardon des péchés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Chez les Hébreux de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 Testament] 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Jour, fête des Propitiations, de la Propitiation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Solennité sacrificielle, rituel 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expiation célébré(e) le dixième jour du septième mois religieux. CNRTL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8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5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Manquent </a:t>
            </a:r>
            <a:r>
              <a:rPr lang="mr-IN" dirty="0" smtClean="0"/>
              <a:t>…</a:t>
            </a:r>
            <a:r>
              <a:rPr lang="fr-FR" dirty="0" smtClean="0"/>
              <a:t>. </a:t>
            </a:r>
            <a:r>
              <a:rPr lang="fr-FR" sz="1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le jour de la vengeance de notre Dieu, pour consoler tous ceux qui mènent deuil,..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769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moi, qui suis moins que le moindre de tous les saints, cette grâce a été donnée d’annoncer* parmi les nations les richesses insondables du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Christ,Eph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3/8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34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9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la loi, ayant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ombre des biens à venir, non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même des choses,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Hébr 10,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7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Nombres 29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:1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septième mois, le premier [jour] du mois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vous aurez une sainte convocation ; vous ne ferez aucune œuvre de service ; ce sera pour vous le jour du son éclatant [des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trompettes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Sera célébrée du lundi 30 septembre et mardi 1er octobre 2019 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Lévitique 23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:27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même,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dixième [jour] de ce septième mois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le jour des propitiations : ce sera pour vous une sainte convocation, et vous affligerez vos âmes, et vous présenterez à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Éternel un sacrifice fait par feu. Sera célébrée du mardi 9 au mercredi 10 octobre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Lévitique 23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:34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Parle aux fils 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Israël, en disant : Le quinzième jour de ce septième mois, la fête des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tabernacles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[se célébrera] à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Éternel pendant sept jours. Sera célébrée du dimanche 13 au dimanche 20 octobre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Sabbat solennel d‘affliction = fait référence à des pratiques pénitentielles reprises des rites de deuil, parmi lesquels le jeûne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59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— </a:t>
            </a:r>
            <a:r>
              <a:rPr lang="fr-FR" dirty="0" err="1" smtClean="0"/>
              <a:t>Héb</a:t>
            </a:r>
            <a:r>
              <a:rPr lang="fr-FR" dirty="0" smtClean="0"/>
              <a:t>. </a:t>
            </a:r>
            <a:r>
              <a:rPr lang="fr-FR" b="1" i="1" dirty="0" smtClean="0"/>
              <a:t>2</a:t>
            </a:r>
            <a:r>
              <a:rPr lang="fr-FR" dirty="0" smtClean="0"/>
              <a:t>, 9. Comparez le grec avec Exode </a:t>
            </a:r>
            <a:r>
              <a:rPr lang="fr-FR" b="1" i="1" dirty="0" smtClean="0"/>
              <a:t>28</a:t>
            </a:r>
            <a:r>
              <a:rPr lang="fr-FR" dirty="0" smtClean="0"/>
              <a:t>, 2, dans les LXX, vous trouverez les mêmes expressions, rendues ici par « </a:t>
            </a:r>
            <a:r>
              <a:rPr lang="fr-FR" i="1" dirty="0" smtClean="0"/>
              <a:t>gloire et honneur</a:t>
            </a:r>
            <a:r>
              <a:rPr lang="fr-FR" dirty="0" smtClean="0"/>
              <a:t> » et dans l</a:t>
            </a:r>
            <a:r>
              <a:rPr lang="mr-IN" dirty="0" smtClean="0"/>
              <a:t>’</a:t>
            </a:r>
            <a:r>
              <a:rPr lang="fr-FR" dirty="0" smtClean="0"/>
              <a:t>Exode par « </a:t>
            </a:r>
            <a:r>
              <a:rPr lang="fr-FR" i="1" dirty="0" smtClean="0"/>
              <a:t>gloire et ornement</a:t>
            </a:r>
            <a:r>
              <a:rPr lang="fr-FR" dirty="0" smtClean="0"/>
              <a:t> ». 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Psaumes 8:5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fait de peu inférieur aux anges, et tu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 couronné de gloire et 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honneur;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Hébreux 2:7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fait un peu moindre que les anges; tu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 couronné de gloire et 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honneur, et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établi sur les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oeuvres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tes mains;</a:t>
            </a:r>
          </a:p>
          <a:p>
            <a:r>
              <a:rPr lang="fr-FR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Hébreux 2:9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nous voyons Jésus, qui a été fait un peu moindre que les anges à cause de la passion de la mort, couronné de gloire et 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honneur, en sorte que, par la grâce de Dieu, il goûtât la mort pour tout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05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— </a:t>
            </a:r>
            <a:r>
              <a:rPr lang="fr-FR" dirty="0" err="1" smtClean="0"/>
              <a:t>Héb</a:t>
            </a:r>
            <a:r>
              <a:rPr lang="fr-FR" dirty="0" smtClean="0"/>
              <a:t>. </a:t>
            </a:r>
            <a:r>
              <a:rPr lang="fr-FR" b="1" i="1" dirty="0" smtClean="0"/>
              <a:t>2</a:t>
            </a:r>
            <a:r>
              <a:rPr lang="fr-FR" dirty="0" smtClean="0"/>
              <a:t>, 9. Comparez le grec avec Exode </a:t>
            </a:r>
            <a:r>
              <a:rPr lang="fr-FR" b="1" i="1" dirty="0" smtClean="0"/>
              <a:t>28</a:t>
            </a:r>
            <a:r>
              <a:rPr lang="fr-FR" dirty="0" smtClean="0"/>
              <a:t>, 2, dans les LXX, vous trouverez les mêmes expressions, rendues ici par « </a:t>
            </a:r>
            <a:r>
              <a:rPr lang="fr-FR" i="1" dirty="0" smtClean="0"/>
              <a:t>gloire et honneur</a:t>
            </a:r>
            <a:r>
              <a:rPr lang="fr-FR" dirty="0" smtClean="0"/>
              <a:t> » et dans l</a:t>
            </a:r>
            <a:r>
              <a:rPr lang="mr-IN" dirty="0" smtClean="0"/>
              <a:t>’</a:t>
            </a:r>
            <a:r>
              <a:rPr lang="fr-FR" dirty="0" smtClean="0"/>
              <a:t>Exode par « </a:t>
            </a:r>
            <a:r>
              <a:rPr lang="fr-FR" i="1" dirty="0" smtClean="0"/>
              <a:t>gloire et ornement</a:t>
            </a:r>
            <a:r>
              <a:rPr lang="fr-FR" dirty="0" smtClean="0"/>
              <a:t> ».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15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892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 bonheur, quels transports d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allégresse ne devaient pas leur causer ces joyeux sons, qui leur annonçaient la délivrance et la fin de leurs peines ! C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aux pauvres aussi que la bonne nouvelle est prêchée ; ce sont les malheureux pécheurs, perdus et enfants de colère par nature, que Jésus est venu chercher et sauver. 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Église de Jésus Christ se recrute peu à peu comme 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armée de David : « Tout homme qui était dans la détresse, et tout homme qui était dans les dettes, et tout homme qui avait de 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amertume dans 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âme, s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assembla vers lui, et il fut leur chef » (1 Sam. </a:t>
            </a:r>
            <a:r>
              <a:rPr lang="fr-FR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22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2).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16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48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— Ces mots rappelleront les versets 22 et 23 de 1 Cor. </a:t>
            </a:r>
            <a:r>
              <a:rPr lang="fr-FR" b="1" i="1" dirty="0" smtClean="0"/>
              <a:t>7</a:t>
            </a:r>
            <a:r>
              <a:rPr lang="fr-FR" dirty="0" smtClean="0"/>
              <a:t> : « L</a:t>
            </a:r>
            <a:r>
              <a:rPr lang="mr-IN" dirty="0" smtClean="0"/>
              <a:t>’</a:t>
            </a:r>
            <a:r>
              <a:rPr lang="fr-FR" dirty="0" smtClean="0"/>
              <a:t>esclave appelé en notre Seigneur est </a:t>
            </a:r>
            <a:r>
              <a:rPr lang="fr-FR" i="1" dirty="0" smtClean="0"/>
              <a:t>un affranchi du Seigneur </a:t>
            </a:r>
            <a:r>
              <a:rPr lang="fr-FR" dirty="0" smtClean="0"/>
              <a:t>; pareillement aussi l</a:t>
            </a:r>
            <a:r>
              <a:rPr lang="mr-IN" dirty="0" smtClean="0"/>
              <a:t>’</a:t>
            </a:r>
            <a:r>
              <a:rPr lang="fr-FR" dirty="0" smtClean="0"/>
              <a:t>homme libre appelé est </a:t>
            </a:r>
            <a:r>
              <a:rPr lang="fr-FR" i="1" dirty="0" smtClean="0"/>
              <a:t>un esclave de Christ</a:t>
            </a:r>
            <a:r>
              <a:rPr lang="fr-FR" dirty="0" smtClean="0"/>
              <a:t>. Vous avez été achetés à prix ; </a:t>
            </a:r>
            <a:r>
              <a:rPr lang="fr-FR" i="1" dirty="0" smtClean="0"/>
              <a:t>ne devenez pas esclaves des hommes</a:t>
            </a:r>
            <a:r>
              <a:rPr lang="fr-FR" dirty="0" smtClean="0"/>
              <a:t>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78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— Ces mots rappellent : « L</a:t>
            </a:r>
            <a:r>
              <a:rPr lang="mr-IN" dirty="0" smtClean="0"/>
              <a:t>’</a:t>
            </a:r>
            <a:r>
              <a:rPr lang="fr-FR" dirty="0" smtClean="0"/>
              <a:t>esclave appelé en notre Seigneur est </a:t>
            </a:r>
            <a:r>
              <a:rPr lang="fr-FR" i="1" dirty="0" smtClean="0"/>
              <a:t>un affranchi du Seigneur </a:t>
            </a:r>
            <a:r>
              <a:rPr lang="fr-FR" dirty="0" smtClean="0"/>
              <a:t>; pareillement aussi l</a:t>
            </a:r>
            <a:r>
              <a:rPr lang="mr-IN" dirty="0" smtClean="0"/>
              <a:t>’</a:t>
            </a:r>
            <a:r>
              <a:rPr lang="fr-FR" dirty="0" smtClean="0"/>
              <a:t>homme libre appelé est </a:t>
            </a:r>
            <a:r>
              <a:rPr lang="fr-FR" i="1" dirty="0" smtClean="0"/>
              <a:t>un esclave de Christ</a:t>
            </a:r>
            <a:r>
              <a:rPr lang="fr-FR" dirty="0" smtClean="0"/>
              <a:t>. Vous avez été achetés à prix ; </a:t>
            </a:r>
            <a:r>
              <a:rPr lang="fr-FR" i="1" dirty="0" smtClean="0"/>
              <a:t>ne devenez pas esclaves des hommes</a:t>
            </a:r>
            <a:r>
              <a:rPr lang="fr-FR" dirty="0" smtClean="0"/>
              <a:t> ». 1 Cor 7/ 22,</a:t>
            </a:r>
            <a:r>
              <a:rPr lang="fr-FR" baseline="0" dirty="0" smtClean="0"/>
              <a:t> 23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81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 de Titus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(en latin : </a:t>
            </a:r>
            <a:r>
              <a:rPr lang="fr-F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Arcus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Titi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est un arc de triomphe romain érigé à Rome par l’empereur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Domitien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 81 après J.-C. pour célébrer les victoires de son frère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guerre de Judée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 66 et 73 après J.-C.  L’arc est construit après la mort de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l’an 81.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des nations Ezéchiel 30/3 Luc 21/24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63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offrandes : Holocauste (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Lév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 Offrande de gâteau (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Lév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 Sacrifice de prospérités </a:t>
            </a:r>
            <a:r>
              <a:rPr lang="mr-I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action de grâce (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Lév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3) sacrifice d’expiation (Lev. 4) Sacrifice de culpabilité (Lev. 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06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objets, qui faisaient un jour la gloire des enfants de Jacob, n’existent plus qu’en effigie, sur ce monument de l’orgueil de leurs oppresseurs Gentils. Preuve frappante de l’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prononcé sur eux, et de leur privation de Jubilé.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sa belle-fille, femme de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Phinées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était enceinte, près d'accoucher; et elle entendit la nouvelle que l'arche de Dieu était prise, et que son beau-père et son mari étaient morts, et elle se courba et enfanta, car les douleurs la surprirent.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comme elle se mourait, celles qui se tenaient auprès d'elle lui dirent: Ne crains point, car tu as enfanté un fils. Et elle ne répondit pas et n'y fit pas attention;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elle appela l'enfant I-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disant: La gloire s'en est allée d'Israël;-parce que l'arche de Dieu était prise, et à cause de son beau-père et de son mari.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elle dit: La gloire s'en est allée d'Israël, car l'arche de Dieu est prise. 1SAM 4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Je vous ai connus, vous seuls, de toutes les familles de la terre : c’est pourquoi je visiterai sur vous toutes vos iniquités » (Amos. 3:2)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22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 Jean 3:2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Bien-aimés, nous sommes maintenant enfants de Dieu, et ce que nous serons n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pas encore été manifesté; nous savons que quand il sera manifesté, nous lui serons semblables, car nous le verrons comme il est.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Colossiens 3:4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le Christ qui est notre vie, sera manifesté, alors vous aussi, vous serez manifestés avec lui en gloire.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145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15, 52 5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Voici, je vous dis un mystère : Nous ne nous endormirons pas tous, mais nous serons tous changés :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en un instant, en un clin d’œil, à la dernière trompette, car la trompette sonnera et les morts seront ressuscités incorruptibles, et nous, nous serons changés.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5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246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61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Dictionnaire , lexique, expliquant ou remplaçant par des expressions courantes, des mots anciens ou obscurs d'une langue.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48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ce qu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homme sème, cela aussi il le moissonnera.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celui qui sème pour sa propre chair moissonnera de la chair la corruption ; mais celui qui sème pour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Esprit moissonnera de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Esprit la vie éternelle. Gal 6/7, 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9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Lév</a:t>
            </a:r>
            <a:r>
              <a:rPr lang="fr-FR" dirty="0" smtClean="0"/>
              <a:t>. 1/1 </a:t>
            </a:r>
            <a:br>
              <a:rPr lang="fr-FR" dirty="0" smtClean="0"/>
            </a:b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Qara</a:t>
            </a:r>
            <a:r>
              <a:rPr lang="mr-I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689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occurences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Appeler, réciter, lire, s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écrier, proclamer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Généralement traduit par :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Appeler, donner, invoquer, inviter, crier, s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écrier, chercher, lire, choisir, proclamer, publier, convoquer, offrir, s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adresser, . . 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Origine du mot "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Qara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racine primaire [identique à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Qara</a:t>
            </a:r>
            <a:r>
              <a:rPr lang="mr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’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(7122)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à travers l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idée d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accoster une personne rencontrée]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5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*Aliéner = céder par aliénation =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 de céder ou de perdre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droit, et/ou un bien.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4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Indigents =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manque des choses les plus nécessaires à la vie.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6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Année de relâche ou année de la remise</a:t>
            </a:r>
            <a:r>
              <a:rPr lang="fr-FR" baseline="0" dirty="0" smtClean="0"/>
              <a:t> selon les traductions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1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7E52-5FC8-224F-9735-2E95164762A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25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61C3-CB64-CE44-B10A-7C6F6098BB2C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7F7-113A-0D4F-9F9F-AF75FD69E627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76D-B4C8-CD4B-9E23-8F264DFD877C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BBFB-3992-A140-95DE-12E4DB51597B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19A-B0E2-1A43-805F-DF8FD67F7F89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0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8ADE-A5E6-904D-ADD0-BCF41E0131C5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32D-977E-AA45-9AB6-B380C6EDE5EA}" type="datetime1">
              <a:rPr lang="fr-FR" smtClean="0"/>
              <a:t>26/08/2019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1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DFB8-86C2-1649-95A8-4F432EEF1AFD}" type="datetime1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8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2776-179C-CB45-A957-0C4375DBF199}" type="datetime1">
              <a:rPr lang="fr-FR" smtClean="0"/>
              <a:t>26/08/2019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9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3906-5A94-424F-B919-DC53F4758BA9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7C91-8792-0145-96A3-87BABA89288C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3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175E-2BB2-3D41-8E70-3C2D16CF48FB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BB7D-81C1-AF40-A739-41A9EA3B3E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2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4082" y="372807"/>
            <a:ext cx="10403835" cy="624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spc="300" dirty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« </a:t>
            </a:r>
            <a:r>
              <a:rPr lang="fr-FR" sz="2800" spc="300" dirty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Croissez dans la grâce et </a:t>
            </a:r>
            <a:endParaRPr lang="fr-FR" sz="2800" spc="300" dirty="0" smtClean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spc="300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dans </a:t>
            </a:r>
            <a:r>
              <a:rPr lang="fr-FR" sz="2800" spc="300" dirty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la connaissance de </a:t>
            </a:r>
            <a:endParaRPr lang="fr-FR" sz="2800" spc="300" dirty="0" smtClean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spc="300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notre </a:t>
            </a:r>
            <a:r>
              <a:rPr lang="fr-FR" sz="2800" spc="300" dirty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Seigneur et Sauveur Jésus Christ</a:t>
            </a:r>
            <a:r>
              <a:rPr lang="fr-FR" sz="2400" spc="300" dirty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 » </a:t>
            </a:r>
            <a:endParaRPr lang="fr-FR" sz="2400" spc="300" dirty="0">
              <a:latin typeface="Zapfino" charset="0"/>
              <a:ea typeface="Zapfino" charset="0"/>
              <a:cs typeface="Zapfino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(2 Pierre </a:t>
            </a:r>
            <a:r>
              <a:rPr lang="fr-FR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18).</a:t>
            </a:r>
            <a:endParaRPr lang="fr-FR" sz="2800" dirty="0">
              <a:latin typeface="Georgia" charset="0"/>
              <a:ea typeface="Georgia" charset="0"/>
              <a:cs typeface="Georgia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4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8624" y="507315"/>
            <a:ext cx="11574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Chapitre </a:t>
            </a:r>
            <a:r>
              <a:rPr lang="fr-FR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1/9</a:t>
            </a:r>
            <a:endParaRPr lang="fr-FR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endParaRPr lang="fr-FR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parla (litt.: </a:t>
            </a:r>
            <a:r>
              <a:rPr lang="fr-FR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appela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- </a:t>
            </a:r>
            <a:r>
              <a:rPr lang="fr-FR" b="1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strong 07121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Moïse, sur la montagne de Sinaï, disant :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 Parle aux fils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et dis-leur : Quand vous serez entrés dans le pays que je vous donne, le pays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célébrera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un sabbat à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 Pendant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six ans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tu sèmeras ton champ, et pendant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six ans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tu tailleras ta vigne, et tu en recueilleras le rapport ;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 et la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septième année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il y aura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sabbat de repos pour le pays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sabbat consacré à </a:t>
            </a:r>
            <a:r>
              <a:rPr lang="fr-FR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tu ne sèmeras pas ton champ, et tu ne tailleras pas ta vigne.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5 Tu ne moissonneras pas ce qui vient de soi-même de ta moisson précédente, et tu ne vendangeras pas les grappes de ta vigne non taillée : </a:t>
            </a:r>
            <a:r>
              <a:rPr lang="fr-FR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ce sera une année de repos pour le pays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 Et </a:t>
            </a: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sabbat du pays vous servira de nourriture, à toi, et à ton serviteur, et à ta servante, et à ton homme à gages et à ton hôte qui séjournent chez toi,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7 et à ton bétail et aux animaux qui seront dans ton pays : tout son rapport servira de nourriture</a:t>
            </a:r>
            <a:r>
              <a:rPr lang="fr-FR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b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4948" y="842481"/>
            <a:ext cx="1048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trouvons 4 autres mentions de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de relâche :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4675" y="1613043"/>
            <a:ext cx="492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1° - Exode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21 ;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4948" y="2404153"/>
            <a:ext cx="1058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2° - Exode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23 ;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4674" y="3236360"/>
            <a:ext cx="1037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3° - Deutéronome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15 ;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4948" y="4089115"/>
            <a:ext cx="1026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4° - Deutéronome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31,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58238" y="4931596"/>
            <a:ext cx="994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4 motifs différents !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2960" y="2042145"/>
            <a:ext cx="10346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Si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tu achètes un serviteur hébreu, il servira six années, et, la septième, il sortira libre,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gratuitement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(Exode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21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 à 6).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22961" y="878126"/>
            <a:ext cx="1034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en est fait mention, pour la première fois, en Exode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21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2961" y="4017196"/>
            <a:ext cx="1071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32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er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motif </a:t>
            </a:r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libération des hébreux qui s</a:t>
            </a:r>
            <a:r>
              <a:rPr lang="mr-IN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étaient aliénés*</a:t>
            </a:r>
            <a:endParaRPr lang="fr-FR" sz="32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8783" y="1124961"/>
            <a:ext cx="976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Deuxième mention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Exode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23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: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7416" y="2350901"/>
            <a:ext cx="1072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indigents*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ton peuple en mangeront, et ce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ils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laisseront de reste, les bêtes des champs le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mangeront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10, 11).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8783" y="4561727"/>
            <a:ext cx="1034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</a:t>
            </a:r>
            <a:r>
              <a:rPr lang="fr-FR" sz="2800" baseline="30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</a:t>
            </a:r>
            <a:r>
              <a:rPr lang="fr-FR" sz="28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me 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motif </a:t>
            </a:r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subsistance des indigents et bêtes des champs</a:t>
            </a:r>
            <a:endParaRPr lang="fr-FR" sz="28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4940" y="900878"/>
            <a:ext cx="958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Troisième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mention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Deutéronome. </a:t>
            </a:r>
            <a:r>
              <a:rPr lang="fr-FR" sz="32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15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1-15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4940" y="1884715"/>
            <a:ext cx="11013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bout de sept ans, tu feras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relâche. Et c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ici la manière du relâche : tout créancier relâchera sa main du prêt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aura fait à son prochain ; il ne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exigera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pas de son prochain ou de son frère, car on aura proclamé le relâche de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 »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(v. 1 &amp; 2).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1384" y="5085708"/>
            <a:ext cx="1034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r>
              <a:rPr lang="fr-FR" sz="32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éme 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motif </a:t>
            </a:r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libération des dettes et créances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789" y="731028"/>
            <a:ext cx="1098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Quatrième mention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Deutéronome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31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6789" y="5088993"/>
            <a:ext cx="1078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fr-FR" sz="32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motif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lecture de la Loi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5760" y="1778932"/>
            <a:ext cx="10989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bout de sept ans, au temps fixé de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relâche, à la fête des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tabernacles, quand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Israël viendra pour paraître devant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ton Dieu, au lieu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aura choisi, </a:t>
            </a:r>
            <a:r>
              <a:rPr lang="fr-FR" sz="32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tu liras cette loi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devant tout Israël, à leurs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oreilles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2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10 à 13).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2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789" y="731028"/>
            <a:ext cx="1098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trouvons une cinquième mention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6788" y="4770016"/>
            <a:ext cx="10787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5</a:t>
            </a:r>
            <a:r>
              <a:rPr lang="fr-FR" sz="32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motif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repos pour le pays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ce  qui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renfermait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idée de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participation au repos de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Dieu. 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5759" y="2172337"/>
            <a:ext cx="10989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septième année, il y aura </a:t>
            </a:r>
            <a:r>
              <a:rPr lang="fr-FR" sz="32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sabbat de repos pour le pays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un sabbat consacré à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[</a:t>
            </a:r>
            <a:r>
              <a:rPr lang="mr-IN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] ce sera une année de repos pour le pays</a:t>
            </a:r>
            <a:r>
              <a:rPr lang="fr-FR" sz="32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4, 5).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98051" y="663240"/>
            <a:ext cx="1103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Telle était en résumé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institution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sabbatique, à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observation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laquelle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précieuses bénédictions étaient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liées :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8051" y="2436746"/>
            <a:ext cx="599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La libération des esclaves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8777" y="3097255"/>
            <a:ext cx="645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La subsistance des indigents </a:t>
            </a:r>
            <a:r>
              <a:rPr lang="fr-FR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etc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8777" y="3736089"/>
            <a:ext cx="708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La libération des dettes et créances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8051" y="4418274"/>
            <a:ext cx="471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lecture de la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Loi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92123" y="2360929"/>
            <a:ext cx="412543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pc="3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A RETENIR</a:t>
            </a:r>
            <a:endParaRPr lang="fr-FR" sz="2400" b="1" spc="300" dirty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92123" y="2963595"/>
            <a:ext cx="4412035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EST-CE QUE MA VIE CHRETIENNE S</a:t>
            </a:r>
            <a:r>
              <a:rPr lang="mr-IN" sz="3600" b="1" dirty="0" smtClean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’</a:t>
            </a:r>
            <a:r>
              <a:rPr lang="fr-FR" sz="3600" b="1" dirty="0" smtClean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ANCRE DANS CES 5 PRINCIPES DE VIE ? </a:t>
            </a:r>
            <a:endParaRPr lang="fr-FR" sz="3600" b="1" dirty="0">
              <a:solidFill>
                <a:srgbClr val="FFFF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8051" y="5079935"/>
            <a:ext cx="666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participation au repos de Dieu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1254" y="493159"/>
            <a:ext cx="985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foi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peuple était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récompensée !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94198" y="1346406"/>
            <a:ext cx="10099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beau de voir la promesse de Dieu se réaliser chaque sixième année, de telle sorte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alors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terre rapportait pour trois ans 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7854" y="2917861"/>
            <a:ext cx="1036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cette sixième elle-même,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947854" y="3688422"/>
            <a:ext cx="1030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septième où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ne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semait ni ne recueillait,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947854" y="4428162"/>
            <a:ext cx="1116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huitième où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ne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moissonnait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pas mais où l’on semait,       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947854" y="5178175"/>
            <a:ext cx="1105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recommençait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récolter seulement en la neuvième année ! </a:t>
            </a:r>
            <a:endParaRPr lang="fr-FR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9277" y="1066799"/>
            <a:ext cx="2567963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Lévitique</a:t>
            </a:r>
          </a:p>
          <a:p>
            <a:pPr algn="ctr"/>
            <a:r>
              <a:rPr lang="fr-FR" sz="3600" u="sng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, 1 à 7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46554" y="1123170"/>
            <a:ext cx="179405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7</a:t>
            </a:r>
            <a:r>
              <a:rPr lang="fr-FR" sz="3600" baseline="300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année 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05102" y="1096740"/>
            <a:ext cx="153402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6</a:t>
            </a:r>
            <a:r>
              <a:rPr lang="fr-FR" sz="3600" baseline="300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année  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75520" y="1151354"/>
            <a:ext cx="168368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9</a:t>
            </a:r>
            <a:r>
              <a:rPr lang="fr-FR" sz="3600" baseline="300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année 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48036" y="1151355"/>
            <a:ext cx="16464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8</a:t>
            </a:r>
            <a:r>
              <a:rPr lang="fr-FR" sz="3600" baseline="300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année 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9277" y="2956899"/>
            <a:ext cx="25485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Semailles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05103" y="2956899"/>
            <a:ext cx="15340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46554" y="2956899"/>
            <a:ext cx="179405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NON</a:t>
            </a:r>
            <a:endParaRPr lang="fr-FR" sz="36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48036" y="2926531"/>
            <a:ext cx="1646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975519" y="2930552"/>
            <a:ext cx="16836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9277" y="4638478"/>
            <a:ext cx="25199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Récolte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20341" y="4638478"/>
            <a:ext cx="151878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TRIPLE</a:t>
            </a:r>
            <a:endParaRPr lang="fr-FR" sz="20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88893" y="4647063"/>
            <a:ext cx="179405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61677" y="4647063"/>
            <a:ext cx="1646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NON</a:t>
            </a:r>
            <a:endParaRPr lang="fr-FR" sz="36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975520" y="4638477"/>
            <a:ext cx="16836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OUI</a:t>
            </a:r>
            <a:endParaRPr lang="fr-FR" sz="3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117283" y="3625489"/>
            <a:ext cx="1943221" cy="10215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7" idx="0"/>
          </p:cNvCxnSpPr>
          <p:nvPr/>
        </p:nvCxnSpPr>
        <p:spPr>
          <a:xfrm>
            <a:off x="6109641" y="3625489"/>
            <a:ext cx="1775236" cy="10215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8" idx="0"/>
          </p:cNvCxnSpPr>
          <p:nvPr/>
        </p:nvCxnSpPr>
        <p:spPr>
          <a:xfrm>
            <a:off x="8078663" y="3633449"/>
            <a:ext cx="1738698" cy="1005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088893" y="6014076"/>
            <a:ext cx="175691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NON</a:t>
            </a:r>
            <a:endParaRPr lang="fr-FR" sz="36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120211" y="1132469"/>
            <a:ext cx="1646742" cy="1187398"/>
          </a:xfrm>
          <a:prstGeom prst="round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ectangulaire à coins arrondis 8"/>
          <p:cNvSpPr/>
          <p:nvPr/>
        </p:nvSpPr>
        <p:spPr>
          <a:xfrm>
            <a:off x="6253101" y="177112"/>
            <a:ext cx="2722418" cy="644236"/>
          </a:xfrm>
          <a:prstGeom prst="wedgeRoundRectCallout">
            <a:avLst>
              <a:gd name="adj1" fmla="val -37333"/>
              <a:gd name="adj2" fmla="val 83468"/>
              <a:gd name="adj3" fmla="val 16667"/>
            </a:avLst>
          </a:prstGeom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Année sabbatique</a:t>
            </a:r>
            <a:endParaRPr lang="fr-FR" sz="24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0325" y="5641276"/>
            <a:ext cx="179405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spc="30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MAIS</a:t>
            </a:r>
            <a:endParaRPr lang="fr-FR" sz="1400" b="1" spc="3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  <p:bldP spid="4" grpId="0" animBg="1"/>
      <p:bldP spid="5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1" grpId="0" animBg="1"/>
      <p:bldP spid="7" grpId="0" animBg="1"/>
      <p:bldP spid="9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0122"/>
            <a:ext cx="12192000" cy="658930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LIVRE </a:t>
            </a:r>
          </a:p>
          <a:p>
            <a:pPr algn="ctr"/>
            <a:r>
              <a:rPr lang="fr-FR" sz="48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DU </a:t>
            </a:r>
          </a:p>
          <a:p>
            <a:pPr algn="ctr"/>
            <a:r>
              <a:rPr lang="fr-FR" sz="5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LÉVITIQUE </a:t>
            </a:r>
            <a:endParaRPr lang="fr-FR" sz="5400" b="1" dirty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125" y="1100356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« 20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Et si vous dites : Que mangerons-nous </a:t>
            </a:r>
            <a:r>
              <a:rPr lang="fr-FR" sz="2400" b="1" dirty="0">
                <a:solidFill>
                  <a:srgbClr val="7030A0"/>
                </a:solidFill>
                <a:latin typeface="Book Antiqua" charset="0"/>
                <a:ea typeface="Book Antiqua" charset="0"/>
                <a:cs typeface="Book Antiqua" charset="0"/>
              </a:rPr>
              <a:t>la septième année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 ; voici, nous ne semons pas, et nous ne recueillons pas nos produits ?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« 21 </a:t>
            </a:r>
            <a:r>
              <a:rPr lang="fr-FR" sz="24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je commanderai que ma bénédiction soit sur vous </a:t>
            </a:r>
            <a:r>
              <a:rPr lang="fr-FR" sz="2400" b="1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en </a:t>
            </a:r>
            <a:r>
              <a:rPr lang="fr-FR" sz="2400" b="1" u="sng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la sixième année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, et </a:t>
            </a:r>
            <a:r>
              <a:rPr lang="fr-FR" sz="2400" b="1" u="sng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elle donnera le produit de </a:t>
            </a:r>
            <a:r>
              <a:rPr lang="fr-FR" sz="2400" b="1" u="sng" dirty="0">
                <a:solidFill>
                  <a:srgbClr val="7030A0"/>
                </a:solidFill>
                <a:latin typeface="Book Antiqua" charset="0"/>
                <a:ea typeface="Book Antiqua" charset="0"/>
                <a:cs typeface="Book Antiqua" charset="0"/>
              </a:rPr>
              <a:t>trois ans</a:t>
            </a:r>
            <a:r>
              <a:rPr lang="fr-FR" sz="2400" u="sng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« 22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Et vous sèmerez </a:t>
            </a:r>
            <a:r>
              <a:rPr lang="fr-FR" sz="2400" b="1" dirty="0">
                <a:solidFill>
                  <a:srgbClr val="7030A0"/>
                </a:solidFill>
                <a:latin typeface="Book Antiqua" charset="0"/>
                <a:ea typeface="Book Antiqua" charset="0"/>
                <a:cs typeface="Book Antiqua" charset="0"/>
              </a:rPr>
              <a:t>la huitième année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et vous mangerez du vieux produit,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jusqu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à </a:t>
            </a:r>
            <a:r>
              <a:rPr lang="fr-FR" sz="2400" b="1" dirty="0">
                <a:solidFill>
                  <a:srgbClr val="7030A0"/>
                </a:solidFill>
                <a:latin typeface="Book Antiqua" charset="0"/>
                <a:ea typeface="Book Antiqua" charset="0"/>
                <a:cs typeface="Book Antiqua" charset="0"/>
              </a:rPr>
              <a:t>la neuvième année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 ;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jusqu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à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ce que son produit soit venu, vous mangerez le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vieux » (Lev. </a:t>
            </a:r>
            <a:r>
              <a:rPr lang="fr-FR" sz="2400" u="sng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25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Book Antiqua" charset="0"/>
                <a:cs typeface="Book Antiqua" charset="0"/>
              </a:rPr>
              <a:t>, v. 20 à 22).  »</a:t>
            </a:r>
            <a:endParaRPr lang="fr-FR" sz="2400" dirty="0">
              <a:solidFill>
                <a:srgbClr val="00206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0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4367" y="1049265"/>
            <a:ext cx="1050816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A RETENIR</a:t>
            </a:r>
            <a:endParaRPr lang="fr-FR" sz="3600" b="1" dirty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908" y="1885600"/>
            <a:ext cx="108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Copperplate" charset="0"/>
                <a:ea typeface="Copperplate" charset="0"/>
                <a:cs typeface="Copperplate" charset="0"/>
              </a:rPr>
              <a:t>QUAND L</a:t>
            </a:r>
            <a:r>
              <a:rPr lang="mr-IN" sz="3200" dirty="0" smtClean="0">
                <a:solidFill>
                  <a:srgbClr val="002060"/>
                </a:solidFill>
                <a:latin typeface="Copperplate" charset="0"/>
                <a:ea typeface="Copperplate" charset="0"/>
                <a:cs typeface="Copperplate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Copperplate" charset="0"/>
                <a:ea typeface="Copperplate" charset="0"/>
                <a:cs typeface="Copperplate" charset="0"/>
              </a:rPr>
              <a:t>ÉTERNEL PROMET </a:t>
            </a:r>
            <a:r>
              <a:rPr lang="fr-FR" sz="3200" dirty="0" smtClean="0">
                <a:latin typeface="Copperplate" charset="0"/>
                <a:ea typeface="Copperplate" charset="0"/>
                <a:cs typeface="Copperplate" charset="0"/>
              </a:rPr>
              <a:t>:</a:t>
            </a:r>
            <a:endParaRPr lang="fr-FR" sz="3200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579" y="2880738"/>
            <a:ext cx="1136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« je </a:t>
            </a:r>
            <a:r>
              <a:rPr lang="fr-FR" sz="32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commanderai </a:t>
            </a:r>
            <a:endParaRPr lang="fr-FR" sz="3200" b="1" dirty="0" smtClean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que </a:t>
            </a:r>
            <a:r>
              <a:rPr lang="fr-FR" sz="32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ma bénédiction </a:t>
            </a:r>
            <a:endParaRPr lang="fr-FR" sz="3200" b="1" dirty="0" smtClean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soit </a:t>
            </a:r>
            <a:r>
              <a:rPr lang="fr-FR" sz="32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sur </a:t>
            </a:r>
            <a:r>
              <a:rPr lang="fr-FR" sz="3200" b="1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vous » </a:t>
            </a:r>
            <a:endParaRPr lang="fr-FR" sz="3200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015" y="4936854"/>
            <a:ext cx="109873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QUE R</a:t>
            </a:r>
            <a:r>
              <a:rPr lang="fr-FR" sz="3200" dirty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É</a:t>
            </a:r>
            <a:r>
              <a:rPr lang="fr-FR" sz="3200" dirty="0" smtClean="0">
                <a:solidFill>
                  <a:srgbClr val="FFFF00"/>
                </a:solidFill>
                <a:latin typeface="Copperplate" charset="0"/>
                <a:ea typeface="Copperplate" charset="0"/>
                <a:cs typeface="Copperplate" charset="0"/>
              </a:rPr>
              <a:t>POND MA FOI ?</a:t>
            </a:r>
            <a:endParaRPr lang="fr-FR" sz="3200" dirty="0">
              <a:solidFill>
                <a:srgbClr val="FFFF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1957" y="1416392"/>
            <a:ext cx="10403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 admirable spectacle devait présenter ce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 tant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eut assez de foi pour obéir à cette loi de son Dieu !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01957" y="3369591"/>
            <a:ext cx="10988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beau de voir tout un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 ayant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assez de confiance en son Dieu pour laisser ainsi le sol sans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culture,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957" y="5143729"/>
            <a:ext cx="1098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 trouvant néanmoins abondamment nourri ! </a:t>
            </a:r>
          </a:p>
        </p:txBody>
      </p:sp>
    </p:spTree>
    <p:extLst>
      <p:ext uri="{BB962C8B-B14F-4D97-AF65-F5344CB8AC3E}">
        <p14:creationId xmlns:p14="http://schemas.microsoft.com/office/powerpoint/2010/main" val="1173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9658" y="3862436"/>
            <a:ext cx="1035273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La foi honore Dieu</a:t>
            </a:r>
            <a:r>
              <a:rPr lang="fr-FR" sz="28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8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6593" y="4692252"/>
            <a:ext cx="1022788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Dieu honore la foi, 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96593" y="5522068"/>
            <a:ext cx="1022788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Car Il ne reste jamais notre débiteur !</a:t>
            </a:r>
            <a:endParaRPr lang="fr-FR" sz="28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0246" y="725477"/>
            <a:ext cx="11791507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Il  faut </a:t>
            </a:r>
            <a:r>
              <a:rPr lang="fr-FR" sz="44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plus </a:t>
            </a:r>
            <a:r>
              <a:rPr lang="fr-FR" sz="4400" i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 foi </a:t>
            </a:r>
          </a:p>
          <a:p>
            <a:pPr algn="ctr"/>
            <a:r>
              <a:rPr lang="fr-FR" sz="4400" i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pour </a:t>
            </a:r>
            <a:r>
              <a:rPr lang="fr-FR" sz="44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attendre la délivrance sans rien faire que pour </a:t>
            </a:r>
            <a:r>
              <a:rPr lang="fr-FR" sz="4400" i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agir</a:t>
            </a:r>
            <a:r>
              <a:rPr lang="fr-FR" sz="44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 ! </a:t>
            </a:r>
          </a:p>
        </p:txBody>
      </p:sp>
    </p:spTree>
    <p:extLst>
      <p:ext uri="{BB962C8B-B14F-4D97-AF65-F5344CB8AC3E}">
        <p14:creationId xmlns:p14="http://schemas.microsoft.com/office/powerpoint/2010/main" val="6226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1276" y="1579647"/>
            <a:ext cx="1080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ne tint pas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compte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du moins pas longtemps, de ces bénédictions ;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1793" y="2906734"/>
            <a:ext cx="1080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ne tarda pas à transgresser cette ordonnance,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- comme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autres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ordonnances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son Dieu ;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1276" y="4233821"/>
            <a:ext cx="1090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méprisa et profana bientôt les sabbats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années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1278" y="5068465"/>
            <a:ext cx="1090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ainsi il attira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sur lui les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jugements de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 qui le met en garde.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1793" y="437226"/>
            <a:ext cx="107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Mais</a:t>
            </a:r>
            <a:endParaRPr lang="fr-FR" sz="4000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3366" y="1667651"/>
            <a:ext cx="110652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mbria" charset="0"/>
                <a:ea typeface="ＭＳ 明朝" charset="-128"/>
                <a:cs typeface="Times New Roman" charset="0"/>
              </a:rPr>
              <a:t>« 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Et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si avec cela vous ne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m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écoutez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pas, et que vous marchiez en opposition avec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moi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 [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…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]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 je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vous disperserai parmi les nations, et je tirerai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épée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après vous, et votre pays sera mis en désolation, et vos villes seront un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désert.</a:t>
            </a:r>
            <a:r>
              <a:rPr lang="fr-FR" sz="2400" dirty="0">
                <a:solidFill>
                  <a:srgbClr val="002060"/>
                </a:solidFill>
                <a:latin typeface="Times New Roman" charset="0"/>
                <a:ea typeface="ＭＳ 明朝" charset="-128"/>
                <a:cs typeface="Times New Roman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Alors </a:t>
            </a:r>
            <a:r>
              <a:rPr lang="fr-FR" sz="2400" b="1" u="sng" dirty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le pays jouira de ses sabbats tous les jours de sa désolation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 : quand vous, vous serez dans le pays de vos ennemis, alors </a:t>
            </a:r>
            <a:r>
              <a:rPr lang="fr-FR" sz="2400" b="1" u="sng" dirty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le pays se reposera, et jouira de ses 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sabbats</a:t>
            </a:r>
            <a:r>
              <a:rPr lang="fr-FR" sz="2400" b="1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.</a:t>
            </a:r>
            <a:r>
              <a:rPr lang="fr-FR" sz="2400" b="1" dirty="0">
                <a:solidFill>
                  <a:srgbClr val="002060"/>
                </a:solidFill>
                <a:latin typeface="Times New Roman" charset="0"/>
                <a:ea typeface="ＭＳ 明朝" charset="-128"/>
                <a:cs typeface="Times New Roman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charset="0"/>
                <a:ea typeface="ＭＳ 明朝" charset="-128"/>
                <a:cs typeface="Times New Roman" charset="0"/>
              </a:rPr>
              <a:t>       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Tous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les jours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sera désolé, </a:t>
            </a:r>
            <a:r>
              <a:rPr lang="fr-FR" sz="2400" b="1" u="sng" dirty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il se reposera, parce 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qu</a:t>
            </a:r>
            <a:r>
              <a:rPr lang="mr-IN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’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il </a:t>
            </a:r>
            <a:r>
              <a:rPr lang="fr-FR" sz="2400" b="1" u="sng" dirty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ne 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s</a:t>
            </a:r>
            <a:r>
              <a:rPr lang="mr-IN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’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était </a:t>
            </a:r>
            <a:r>
              <a:rPr lang="fr-FR" sz="2400" b="1" u="sng" dirty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pas reposé dans vos sabbats pendant que vous y </a:t>
            </a:r>
            <a:r>
              <a:rPr lang="fr-FR" sz="2400" b="1" u="sng" dirty="0" smtClean="0">
                <a:solidFill>
                  <a:srgbClr val="FF0000"/>
                </a:solidFill>
                <a:latin typeface="Book Antiqua" charset="0"/>
                <a:ea typeface="ＭＳ 明朝" charset="-128"/>
                <a:cs typeface="Times New Roman" charset="0"/>
              </a:rPr>
              <a:t>habitiez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 »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(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Lev. </a:t>
            </a:r>
            <a:r>
              <a:rPr lang="fr-FR" sz="2400" u="sng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26</a:t>
            </a:r>
            <a:r>
              <a:rPr lang="fr-FR" sz="2400" dirty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, v. 27 à 35</a:t>
            </a:r>
            <a:r>
              <a:rPr lang="fr-FR" sz="2400" dirty="0" smtClean="0">
                <a:solidFill>
                  <a:srgbClr val="002060"/>
                </a:solidFill>
                <a:latin typeface="Book Antiqua" charset="0"/>
                <a:ea typeface="ＭＳ 明朝" charset="-128"/>
                <a:cs typeface="Times New Roman" charset="0"/>
              </a:rPr>
              <a:t>).</a:t>
            </a:r>
            <a:endParaRPr lang="fr-FR" sz="2400" dirty="0">
              <a:solidFill>
                <a:srgbClr val="002060"/>
              </a:solidFill>
              <a:latin typeface="Times New Roman" charset="0"/>
              <a:ea typeface="ＭＳ 明朝" charset="-128"/>
              <a:cs typeface="Times New Roman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63366" y="787862"/>
            <a:ext cx="850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lisons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..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1980" y="2330304"/>
            <a:ext cx="10868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est hors de doute que le mépris du </a:t>
            </a:r>
            <a:r>
              <a:rPr lang="fr-FR" sz="32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repos 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2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septième 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fut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des iniquités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(parmi 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autres) des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Juifs, qui amenèrent les </a:t>
            </a:r>
            <a:r>
              <a:rPr lang="fr-FR" sz="4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70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ans de captivité à Babylone.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1965" y="1070507"/>
            <a:ext cx="10541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loi nous donne-t-elle un motif à la durée de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70 ans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jugement de Dieu envers le peuple 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 par 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ignorance ou le mépris 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commandement précis ?</a:t>
            </a:r>
          </a:p>
        </p:txBody>
      </p:sp>
      <p:sp>
        <p:nvSpPr>
          <p:cNvPr id="4" name="ZoneTexte 3"/>
          <p:cNvSpPr txBox="1"/>
          <p:nvPr/>
        </p:nvSpPr>
        <p:spPr>
          <a:xfrm rot="19563671">
            <a:off x="4245470" y="1499450"/>
            <a:ext cx="3332159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OUI !</a:t>
            </a:r>
            <a:r>
              <a:rPr lang="fr-FR" sz="5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5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1889" y="4028217"/>
            <a:ext cx="10623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afin que fût accomplie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parole de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dite par la bouche de Jérémie, </a:t>
            </a:r>
            <a:r>
              <a:rPr lang="fr-FR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jusqu</a:t>
            </a:r>
            <a:r>
              <a:rPr lang="mr-IN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à </a:t>
            </a:r>
            <a:r>
              <a:rPr lang="fr-FR" sz="2800" b="1" i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ce que le pays eût joui de ses sabbats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Tous les jours de sa désolation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b="1" i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il se reposa, </a:t>
            </a:r>
            <a:r>
              <a:rPr lang="fr-FR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jusqu</a:t>
            </a:r>
            <a:r>
              <a:rPr lang="mr-IN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b="1" i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à </a:t>
            </a:r>
            <a:r>
              <a:rPr lang="fr-FR" sz="2800" b="1" i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ce que soixante-dix ans fussent accomplis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(2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Chr. </a:t>
            </a:r>
            <a:r>
              <a:rPr lang="fr-FR" sz="28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36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21).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92401" y="3222178"/>
            <a:ext cx="986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c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le motif suivant : </a:t>
            </a:r>
            <a:r>
              <a:rPr lang="mr-IN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..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1356" y="664750"/>
            <a:ext cx="1031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Eternel a compté toutes les années de repos dont le pays a été privé par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incrédulité du peuple.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10343" y="2039815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70 fois le peuple a profité de la fidélité de Dieu (récolte triple) sans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honorer en retour par sa propre fidélité.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58072" y="3214216"/>
            <a:ext cx="10126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7 X 70 = 490 ans de patience, 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soit environ 2/3 de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intervalle de temps 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entre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entrée en Canaan et la déportation à Babylone! 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5053" y="4789946"/>
            <a:ext cx="10465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année de déportation à Babylone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année de repos sabbatique négligée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0343" y="6057899"/>
            <a:ext cx="996224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Une année pour une année </a:t>
            </a:r>
            <a:r>
              <a:rPr lang="fr-FR" sz="2800" b="1" u="sng" dirty="0" smtClean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  <a:endParaRPr lang="fr-FR" sz="2800" b="1" u="sng" dirty="0">
              <a:solidFill>
                <a:srgbClr val="FFC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9563671">
            <a:off x="2252450" y="2057605"/>
            <a:ext cx="729253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Les comptes de Dieu </a:t>
            </a:r>
          </a:p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sont rigoureusement exacts !</a:t>
            </a:r>
            <a:r>
              <a:rPr lang="fr-FR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40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089"/>
            <a:ext cx="65" cy="4270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charset="0"/>
              <a:ea typeface="Helvetic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9705" y="442111"/>
            <a:ext cx="10111563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Deuxième partie : Le Jubilé</a:t>
            </a:r>
            <a:endParaRPr lang="fr-FR" sz="44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9705" y="1763488"/>
            <a:ext cx="10142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mot jubilé vient du latin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32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jubilare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», « se réjouir ».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C’est ce mot que Jérôme a utilisé pour traduire le mot hébreu,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32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yôbel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</a:t>
            </a:r>
            <a:r>
              <a:rPr lang="fr-FR" alt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(strong </a:t>
            </a:r>
            <a:r>
              <a:rPr lang="fr-FR" alt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n°3104)</a:t>
            </a:r>
            <a:r>
              <a:rPr lang="fr-FR" alt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dans la traduction de la Bible en latin, dite Vulgate.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9705" y="3998386"/>
            <a:ext cx="1082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Bélier -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orne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bélier - trompette retentissante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9705" y="4755956"/>
            <a:ext cx="10831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extension : 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du jubilé (marquée par le son des trompettes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  <a:endParaRPr lang="fr-FR" sz="3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41412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6566" y="1275361"/>
            <a:ext cx="1030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Le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 est un livre fermé pour celui qui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possède pas 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 </a:t>
            </a:r>
            <a:r>
              <a:rPr lang="fr-FR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clef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»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divine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82557" y="544530"/>
            <a:ext cx="962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INTRODUCTION - Citation</a:t>
            </a:r>
            <a:endParaRPr lang="fr-FR" sz="3200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6566" y="2318928"/>
            <a:ext cx="1045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« Celle-ci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Jésus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Christ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que nous y trouvons sous tous les aspects de son sacrifice et de sa sacrificature.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66566" y="3362496"/>
            <a:ext cx="1089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Le croyant possède un seul sacrifice, offert «</a:t>
            </a:r>
            <a:r>
              <a:rPr lang="fr-FR" sz="28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fois pour toutes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», pleinement suffisant (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Hébr. </a:t>
            </a:r>
            <a:r>
              <a:rPr lang="fr-FR" sz="28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10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10).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66566" y="4406064"/>
            <a:ext cx="10663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Mais pour le décrire sous ses différents côtés,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Esprit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Dieu nous en donne des images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variées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complémentaires 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</a:t>
            </a:r>
          </a:p>
          <a:p>
            <a:pPr algn="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J. K.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05094"/>
              </p:ext>
            </p:extLst>
          </p:nvPr>
        </p:nvGraphicFramePr>
        <p:xfrm>
          <a:off x="1402772" y="6517758"/>
          <a:ext cx="8779084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771"/>
                <a:gridCol w="2194771"/>
                <a:gridCol w="2194771"/>
                <a:gridCol w="2194771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 / </a:t>
                      </a:r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citation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900" y="188816"/>
            <a:ext cx="11574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Chapitre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2/9</a:t>
            </a:r>
          </a:p>
          <a:p>
            <a:pPr algn="just"/>
            <a:endParaRPr lang="fr-FR" sz="2400" b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8 Et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tu compteras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sept sabbats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années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sept fois sept ans ; et les jours de ces sept sabbats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années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 feront quarante-neuf ans.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9 Et,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septième mois, le dixième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mois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tu feras passer le son bruyant de la trompette ;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propitiations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vous ferez passer la trompette par tout votre pays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;</a:t>
            </a: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10 et vous sanctifierez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 cinquantième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et vous publierez la liberté dans le pays à tous ses habitants :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 sera pour vous un jubilé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vous retournerez chacun dans sa possession, et vous retournerez chacun à sa famille.</a:t>
            </a: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11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Cette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cinquantième sera pour vous un jubilé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vous ne sèmerez pas, et vous ne moissonnerez pas ce qui vient de soi-même, et vous ne vendangerez pas la vigne non taillée ;</a:t>
            </a: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12 car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vous sera saint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 mangerez en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y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prenant ce que le champ rapportera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4318" y="2094614"/>
            <a:ext cx="10963363" cy="16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 Jubilé était basé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sur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propitiation*.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était en rapport immédiat avec le grand jour des propitiations et semble avoir été la plus émouvante et la plus réjouissante des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cérémonies juives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1116" y="3866062"/>
            <a:ext cx="10983432" cy="11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quand le sang de la victime avait été répandue que 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son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trompette du Jubilé se faisait entendre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dans tout le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pays annonçant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affranchissement.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4228" y="1406029"/>
            <a:ext cx="9914562" cy="11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Chaque septième année est une année sabbatique 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au bout de sept fois sept ans, il y avait un Jubilé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4228" y="2936785"/>
            <a:ext cx="1081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Chacune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ces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années solennelles, en type, présentait à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foi la perspective bénie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temps où le travail et la peine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cesseraient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14168" y="5235066"/>
            <a:ext cx="866052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année du Jubilé </a:t>
            </a:r>
            <a:r>
              <a:rPr lang="mr-IN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 la 50</a:t>
            </a:r>
            <a:r>
              <a:rPr lang="fr-FR" sz="3200" baseline="300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éme</a:t>
            </a:r>
            <a:r>
              <a:rPr lang="fr-FR" sz="3200" dirty="0" smtClean="0">
                <a:solidFill>
                  <a:srgbClr val="00B050"/>
                </a:solidFill>
                <a:latin typeface="Georgia" charset="0"/>
                <a:ea typeface="Georgia" charset="0"/>
                <a:cs typeface="Georgia" charset="0"/>
              </a:rPr>
              <a:t> année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  <a:endParaRPr lang="fr-FR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5880"/>
              </p:ext>
            </p:extLst>
          </p:nvPr>
        </p:nvGraphicFramePr>
        <p:xfrm>
          <a:off x="373125" y="2228748"/>
          <a:ext cx="1144575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  <a:gridCol w="228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21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28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35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42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49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620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19084" y="631639"/>
            <a:ext cx="915383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Le repos sabbatique - tous les 7 ans</a:t>
            </a:r>
            <a:endParaRPr lang="fr-FR" sz="28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1818968" y="2931336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3428054" y="2919628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8255310" y="2888549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6646225" y="2888549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>
            <a:off x="5037140" y="2921504"/>
            <a:ext cx="78657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11434151" y="2931335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>
            <a:off x="9825066" y="2919628"/>
            <a:ext cx="78658" cy="60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582400" y="1946787"/>
            <a:ext cx="236475" cy="12426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0174692" y="3216974"/>
            <a:ext cx="1525945" cy="242182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0483" y="407619"/>
            <a:ext cx="1069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DU POINT DE VUE DES PROPHÈTES (Esaïe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61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pPr algn="just"/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0483" y="3700130"/>
            <a:ext cx="10696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 accomplira les prescriptions du Jubilé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Ésaïe prophétise que ce que prescrivait le Jubilé sera accompli par une intervention de Dieu.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sera une intervention décisive et définitive, appelée : «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faveur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2) </a:t>
            </a:r>
            <a:r>
              <a:rPr lang="mr-IN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ou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 de grâce de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Pendant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grâce, ce ne sera pas la loi, mais Dieu lui-même qui restituera à ceux qui sont sous le joug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indigence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leur dignité personnelle et sociale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482" y="1228626"/>
            <a:ext cx="10696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Esprit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Seigneur,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est sur moi, parce que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m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oint pour apporter de bonnes nouvelles aux débonnaires : il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envoyé pour panser ceux qui ont le cœur brisé, pour proclamer aux captifs la liberté, et aux prisonniers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ouverture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prison, pour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proclamer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faveur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le jour de la vengeance de notre Dieu, pour consoler tous ceux qui mènent deuil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,.. »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(Esaïe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61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v. 1, 2)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9052" y="2023003"/>
            <a:ext cx="110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ne trouve pas de référence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explicite au Jubilé de Lévitique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dans le Nouveau Testament.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9052" y="5246335"/>
            <a:ext cx="110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Dans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synagogue de Nazareth, Jésus lit Ésaïe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61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et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attribue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sa personne et à son œuvre. </a:t>
            </a:r>
            <a:endParaRPr lang="fr-FR" sz="2400" i="1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9052" y="780669"/>
            <a:ext cx="110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DU POINT DE VUE DES ÉVANGILES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(Luc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16-30)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9052" y="3634669"/>
            <a:ext cx="1125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Toutefois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nous y trouvons une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citation textuelle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partielle de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prophétie messianique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Ésaïe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61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dans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Luc (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16-30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 </a:t>
            </a:r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9052" y="425716"/>
            <a:ext cx="110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DU POINT DE VUE DES ÉVANGILES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(Luc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16-30)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359" y="1313097"/>
            <a:ext cx="110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texte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lu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Jésus indique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été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envoyé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052" y="2200478"/>
            <a:ext cx="110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pour évangéliser les pauvres, les bénéficiaires du Jubilé, </a:t>
            </a:r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9052" y="2927472"/>
            <a:ext cx="110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et remettre en liberté les opprimés, une autre disposition fondamentale du Jubilé. </a:t>
            </a:r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9052" y="3975240"/>
            <a:ext cx="1101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36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Lui </a:t>
            </a:r>
            <a:r>
              <a:rPr lang="fr-FR" sz="36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 </a:t>
            </a:r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accomplit </a:t>
            </a:r>
            <a:r>
              <a:rPr lang="fr-FR" sz="36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cette prophétie.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052" y="4870447"/>
            <a:ext cx="1101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Jésus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annonçait, en outre que les destinataires de la grâce de Dieu, ne seront pas uniquement les hébreux, mais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humanité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entière. Les disciples recevront la tâche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annoncer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évangile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tous les peuples (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Matt.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28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19).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4948" y="1027416"/>
            <a:ext cx="1029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comme illustration 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œuvre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Christ 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Luc 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endParaRPr lang="fr-FR" sz="2400" b="1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4948" y="2141086"/>
            <a:ext cx="1063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Jésus, on reçoit les dispositions essentielles qui étaient celles du Jubilé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4948" y="2923953"/>
            <a:ext cx="1084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mr-IN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rachat des propriétés cédées est garanti par Jésus-Christ qui rend même participant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ses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richesses insondables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ceux qui croient en lui (Eph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7, 18;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8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16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 Ils deviennent héritiers de son règne glorieux (Jacq.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5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4948" y="4301399"/>
            <a:ext cx="1093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La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libération des esclaves au Jubilé est opérée par Christ qui libère les croyants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esclavage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péché (Gal.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5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1) et libérera aussi la création des conséquences du péché (Rom.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8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21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4948" y="1027416"/>
            <a:ext cx="1029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comme illustration 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œuvre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Christ - Luc 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endParaRPr lang="fr-FR" sz="2400" b="1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4949" y="1985822"/>
            <a:ext cx="9859431" cy="16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 prescrite par Lévitique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ou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grâce annoncée par Ésaïe (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61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2),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accomplie « </a:t>
            </a:r>
            <a:r>
              <a:rPr lang="fr-FR" sz="2400" i="1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aujourd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hui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21)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avec la venue du Messie.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4948" y="3945522"/>
            <a:ext cx="1039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Jésus-Christ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proclame la venue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grâce du Seigneur (Luc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19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34948" y="4679822"/>
            <a:ext cx="1039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Jésus-Christ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la réalisation,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accomplissement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exécution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0453" y="1683170"/>
            <a:ext cx="9583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avons donc ici le trait caractéristique de la terre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voulait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elle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jouît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sabbatique, et dans cette année il devait y avoir une preuve de la riche profusion dont l</a:t>
            </a:r>
            <a:r>
              <a:rPr lang="mr-IN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bénirait ceux qui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étaient les bénéficiaires.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94881" y="850605"/>
            <a:ext cx="102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ET LA TERRE 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0453" y="3537089"/>
            <a:ext cx="969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 honneur de dépendre immédiatement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! </a:t>
            </a: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20453" y="5063432"/>
            <a:ext cx="1059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pouvait dire à bon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droit : «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Bienheureux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peuple pour qui il en est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ainsi !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Bienheureux le peuple qui a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son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 !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(Ps.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144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15).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0453" y="4209270"/>
            <a:ext cx="969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loyer !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 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impôts !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taxes ! Pas de 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intérêt bancaire !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729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0836" y="1302155"/>
            <a:ext cx="1041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 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fr-FR" sz="24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Λευιτικός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i="1" dirty="0" err="1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Leuitikós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relatif aux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Juifs)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0836" y="760288"/>
            <a:ext cx="987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 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Lévitique ?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80836" y="2099925"/>
            <a:ext cx="1052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doit son nom au terme « 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lévite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», prêtre hébreu issu de la tribu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Lévi.</a:t>
            </a:r>
            <a:endParaRPr lang="fr-FR" sz="24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0836" y="2849541"/>
            <a:ext cx="1073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parle des devoirs sacerdotaux en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Israël.</a:t>
            </a:r>
            <a:endParaRPr lang="fr-FR" sz="24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0836" y="3599158"/>
            <a:ext cx="109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met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accent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sur la sainteté de Dieu et le code selon lequel son peuple pouvait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vivre en vue de s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approcher de Lui. </a:t>
            </a:r>
            <a:endParaRPr lang="fr-FR" sz="24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0836" y="4510355"/>
            <a:ext cx="1064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Son but est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enseigner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préceptes moraux et les rituels religieux de la loi de Moïse, dans le but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mr-IN" sz="2400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4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29979" y="5883217"/>
            <a:ext cx="466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28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vivre avec Dieu</a:t>
            </a:r>
            <a:r>
              <a:rPr lang="fr-FR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8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1961" y="5883217"/>
            <a:ext cx="451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2800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b="1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approcher de Dieu</a:t>
            </a:r>
            <a:endParaRPr lang="fr-FR" sz="28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1827" y="487828"/>
            <a:ext cx="102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ET LA TERRE 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8696" y="1074557"/>
            <a:ext cx="1059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savons, hélas! que les Israélites faillirent en ne prenant pas une entière possession de ce pays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dont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leur avait fait présent.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8696" y="2237181"/>
            <a:ext cx="1069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le leur avait donné 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entier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8696" y="3753507"/>
            <a:ext cx="10696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Toutefois, il est toujours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là ;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propriété est là, quoique les tenanciers en soient rejetés pour le moment.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 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pays ne se vendra pas à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perpétuité :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car 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pays est à moi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;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car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vous,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 êtes chez moi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comme des étrangers et comme des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hôtes ».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8696" y="5434273"/>
            <a:ext cx="1085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ela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veut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dire que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Canaan appartient tout spécialement à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veut que les tribus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occupent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L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ui et avec Lui !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55869" y="2213932"/>
            <a:ext cx="577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leur avait donné 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toujours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1827" y="2983464"/>
            <a:ext cx="519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Mais ils n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prirent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partie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400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894004" y="2983464"/>
            <a:ext cx="371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cela pour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temps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3236" y="760333"/>
            <a:ext cx="10325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Épître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aux Hébreux nous montre, en divers endroits, Jésus comme la grande réalité des institutions lévitiques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ombre devenant réalité (</a:t>
            </a:r>
            <a:r>
              <a:rPr lang="fr-FR" sz="28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Cf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Hébr. </a:t>
            </a:r>
            <a:r>
              <a:rPr lang="fr-FR" sz="28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10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1). 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3236" y="2788633"/>
            <a:ext cx="10325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Elle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le montre, en particulier, réalisant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manière parfaite tous les actes du souverain sacrificateur juif dans 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fr-FR" sz="2800" b="1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800" b="1" spc="3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des propitiations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comme toute la parole prophétique, rendaient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avance </a:t>
            </a:r>
            <a:r>
              <a:rPr lang="fr-FR" sz="28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témoignage des souffrances du Christ et des gloires qui les </a:t>
            </a:r>
            <a:r>
              <a:rPr lang="fr-FR" sz="28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suivraient »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(1 Pierre </a:t>
            </a:r>
            <a:r>
              <a:rPr lang="fr-FR" sz="28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11). 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90968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5033" y="1233377"/>
            <a:ext cx="10579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statut perpétuel à célébrer chaque année «  afin de faire propitiation pour les fils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les purifier de tous leurs péchés 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</a:t>
            </a:r>
            <a:r>
              <a:rPr lang="fr-FR" sz="32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16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32).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925033" y="3176428"/>
            <a:ext cx="10600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Et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ceci sera pour vous un statut perpétuel: </a:t>
            </a:r>
            <a:r>
              <a:rPr lang="fr-FR" sz="32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septième mois, le dixième jour du mois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[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] car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en ce jour-là, </a:t>
            </a:r>
            <a:r>
              <a:rPr lang="fr-FR" sz="32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sera fait propitiation pour vous, afin de vous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purifier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32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 serez purs de tous vos péchés devant 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(</a:t>
            </a:r>
            <a:r>
              <a:rPr lang="fr-FR" sz="32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Ib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29 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31)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25034" y="490654"/>
            <a:ext cx="1057939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PROPITIATIONS OU DIXIÈME JOUR DU SEPTIÈ</a:t>
            </a:r>
            <a:r>
              <a:rPr lang="fr-FR" u="sng" spc="3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</a:t>
            </a:r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ME MOIS </a:t>
            </a:r>
            <a:endParaRPr lang="fr-FR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0737" y="1080990"/>
            <a:ext cx="1090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particulièrement le mois des sabbats et des fêtes.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4791" y="1598454"/>
            <a:ext cx="1106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premier jour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il y avait repos et mémorial de jubilation,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fête des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trompettes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(ROCH HACHANA LACHANIM « commencement des années civiles »)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791" y="2854582"/>
            <a:ext cx="1090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dixième jour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grand jour des propitiations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sabbat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solennel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affliction* (appelé aussi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du grand pardon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- YOM KIPPOUR)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4791" y="3741378"/>
            <a:ext cx="1080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quinzième jour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commençait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fête des Tabernacles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(ou des tentes  - SOUKKOT)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durait huit jours, dont le premier et le huitième jour étaient aussi des jours de repos.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9098" y="4997506"/>
            <a:ext cx="114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Plus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aucune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autre cette dernière fête préfigurait le repos final du peuple de Dieu.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4791" y="5525360"/>
            <a:ext cx="1080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Après ces sabbats de jours et de mois, venait le sabbat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où Dieu prescrivait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repos de la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terre qui Lui appartient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8384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10064" y="203845"/>
            <a:ext cx="1057939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SEPTIÈME MOIS</a:t>
            </a:r>
            <a:endParaRPr lang="fr-FR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9219" y="914400"/>
            <a:ext cx="11242158" cy="224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ouverture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 est clairement indiqué au verset 9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 « 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septième mois, le dixième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mois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[...]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propitiations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», ou 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grand jour des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Expiations (cf. </a:t>
            </a:r>
            <a:r>
              <a:rPr lang="fr-FR" sz="2400" dirty="0" err="1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Lév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16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),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des plus solennels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ce jour où tout Israélite, sous peine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être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retranché, devait affliger son âme devant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 (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16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31)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6938" y="3353318"/>
            <a:ext cx="11103935" cy="11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jour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deuil,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humiliation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larmes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tout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peuple avait été choisi par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 comme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9219" y="4675306"/>
            <a:ext cx="10938049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mr-IN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premier jour de 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 la liberté, </a:t>
            </a:r>
            <a:endParaRPr lang="fr-FR" sz="3600" dirty="0" smtClean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la grâce et de 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la joie</a:t>
            </a:r>
            <a:r>
              <a:rPr lang="fr-FR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8384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10064" y="203845"/>
            <a:ext cx="1057939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PROPITIATIONS </a:t>
            </a:r>
            <a:endParaRPr lang="fr-FR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2616" y="781292"/>
            <a:ext cx="107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sacrifices offerts par Aaron, dans le jour des Expiations,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7555" y="4167962"/>
            <a:ext cx="1071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quoi nous pouvons ajouter que, comme Aaron devait après ces choses échanger ses vêtements de lin contre les magnifiques vêtements qui lui étaient affectés pour gloire et pour ornement,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notre céleste Aaron a de même revêtu un corps glorifié ; et maintenant nous le voyons </a:t>
            </a:r>
            <a:r>
              <a:rPr lang="fr-FR" sz="2400" i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couronné de gloire et </a:t>
            </a:r>
            <a:r>
              <a:rPr lang="fr-FR" sz="2400" i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i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honneur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(Ps. 8, 5 ; Hébr. 2, 7 &amp; 9).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2616" y="1519751"/>
            <a:ext cx="107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entrée dans le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lieu très saint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avec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encens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du sang,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2616" y="2258211"/>
            <a:ext cx="1074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intervention devant le propitiatoire en faveur du peuple 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2616" y="3345993"/>
            <a:ext cx="1074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voilà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 que Jésus a pleinement réalisé.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06303" y="283568"/>
            <a:ext cx="1057939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PROPITIATIONS </a:t>
            </a:r>
            <a:endParaRPr lang="fr-FR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9219" y="914400"/>
            <a:ext cx="1124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actes du souverain sacrificateur dans le jour des Expiations mettent sous nos yeux, de la manière la plus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frappante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9219" y="2004595"/>
            <a:ext cx="1083812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r-IN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œuvre </a:t>
            </a:r>
            <a:r>
              <a:rPr lang="fr-FR" sz="36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parfaite de </a:t>
            </a:r>
            <a:r>
              <a:rPr lang="fr-FR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Jésus</a:t>
            </a:r>
            <a:r>
              <a:rPr lang="mr-IN" sz="36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36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9219" y="2910124"/>
            <a:ext cx="1124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seule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source pour son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1619" y="3630987"/>
            <a:ext cx="428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pardon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1619" y="4351850"/>
            <a:ext cx="41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toute </a:t>
            </a:r>
            <a:r>
              <a:rPr lang="fr-FR" sz="24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grâce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1619" y="5073696"/>
            <a:ext cx="495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affranchissement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4781" y="5794559"/>
            <a:ext cx="92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conséquent de toute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joie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vraiment digne de ce nom.</a:t>
            </a:r>
          </a:p>
        </p:txBody>
      </p:sp>
      <p:sp>
        <p:nvSpPr>
          <p:cNvPr id="10" name="ZoneTexte 9"/>
          <p:cNvSpPr txBox="1"/>
          <p:nvPr/>
        </p:nvSpPr>
        <p:spPr>
          <a:xfrm rot="20248571">
            <a:off x="2835666" y="2019354"/>
            <a:ext cx="7692158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 </a:t>
            </a:r>
            <a:r>
              <a:rPr lang="fr-FR" sz="4400" u="sng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Pour toi</a:t>
            </a:r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, Jésus, la souffrance, </a:t>
            </a:r>
          </a:p>
          <a:p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 Les pleurs, la mort, l</a:t>
            </a:r>
            <a:r>
              <a:rPr lang="mr-IN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’</a:t>
            </a:r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abandon</a:t>
            </a:r>
          </a:p>
          <a:p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 Et </a:t>
            </a:r>
            <a:r>
              <a:rPr lang="fr-FR" sz="4400" u="sng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pour nous </a:t>
            </a:r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la délivrance</a:t>
            </a:r>
          </a:p>
          <a:p>
            <a:r>
              <a:rPr lang="fr-FR" sz="44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 Le salut et le pardon ! </a:t>
            </a:r>
            <a:r>
              <a:rPr lang="fr-FR" sz="1600" dirty="0" smtClean="0">
                <a:solidFill>
                  <a:srgbClr val="7030A0"/>
                </a:solidFill>
                <a:latin typeface="Calisto MT" charset="0"/>
                <a:ea typeface="Calisto MT" charset="0"/>
                <a:cs typeface="Calisto MT" charset="0"/>
              </a:rPr>
              <a:t>H. &amp; C. 136 § 3.</a:t>
            </a:r>
            <a:endParaRPr lang="fr-FR" sz="1600" dirty="0">
              <a:solidFill>
                <a:srgbClr val="7030A0"/>
              </a:solidFill>
              <a:latin typeface="Calisto MT" charset="0"/>
              <a:ea typeface="Calisto MT" charset="0"/>
              <a:cs typeface="Calisto MT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8384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59219" y="457049"/>
            <a:ext cx="787146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spc="3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JOUR DES PROPITIATIONS </a:t>
            </a:r>
            <a:endParaRPr lang="fr-FR" u="sng" spc="3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2616" y="708261"/>
            <a:ext cx="1074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ne reste donc à accomplir que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dernier acte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Aaron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dans le jour des Expiations,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est-à-dire qu</a:t>
            </a:r>
            <a:r>
              <a:rPr lang="mr-IN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faut encore que notre grand Souverain Sacrificateur sorte glorieux du sanctuaire pour bénir le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0588" y="2657563"/>
            <a:ext cx="1074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faut que le Christ, qui a été offert une seule fois pour porter sur lui les péchés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grand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nombre de pécheurs,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soit vu une seconde fois sans péché,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ceux qui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attendent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fr-FR" sz="2400" dirty="0" err="1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Héb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2400" b="1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9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28).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8074" y="4338084"/>
            <a:ext cx="1049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Jusque-là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antitype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n’est réalisé qu’en partie.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8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8349" y="1735181"/>
            <a:ext cx="11251581" cy="13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Avec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Jubilé,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civile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commençait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10</a:t>
            </a:r>
            <a:r>
              <a:rPr lang="fr-FR" sz="2800" baseline="30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jour du 7</a:t>
            </a:r>
            <a:r>
              <a:rPr lang="fr-FR" sz="28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mois de 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religieuse. 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5326" y="3887943"/>
            <a:ext cx="11697629" cy="13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omprenant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</a:t>
            </a:r>
            <a:r>
              <a:rPr lang="fr-FR" sz="28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moitié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49</a:t>
            </a:r>
            <a:r>
              <a:rPr lang="fr-FR" sz="2800" baseline="30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année et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28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ère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moitié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50</a:t>
            </a:r>
            <a:r>
              <a:rPr lang="fr-FR" sz="2800" baseline="30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le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Jubilé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ne nécessitait pas deux ans successifs de repos de la terre.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8384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4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721" y="1323996"/>
            <a:ext cx="10761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urant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peuple ne semait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(v. 11 et 12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parce que les semailles auraient dû se faire au neuvième mois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sabbatique (49</a:t>
            </a:r>
            <a:r>
              <a:rPr lang="fr-FR" sz="24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on ne moissonnait ni ne vendangeait, parce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n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avait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ni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semé,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ni taillé la vigne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précédente ;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79721" y="3368187"/>
            <a:ext cx="10761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mais le Jubilé finissant au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9</a:t>
            </a:r>
            <a:r>
              <a:rPr lang="fr-FR" sz="2400" baseline="30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jour du 7</a:t>
            </a:r>
            <a:r>
              <a:rPr lang="fr-FR" sz="2400" baseline="30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mois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religieuse suivante,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pouvait en cette même année recommencer les travaux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agriculture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et ainsi cet ordre de Dieu avait son cours sans interruption : «  Pendant six ans tu sèmeras ton champ, et pendant six ans tu tailleras ta vigne, et tu en recueilleras le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rapport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3).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8384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66573"/>
              </p:ext>
            </p:extLst>
          </p:nvPr>
        </p:nvGraphicFramePr>
        <p:xfrm>
          <a:off x="267128" y="2172833"/>
          <a:ext cx="4387065" cy="1375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7065"/>
              </a:tblGrid>
              <a:tr h="13276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800" b="1" dirty="0" smtClean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Comment s</a:t>
                      </a:r>
                      <a:r>
                        <a:rPr lang="mr-IN" sz="2800" b="1" dirty="0" smtClean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’</a:t>
                      </a:r>
                      <a:r>
                        <a:rPr lang="fr-FR" sz="2800" b="1" dirty="0" smtClean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approcher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800" b="1" dirty="0" smtClean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de </a:t>
                      </a: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Dieu</a:t>
                      </a:r>
                    </a:p>
                  </a:txBody>
                  <a:tcPr marL="47625" marR="47625" marT="47625" marB="47625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8222" y="1672785"/>
            <a:ext cx="434597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Engravers MT" charset="0"/>
                <a:ea typeface="Engravers MT" charset="0"/>
                <a:cs typeface="Engravers MT" charset="0"/>
              </a:rPr>
              <a:t>Première partie</a:t>
            </a:r>
            <a:endParaRPr lang="fr-FR" dirty="0">
              <a:latin typeface="Engravers MT" charset="0"/>
              <a:ea typeface="Engravers MT" charset="0"/>
              <a:cs typeface="Engravers MT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88892"/>
              </p:ext>
            </p:extLst>
          </p:nvPr>
        </p:nvGraphicFramePr>
        <p:xfrm>
          <a:off x="4654193" y="2188314"/>
          <a:ext cx="7356289" cy="1367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6289"/>
              </a:tblGrid>
              <a:tr h="1367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Comment vivre avec </a:t>
                      </a: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Dieu</a:t>
                      </a:r>
                    </a:p>
                  </a:txBody>
                  <a:tcPr marL="47625" marR="47625" marT="47625" marB="47625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54765"/>
              </p:ext>
            </p:extLst>
          </p:nvPr>
        </p:nvGraphicFramePr>
        <p:xfrm>
          <a:off x="308222" y="456403"/>
          <a:ext cx="1170225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  <a:gridCol w="433417"/>
              </a:tblGrid>
              <a:tr h="370840">
                <a:tc gridSpan="27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Engravers MT" charset="0"/>
                          <a:ea typeface="Engravers MT" charset="0"/>
                          <a:cs typeface="Engravers MT" charset="0"/>
                        </a:rPr>
                        <a:t>Livre du Lévitique</a:t>
                      </a:r>
                      <a:endParaRPr lang="fr-FR" dirty="0"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3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4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5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6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7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8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9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10</a:t>
                      </a:r>
                      <a:endParaRPr lang="fr-FR" dirty="0">
                        <a:solidFill>
                          <a:srgbClr val="002060"/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11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12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13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14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15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16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17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18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19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20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21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22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23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24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25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26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ngravers MT" charset="0"/>
                          <a:ea typeface="Engravers MT" charset="0"/>
                          <a:cs typeface="Engravers MT" charset="0"/>
                        </a:rPr>
                        <a:t>27</a:t>
                      </a:r>
                      <a:endParaRPr lang="fr-F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ngravers MT" charset="0"/>
                        <a:ea typeface="Engravers MT" charset="0"/>
                        <a:cs typeface="Engravers M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54193" y="1672785"/>
            <a:ext cx="735629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Engravers MT" charset="0"/>
                <a:ea typeface="Engravers MT" charset="0"/>
                <a:cs typeface="Engravers MT" charset="0"/>
              </a:rPr>
              <a:t>Deuxième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Engravers MT" charset="0"/>
                <a:ea typeface="Engravers MT" charset="0"/>
                <a:cs typeface="Engravers MT" charset="0"/>
              </a:rPr>
              <a:t>partie 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0716064" y="787651"/>
            <a:ext cx="447882" cy="76480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1331"/>
              </p:ext>
            </p:extLst>
          </p:nvPr>
        </p:nvGraphicFramePr>
        <p:xfrm>
          <a:off x="308222" y="4295554"/>
          <a:ext cx="1882085" cy="146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085"/>
              </a:tblGrid>
              <a:tr h="11376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Chapitres </a:t>
                      </a:r>
                      <a:r>
                        <a:rPr lang="fr-FR" sz="20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à </a:t>
                      </a:r>
                      <a:r>
                        <a:rPr lang="fr-FR" sz="20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7</a:t>
                      </a: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: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les cinq sortes d</a:t>
                      </a:r>
                      <a:r>
                        <a:rPr lang="mr-IN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’</a:t>
                      </a: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offrandes</a:t>
                      </a:r>
                      <a:endParaRPr lang="fr-FR" sz="2000" b="1" dirty="0">
                        <a:solidFill>
                          <a:srgbClr val="FFFF00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47625" marR="47625" marT="47625" marB="47625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7" name="Double flèche horizontale 6"/>
          <p:cNvSpPr/>
          <p:nvPr/>
        </p:nvSpPr>
        <p:spPr>
          <a:xfrm>
            <a:off x="297951" y="3668233"/>
            <a:ext cx="3009136" cy="425302"/>
          </a:xfrm>
          <a:prstGeom prst="left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317361" y="867930"/>
            <a:ext cx="3056" cy="343825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654194" y="867930"/>
            <a:ext cx="2785" cy="406557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92978"/>
              </p:ext>
            </p:extLst>
          </p:nvPr>
        </p:nvGraphicFramePr>
        <p:xfrm>
          <a:off x="2435231" y="4625165"/>
          <a:ext cx="2123643" cy="192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643"/>
              </a:tblGrid>
              <a:tr h="18685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Chapitres </a:t>
                      </a:r>
                      <a:r>
                        <a:rPr lang="fr-FR" sz="20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8</a:t>
                      </a: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à </a:t>
                      </a:r>
                      <a:r>
                        <a:rPr lang="fr-FR" sz="20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r>
                        <a:rPr lang="fr-FR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: consécration et sainteté des sacrificateurs.</a:t>
                      </a:r>
                      <a:endParaRPr lang="fr-FR" sz="2000" b="1" dirty="0">
                        <a:solidFill>
                          <a:srgbClr val="FFFF00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47625" marR="47625" marT="47625" marB="47625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9" name="Double flèche horizontale 18"/>
          <p:cNvSpPr/>
          <p:nvPr/>
        </p:nvSpPr>
        <p:spPr>
          <a:xfrm>
            <a:off x="3359172" y="4032067"/>
            <a:ext cx="1305653" cy="425302"/>
          </a:xfrm>
          <a:prstGeom prst="left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7257397" y="867930"/>
            <a:ext cx="5318" cy="406557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uble flèche horizontale 20"/>
          <p:cNvSpPr/>
          <p:nvPr/>
        </p:nvSpPr>
        <p:spPr>
          <a:xfrm>
            <a:off x="4712752" y="4244718"/>
            <a:ext cx="2549961" cy="425302"/>
          </a:xfrm>
          <a:prstGeom prst="left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28796"/>
              </p:ext>
            </p:extLst>
          </p:nvPr>
        </p:nvGraphicFramePr>
        <p:xfrm>
          <a:off x="4898025" y="4882671"/>
          <a:ext cx="2123643" cy="1742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643"/>
              </a:tblGrid>
              <a:tr h="17424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Chapitres </a:t>
                      </a:r>
                      <a:r>
                        <a:rPr lang="fr-FR" sz="2000" b="0" i="0" u="sng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à </a:t>
                      </a:r>
                      <a:r>
                        <a:rPr lang="fr-FR" sz="2000" b="0" i="0" u="sng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16</a:t>
                      </a: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: l</a:t>
                      </a:r>
                      <a:r>
                        <a:rPr lang="mr-IN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’</a:t>
                      </a: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impureté et son remède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47625" marR="47625" marT="47625" marB="47625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5" name="Double flèche horizontale 24"/>
          <p:cNvSpPr/>
          <p:nvPr/>
        </p:nvSpPr>
        <p:spPr>
          <a:xfrm>
            <a:off x="7406334" y="4457369"/>
            <a:ext cx="4604147" cy="425302"/>
          </a:xfrm>
          <a:prstGeom prst="left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50810"/>
              </p:ext>
            </p:extLst>
          </p:nvPr>
        </p:nvGraphicFramePr>
        <p:xfrm>
          <a:off x="7584764" y="5231219"/>
          <a:ext cx="2123643" cy="162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643"/>
              </a:tblGrid>
              <a:tr h="16267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68675" algn="l"/>
                        </a:tabLst>
                      </a:pP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Chapitres </a:t>
                      </a:r>
                      <a:r>
                        <a:rPr lang="fr-FR" sz="2000" b="0" i="0" u="sng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17</a:t>
                      </a: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à </a:t>
                      </a:r>
                      <a:r>
                        <a:rPr lang="fr-FR" sz="2000" b="0" i="0" u="sng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27</a:t>
                      </a:r>
                      <a:r>
                        <a:rPr lang="fr-FR" sz="2000" b="0" i="0" kern="1200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: la sainteté pratique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47625" marR="47625" marT="47625" marB="47625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  <p:bldP spid="7" grpId="0" animBg="1"/>
      <p:bldP spid="19" grpId="0" animBg="1"/>
      <p:bldP spid="21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4636" y="735562"/>
            <a:ext cx="97210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spc="6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JUBILÉ</a:t>
            </a:r>
            <a:endParaRPr lang="fr-FR" sz="2400" spc="6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5513"/>
              </p:ext>
            </p:extLst>
          </p:nvPr>
        </p:nvGraphicFramePr>
        <p:xfrm>
          <a:off x="1254636" y="1562987"/>
          <a:ext cx="48472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</a:tblGrid>
              <a:tr h="432365">
                <a:tc gridSpan="1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49</a:t>
                      </a:r>
                      <a:r>
                        <a:rPr lang="fr-FR" sz="2400" baseline="30000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ème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année </a:t>
                      </a:r>
                    </a:p>
                    <a:p>
                      <a:pPr algn="ctr"/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année sabbatique</a:t>
                      </a:r>
                      <a:endParaRPr lang="fr-FR" sz="2400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7825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2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3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4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5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6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7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8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9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6839"/>
              </p:ext>
            </p:extLst>
          </p:nvPr>
        </p:nvGraphicFramePr>
        <p:xfrm>
          <a:off x="3688313" y="4372227"/>
          <a:ext cx="48372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  <a:gridCol w="403102"/>
              </a:tblGrid>
              <a:tr h="0">
                <a:tc gridSpan="1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50</a:t>
                      </a:r>
                      <a:r>
                        <a:rPr lang="fr-FR" sz="2400" b="1" baseline="30000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ème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année  - année civile 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61162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2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3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7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8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9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uble flèche horizontale 4"/>
          <p:cNvSpPr/>
          <p:nvPr/>
        </p:nvSpPr>
        <p:spPr>
          <a:xfrm>
            <a:off x="3708041" y="3275165"/>
            <a:ext cx="4827181" cy="680485"/>
          </a:xfrm>
          <a:prstGeom prst="leftRightArrow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678270" y="2376934"/>
            <a:ext cx="0" cy="327545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184420" y="2376934"/>
            <a:ext cx="584790" cy="495532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628201" y="2385947"/>
            <a:ext cx="584790" cy="495532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rectangulaire à coins arrondis 9"/>
          <p:cNvSpPr/>
          <p:nvPr/>
        </p:nvSpPr>
        <p:spPr>
          <a:xfrm>
            <a:off x="296873" y="3672526"/>
            <a:ext cx="1525251" cy="1538016"/>
          </a:xfrm>
          <a:prstGeom prst="wedgeRoundRectCallout">
            <a:avLst>
              <a:gd name="adj1" fmla="val 25664"/>
              <a:gd name="adj2" fmla="val -96316"/>
              <a:gd name="adj3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Mois de Nisan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Ex. </a:t>
            </a:r>
            <a:r>
              <a:rPr lang="fr-FR" sz="2400" u="sng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12</a:t>
            </a:r>
            <a:r>
              <a:rPr lang="fr-FR" sz="2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, 2</a:t>
            </a:r>
            <a:endParaRPr lang="fr-FR" sz="24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Bulle rectangulaire à coins arrondis 10"/>
          <p:cNvSpPr/>
          <p:nvPr/>
        </p:nvSpPr>
        <p:spPr>
          <a:xfrm>
            <a:off x="1946902" y="3657440"/>
            <a:ext cx="1506120" cy="1542166"/>
          </a:xfrm>
          <a:prstGeom prst="wedgeRoundRectCallout">
            <a:avLst>
              <a:gd name="adj1" fmla="val 68724"/>
              <a:gd name="adj2" fmla="val -96954"/>
              <a:gd name="adj3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Mois de </a:t>
            </a:r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Tishri</a:t>
            </a:r>
            <a:endParaRPr lang="fr-FR" sz="2400" dirty="0" smtClean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fr-FR" sz="1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10</a:t>
            </a:r>
            <a:r>
              <a:rPr lang="fr-FR" sz="1400" baseline="300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ème</a:t>
            </a:r>
            <a:r>
              <a:rPr lang="fr-FR" sz="14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jour</a:t>
            </a:r>
            <a:endParaRPr lang="fr-FR" sz="14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02967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93319"/>
              </p:ext>
            </p:extLst>
          </p:nvPr>
        </p:nvGraphicFramePr>
        <p:xfrm>
          <a:off x="6128382" y="1551390"/>
          <a:ext cx="4847268" cy="165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  <a:gridCol w="403939"/>
              </a:tblGrid>
              <a:tr h="828128">
                <a:tc gridSpan="1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  <a:r>
                        <a:rPr lang="fr-FR" sz="2400" b="1" baseline="30000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ère </a:t>
                      </a:r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année </a:t>
                      </a: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année </a:t>
                      </a:r>
                      <a:r>
                        <a:rPr lang="fr-FR" sz="2400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religieuse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7825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2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3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4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5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6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7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8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9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fr-FR" sz="2400" b="1" dirty="0">
                        <a:solidFill>
                          <a:srgbClr val="92D05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8541361" y="2385947"/>
            <a:ext cx="9684" cy="326644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43958" y="5764549"/>
            <a:ext cx="163108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 </a:t>
            </a:r>
            <a:r>
              <a:rPr lang="fi-FI" dirty="0" err="1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nissan</a:t>
            </a:r>
            <a:r>
              <a:rPr lang="fi-FI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5778 </a:t>
            </a:r>
            <a:r>
              <a:rPr lang="fi-FI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=</a:t>
            </a:r>
          </a:p>
          <a:p>
            <a:pPr algn="ctr"/>
            <a:r>
              <a:rPr lang="fi-FI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16 </a:t>
            </a:r>
            <a:r>
              <a:rPr lang="fi-FI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mars </a:t>
            </a:r>
            <a:r>
              <a:rPr lang="fi-FI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2019</a:t>
            </a:r>
            <a:endParaRPr lang="fi-FI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5" name="Connecteur droit avec flèche 14"/>
          <p:cNvCxnSpPr>
            <a:stCxn id="10" idx="2"/>
          </p:cNvCxnSpPr>
          <p:nvPr/>
        </p:nvCxnSpPr>
        <p:spPr>
          <a:xfrm>
            <a:off x="1059499" y="5210542"/>
            <a:ext cx="0" cy="5564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3064" y="413951"/>
            <a:ext cx="1039741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Quelles étaient </a:t>
            </a:r>
            <a:r>
              <a:rPr lang="fr-FR" sz="28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les </a:t>
            </a:r>
            <a:r>
              <a:rPr lang="fr-FR" sz="28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bénédictions </a:t>
            </a:r>
            <a:r>
              <a:rPr lang="fr-FR" sz="28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attachées au JUBILÉ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31358" y="1919411"/>
            <a:ext cx="98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°: remise des dettes ;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1358" y="2712688"/>
            <a:ext cx="98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2°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affranchissement des esclaves ;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1358" y="3505965"/>
            <a:ext cx="9962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3°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recouvrement des propriétés aliénées et rétablissement de toutes choses ;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31357" y="4730129"/>
            <a:ext cx="973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4°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: provisions abondantes pour les pauvres, et 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31358" y="5523407"/>
            <a:ext cx="98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5° : repos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la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terre.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49031" y="1207229"/>
            <a:ext cx="98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peut les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résumer ainsi :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71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0796" y="1445586"/>
            <a:ext cx="1063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Quels étaient, en Israël, les individus que réjouissait le plus le son de la trompette, annonçant le commencement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agréable au Seigneur ?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QUELS BENEFICIAIRES ? 1/3</a:t>
            </a:r>
            <a:endParaRPr lang="fr-FR" sz="24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8074" y="2463062"/>
            <a:ext cx="1049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Évidemment, 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étaient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pauvres, les infortunés, les débiteurs insolvables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8074" y="3480538"/>
            <a:ext cx="1026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ceux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qui, dans leur misère, avaient dû se vendre à leurs frères, dont ils étaient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esclaves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8074" y="4498014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ceux qui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avaient été expropriés de leurs maisons et de leurs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biens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4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0796" y="1449001"/>
            <a:ext cx="1063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Quelle joie ne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devaient pas leur causer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son de la trompette,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 leur annonçaient la délivrance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!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1/3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796" y="2633121"/>
            <a:ext cx="10342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aux pauvres aussi que la bonne nouvelle est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prêchée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ce sont les malheureux pécheurs, perdus et enfants de colère par nature, que Jésus est venu chercher et sauver.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0796" y="4164271"/>
            <a:ext cx="10409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Église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Jésus-Christ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 recrute peu à peu comme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armée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David : </a:t>
            </a:r>
            <a:endParaRPr lang="fr-FR" sz="24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 homme qui était dans la détresse, et tout homme qui était dans les dettes, et tout homme qui avait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amertume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dans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âme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assembla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vers lui, et il fut leur chef » (1 Sam.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22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8073" y="1491775"/>
            <a:ext cx="9883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beau jour pour les malheureux chargés de dettes, que celui où résonnait dans tout le pays la trompette de jubilation :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eux comme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quittance générale que Dieu leur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donnait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8073" y="3827524"/>
            <a:ext cx="988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soir, ils ne devaient plus rien ; leur dette était payée, elle était </a:t>
            </a:r>
            <a:r>
              <a:rPr lang="fr-FR" sz="2400" i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remise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400" u="sng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1/3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08073" y="3234783"/>
            <a:ext cx="988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matin, ils étaient des débiteurs insolvables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113" y="2098420"/>
            <a:ext cx="1071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ouvrait encore une source </a:t>
            </a:r>
            <a:r>
              <a:rPr lang="fr-FR" sz="240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joie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autre classe de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malheureux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2/3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3040" y="3707924"/>
            <a:ext cx="105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ceux qui, par excès de misère, 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étaient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vus dans la dure nécessité de se vendre à leurs frères ou à 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b="1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étranger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(v. 39 à 55).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3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8075" y="1624618"/>
            <a:ext cx="1045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Quand ton frère sera devenu pauvre auprès de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toi,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 sera vendu à toi,…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 te servira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jusqu</a:t>
            </a:r>
            <a:r>
              <a:rPr lang="mr-IN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à l</a:t>
            </a:r>
            <a:r>
              <a:rPr lang="mr-IN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Alors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il sortira de chez toi avec ses enfants ; il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retournera dans sa famille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» (v. 39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41).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2/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8074" y="3054697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Dieu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ne voulait pas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Israélite fût traité comme un esclave par un autre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Israélite, ni 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étranger dominât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durement sur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fils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Abraham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8074" y="4416896"/>
            <a:ext cx="10391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plus, il y avait droit de rachat pour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esclave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au cas où un de ses proches parents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pût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racheter ou que lui-même en eût les moyens (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v.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47-50). « Car, dit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Éternel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ils sont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mes serviteurs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que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retirés du pays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Égypte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;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pourquoi ils ne seront point vendus comme on vend les esclaves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(v. 42)*.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8074" y="2936785"/>
            <a:ext cx="1045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Une troisième classe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infortunés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dont la trompette de jubilation réjouissait les cœurs, se composait de </a:t>
            </a:r>
            <a:r>
              <a:rPr lang="fr-FR" sz="2400" b="1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tous ceux que la pauvreté avait contraints de vendre leurs maisons et leurs terres</a:t>
            </a:r>
            <a:r>
              <a:rPr lang="fr-FR" sz="24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8074" y="797442"/>
            <a:ext cx="101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3/3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3014" y="1397285"/>
            <a:ext cx="1064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Dès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 le Jubilé commençait, ils rentraient de plein droit en possession de leurs propriétés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aliénées.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 vous sera 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24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Jubilé, et vous retournerez chacun en sa possession, et chacun en sa famille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(vers. 10, 13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3014" y="797442"/>
            <a:ext cx="1023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JUBILÉ 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QUELS BENEFICIAIRES ? 3/3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5633" y="2871157"/>
            <a:ext cx="10715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 bonheur pour ces pauvres dépossédés ! Ils peuvent aller avec assurance aux créanciers qui leur ont succédé dans la jouissance de leurs champs ou de leurs demeures et leur dire : «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assez, maintenant ces biens nous appartiennent de nouveau. La trompette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proclamé ; Dieu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dit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! ».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535" y="4994494"/>
            <a:ext cx="1070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Quelle joie pour eux qui recouvrent ainsi gratuitement tout ce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ils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avaient perdu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1389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7201" y="1877575"/>
            <a:ext cx="11015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L’arc de triomphe, érigé à Rome pour célébrer la victoire de Titus sur les Juifs, subsiste encore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redisant l’opprobre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d’Israël jusqu’à ce que 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temps des </a:t>
            </a:r>
            <a:r>
              <a:rPr lang="fr-FR" sz="32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nations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(Ezech.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30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3 ; Luc </a:t>
            </a:r>
            <a:r>
              <a:rPr lang="fr-FR" sz="32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21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24)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soient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accomplis.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0986" y="313867"/>
            <a:ext cx="1059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AUJOURD’HUI </a:t>
            </a:r>
            <a:r>
              <a:rPr lang="mr-IN" sz="36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endParaRPr lang="fr-FR" sz="36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fr-FR" sz="36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ISRAËL EN ATTENTE DU JUBILÉ</a:t>
            </a:r>
            <a:endParaRPr lang="fr-FR" sz="3600" i="1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1" y="4047875"/>
            <a:ext cx="1101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témoignage de quoi, sont sculptées sur ce trophée les principales dépouilles enlevées par le vainqueur au temple de Jérusalem, telles que :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42090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5772" y="576147"/>
            <a:ext cx="9879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 livre du Lévitique déploie </a:t>
            </a:r>
            <a:r>
              <a:rPr lang="fr-FR" sz="280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deux grands principes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divins</a:t>
            </a:r>
          </a:p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 vont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toujours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ensemble :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8864" y="1570374"/>
            <a:ext cx="545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est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8863" y="3063423"/>
            <a:ext cx="536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autre est</a:t>
            </a:r>
            <a:endParaRPr lang="fr-FR" sz="28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760288" y="4613052"/>
            <a:ext cx="1071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effet, si d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côté </a:t>
            </a:r>
            <a:r>
              <a:rPr lang="fr-FR" sz="28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Dieu donne sans poser de conditions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84772" y="1936937"/>
            <a:ext cx="466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ont nous allons voir le déploiement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chapitre </a:t>
            </a:r>
            <a:r>
              <a:rPr lang="fr-FR" sz="28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6384772" y="3586643"/>
            <a:ext cx="405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ui constitue le sujet du chapitre </a:t>
            </a:r>
            <a:r>
              <a:rPr lang="fr-FR" sz="28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26.</a:t>
            </a:r>
            <a:endParaRPr lang="fr-FR" sz="28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760288" y="5581661"/>
            <a:ext cx="1107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autre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côté Il fait en sorte que </a:t>
            </a:r>
            <a:r>
              <a:rPr lang="fr-FR" sz="28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chacun récolte ce qu</a:t>
            </a:r>
            <a:r>
              <a:rPr lang="mr-IN" sz="28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il a semé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 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4311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48863" y="2258020"/>
            <a:ext cx="545662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la grâce souveraine de Dieu  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8863" y="3683149"/>
            <a:ext cx="551838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 gouvernement de Dieu</a:t>
            </a:r>
            <a:endParaRPr lang="fr-FR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198"/>
            <a:ext cx="12192000" cy="6551504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637953" y="818707"/>
            <a:ext cx="2860159" cy="3317358"/>
          </a:xfrm>
          <a:prstGeom prst="roundRect">
            <a:avLst/>
          </a:prstGeom>
          <a:solidFill>
            <a:srgbClr val="FF0000">
              <a:alpha val="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" name="Rectangle à coins arrondis 4"/>
          <p:cNvSpPr/>
          <p:nvPr/>
        </p:nvSpPr>
        <p:spPr>
          <a:xfrm>
            <a:off x="7488865" y="1658679"/>
            <a:ext cx="2860159" cy="2477386"/>
          </a:xfrm>
          <a:prstGeom prst="roundRect">
            <a:avLst/>
          </a:prstGeom>
          <a:solidFill>
            <a:srgbClr val="FF0000">
              <a:alpha val="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711842" y="4136065"/>
            <a:ext cx="10632" cy="89009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1508" y="5026159"/>
            <a:ext cx="367886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i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fr-FR" sz="20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chandelier d’or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fr-FR" sz="20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représentant jadis Israël comme 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lumière</a:t>
            </a:r>
            <a:r>
              <a:rPr lang="fr-FR" sz="20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au milieu des </a:t>
            </a:r>
            <a:r>
              <a:rPr lang="fr-FR" sz="20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ténèbres</a:t>
            </a:r>
            <a:endParaRPr lang="fr-FR" sz="20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42253" y="4993569"/>
            <a:ext cx="3678864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la table des pains de proposition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fr-FR" sz="20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dépouillée de ses pains, vu que les douze tribus qu’ils figuraient sont dispersées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8918944" y="4103475"/>
            <a:ext cx="10632" cy="89009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096000" y="2349103"/>
            <a:ext cx="1754372" cy="26429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124355" y="2514643"/>
            <a:ext cx="3592029" cy="25115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58589" y="5038312"/>
            <a:ext cx="3678864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les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000" i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deux trompettes d’argent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fr-FR" sz="20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dont on sonnait jadis dans les jours de réjouissance du peuple, et </a:t>
            </a:r>
            <a:r>
              <a:rPr lang="fr-FR" sz="20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aussi pour annoncer le Jubilé</a:t>
            </a:r>
          </a:p>
        </p:txBody>
      </p:sp>
    </p:spTree>
    <p:extLst>
      <p:ext uri="{BB962C8B-B14F-4D97-AF65-F5344CB8AC3E}">
        <p14:creationId xmlns:p14="http://schemas.microsoft.com/office/powerpoint/2010/main" val="4111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6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5011" y="1474692"/>
            <a:ext cx="10941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Bientôt, grâce à 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œuvre expiatoire de Christ, nous serons revêtus 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corps glorifié, et introduits par Lui, selon sa promesse, dans la maison du Père où il y a de nombreuses demeures 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5010" y="3011820"/>
            <a:ext cx="107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Je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vais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 préparer une place ; et quand je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serai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allé, et que je vous aurai préparé une place, je reviendrai, et je vous prendrai auprès de moi, afin que là où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moi je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suis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vous, vous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soyez aussi » (Jean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14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3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).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5010" y="4709542"/>
            <a:ext cx="1081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Toute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gloire appartient à Jésus, mais nous sommes, par adoption et rédemption, devenus ses cohéritiers et il a dit au Père : « La gloire que tu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donnée, moi, je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leur ai donnée » (Jean </a:t>
            </a:r>
            <a:r>
              <a:rPr lang="fr-FR" sz="24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17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22)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25702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Conclusion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25012" y="581844"/>
            <a:ext cx="459122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sz="2400" spc="3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CONCLUSION</a:t>
            </a:r>
            <a:r>
              <a:rPr lang="mr-IN" sz="2400" spc="3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400" spc="3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5011" y="1242457"/>
            <a:ext cx="1094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L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très grandes et précieuses promesses »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(2 Pierre </a:t>
            </a:r>
            <a:r>
              <a:rPr lang="fr-FR" sz="24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4) s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accompliront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pour nous au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retour du Seigneur. 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5011" y="2362420"/>
            <a:ext cx="10941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Alors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les saints qui se sont endormis en Lui ressusciteront à sa voix, et nous, les vivants qui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restons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nous serons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enlevés ensemble avec eux, sur les nuées, à la rencontre du Seigneur en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air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5011" y="3851715"/>
            <a:ext cx="10941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Chose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remarquable, de la même manière que le Jubilé était introduit au son de la trompette,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aussi au son de la trompette de Dieu, — car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 la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trompette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sonnera »,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que les morts en Christ se réveilleront incorruptibles, et que nous serons transmués, en un instant, en un clin 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œil </a:t>
            </a:r>
            <a:r>
              <a:rPr lang="fr-FR" sz="24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  <a:endParaRPr lang="fr-FR" sz="24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25702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Conclusion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4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822" y="378352"/>
            <a:ext cx="10916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J’ajoute encore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cette exhortation de Jésus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lui-même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en faveur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notre responsabilité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garder </a:t>
            </a:r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0714" y="3638467"/>
            <a:ext cx="10570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«</a:t>
            </a:r>
            <a:r>
              <a:rPr lang="fr-FR" sz="4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 </a:t>
            </a:r>
            <a:r>
              <a:rPr lang="fr-FR" sz="40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Je viens </a:t>
            </a:r>
            <a:r>
              <a:rPr lang="fr-FR" sz="40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bientôt</a:t>
            </a:r>
            <a:r>
              <a:rPr lang="fr-FR" sz="40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mr-IN" sz="40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4000" i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Oui, je viens bientôt </a:t>
            </a:r>
            <a:r>
              <a:rPr lang="fr-FR" sz="4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» </a:t>
            </a:r>
            <a:endParaRPr lang="fr-FR" sz="40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Apoc. </a:t>
            </a:r>
            <a:r>
              <a:rPr lang="fr-FR" sz="28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3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11; </a:t>
            </a:r>
            <a:r>
              <a:rPr lang="fr-FR" sz="2800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22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7, 12, 20)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;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5524" y="2439297"/>
            <a:ext cx="1054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et 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par 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conséquent 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attente 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vrai 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Jubilé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: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7822" y="1763347"/>
            <a:ext cx="1054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la promesse du retour </a:t>
            </a:r>
            <a:r>
              <a:rPr lang="fr-FR" sz="28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du Seigneur</a:t>
            </a:r>
            <a:r>
              <a:rPr lang="fr-FR" sz="28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endParaRPr lang="fr-FR" sz="28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25702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 Jubilé</a:t>
                      </a:r>
                      <a:endParaRPr lang="fr-FR" sz="1400" dirty="0">
                        <a:solidFill>
                          <a:schemeClr val="bg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Conclusion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6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2dcyo93uqe8r2v0qno2c0d84-wpengine.netdna-ssl.com/wp-content/uploads/2018/05/time-1200x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0" y="0"/>
            <a:ext cx="122243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299364" y="405104"/>
            <a:ext cx="6232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même cœur, ô Dieu, tes bien aimés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Chantent ta gloire et ton amour suprême ;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Tous tes conseils sont la fermeté même, 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Et tes desseins ne varieront jamais.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99321" y="2204546"/>
            <a:ext cx="6992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 jour est proche, ô Dieu de vérité,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Où terre et ciel fuiront devant ta face ;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Mais tous tes 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saints, </a:t>
            </a:r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monuments de ta grâce, 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Subsisteront durant 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éternité</a:t>
            </a:r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99321" y="4003989"/>
            <a:ext cx="6889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Le jour est proche !... 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Oh ! </a:t>
            </a:r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Viens, Seigneur Jésus !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Viens consommer le salut dans la gloire </a:t>
            </a:r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</a:p>
          <a:p>
            <a:r>
              <a:rPr lang="fr-FR" sz="2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Viens </a:t>
            </a:r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engloutir la mort par ta victoire, </a:t>
            </a:r>
          </a:p>
          <a:p>
            <a:r>
              <a:rPr lang="fr-FR" sz="2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Et dans les cieux rassembler tes élus ! </a:t>
            </a:r>
          </a:p>
          <a:p>
            <a:pPr algn="r"/>
            <a:r>
              <a:rPr lang="fr-FR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Henri Rossier </a:t>
            </a:r>
          </a:p>
          <a:p>
            <a:pPr algn="r"/>
            <a:r>
              <a:rPr lang="fr-FR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H. &amp; C. 154 </a:t>
            </a:r>
            <a:endParaRPr lang="fr-FR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0460" y="2402958"/>
            <a:ext cx="9431079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7030A0"/>
                </a:solidFill>
                <a:latin typeface="Zapfino" charset="0"/>
                <a:ea typeface="Zapfino" charset="0"/>
                <a:cs typeface="Zapfino" charset="0"/>
              </a:rPr>
              <a:t>Merci de votre attention !</a:t>
            </a:r>
            <a:endParaRPr lang="fr-FR" sz="4000" dirty="0">
              <a:solidFill>
                <a:srgbClr val="7030A0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8446" y="319833"/>
            <a:ext cx="372326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pc="3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GLOSSAIRE</a:t>
            </a:r>
            <a:endParaRPr lang="fr-FR" spc="3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116" y="1890552"/>
            <a:ext cx="19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PROPITIATION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70464" y="1787024"/>
            <a:ext cx="86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Action de (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se)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rendre une divinité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propice ;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acte sacrificiel offert à Dieu pour le rendre favorable, en vue d</a:t>
            </a:r>
            <a:r>
              <a:rPr lang="mr-IN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obtenir l</a:t>
            </a:r>
            <a:r>
              <a:rPr lang="mr-IN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expiation, le pardon des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péchés. 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3291" y="2834239"/>
            <a:ext cx="223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SABBAT D’AFFLICTION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72195" y="3034280"/>
            <a:ext cx="925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 fait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référence à des pratiques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pénitentielles, reprises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des rites de deuil, parmi lesquels le jeûne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3291" y="824142"/>
            <a:ext cx="208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PENITENTIEL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5350" y="793751"/>
            <a:ext cx="978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Qui a rapport à la </a:t>
            </a:r>
            <a:r>
              <a:rPr lang="fr-FR" u="sng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pénitence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= regret intérieur et effectif de ses fautes, qui manifeste du repentir.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8116" y="4059074"/>
            <a:ext cx="24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SACERDOTAL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70464" y="4050569"/>
            <a:ext cx="952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P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ropre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au </a:t>
            </a:r>
            <a:r>
              <a:rPr lang="fr-FR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sacerdoce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= ministère de ceux qui ont le pouvoir d’offrir des sacrifices à Dieu, prêtrise.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4464" y="5043842"/>
            <a:ext cx="19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SOLLENITÉS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70464" y="5043842"/>
            <a:ext cx="893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Cérémonies </a:t>
            </a:r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caractère officiel, terme appliqué  aux plus importantes des célébrations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liturgiques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2035" y="6099562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THÉOCRATIE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00761" y="6037118"/>
            <a:ext cx="912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Forme de gouvernement dans lequel le pouvoir, considéré comme émanant de Dieu, est exercé par ceux qui sont investis de l'autorité </a:t>
            </a:r>
            <a:r>
              <a:rPr lang="fr-FR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religieuse.</a:t>
            </a:r>
            <a:endParaRPr lang="fr-FR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28798" y="3879256"/>
            <a:ext cx="8380207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&amp;</a:t>
            </a:r>
            <a:endParaRPr lang="fr-FR" b="1" dirty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799" y="451822"/>
            <a:ext cx="838020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LÉVITIQUE </a:t>
            </a:r>
            <a:r>
              <a:rPr lang="fr-FR" sz="2400" b="1" u="sng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25</a:t>
            </a:r>
            <a:r>
              <a:rPr lang="fr-FR" sz="2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0552" y="1881145"/>
            <a:ext cx="11650893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</a:t>
            </a:r>
            <a:r>
              <a:rPr lang="mr-IN" sz="4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’</a:t>
            </a:r>
            <a:r>
              <a:rPr lang="fr-FR" sz="4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ANNÉE SABBATIQUE </a:t>
            </a:r>
            <a:endParaRPr lang="fr-FR" sz="4400" b="1" dirty="0">
              <a:solidFill>
                <a:srgbClr val="002060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5896" y="4893914"/>
            <a:ext cx="8380207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LE </a:t>
            </a:r>
            <a:r>
              <a:rPr lang="fr-FR" sz="4400" b="1" dirty="0" smtClean="0">
                <a:solidFill>
                  <a:srgbClr val="002060"/>
                </a:solidFill>
                <a:latin typeface="Zapfino" charset="0"/>
                <a:ea typeface="Zapfino" charset="0"/>
                <a:cs typeface="Zapfino" charset="0"/>
              </a:rPr>
              <a:t>JUBILÉ</a:t>
            </a:r>
          </a:p>
        </p:txBody>
      </p:sp>
    </p:spTree>
    <p:extLst>
      <p:ext uri="{BB962C8B-B14F-4D97-AF65-F5344CB8AC3E}">
        <p14:creationId xmlns:p14="http://schemas.microsoft.com/office/powerpoint/2010/main" val="11125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65771" y="1541124"/>
            <a:ext cx="1075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Nous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trouvons au chapitre </a:t>
            </a:r>
            <a:r>
              <a:rPr lang="fr-FR" sz="3200" u="sng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25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institution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certaines années qui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sont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marquées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caractère particulier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: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5771" y="3429000"/>
            <a:ext cx="1054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sabbatique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(versets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 à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7),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5771" y="4561726"/>
            <a:ext cx="1064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— les années de </a:t>
            </a:r>
            <a:r>
              <a:rPr lang="fr-FR" sz="3200" i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jubilé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(versets </a:t>
            </a:r>
            <a:r>
              <a:rPr lang="fr-FR" sz="32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8 à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13),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5770" y="5550195"/>
            <a:ext cx="1075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fr-FR" sz="2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et leur mise en application (versets 14 à 55).</a:t>
            </a:r>
            <a:endParaRPr lang="fr-FR" sz="28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9217" y="2151727"/>
            <a:ext cx="8593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32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sabbatique, </a:t>
            </a:r>
            <a:endParaRPr lang="fr-FR" sz="3200" b="1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fr-FR" sz="3200" dirty="0" smtClean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est nommée aussi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mr-IN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3200" b="1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de 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relâche 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ou</a:t>
            </a:r>
            <a:r>
              <a:rPr lang="fr-FR" sz="3200" b="1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année de repos.</a:t>
            </a:r>
            <a:r>
              <a:rPr lang="fr-FR" sz="32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fr-FR" sz="32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4642" y="839972"/>
            <a:ext cx="10111563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Première partie : L</a:t>
            </a:r>
            <a:r>
              <a:rPr lang="mr-IN" sz="4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’</a:t>
            </a:r>
            <a:r>
              <a:rPr lang="fr-FR" sz="4400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année </a:t>
            </a:r>
            <a:r>
              <a:rPr lang="fr-FR" sz="4400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sabbatique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62805"/>
              </p:ext>
            </p:extLst>
          </p:nvPr>
        </p:nvGraphicFramePr>
        <p:xfrm>
          <a:off x="2010144" y="6517758"/>
          <a:ext cx="8171712" cy="3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28"/>
                <a:gridCol w="2042928"/>
                <a:gridCol w="2042928"/>
                <a:gridCol w="2042928"/>
              </a:tblGrid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Introduction</a:t>
                      </a:r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L’année</a:t>
                      </a:r>
                      <a:r>
                        <a:rPr lang="fr-FR" sz="1400" baseline="0" dirty="0" smtClean="0">
                          <a:solidFill>
                            <a:srgbClr val="FFFF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sabbatique</a:t>
                      </a:r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4567</Words>
  <Application>Microsoft Macintosh PowerPoint</Application>
  <PresentationFormat>Grand écran</PresentationFormat>
  <Paragraphs>687</Paragraphs>
  <Slides>67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82" baseType="lpstr">
      <vt:lpstr>Arial</vt:lpstr>
      <vt:lpstr>Book Antiqua</vt:lpstr>
      <vt:lpstr>Calibri</vt:lpstr>
      <vt:lpstr>Calibri Light</vt:lpstr>
      <vt:lpstr>Calisto MT</vt:lpstr>
      <vt:lpstr>Cambria</vt:lpstr>
      <vt:lpstr>Copperplate</vt:lpstr>
      <vt:lpstr>Engravers MT</vt:lpstr>
      <vt:lpstr>Georgia</vt:lpstr>
      <vt:lpstr>Helvetica</vt:lpstr>
      <vt:lpstr>Mangal</vt:lpstr>
      <vt:lpstr>ＭＳ 明朝</vt:lpstr>
      <vt:lpstr>Times New Roman</vt:lpstr>
      <vt:lpstr>Zapfino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290</cp:revision>
  <dcterms:created xsi:type="dcterms:W3CDTF">2019-07-23T15:15:13Z</dcterms:created>
  <dcterms:modified xsi:type="dcterms:W3CDTF">2019-08-26T05:24:10Z</dcterms:modified>
</cp:coreProperties>
</file>