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27"/>
  </p:notesMasterIdLst>
  <p:handoutMasterIdLst>
    <p:handoutMasterId r:id="rId28"/>
  </p:handoutMasterIdLst>
  <p:sldIdLst>
    <p:sldId id="296" r:id="rId2"/>
    <p:sldId id="256" r:id="rId3"/>
    <p:sldId id="286" r:id="rId4"/>
    <p:sldId id="274" r:id="rId5"/>
    <p:sldId id="293" r:id="rId6"/>
    <p:sldId id="272" r:id="rId7"/>
    <p:sldId id="298" r:id="rId8"/>
    <p:sldId id="261" r:id="rId9"/>
    <p:sldId id="294" r:id="rId10"/>
    <p:sldId id="283" r:id="rId11"/>
    <p:sldId id="264" r:id="rId12"/>
    <p:sldId id="258" r:id="rId13"/>
    <p:sldId id="257" r:id="rId14"/>
    <p:sldId id="265" r:id="rId15"/>
    <p:sldId id="269" r:id="rId16"/>
    <p:sldId id="277" r:id="rId17"/>
    <p:sldId id="270" r:id="rId18"/>
    <p:sldId id="295" r:id="rId19"/>
    <p:sldId id="281" r:id="rId20"/>
    <p:sldId id="280" r:id="rId21"/>
    <p:sldId id="282" r:id="rId22"/>
    <p:sldId id="284" r:id="rId23"/>
    <p:sldId id="285" r:id="rId24"/>
    <p:sldId id="297" r:id="rId25"/>
    <p:sldId id="292"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AFA06"/>
    <a:srgbClr val="FFFFCC"/>
    <a:srgbClr val="CCECFF"/>
    <a:srgbClr val="6699FF"/>
    <a:srgbClr val="33CCFF"/>
    <a:srgbClr val="FF0066"/>
    <a:srgbClr val="FFFFAB"/>
    <a:srgbClr val="FFFF99"/>
    <a:srgbClr val="803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3" autoAdjust="0"/>
    <p:restoredTop sz="60144" autoAdjust="0"/>
  </p:normalViewPr>
  <p:slideViewPr>
    <p:cSldViewPr>
      <p:cViewPr>
        <p:scale>
          <a:sx n="70" d="100"/>
          <a:sy n="70" d="100"/>
        </p:scale>
        <p:origin x="-194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C7C966-CAC2-40FE-8476-CB71E582C7AC}" type="datetimeFigureOut">
              <a:rPr lang="fr-FR" smtClean="0"/>
              <a:t>28/08/2019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E1C3F5-E816-4C9F-993D-E5498A84D477}" type="slidenum">
              <a:rPr lang="fr-FR" smtClean="0"/>
              <a:t>‹N°›</a:t>
            </a:fld>
            <a:endParaRPr lang="fr-FR"/>
          </a:p>
        </p:txBody>
      </p:sp>
    </p:spTree>
    <p:extLst>
      <p:ext uri="{BB962C8B-B14F-4D97-AF65-F5344CB8AC3E}">
        <p14:creationId xmlns:p14="http://schemas.microsoft.com/office/powerpoint/2010/main" val="182046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4373F-4AAD-44A1-ABE5-71BEA4B030CF}" type="datetimeFigureOut">
              <a:rPr lang="fr-FR" smtClean="0"/>
              <a:pPr/>
              <a:t>28/08/2019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BE5EA-64BC-44DC-89AA-7DCBAE0F29ED}" type="slidenum">
              <a:rPr lang="fr-FR" smtClean="0"/>
              <a:pPr/>
              <a:t>‹N°›</a:t>
            </a:fld>
            <a:endParaRPr lang="fr-FR"/>
          </a:p>
        </p:txBody>
      </p:sp>
    </p:spTree>
    <p:extLst>
      <p:ext uri="{BB962C8B-B14F-4D97-AF65-F5344CB8AC3E}">
        <p14:creationId xmlns:p14="http://schemas.microsoft.com/office/powerpoint/2010/main" val="25887124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y-a-t-il-une-vie-avant-la-mort.blogspot.com/2012/01/choisir-larbre-de-vie-plutot-que-celui.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Connaissance » : proche de sagesse… (JMA Col 1.9)</a:t>
            </a:r>
          </a:p>
          <a:p>
            <a:endParaRPr lang="fr-FR" dirty="0" smtClean="0"/>
          </a:p>
          <a:p>
            <a:r>
              <a:rPr lang="fr-FR" dirty="0" smtClean="0"/>
              <a:t>Comment obtient-on la connaissance ? </a:t>
            </a:r>
          </a:p>
          <a:p>
            <a:r>
              <a:rPr lang="fr-FR" dirty="0" smtClean="0"/>
              <a:t>Premièrement, on doit la désirer. Dans Jean 7:17, Jésus dit : « Si quelqu’un veut faire sa volonté [celle de Dieu], il connaîtra si ma doctrine est de Dieu, ou si je parle de mon propre chef. » Cette pensée apparaît déjà dans Osée 6:3 : « Connaissons, cherchons à connaître l’Éternel ». </a:t>
            </a:r>
          </a:p>
          <a:p>
            <a:endParaRPr lang="fr-FR" dirty="0" smtClean="0"/>
          </a:p>
          <a:p>
            <a:r>
              <a:rPr lang="fr-FR" dirty="0" smtClean="0"/>
              <a:t>Deuxièmement, on doit dépendre du Saint-Esprit. C’est par lui que nous connaissons les choses que Dieu nous a révélées (voir 1Co 2:10-12). </a:t>
            </a:r>
          </a:p>
          <a:p>
            <a:endParaRPr lang="fr-FR" dirty="0" smtClean="0"/>
          </a:p>
          <a:p>
            <a:r>
              <a:rPr lang="fr-FR" dirty="0" smtClean="0"/>
              <a:t>Enfin, on doit étudier l’Écriture, car elle amène l’homme de Dieu à être « accompli et propre à toute bonne œuvre » (2Ti 3:16, 17). Le texte le plus explicite sur la recherche de la vérité divine est peut-être Job 28.(sagesse)</a:t>
            </a:r>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1</a:t>
            </a:fld>
            <a:endParaRPr lang="fr-FR"/>
          </a:p>
        </p:txBody>
      </p:sp>
    </p:spTree>
    <p:extLst>
      <p:ext uri="{BB962C8B-B14F-4D97-AF65-F5344CB8AC3E}">
        <p14:creationId xmlns:p14="http://schemas.microsoft.com/office/powerpoint/2010/main" val="3881390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L’épître de Jacques</a:t>
            </a:r>
          </a:p>
          <a:p>
            <a:r>
              <a:rPr lang="fr-FR" sz="1200" dirty="0" smtClean="0">
                <a:latin typeface="Calibri" panose="020F0502020204030204" pitchFamily="34" charset="0"/>
              </a:rPr>
              <a:t>* Qui est</a:t>
            </a:r>
            <a:r>
              <a:rPr lang="fr-FR" sz="1200" baseline="0" dirty="0" smtClean="0">
                <a:latin typeface="Calibri" panose="020F0502020204030204" pitchFamily="34" charset="0"/>
              </a:rPr>
              <a:t> </a:t>
            </a:r>
            <a:r>
              <a:rPr lang="fr-FR" sz="1200" dirty="0" smtClean="0">
                <a:latin typeface="Calibri" panose="020F0502020204030204" pitchFamily="34" charset="0"/>
              </a:rPr>
              <a:t>ce Jacques? Jacques, frère du Seigneur</a:t>
            </a:r>
          </a:p>
          <a:p>
            <a:r>
              <a:rPr lang="fr-FR" sz="1200" dirty="0" smtClean="0">
                <a:latin typeface="Calibri" panose="020F0502020204030204" pitchFamily="34" charset="0"/>
              </a:rPr>
              <a:t>* Quand? Épître écrite vers </a:t>
            </a:r>
            <a:r>
              <a:rPr lang="fr-FR" sz="1200" dirty="0" smtClean="0"/>
              <a:t>45 après JC (1er écrit néotestamentaire)</a:t>
            </a:r>
          </a:p>
          <a:p>
            <a:r>
              <a:rPr lang="fr-FR" sz="1200" dirty="0" smtClean="0">
                <a:latin typeface="Calibri" panose="020F0502020204030204" pitchFamily="34" charset="0"/>
              </a:rPr>
              <a:t>* A qui? adressée aux 12 tribus d’Israël</a:t>
            </a:r>
          </a:p>
          <a:p>
            <a:r>
              <a:rPr lang="fr-FR" sz="1200" dirty="0" smtClean="0">
                <a:latin typeface="Calibri" panose="020F0502020204030204" pitchFamily="34" charset="0"/>
              </a:rPr>
              <a:t>* Pourquoi? Dénoncer, corriger, et régler certaines difficultés qui se manifestaient dans la vie de  ses frères</a:t>
            </a:r>
          </a:p>
          <a:p>
            <a:r>
              <a:rPr lang="fr-FR" sz="1200" dirty="0" smtClean="0">
                <a:latin typeface="Calibri" panose="020F0502020204030204" pitchFamily="34" charset="0"/>
              </a:rPr>
              <a:t>Faire grandir vers la maturité spirituelle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anose="020F0502020204030204" pitchFamily="34" charset="0"/>
              </a:rPr>
              <a:t>* La sagesse se trouve au centre des thèmes abordés, d’où son importance.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anose="020F0502020204030204" pitchFamily="34" charset="0"/>
              </a:rPr>
              <a:t>* Comment? Le style est très direct, contrasté, imagé, et souvent sur le mode du questionnement.</a:t>
            </a:r>
          </a:p>
          <a:p>
            <a:endParaRPr lang="fr-FR" dirty="0" smtClean="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10</a:t>
            </a:fld>
            <a:endParaRPr lang="fr-FR"/>
          </a:p>
        </p:txBody>
      </p:sp>
    </p:spTree>
    <p:extLst>
      <p:ext uri="{BB962C8B-B14F-4D97-AF65-F5344CB8AC3E}">
        <p14:creationId xmlns:p14="http://schemas.microsoft.com/office/powerpoint/2010/main" val="410977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15000"/>
              </a:lnSpc>
              <a:spcAft>
                <a:spcPts val="1000"/>
              </a:spcAft>
            </a:pPr>
            <a:r>
              <a:rPr lang="fr-FR" i="0" dirty="0" smtClean="0">
                <a:solidFill>
                  <a:schemeClr val="tx1"/>
                </a:solidFill>
                <a:latin typeface="+mn-lt"/>
                <a:ea typeface="Calibri"/>
                <a:cs typeface="Times New Roman"/>
              </a:rPr>
              <a:t>Dans</a:t>
            </a:r>
            <a:r>
              <a:rPr lang="fr-FR" i="0" baseline="0" dirty="0" smtClean="0">
                <a:solidFill>
                  <a:schemeClr val="tx1"/>
                </a:solidFill>
                <a:latin typeface="+mn-lt"/>
                <a:ea typeface="Calibri"/>
                <a:cs typeface="Times New Roman"/>
              </a:rPr>
              <a:t> cette épître, o</a:t>
            </a:r>
            <a:r>
              <a:rPr lang="fr-FR" i="0" dirty="0" smtClean="0">
                <a:solidFill>
                  <a:schemeClr val="tx1"/>
                </a:solidFill>
                <a:latin typeface="+mn-lt"/>
                <a:ea typeface="Calibri"/>
                <a:cs typeface="Times New Roman"/>
              </a:rPr>
              <a:t>n va trouver 4x le nom:</a:t>
            </a:r>
            <a:r>
              <a:rPr lang="fr-FR" i="0" baseline="0" dirty="0" smtClean="0">
                <a:solidFill>
                  <a:schemeClr val="tx1"/>
                </a:solidFill>
                <a:latin typeface="+mn-lt"/>
                <a:ea typeface="Calibri"/>
                <a:cs typeface="Times New Roman"/>
              </a:rPr>
              <a:t> sagesse et 1x l’adjectif: sage. Voici les versets où ils se trouvent:</a:t>
            </a:r>
          </a:p>
          <a:p>
            <a:pPr>
              <a:lnSpc>
                <a:spcPct val="115000"/>
              </a:lnSpc>
              <a:spcAft>
                <a:spcPts val="1000"/>
              </a:spcAft>
            </a:pPr>
            <a:r>
              <a:rPr lang="fr-FR" i="0" dirty="0" smtClean="0">
                <a:solidFill>
                  <a:schemeClr val="tx1"/>
                </a:solidFill>
                <a:latin typeface="+mn-lt"/>
                <a:ea typeface="Calibri"/>
                <a:cs typeface="Times New Roman"/>
              </a:rPr>
              <a:t>* </a:t>
            </a:r>
            <a:r>
              <a:rPr lang="fr-FR" i="0" dirty="0" err="1" smtClean="0">
                <a:solidFill>
                  <a:schemeClr val="tx1"/>
                </a:solidFill>
                <a:latin typeface="+mn-lt"/>
                <a:ea typeface="Calibri"/>
                <a:cs typeface="Times New Roman"/>
              </a:rPr>
              <a:t>Jac</a:t>
            </a:r>
            <a:r>
              <a:rPr lang="fr-FR" i="0" dirty="0" smtClean="0">
                <a:solidFill>
                  <a:schemeClr val="tx1"/>
                </a:solidFill>
                <a:latin typeface="+mn-lt"/>
                <a:ea typeface="Calibri"/>
                <a:cs typeface="Times New Roman"/>
              </a:rPr>
              <a:t> 1.5  Et si quelqu’un de vous manque de </a:t>
            </a:r>
            <a:r>
              <a:rPr lang="fr-FR" b="1" i="0" dirty="0" smtClean="0">
                <a:solidFill>
                  <a:schemeClr val="tx1"/>
                </a:solidFill>
                <a:latin typeface="+mn-lt"/>
                <a:ea typeface="Calibri"/>
                <a:cs typeface="Times New Roman"/>
              </a:rPr>
              <a:t>sagesse</a:t>
            </a:r>
            <a:r>
              <a:rPr lang="fr-FR" i="0" dirty="0" smtClean="0">
                <a:solidFill>
                  <a:schemeClr val="tx1"/>
                </a:solidFill>
                <a:latin typeface="+mn-lt"/>
                <a:ea typeface="Calibri"/>
                <a:cs typeface="Times New Roman"/>
              </a:rPr>
              <a:t>, qu’il demande à Dieu qui donne à tous libéralement et qui ne fait pas de reproches, et il lui sera donné ;</a:t>
            </a:r>
            <a:endParaRPr lang="fr-FR" sz="1050" i="0" dirty="0" smtClean="0">
              <a:solidFill>
                <a:schemeClr val="tx1"/>
              </a:solidFill>
              <a:latin typeface="+mn-lt"/>
              <a:ea typeface="Calibri"/>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r>
              <a:rPr lang="fr-FR" i="0" baseline="0" dirty="0" smtClean="0">
                <a:solidFill>
                  <a:schemeClr val="tx1"/>
                </a:solidFill>
                <a:latin typeface="+mn-lt"/>
                <a:ea typeface="Calibri"/>
                <a:cs typeface="Times New Roman"/>
              </a:rPr>
              <a:t>Puis au ch3, je lis le § du v 13 au v 18:</a:t>
            </a:r>
          </a:p>
          <a:p>
            <a:pPr>
              <a:lnSpc>
                <a:spcPct val="115000"/>
              </a:lnSpc>
              <a:spcAft>
                <a:spcPts val="1000"/>
              </a:spcAft>
            </a:pPr>
            <a:r>
              <a:rPr lang="fr-FR" i="0" dirty="0" smtClean="0">
                <a:solidFill>
                  <a:schemeClr val="tx1"/>
                </a:solidFill>
                <a:latin typeface="+mn-lt"/>
                <a:ea typeface="Calibri"/>
                <a:cs typeface="Times New Roman"/>
              </a:rPr>
              <a:t>* </a:t>
            </a:r>
            <a:r>
              <a:rPr lang="fr-FR" i="0" dirty="0" err="1" smtClean="0">
                <a:solidFill>
                  <a:schemeClr val="tx1"/>
                </a:solidFill>
                <a:latin typeface="+mn-lt"/>
                <a:ea typeface="Calibri"/>
                <a:cs typeface="Times New Roman"/>
              </a:rPr>
              <a:t>Jac</a:t>
            </a:r>
            <a:r>
              <a:rPr lang="fr-FR" i="0" dirty="0" smtClean="0">
                <a:solidFill>
                  <a:schemeClr val="tx1"/>
                </a:solidFill>
                <a:latin typeface="+mn-lt"/>
                <a:ea typeface="Calibri"/>
                <a:cs typeface="Times New Roman"/>
              </a:rPr>
              <a:t> 3.13  Qui est </a:t>
            </a:r>
            <a:r>
              <a:rPr lang="fr-FR" b="1" i="0" dirty="0" smtClean="0">
                <a:solidFill>
                  <a:schemeClr val="tx1"/>
                </a:solidFill>
                <a:latin typeface="+mn-lt"/>
                <a:ea typeface="Calibri"/>
                <a:cs typeface="Times New Roman"/>
              </a:rPr>
              <a:t>sage </a:t>
            </a:r>
            <a:r>
              <a:rPr lang="fr-FR" i="0" dirty="0" smtClean="0">
                <a:solidFill>
                  <a:schemeClr val="tx1"/>
                </a:solidFill>
                <a:latin typeface="+mn-lt"/>
                <a:ea typeface="Calibri"/>
                <a:cs typeface="Times New Roman"/>
              </a:rPr>
              <a:t>et intelligent parmi vous ? Que par une bonne conduite il montre ses œuvres avec </a:t>
            </a:r>
            <a:r>
              <a:rPr lang="fr-FR" i="0" dirty="0" smtClean="0">
                <a:solidFill>
                  <a:srgbClr val="FFFF00"/>
                </a:solidFill>
                <a:latin typeface="+mn-lt"/>
                <a:ea typeface="Calibri"/>
                <a:cs typeface="Times New Roman"/>
              </a:rPr>
              <a:t>la douceur </a:t>
            </a:r>
            <a:r>
              <a:rPr lang="fr-FR" i="0" dirty="0" smtClean="0">
                <a:solidFill>
                  <a:schemeClr val="tx1"/>
                </a:solidFill>
                <a:latin typeface="+mn-lt"/>
                <a:ea typeface="Calibri"/>
                <a:cs typeface="Times New Roman"/>
              </a:rPr>
              <a:t>de la </a:t>
            </a:r>
            <a:r>
              <a:rPr lang="fr-FR" b="1" i="0" dirty="0" smtClean="0">
                <a:solidFill>
                  <a:schemeClr val="tx1"/>
                </a:solidFill>
                <a:latin typeface="+mn-lt"/>
                <a:ea typeface="Calibri"/>
                <a:cs typeface="Times New Roman"/>
              </a:rPr>
              <a:t>sagesse</a:t>
            </a:r>
            <a:r>
              <a:rPr lang="fr-FR" i="0" dirty="0" smtClean="0">
                <a:solidFill>
                  <a:schemeClr val="tx1"/>
                </a:solidFill>
                <a:latin typeface="+mn-lt"/>
                <a:ea typeface="Calibri"/>
                <a:cs typeface="Times New Roman"/>
              </a:rPr>
              <a:t>.</a:t>
            </a:r>
            <a:r>
              <a:rPr lang="fr-FR" sz="1200" b="0" i="0" u="none" strike="noStrike" kern="1200" baseline="0" dirty="0" smtClean="0">
                <a:solidFill>
                  <a:schemeClr val="tx1"/>
                </a:solidFill>
                <a:latin typeface="+mn-lt"/>
                <a:ea typeface="+mn-ea"/>
                <a:cs typeface="+mn-cs"/>
              </a:rPr>
              <a:t>  </a:t>
            </a:r>
          </a:p>
          <a:p>
            <a:pPr>
              <a:lnSpc>
                <a:spcPct val="115000"/>
              </a:lnSpc>
              <a:spcAft>
                <a:spcPts val="1000"/>
              </a:spcAft>
            </a:pPr>
            <a:r>
              <a:rPr lang="fr-FR" sz="1200" b="0" i="0" u="none" strike="noStrike" kern="1200" baseline="0" dirty="0" smtClean="0">
                <a:solidFill>
                  <a:schemeClr val="tx1"/>
                </a:solidFill>
                <a:latin typeface="+mn-lt"/>
                <a:ea typeface="+mn-ea"/>
                <a:cs typeface="+mn-cs"/>
              </a:rPr>
              <a:t>V 14   Mais si vous avez dans votre cœur une jalousie amère et un esprit de dispute, ne vous glorifiez pas et ne mentez pas contre la vérité.</a:t>
            </a:r>
            <a:endParaRPr lang="fr-FR" sz="1050" i="0" dirty="0" smtClean="0">
              <a:solidFill>
                <a:schemeClr val="tx1"/>
              </a:solidFill>
              <a:latin typeface="+mn-lt"/>
              <a:ea typeface="Calibri"/>
              <a:cs typeface="Times New Roman"/>
            </a:endParaRPr>
          </a:p>
          <a:p>
            <a:pPr>
              <a:lnSpc>
                <a:spcPct val="115000"/>
              </a:lnSpc>
              <a:spcAft>
                <a:spcPts val="1000"/>
              </a:spcAft>
            </a:pPr>
            <a:r>
              <a:rPr lang="fr-FR" i="0" dirty="0" smtClean="0">
                <a:solidFill>
                  <a:schemeClr val="tx1"/>
                </a:solidFill>
                <a:latin typeface="+mn-lt"/>
                <a:ea typeface="Calibri"/>
                <a:cs typeface="Times New Roman"/>
              </a:rPr>
              <a:t>* </a:t>
            </a:r>
            <a:r>
              <a:rPr lang="fr-FR" i="0" dirty="0" err="1" smtClean="0">
                <a:solidFill>
                  <a:schemeClr val="tx1"/>
                </a:solidFill>
                <a:latin typeface="+mn-lt"/>
                <a:ea typeface="Calibri"/>
                <a:cs typeface="Times New Roman"/>
              </a:rPr>
              <a:t>Jac</a:t>
            </a:r>
            <a:r>
              <a:rPr lang="fr-FR" i="0" dirty="0" smtClean="0">
                <a:solidFill>
                  <a:schemeClr val="tx1"/>
                </a:solidFill>
                <a:latin typeface="+mn-lt"/>
                <a:ea typeface="Calibri"/>
                <a:cs typeface="Times New Roman"/>
              </a:rPr>
              <a:t> 3.15  Ce n’est pas là la </a:t>
            </a:r>
            <a:r>
              <a:rPr lang="fr-FR" b="1" i="0" dirty="0" smtClean="0">
                <a:solidFill>
                  <a:schemeClr val="tx1"/>
                </a:solidFill>
                <a:latin typeface="+mn-lt"/>
                <a:ea typeface="Calibri"/>
                <a:cs typeface="Times New Roman"/>
              </a:rPr>
              <a:t>sagesse</a:t>
            </a:r>
            <a:r>
              <a:rPr lang="fr-FR" i="0" dirty="0" smtClean="0">
                <a:solidFill>
                  <a:schemeClr val="tx1"/>
                </a:solidFill>
                <a:latin typeface="+mn-lt"/>
                <a:ea typeface="Calibri"/>
                <a:cs typeface="Times New Roman"/>
              </a:rPr>
              <a:t> qui descend d’en haut, mais (une sagesse) terrestre, animale, diabolique.</a:t>
            </a:r>
          </a:p>
          <a:p>
            <a:pPr>
              <a:lnSpc>
                <a:spcPct val="115000"/>
              </a:lnSpc>
              <a:spcAft>
                <a:spcPts val="1000"/>
              </a:spcAft>
            </a:pPr>
            <a:r>
              <a:rPr lang="fr-FR" sz="1200" b="0" i="0" u="none" strike="noStrike" kern="1200" baseline="0" dirty="0" smtClean="0">
                <a:solidFill>
                  <a:schemeClr val="tx1"/>
                </a:solidFill>
                <a:latin typeface="+mn-lt"/>
                <a:ea typeface="+mn-ea"/>
                <a:cs typeface="+mn-cs"/>
              </a:rPr>
              <a:t>V 16  Car là où il y a jalousie et un esprit de dispute, il y a également du désordre et toutes sortes de mauvaises actions.</a:t>
            </a:r>
            <a:endParaRPr lang="fr-FR" sz="1050" i="0" dirty="0" smtClean="0">
              <a:solidFill>
                <a:schemeClr val="tx1"/>
              </a:solidFill>
              <a:latin typeface="+mn-lt"/>
              <a:ea typeface="Calibri"/>
              <a:cs typeface="Times New Roman"/>
            </a:endParaRPr>
          </a:p>
          <a:p>
            <a:pPr>
              <a:lnSpc>
                <a:spcPct val="115000"/>
              </a:lnSpc>
              <a:spcAft>
                <a:spcPts val="1000"/>
              </a:spcAft>
            </a:pPr>
            <a:r>
              <a:rPr lang="fr-FR" i="0" dirty="0" smtClean="0">
                <a:solidFill>
                  <a:schemeClr val="tx1"/>
                </a:solidFill>
                <a:latin typeface="+mn-lt"/>
                <a:ea typeface="Calibri"/>
                <a:cs typeface="Times New Roman"/>
              </a:rPr>
              <a:t>* </a:t>
            </a:r>
            <a:r>
              <a:rPr lang="fr-FR" i="0" dirty="0" err="1" smtClean="0">
                <a:solidFill>
                  <a:schemeClr val="tx1"/>
                </a:solidFill>
                <a:latin typeface="+mn-lt"/>
                <a:ea typeface="Calibri"/>
                <a:cs typeface="Times New Roman"/>
              </a:rPr>
              <a:t>Jac</a:t>
            </a:r>
            <a:r>
              <a:rPr lang="fr-FR" i="0" dirty="0" smtClean="0">
                <a:solidFill>
                  <a:schemeClr val="tx1"/>
                </a:solidFill>
                <a:latin typeface="+mn-lt"/>
                <a:ea typeface="Calibri"/>
                <a:cs typeface="Times New Roman"/>
              </a:rPr>
              <a:t> 3.17  Mais la </a:t>
            </a:r>
            <a:r>
              <a:rPr lang="fr-FR" b="1" i="0" dirty="0" smtClean="0">
                <a:solidFill>
                  <a:schemeClr val="tx1"/>
                </a:solidFill>
                <a:latin typeface="+mn-lt"/>
                <a:ea typeface="Calibri"/>
                <a:cs typeface="Times New Roman"/>
              </a:rPr>
              <a:t>sagesse </a:t>
            </a:r>
            <a:r>
              <a:rPr lang="fr-FR" i="0" dirty="0" smtClean="0">
                <a:solidFill>
                  <a:schemeClr val="tx1"/>
                </a:solidFill>
                <a:latin typeface="+mn-lt"/>
                <a:ea typeface="Calibri"/>
                <a:cs typeface="Times New Roman"/>
              </a:rPr>
              <a:t>d’en haut est premièrement </a:t>
            </a:r>
            <a:r>
              <a:rPr lang="fr-FR" i="0" dirty="0" smtClean="0">
                <a:solidFill>
                  <a:srgbClr val="FFFF00"/>
                </a:solidFill>
                <a:latin typeface="+mn-lt"/>
                <a:ea typeface="Calibri"/>
                <a:cs typeface="Times New Roman"/>
              </a:rPr>
              <a:t>pure</a:t>
            </a:r>
            <a:r>
              <a:rPr lang="fr-FR" i="0" dirty="0" smtClean="0">
                <a:latin typeface="+mn-lt"/>
                <a:ea typeface="Calibri"/>
                <a:cs typeface="Times New Roman"/>
              </a:rPr>
              <a:t>, </a:t>
            </a:r>
            <a:r>
              <a:rPr lang="fr-FR" i="0" dirty="0" smtClean="0">
                <a:solidFill>
                  <a:schemeClr val="tx1"/>
                </a:solidFill>
                <a:latin typeface="+mn-lt"/>
                <a:ea typeface="Calibri"/>
                <a:cs typeface="Times New Roman"/>
              </a:rPr>
              <a:t>ensuite</a:t>
            </a:r>
            <a:r>
              <a:rPr lang="fr-FR" i="0" dirty="0" smtClean="0">
                <a:latin typeface="+mn-lt"/>
                <a:ea typeface="Calibri"/>
                <a:cs typeface="Times New Roman"/>
              </a:rPr>
              <a:t> </a:t>
            </a:r>
            <a:r>
              <a:rPr lang="fr-FR" i="0" dirty="0" smtClean="0">
                <a:solidFill>
                  <a:srgbClr val="FFFF00"/>
                </a:solidFill>
                <a:latin typeface="+mn-lt"/>
                <a:ea typeface="Calibri"/>
                <a:cs typeface="Times New Roman"/>
              </a:rPr>
              <a:t>paisible</a:t>
            </a:r>
            <a:r>
              <a:rPr lang="fr-FR" i="0" dirty="0" smtClean="0">
                <a:latin typeface="+mn-lt"/>
                <a:ea typeface="Calibri"/>
                <a:cs typeface="Times New Roman"/>
              </a:rPr>
              <a:t>, </a:t>
            </a:r>
            <a:r>
              <a:rPr lang="fr-FR" i="0" dirty="0" smtClean="0">
                <a:solidFill>
                  <a:srgbClr val="FFFF00"/>
                </a:solidFill>
                <a:latin typeface="+mn-lt"/>
                <a:ea typeface="Calibri"/>
                <a:cs typeface="Times New Roman"/>
              </a:rPr>
              <a:t>modérée</a:t>
            </a:r>
            <a:r>
              <a:rPr lang="fr-FR" i="0" dirty="0" smtClean="0">
                <a:latin typeface="+mn-lt"/>
                <a:ea typeface="Calibri"/>
                <a:cs typeface="Times New Roman"/>
              </a:rPr>
              <a:t>, </a:t>
            </a:r>
            <a:r>
              <a:rPr lang="fr-FR" i="0" dirty="0" smtClean="0">
                <a:solidFill>
                  <a:srgbClr val="FFFF00"/>
                </a:solidFill>
                <a:latin typeface="+mn-lt"/>
                <a:ea typeface="Calibri"/>
                <a:cs typeface="Times New Roman"/>
              </a:rPr>
              <a:t>traitable</a:t>
            </a:r>
            <a:r>
              <a:rPr lang="fr-FR" i="0" dirty="0" smtClean="0">
                <a:latin typeface="+mn-lt"/>
                <a:ea typeface="Calibri"/>
                <a:cs typeface="Times New Roman"/>
              </a:rPr>
              <a:t>, </a:t>
            </a:r>
            <a:r>
              <a:rPr lang="fr-FR" i="0" dirty="0" smtClean="0">
                <a:solidFill>
                  <a:srgbClr val="FFFF00"/>
                </a:solidFill>
                <a:latin typeface="+mn-lt"/>
                <a:ea typeface="Calibri"/>
                <a:cs typeface="Times New Roman"/>
              </a:rPr>
              <a:t>pleine de miséricorde et de bons fruits</a:t>
            </a:r>
            <a:r>
              <a:rPr lang="fr-FR" i="0" dirty="0" smtClean="0">
                <a:latin typeface="+mn-lt"/>
                <a:ea typeface="Calibri"/>
                <a:cs typeface="Times New Roman"/>
              </a:rPr>
              <a:t>, </a:t>
            </a:r>
            <a:r>
              <a:rPr lang="fr-FR" i="0" dirty="0" smtClean="0">
                <a:solidFill>
                  <a:srgbClr val="FFFF00"/>
                </a:solidFill>
                <a:latin typeface="+mn-lt"/>
                <a:ea typeface="Calibri"/>
                <a:cs typeface="Times New Roman"/>
              </a:rPr>
              <a:t>sans partialité</a:t>
            </a:r>
            <a:r>
              <a:rPr lang="fr-FR" i="0" dirty="0" smtClean="0">
                <a:latin typeface="+mn-lt"/>
                <a:ea typeface="Calibri"/>
                <a:cs typeface="Times New Roman"/>
              </a:rPr>
              <a:t>, </a:t>
            </a:r>
            <a:r>
              <a:rPr lang="fr-FR" i="0" dirty="0" smtClean="0">
                <a:solidFill>
                  <a:srgbClr val="FFFF00"/>
                </a:solidFill>
                <a:latin typeface="+mn-lt"/>
                <a:ea typeface="Calibri"/>
                <a:cs typeface="Times New Roman"/>
              </a:rPr>
              <a:t>sans hypocrisie</a:t>
            </a:r>
            <a:r>
              <a:rPr lang="fr-FR" i="0" dirty="0" smtClean="0">
                <a:latin typeface="+mn-lt"/>
                <a:ea typeface="Calibri"/>
                <a:cs typeface="Times New Roman"/>
              </a:rPr>
              <a:t>.</a:t>
            </a:r>
          </a:p>
          <a:p>
            <a:pPr>
              <a:lnSpc>
                <a:spcPct val="115000"/>
              </a:lnSpc>
              <a:spcAft>
                <a:spcPts val="1000"/>
              </a:spcAft>
            </a:pPr>
            <a:r>
              <a:rPr lang="fr-FR" sz="1050" i="0" dirty="0" smtClean="0">
                <a:latin typeface="+mn-lt"/>
                <a:ea typeface="Calibri"/>
                <a:cs typeface="Times New Roman"/>
              </a:rPr>
              <a:t>V 18  </a:t>
            </a:r>
            <a:r>
              <a:rPr lang="fr-FR" sz="1200" b="0" i="0" u="none" strike="noStrike" kern="1200" baseline="0" dirty="0" smtClean="0">
                <a:solidFill>
                  <a:schemeClr val="tx1"/>
                </a:solidFill>
                <a:latin typeface="+mn-lt"/>
                <a:ea typeface="+mn-ea"/>
                <a:cs typeface="+mn-cs"/>
              </a:rPr>
              <a:t>Le fruit de la justice est semé dans la paix par ceux qui recherchent la paix.</a:t>
            </a:r>
            <a:endParaRPr lang="fr-FR" sz="1050" i="0" dirty="0" smtClean="0">
              <a:latin typeface="+mn-lt"/>
              <a:ea typeface="Calibri"/>
              <a:cs typeface="Times New Roman"/>
            </a:endParaRPr>
          </a:p>
          <a:p>
            <a:endParaRPr lang="fr-FR" i="0"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11</a:t>
            </a:fld>
            <a:endParaRPr lang="fr-FR"/>
          </a:p>
        </p:txBody>
      </p:sp>
    </p:spTree>
    <p:extLst>
      <p:ext uri="{BB962C8B-B14F-4D97-AF65-F5344CB8AC3E}">
        <p14:creationId xmlns:p14="http://schemas.microsoft.com/office/powerpoint/2010/main" val="410977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fr-FR" i="0" dirty="0" smtClean="0">
                <a:solidFill>
                  <a:schemeClr val="tx1"/>
                </a:solidFill>
                <a:latin typeface="+mn-lt"/>
                <a:ea typeface="Calibri"/>
                <a:cs typeface="Times New Roman"/>
              </a:rPr>
              <a:t>Reprenons le 2</a:t>
            </a:r>
            <a:r>
              <a:rPr lang="fr-FR" i="0" baseline="30000" dirty="0" smtClean="0">
                <a:solidFill>
                  <a:schemeClr val="tx1"/>
                </a:solidFill>
                <a:latin typeface="+mn-lt"/>
                <a:ea typeface="Calibri"/>
                <a:cs typeface="Times New Roman"/>
              </a:rPr>
              <a:t>ème</a:t>
            </a:r>
            <a:r>
              <a:rPr lang="fr-FR" i="0" dirty="0" smtClean="0">
                <a:solidFill>
                  <a:schemeClr val="tx1"/>
                </a:solidFill>
                <a:latin typeface="+mn-lt"/>
                <a:ea typeface="Calibri"/>
                <a:cs typeface="Times New Roman"/>
              </a:rPr>
              <a:t> verset</a:t>
            </a:r>
            <a:r>
              <a:rPr lang="fr-FR" i="0" baseline="0" dirty="0" smtClean="0">
                <a:solidFill>
                  <a:schemeClr val="tx1"/>
                </a:solidFill>
                <a:latin typeface="+mn-lt"/>
                <a:ea typeface="Calibri"/>
                <a:cs typeface="Times New Roman"/>
              </a:rPr>
              <a:t> de la diapo qui précède et 1</a:t>
            </a:r>
            <a:r>
              <a:rPr lang="fr-FR" i="0" baseline="30000" dirty="0" smtClean="0">
                <a:solidFill>
                  <a:schemeClr val="tx1"/>
                </a:solidFill>
                <a:latin typeface="+mn-lt"/>
                <a:ea typeface="Calibri"/>
                <a:cs typeface="Times New Roman"/>
              </a:rPr>
              <a:t>er</a:t>
            </a:r>
            <a:r>
              <a:rPr lang="fr-FR" i="0" baseline="0" dirty="0" smtClean="0">
                <a:solidFill>
                  <a:schemeClr val="tx1"/>
                </a:solidFill>
                <a:latin typeface="+mn-lt"/>
                <a:ea typeface="Calibri"/>
                <a:cs typeface="Times New Roman"/>
              </a:rPr>
              <a:t> de notre texte . </a:t>
            </a:r>
          </a:p>
          <a:p>
            <a:pPr marL="0" marR="0" indent="0" algn="l" defTabSz="914400" rtl="0" eaLnBrk="1" fontAlgn="base" latinLnBrk="0" hangingPunct="1">
              <a:lnSpc>
                <a:spcPct val="100000"/>
              </a:lnSpc>
              <a:spcBef>
                <a:spcPts val="0"/>
              </a:spcBef>
              <a:spcAft>
                <a:spcPts val="0"/>
              </a:spcAft>
              <a:buClrTx/>
              <a:buSzTx/>
              <a:buFontTx/>
              <a:buNone/>
              <a:tabLst/>
              <a:defRPr/>
            </a:pPr>
            <a:r>
              <a:rPr lang="fr-FR" i="1" dirty="0" smtClean="0">
                <a:solidFill>
                  <a:schemeClr val="tx1"/>
                </a:solidFill>
                <a:latin typeface="+mn-lt"/>
                <a:ea typeface="Calibri"/>
                <a:cs typeface="Times New Roman"/>
              </a:rPr>
              <a:t>* Jacques 3.13  Qui est </a:t>
            </a:r>
            <a:r>
              <a:rPr lang="fr-FR" b="1" i="1" dirty="0" smtClean="0">
                <a:solidFill>
                  <a:schemeClr val="tx1"/>
                </a:solidFill>
                <a:latin typeface="+mn-lt"/>
                <a:ea typeface="Calibri"/>
                <a:cs typeface="Times New Roman"/>
              </a:rPr>
              <a:t>sage </a:t>
            </a:r>
            <a:r>
              <a:rPr lang="fr-FR" i="1" dirty="0" smtClean="0">
                <a:solidFill>
                  <a:schemeClr val="tx1"/>
                </a:solidFill>
                <a:latin typeface="+mn-lt"/>
                <a:ea typeface="Calibri"/>
                <a:cs typeface="Times New Roman"/>
              </a:rPr>
              <a:t>et intelligent parmi vous ? Que par une bonne </a:t>
            </a:r>
            <a:r>
              <a:rPr lang="fr-FR" b="1" i="1" dirty="0" smtClean="0">
                <a:solidFill>
                  <a:srgbClr val="FFFF00"/>
                </a:solidFill>
                <a:latin typeface="+mn-lt"/>
                <a:ea typeface="Calibri"/>
                <a:cs typeface="Times New Roman"/>
              </a:rPr>
              <a:t>conduite</a:t>
            </a:r>
            <a:r>
              <a:rPr lang="fr-FR" i="1" dirty="0" smtClean="0">
                <a:solidFill>
                  <a:schemeClr val="tx1"/>
                </a:solidFill>
                <a:latin typeface="+mn-lt"/>
                <a:ea typeface="Calibri"/>
                <a:cs typeface="Times New Roman"/>
              </a:rPr>
              <a:t> il montre ses </a:t>
            </a:r>
            <a:r>
              <a:rPr lang="fr-FR" b="1" i="1" dirty="0" smtClean="0">
                <a:solidFill>
                  <a:srgbClr val="FFFF00"/>
                </a:solidFill>
                <a:latin typeface="+mn-lt"/>
                <a:ea typeface="Calibri"/>
                <a:cs typeface="Times New Roman"/>
              </a:rPr>
              <a:t>œuvres</a:t>
            </a:r>
            <a:r>
              <a:rPr lang="fr-FR" i="1" dirty="0" smtClean="0">
                <a:solidFill>
                  <a:schemeClr val="tx1"/>
                </a:solidFill>
                <a:latin typeface="+mn-lt"/>
                <a:ea typeface="Calibri"/>
                <a:cs typeface="Times New Roman"/>
              </a:rPr>
              <a:t> avec la</a:t>
            </a:r>
            <a:r>
              <a:rPr lang="fr-FR" i="1" dirty="0" smtClean="0">
                <a:solidFill>
                  <a:srgbClr val="FFFF00"/>
                </a:solidFill>
                <a:latin typeface="+mn-lt"/>
                <a:ea typeface="Calibri"/>
                <a:cs typeface="Times New Roman"/>
              </a:rPr>
              <a:t> </a:t>
            </a:r>
            <a:r>
              <a:rPr lang="fr-FR" b="1" i="1" dirty="0" smtClean="0">
                <a:solidFill>
                  <a:srgbClr val="FFFF00"/>
                </a:solidFill>
                <a:latin typeface="+mn-lt"/>
                <a:ea typeface="Calibri"/>
                <a:cs typeface="Times New Roman"/>
              </a:rPr>
              <a:t>douceur</a:t>
            </a:r>
            <a:r>
              <a:rPr lang="fr-FR" i="1" dirty="0" smtClean="0">
                <a:solidFill>
                  <a:srgbClr val="FFFF00"/>
                </a:solidFill>
                <a:latin typeface="+mn-lt"/>
                <a:ea typeface="Calibri"/>
                <a:cs typeface="Times New Roman"/>
              </a:rPr>
              <a:t> </a:t>
            </a:r>
            <a:r>
              <a:rPr lang="fr-FR" i="1" dirty="0" smtClean="0">
                <a:solidFill>
                  <a:schemeClr val="tx1"/>
                </a:solidFill>
                <a:latin typeface="+mn-lt"/>
                <a:ea typeface="Calibri"/>
                <a:cs typeface="Times New Roman"/>
              </a:rPr>
              <a:t>de la </a:t>
            </a:r>
            <a:r>
              <a:rPr lang="fr-FR" b="1" i="1" dirty="0" smtClean="0">
                <a:solidFill>
                  <a:schemeClr val="tx1"/>
                </a:solidFill>
                <a:latin typeface="+mn-lt"/>
                <a:ea typeface="Calibri"/>
                <a:cs typeface="Times New Roman"/>
              </a:rPr>
              <a:t>sagesse</a:t>
            </a:r>
            <a:r>
              <a:rPr lang="fr-FR" i="1" dirty="0" smtClean="0">
                <a:solidFill>
                  <a:schemeClr val="tx1"/>
                </a:solidFill>
                <a:latin typeface="+mn-lt"/>
                <a:ea typeface="Calibri"/>
                <a:cs typeface="Times New Roman"/>
              </a:rPr>
              <a:t>.</a:t>
            </a:r>
          </a:p>
          <a:p>
            <a:pPr fontAlgn="base"/>
            <a:r>
              <a:rPr lang="fr-FR" i="0" baseline="0" dirty="0" smtClean="0">
                <a:solidFill>
                  <a:schemeClr val="tx1"/>
                </a:solidFill>
                <a:latin typeface="+mn-lt"/>
                <a:ea typeface="Calibri"/>
                <a:cs typeface="Times New Roman"/>
              </a:rPr>
              <a:t>Ce verset, qui introduit le sujet, peut être considéré comme * le test qui nous permet d’évaluer la sagesse de tel ou tel autre individu. </a:t>
            </a:r>
          </a:p>
          <a:p>
            <a:pPr fontAlgn="base"/>
            <a:r>
              <a:rPr lang="fr-FR" i="0" baseline="0" dirty="0" smtClean="0">
                <a:solidFill>
                  <a:schemeClr val="tx1"/>
                </a:solidFill>
                <a:latin typeface="+mn-lt"/>
                <a:ea typeface="Calibri"/>
                <a:cs typeface="Times New Roman"/>
              </a:rPr>
              <a:t>* </a:t>
            </a:r>
            <a:r>
              <a:rPr lang="fr-FR" dirty="0" smtClean="0">
                <a:solidFill>
                  <a:schemeClr val="tx1"/>
                </a:solidFill>
                <a:latin typeface="+mn-lt"/>
                <a:ea typeface="Calibri"/>
                <a:cs typeface="Times New Roman"/>
              </a:rPr>
              <a:t>S</a:t>
            </a:r>
            <a:r>
              <a:rPr lang="fr-FR" baseline="0" dirty="0" smtClean="0">
                <a:solidFill>
                  <a:schemeClr val="tx1"/>
                </a:solidFill>
                <a:latin typeface="+mn-lt"/>
                <a:ea typeface="Calibri"/>
                <a:cs typeface="Times New Roman"/>
              </a:rPr>
              <a:t>oumettons le </a:t>
            </a:r>
            <a:r>
              <a:rPr lang="fr-FR" dirty="0" smtClean="0">
                <a:solidFill>
                  <a:schemeClr val="tx1"/>
                </a:solidFill>
                <a:latin typeface="+mn-lt"/>
                <a:ea typeface="Calibri"/>
                <a:cs typeface="Times New Roman"/>
              </a:rPr>
              <a:t>Seigneur Jésus à ce test:</a:t>
            </a:r>
          </a:p>
          <a:p>
            <a:pPr fontAlgn="base"/>
            <a:r>
              <a:rPr lang="fr-FR" sz="1200" dirty="0" smtClean="0">
                <a:solidFill>
                  <a:schemeClr val="tx1"/>
                </a:solidFill>
                <a:latin typeface="+mn-lt"/>
                <a:ea typeface="Calibri"/>
                <a:cs typeface="Times New Roman"/>
              </a:rPr>
              <a:t>* Actes 10.38  Jésus qui était de Nazareth, comment Dieu l’a oint de l’Esprit Saint et de puissance, lui qui a passé de lieu en lieu, </a:t>
            </a:r>
            <a:r>
              <a:rPr lang="fr-FR" sz="1200" dirty="0" smtClean="0">
                <a:solidFill>
                  <a:srgbClr val="FFFF00"/>
                </a:solidFill>
                <a:latin typeface="+mn-lt"/>
                <a:ea typeface="Calibri"/>
                <a:cs typeface="Times New Roman"/>
              </a:rPr>
              <a:t>faisant du bien</a:t>
            </a:r>
            <a:r>
              <a:rPr lang="fr-FR" sz="1200" dirty="0" smtClean="0">
                <a:solidFill>
                  <a:schemeClr val="tx1"/>
                </a:solidFill>
                <a:latin typeface="+mn-lt"/>
                <a:ea typeface="Calibri"/>
                <a:cs typeface="Times New Roman"/>
              </a:rPr>
              <a:t>, et guérissant tous ceux que le diable avait asservis à sa puissance ;</a:t>
            </a:r>
            <a:r>
              <a:rPr lang="fr-FR" sz="1200" baseline="0" dirty="0" smtClean="0">
                <a:solidFill>
                  <a:schemeClr val="tx1"/>
                </a:solidFill>
                <a:latin typeface="+mn-lt"/>
                <a:ea typeface="Calibri"/>
                <a:cs typeface="Times New Roman"/>
              </a:rPr>
              <a:t> *</a:t>
            </a:r>
            <a:endParaRPr lang="fr-FR" sz="1200" dirty="0" smtClean="0">
              <a:solidFill>
                <a:schemeClr val="tx1"/>
              </a:solidFill>
              <a:latin typeface="+mn-lt"/>
              <a:ea typeface="Calibri"/>
              <a:cs typeface="Times New Roman"/>
            </a:endParaRPr>
          </a:p>
          <a:p>
            <a:pPr fontAlgn="base"/>
            <a:r>
              <a:rPr lang="fr-FR" sz="1200" dirty="0" smtClean="0">
                <a:solidFill>
                  <a:schemeClr val="tx1"/>
                </a:solidFill>
                <a:latin typeface="+mn-lt"/>
                <a:ea typeface="Calibri"/>
                <a:cs typeface="Times New Roman"/>
              </a:rPr>
              <a:t>* Jean 8.29; 10.25  Et celui qui m’a envoyé est avec moi ; il ne m’a pas laissé seul, parce que moi</a:t>
            </a:r>
            <a:r>
              <a:rPr lang="fr-FR" sz="1200" dirty="0" smtClean="0">
                <a:solidFill>
                  <a:srgbClr val="FFFF00"/>
                </a:solidFill>
                <a:latin typeface="+mn-lt"/>
                <a:ea typeface="Calibri"/>
                <a:cs typeface="Times New Roman"/>
              </a:rPr>
              <a:t>, je fais toujours les choses qui lui plaisent</a:t>
            </a:r>
            <a:r>
              <a:rPr lang="fr-FR" sz="1200" dirty="0" smtClean="0">
                <a:solidFill>
                  <a:schemeClr val="tx1"/>
                </a:solidFill>
                <a:latin typeface="+mn-lt"/>
                <a:ea typeface="Calibri"/>
                <a:cs typeface="Times New Roman"/>
              </a:rPr>
              <a:t> [à Dieu]… </a:t>
            </a:r>
            <a:r>
              <a:rPr lang="fr-FR" sz="1200" dirty="0" smtClean="0">
                <a:solidFill>
                  <a:srgbClr val="FFFF00"/>
                </a:solidFill>
                <a:latin typeface="+mn-lt"/>
                <a:ea typeface="Calibri"/>
                <a:cs typeface="Times New Roman"/>
              </a:rPr>
              <a:t>Les œuvres que moi je fais </a:t>
            </a:r>
            <a:r>
              <a:rPr lang="fr-FR" sz="1200" dirty="0" smtClean="0">
                <a:solidFill>
                  <a:schemeClr val="tx1"/>
                </a:solidFill>
                <a:latin typeface="+mn-lt"/>
                <a:ea typeface="Calibri"/>
                <a:cs typeface="Times New Roman"/>
              </a:rPr>
              <a:t>au nom de mon Père, celles-ci rendent témoignage de moi ; *</a:t>
            </a:r>
          </a:p>
          <a:p>
            <a:pPr fontAlgn="base"/>
            <a:r>
              <a:rPr lang="fr-FR" sz="1200" dirty="0" smtClean="0">
                <a:solidFill>
                  <a:schemeClr val="tx1"/>
                </a:solidFill>
                <a:latin typeface="+mn-lt"/>
                <a:ea typeface="Calibri"/>
                <a:cs typeface="Times New Roman"/>
              </a:rPr>
              <a:t>* Matthieu 11.29  Prenez mon joug sur vous, et apprenez de moi, car </a:t>
            </a:r>
            <a:r>
              <a:rPr lang="fr-FR" sz="1200" dirty="0" smtClean="0">
                <a:solidFill>
                  <a:srgbClr val="FFFF00"/>
                </a:solidFill>
                <a:latin typeface="+mn-lt"/>
                <a:ea typeface="Calibri"/>
                <a:cs typeface="Times New Roman"/>
              </a:rPr>
              <a:t>je suis doux </a:t>
            </a:r>
            <a:r>
              <a:rPr lang="fr-FR" sz="1200" dirty="0" smtClean="0">
                <a:solidFill>
                  <a:schemeClr val="tx1"/>
                </a:solidFill>
                <a:latin typeface="+mn-lt"/>
                <a:ea typeface="Calibri"/>
                <a:cs typeface="Times New Roman"/>
              </a:rPr>
              <a:t>et humble de cœur ; et vous trouverez le repos de vos âmes. *</a:t>
            </a:r>
          </a:p>
          <a:p>
            <a:r>
              <a:rPr lang="fr-FR" dirty="0" smtClean="0"/>
              <a:t>La douceur envers Dieu est cette disposition d’esprit par laquelle nous acceptons tout ce qu’Il nous donne comme étant un bienfait, et ceci sans discussion ni résistance.</a:t>
            </a:r>
          </a:p>
          <a:p>
            <a:r>
              <a:rPr lang="fr-FR" dirty="0" smtClean="0"/>
              <a:t>Toute </a:t>
            </a:r>
            <a:r>
              <a:rPr lang="fr-FR" dirty="0" smtClean="0"/>
              <a:t>sa </a:t>
            </a:r>
            <a:r>
              <a:rPr lang="fr-FR" dirty="0" smtClean="0"/>
              <a:t>vie, le Seigneur Jésus a </a:t>
            </a:r>
            <a:r>
              <a:rPr lang="fr-FR" dirty="0" smtClean="0"/>
              <a:t>excellé dans ce domaine;</a:t>
            </a:r>
            <a:r>
              <a:rPr lang="fr-FR" baseline="0" dirty="0" smtClean="0"/>
              <a:t> l’évangile nous dit:</a:t>
            </a:r>
            <a:r>
              <a:rPr lang="fr-FR" baseline="30000" dirty="0" smtClean="0"/>
              <a:t> « </a:t>
            </a:r>
            <a:r>
              <a:rPr lang="fr-FR" dirty="0" smtClean="0"/>
              <a:t> Or, l'enfant croissait et se fortifiait. Il était rempli de sagesse, et la grâce de Dieu était sur lui… Et Jésus croissait en sagesse, en stature, et en grâce, devant Dieu et devant les hommes. » Luc 2.40,52</a:t>
            </a:r>
          </a:p>
          <a:p>
            <a:r>
              <a:rPr lang="fr-FR" dirty="0" smtClean="0"/>
              <a:t>Quel bel exemple pour les</a:t>
            </a:r>
            <a:r>
              <a:rPr lang="fr-FR" baseline="0" dirty="0" smtClean="0"/>
              <a:t> plus</a:t>
            </a:r>
            <a:r>
              <a:rPr lang="fr-FR" dirty="0" smtClean="0"/>
              <a:t> jeunes parmi nous, même les enfants! La sagesse n’est hors</a:t>
            </a:r>
            <a:r>
              <a:rPr lang="fr-FR" baseline="0" dirty="0" smtClean="0"/>
              <a:t> de portée pour personne; elle n’est pas réservée à une élite ou à des anciens ou aux cheveux blancs, mais elle est accessible à tous.</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12</a:t>
            </a:fld>
            <a:endParaRPr lang="fr-FR"/>
          </a:p>
        </p:txBody>
      </p:sp>
    </p:spTree>
    <p:extLst>
      <p:ext uri="{BB962C8B-B14F-4D97-AF65-F5344CB8AC3E}">
        <p14:creationId xmlns:p14="http://schemas.microsoft.com/office/powerpoint/2010/main" val="410977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a:t>
            </a:r>
            <a:r>
              <a:rPr lang="fr-FR" baseline="0" dirty="0" smtClean="0"/>
              <a:t> que nous avons lu (ch3.13-18) nous présente 2 types de sagesse opposées l’une à l’autre.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 On peut les nommer la sagesse terrestre (v14-16) et la sagesse céleste (v17-18).</a:t>
            </a:r>
          </a:p>
          <a:p>
            <a:r>
              <a:rPr lang="fr-FR" dirty="0" smtClean="0"/>
              <a:t>Comparons les dans leurs MOTIVATIONS, leurs CARACTÉRISTIQUES</a:t>
            </a:r>
            <a:r>
              <a:rPr lang="fr-FR" baseline="0" dirty="0" smtClean="0"/>
              <a:t> et leurs </a:t>
            </a:r>
            <a:r>
              <a:rPr lang="fr-FR" dirty="0" smtClean="0"/>
              <a:t>EFFETS ou conséquences.</a:t>
            </a:r>
          </a:p>
          <a:p>
            <a:r>
              <a:rPr lang="fr-FR" dirty="0" smtClean="0"/>
              <a:t>* La 1</a:t>
            </a:r>
            <a:r>
              <a:rPr lang="fr-FR" baseline="30000" dirty="0" smtClean="0"/>
              <a:t>ère</a:t>
            </a:r>
            <a:r>
              <a:rPr lang="fr-FR" dirty="0" smtClean="0"/>
              <a:t> provient d’un cœur rempli de jalousie et de querelles (rivalité), les résultats seront charnels</a:t>
            </a:r>
          </a:p>
          <a:p>
            <a:pPr marL="0" indent="0">
              <a:buFont typeface="Arial" charset="0"/>
              <a:buNone/>
            </a:pPr>
            <a:r>
              <a:rPr lang="fr-FR" dirty="0" smtClean="0"/>
              <a:t>tandis que </a:t>
            </a:r>
          </a:p>
          <a:p>
            <a:pPr marL="0" indent="0">
              <a:buFont typeface="Arial" charset="0"/>
              <a:buNone/>
            </a:pPr>
            <a:r>
              <a:rPr lang="fr-FR" dirty="0" smtClean="0"/>
              <a:t>* la 2</a:t>
            </a:r>
            <a:r>
              <a:rPr lang="fr-FR" baseline="30000" dirty="0" smtClean="0"/>
              <a:t>ème</a:t>
            </a:r>
            <a:r>
              <a:rPr lang="fr-FR" dirty="0" smtClean="0"/>
              <a:t> provient d’un cœur pur</a:t>
            </a:r>
            <a:r>
              <a:rPr lang="fr-FR" baseline="0" dirty="0" smtClean="0"/>
              <a:t> (début v17) ; le mot premièrement (d’abord) montre l’antériorité temporelle, donc ce qui est à l’origine de cette sagesse. Le résultat est appelé un fruit; il est spirituel.</a:t>
            </a:r>
          </a:p>
          <a:p>
            <a:pPr marL="0" indent="0">
              <a:buFont typeface="Arial" charset="0"/>
              <a:buNone/>
            </a:pPr>
            <a:r>
              <a:rPr lang="fr-FR" baseline="0" dirty="0" smtClean="0"/>
              <a:t>V 18 C’est dans la paix que les pratiquants de la paix sèment le fruit de la justice.</a:t>
            </a:r>
          </a:p>
          <a:p>
            <a:pPr marL="0" indent="0">
              <a:buFont typeface="Arial" charset="0"/>
              <a:buNone/>
            </a:pPr>
            <a:r>
              <a:rPr lang="fr-FR" baseline="0" dirty="0" smtClean="0"/>
              <a:t>Lorsque le fruit est semé, c’est en fait la graine </a:t>
            </a:r>
            <a:r>
              <a:rPr lang="fr-FR" baseline="0" smtClean="0"/>
              <a:t>qu’il contient qui est </a:t>
            </a:r>
            <a:r>
              <a:rPr lang="fr-FR" baseline="0" dirty="0" smtClean="0"/>
              <a:t>la vraie semence; si nous vivons dans la sagesse de Dieu, nous semons la justice et la paix et nous récoltons la bénédiction de Dieu.</a:t>
            </a:r>
          </a:p>
          <a:p>
            <a:pPr marL="0" indent="0">
              <a:buFont typeface="Arial" charset="0"/>
              <a:buNone/>
            </a:pPr>
            <a:endParaRPr lang="fr-FR" baseline="0" dirty="0" smtClean="0"/>
          </a:p>
          <a:p>
            <a:r>
              <a:rPr lang="fr-FR" baseline="0" dirty="0" smtClean="0"/>
              <a:t>Alors, voyons laquelle nous voulons privilégier et rechercher pour nous-mêmes.</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[TEMPS convenable </a:t>
            </a:r>
            <a:r>
              <a:rPr lang="fr-FR" dirty="0" smtClean="0">
                <a:latin typeface="+mn-lt"/>
              </a:rPr>
              <a:t>: 21-24 min]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13</a:t>
            </a:fld>
            <a:endParaRPr lang="fr-FR"/>
          </a:p>
        </p:txBody>
      </p:sp>
    </p:spTree>
    <p:extLst>
      <p:ext uri="{BB962C8B-B14F-4D97-AF65-F5344CB8AC3E}">
        <p14:creationId xmlns:p14="http://schemas.microsoft.com/office/powerpoint/2010/main" val="410977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kern="1200" dirty="0" smtClean="0">
                <a:solidFill>
                  <a:schemeClr val="tx1"/>
                </a:solidFill>
                <a:effectLst/>
                <a:latin typeface="+mn-lt"/>
                <a:ea typeface="+mn-ea"/>
                <a:cs typeface="+mn-cs"/>
              </a:rPr>
              <a:t>Continuons à distinguer * ces</a:t>
            </a:r>
            <a:r>
              <a:rPr lang="fr-FR" sz="1200" b="0" i="0" u="none" strike="noStrike" kern="1200" baseline="0" dirty="0" smtClean="0">
                <a:solidFill>
                  <a:schemeClr val="tx1"/>
                </a:solidFill>
                <a:effectLst/>
                <a:latin typeface="+mn-lt"/>
                <a:ea typeface="+mn-ea"/>
                <a:cs typeface="+mn-cs"/>
              </a:rPr>
              <a:t> 2 types de sagesse pour insister sur ce qui les oppose.</a:t>
            </a:r>
            <a:r>
              <a:rPr lang="fr-FR" sz="1200" b="0" i="0" u="none" strike="noStrike" kern="1200" dirty="0" smtClean="0">
                <a:solidFill>
                  <a:schemeClr val="tx1"/>
                </a:solidFill>
                <a:effectLst/>
                <a:latin typeface="+mn-lt"/>
                <a:ea typeface="+mn-ea"/>
                <a:cs typeface="+mn-cs"/>
              </a:rPr>
              <a:t> </a:t>
            </a:r>
          </a:p>
          <a:p>
            <a:pPr marL="0" marR="0" indent="0" algn="l" defTabSz="914400" rtl="0" eaLnBrk="1" fontAlgn="ctr" latinLnBrk="0" hangingPunct="1">
              <a:lnSpc>
                <a:spcPct val="100000"/>
              </a:lnSpc>
              <a:spcBef>
                <a:spcPts val="0"/>
              </a:spcBef>
              <a:spcAft>
                <a:spcPts val="0"/>
              </a:spcAft>
              <a:buClrTx/>
              <a:buSzTx/>
              <a:buFontTx/>
              <a:buNone/>
              <a:tabLst/>
              <a:defRPr/>
            </a:pPr>
            <a:endParaRPr lang="fr-FR" sz="1200" b="0" i="0" u="none" strike="noStrike" kern="1200" dirty="0" smtClean="0">
              <a:solidFill>
                <a:schemeClr val="tx1"/>
              </a:solidFill>
              <a:effectLst/>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kern="1200" dirty="0" smtClean="0">
                <a:solidFill>
                  <a:schemeClr val="accent6"/>
                </a:solidFill>
                <a:latin typeface="Tw Cen MT"/>
                <a:sym typeface="Wingdings"/>
              </a:rPr>
              <a:t> </a:t>
            </a:r>
            <a:r>
              <a:rPr lang="fr-FR" sz="1200" b="0" i="0" u="none" strike="noStrike" kern="1200" dirty="0" smtClean="0">
                <a:solidFill>
                  <a:schemeClr val="accent6"/>
                </a:solidFill>
                <a:latin typeface="Tw Cen MT"/>
              </a:rPr>
              <a:t>Leur origine: LA </a:t>
            </a:r>
            <a:r>
              <a:rPr lang="fr-FR" dirty="0" smtClean="0"/>
              <a:t>SAGESSE</a:t>
            </a:r>
            <a:r>
              <a:rPr lang="fr-FR" baseline="0" dirty="0" smtClean="0"/>
              <a:t> </a:t>
            </a:r>
            <a:r>
              <a:rPr lang="fr-FR" dirty="0" smtClean="0"/>
              <a:t>TERRESTRE </a:t>
            </a:r>
            <a:r>
              <a:rPr lang="fr-FR" baseline="0" dirty="0" smtClean="0"/>
              <a:t>est </a:t>
            </a:r>
            <a:r>
              <a:rPr lang="fr-FR" sz="1200" b="0" i="0" u="none" strike="noStrike" kern="1200" dirty="0" smtClean="0">
                <a:solidFill>
                  <a:schemeClr val="lt1"/>
                </a:solidFill>
                <a:latin typeface="Tw Cen MT"/>
              </a:rPr>
              <a:t>D’en bas</a:t>
            </a:r>
            <a:r>
              <a:rPr lang="fr-FR" sz="1200" b="0" i="0" u="none" strike="noStrike" kern="1200" baseline="0" dirty="0" smtClean="0">
                <a:solidFill>
                  <a:schemeClr val="tx1"/>
                </a:solidFill>
                <a:latin typeface="Arial"/>
              </a:rPr>
              <a:t> (</a:t>
            </a:r>
            <a:r>
              <a:rPr lang="fr-FR" sz="1200" b="0" i="0" u="none" strike="noStrike" kern="1200" dirty="0" smtClean="0">
                <a:solidFill>
                  <a:schemeClr val="lt1"/>
                </a:solidFill>
                <a:latin typeface="Tw Cen MT"/>
              </a:rPr>
              <a:t>humaine ou CHARNELLE)</a:t>
            </a:r>
            <a:r>
              <a:rPr lang="fr-FR" sz="1200" b="0" i="0" u="none" strike="noStrike" kern="1200" baseline="0" dirty="0" smtClean="0">
                <a:solidFill>
                  <a:schemeClr val="lt1"/>
                </a:solidFill>
                <a:latin typeface="Tw Cen MT"/>
              </a:rPr>
              <a:t> / LA </a:t>
            </a:r>
            <a:r>
              <a:rPr lang="fr-FR" dirty="0" smtClean="0"/>
              <a:t>SAGESSE</a:t>
            </a:r>
            <a:r>
              <a:rPr lang="fr-FR" baseline="0" dirty="0" smtClean="0"/>
              <a:t> </a:t>
            </a:r>
            <a:r>
              <a:rPr lang="fr-FR" baseline="0" dirty="0" smtClean="0">
                <a:solidFill>
                  <a:srgbClr val="FFFF00"/>
                </a:solidFill>
              </a:rPr>
              <a:t>CELESTE </a:t>
            </a:r>
            <a:r>
              <a:rPr lang="fr-FR" baseline="0" dirty="0" smtClean="0"/>
              <a:t>est </a:t>
            </a:r>
            <a:r>
              <a:rPr lang="fr-FR" sz="1200" b="0" i="0" u="none" strike="noStrike" kern="1200" dirty="0" smtClean="0">
                <a:solidFill>
                  <a:srgbClr val="FFFF00"/>
                </a:solidFill>
                <a:latin typeface="Tw Cen MT"/>
              </a:rPr>
              <a:t>D’en haut </a:t>
            </a:r>
            <a:r>
              <a:rPr lang="fr-FR" sz="1200" b="0" i="0" u="none" strike="noStrike" kern="1200" dirty="0" smtClean="0">
                <a:solidFill>
                  <a:schemeClr val="tx1"/>
                </a:solidFill>
                <a:latin typeface="Arial"/>
              </a:rPr>
              <a:t>(</a:t>
            </a:r>
            <a:r>
              <a:rPr lang="fr-FR" sz="1200" b="0" i="0" u="none" strike="noStrike" kern="1200" dirty="0" smtClean="0">
                <a:solidFill>
                  <a:srgbClr val="FFFF00"/>
                </a:solidFill>
                <a:latin typeface="Tw Cen MT"/>
              </a:rPr>
              <a:t>DIVINE)</a:t>
            </a:r>
          </a:p>
          <a:p>
            <a:pPr marL="0" algn="l" rtl="0" eaLnBrk="1" fontAlgn="ctr" latinLnBrk="0" hangingPunct="1">
              <a:spcBef>
                <a:spcPts val="0"/>
              </a:spcBef>
              <a:spcAft>
                <a:spcPts val="0"/>
              </a:spcAft>
            </a:pPr>
            <a:endParaRPr lang="fr-FR" sz="1200" b="0" i="0" u="none" strike="noStrike" kern="1200" dirty="0" smtClean="0">
              <a:solidFill>
                <a:schemeClr val="accent6"/>
              </a:solidFill>
              <a:latin typeface="Tw Cen MT"/>
              <a:sym typeface="Wingdings"/>
            </a:endParaRPr>
          </a:p>
          <a:p>
            <a:pPr marL="0" algn="l" rtl="0" eaLnBrk="1" fontAlgn="ctr" latinLnBrk="0" hangingPunct="1">
              <a:spcBef>
                <a:spcPts val="0"/>
              </a:spcBef>
              <a:spcAft>
                <a:spcPts val="0"/>
              </a:spcAft>
            </a:pPr>
            <a:r>
              <a:rPr lang="fr-FR" sz="1200" b="0" i="0" u="none" strike="noStrike" kern="1200" dirty="0" smtClean="0">
                <a:solidFill>
                  <a:schemeClr val="accent6"/>
                </a:solidFill>
                <a:latin typeface="Tw Cen MT"/>
                <a:sym typeface="Wingdings"/>
              </a:rPr>
              <a:t> </a:t>
            </a:r>
            <a:r>
              <a:rPr lang="fr-FR" sz="1200" b="0" i="0" u="none" strike="noStrike" kern="1200" dirty="0" smtClean="0">
                <a:solidFill>
                  <a:schemeClr val="accent6"/>
                </a:solidFill>
                <a:latin typeface="Tw Cen MT"/>
              </a:rPr>
              <a:t>Mode d’appropriation:</a:t>
            </a:r>
            <a:r>
              <a:rPr lang="fr-FR" sz="1200" b="0" i="0" u="none" strike="noStrike" kern="1200" baseline="0" dirty="0" smtClean="0">
                <a:solidFill>
                  <a:schemeClr val="accent6"/>
                </a:solidFill>
                <a:latin typeface="Tw Cen MT"/>
              </a:rPr>
              <a:t> </a:t>
            </a:r>
            <a:r>
              <a:rPr lang="fr-FR" sz="1200" b="0" i="0" u="none" strike="noStrike" kern="1200" dirty="0" smtClean="0">
                <a:solidFill>
                  <a:schemeClr val="lt1"/>
                </a:solidFill>
                <a:latin typeface="Tw Cen MT"/>
              </a:rPr>
              <a:t>Pensée </a:t>
            </a:r>
            <a:r>
              <a:rPr lang="fr-FR" sz="1200" b="0" i="0" u="none" strike="noStrike" kern="1200" dirty="0" smtClean="0">
                <a:solidFill>
                  <a:schemeClr val="tx1"/>
                </a:solidFill>
                <a:latin typeface="Arial"/>
              </a:rPr>
              <a:t>et</a:t>
            </a:r>
            <a:r>
              <a:rPr lang="fr-FR" sz="1200" b="0" i="0" u="none" strike="noStrike" kern="1200" baseline="0" dirty="0" smtClean="0">
                <a:solidFill>
                  <a:schemeClr val="tx1"/>
                </a:solidFill>
                <a:latin typeface="Arial"/>
              </a:rPr>
              <a:t> </a:t>
            </a:r>
            <a:r>
              <a:rPr lang="fr-FR" sz="1200" b="0" i="0" u="none" strike="noStrike" kern="1200" dirty="0" smtClean="0">
                <a:solidFill>
                  <a:schemeClr val="lt1"/>
                </a:solidFill>
                <a:latin typeface="Tw Cen MT"/>
              </a:rPr>
              <a:t>Raisonnements humains /</a:t>
            </a:r>
            <a:r>
              <a:rPr lang="fr-FR" sz="1200" b="0" i="0" u="none" strike="noStrike" kern="1200" baseline="0" dirty="0" smtClean="0">
                <a:solidFill>
                  <a:schemeClr val="tx1"/>
                </a:solidFill>
                <a:latin typeface="Arial"/>
              </a:rPr>
              <a:t> </a:t>
            </a:r>
            <a:r>
              <a:rPr lang="fr-FR" sz="1200" b="0" i="0" u="none" strike="noStrike" kern="1200" dirty="0" smtClean="0">
                <a:solidFill>
                  <a:srgbClr val="FFFF00"/>
                </a:solidFill>
                <a:latin typeface="Tw Cen MT"/>
              </a:rPr>
              <a:t>Révélation -</a:t>
            </a:r>
            <a:r>
              <a:rPr lang="fr-FR" sz="1200" b="0" i="0" u="none" strike="noStrike" kern="1200" dirty="0" smtClean="0">
                <a:solidFill>
                  <a:schemeClr val="tx1"/>
                </a:solidFill>
                <a:latin typeface="Arial"/>
              </a:rPr>
              <a:t> </a:t>
            </a:r>
            <a:r>
              <a:rPr lang="fr-FR" sz="1200" b="0" i="0" u="none" strike="noStrike" kern="1200" dirty="0" smtClean="0">
                <a:solidFill>
                  <a:srgbClr val="FFFF00"/>
                </a:solidFill>
                <a:latin typeface="Tw Cen MT"/>
              </a:rPr>
              <a:t>Don</a:t>
            </a:r>
            <a:r>
              <a:rPr lang="fr-FR" sz="1200" b="0" i="0" u="none" strike="noStrike" kern="1200" baseline="0" dirty="0" smtClean="0">
                <a:solidFill>
                  <a:srgbClr val="FFFF00"/>
                </a:solidFill>
                <a:latin typeface="Tw Cen MT"/>
              </a:rPr>
              <a:t> - Enseignement </a:t>
            </a:r>
            <a:endParaRPr lang="fr-FR" sz="1200" b="0" i="0" u="none" strike="noStrike" kern="1200" dirty="0" smtClean="0">
              <a:solidFill>
                <a:srgbClr val="FFFF00"/>
              </a:solidFill>
              <a:latin typeface="Tw Cen MT"/>
            </a:endParaRPr>
          </a:p>
          <a:p>
            <a:pPr marL="0" algn="l" rtl="0" eaLnBrk="1" fontAlgn="ctr" latinLnBrk="0" hangingPunct="1">
              <a:spcBef>
                <a:spcPts val="0"/>
              </a:spcBef>
              <a:spcAft>
                <a:spcPts val="0"/>
              </a:spcAft>
            </a:pPr>
            <a:endParaRPr lang="fr-FR" sz="1200" b="0" i="0" u="none" strike="noStrike" kern="1200" dirty="0" smtClean="0">
              <a:solidFill>
                <a:schemeClr val="accent6"/>
              </a:solidFill>
              <a:latin typeface="Tw Cen MT"/>
              <a:sym typeface="Wingdings"/>
            </a:endParaRPr>
          </a:p>
          <a:p>
            <a:pPr marL="0" algn="l" rtl="0" eaLnBrk="1" fontAlgn="ctr" latinLnBrk="0" hangingPunct="1">
              <a:spcBef>
                <a:spcPts val="0"/>
              </a:spcBef>
              <a:spcAft>
                <a:spcPts val="0"/>
              </a:spcAft>
            </a:pPr>
            <a:r>
              <a:rPr lang="fr-FR" sz="1200" b="0" i="0" u="none" strike="noStrike" kern="1200" dirty="0" smtClean="0">
                <a:solidFill>
                  <a:schemeClr val="accent6"/>
                </a:solidFill>
                <a:latin typeface="Tw Cen MT"/>
                <a:sym typeface="Wingdings"/>
              </a:rPr>
              <a:t> </a:t>
            </a:r>
            <a:r>
              <a:rPr lang="fr-FR" sz="1200" b="0" i="0" u="none" strike="noStrike" kern="1200" dirty="0" smtClean="0">
                <a:solidFill>
                  <a:schemeClr val="accent6"/>
                </a:solidFill>
                <a:latin typeface="Tw Cen MT"/>
              </a:rPr>
              <a:t>Mode d’action:</a:t>
            </a:r>
            <a:r>
              <a:rPr lang="fr-FR" sz="1200" b="0" i="0" u="none" strike="noStrike" kern="1200" baseline="0" dirty="0" smtClean="0">
                <a:solidFill>
                  <a:schemeClr val="accent6"/>
                </a:solidFill>
                <a:latin typeface="Tw Cen MT"/>
              </a:rPr>
              <a:t> </a:t>
            </a:r>
            <a:r>
              <a:rPr lang="fr-FR" sz="1200" b="0" i="0" u="none" strike="noStrike" kern="1200" dirty="0" smtClean="0">
                <a:solidFill>
                  <a:schemeClr val="lt1"/>
                </a:solidFill>
                <a:latin typeface="Tw Cen MT"/>
              </a:rPr>
              <a:t>Soumise au monde et à la chair </a:t>
            </a:r>
            <a:r>
              <a:rPr lang="fr-FR" sz="1200" b="0" i="0" u="none" strike="noStrike" kern="1200" dirty="0" smtClean="0">
                <a:solidFill>
                  <a:schemeClr val="lt1"/>
                </a:solidFill>
                <a:latin typeface="Tw Cen MT"/>
                <a:sym typeface="Wingdings"/>
              </a:rPr>
              <a:t></a:t>
            </a:r>
            <a:r>
              <a:rPr lang="fr-FR" sz="1200" b="0" i="0" u="none" strike="noStrike" kern="1200" dirty="0" smtClean="0">
                <a:solidFill>
                  <a:schemeClr val="lt1"/>
                </a:solidFill>
                <a:latin typeface="Tw Cen MT"/>
              </a:rPr>
              <a:t> Mauvaise conduite </a:t>
            </a:r>
            <a:r>
              <a:rPr lang="fr-FR" sz="1200" b="0" i="0" u="none" strike="noStrike" kern="1200" dirty="0" smtClean="0">
                <a:solidFill>
                  <a:schemeClr val="tx1"/>
                </a:solidFill>
                <a:effectLst/>
                <a:latin typeface="+mn-lt"/>
                <a:ea typeface="+mn-ea"/>
                <a:cs typeface="+mn-cs"/>
              </a:rPr>
              <a:t>(en paroles et en actes)</a:t>
            </a:r>
            <a:endParaRPr lang="fr-FR" sz="1200" b="0" i="0" u="none" strike="noStrike" kern="1200" dirty="0" smtClean="0">
              <a:solidFill>
                <a:schemeClr val="lt1"/>
              </a:solidFill>
              <a:latin typeface="Tw Cen MT"/>
            </a:endParaRPr>
          </a:p>
          <a:p>
            <a:pPr marL="0" algn="l" rtl="0" eaLnBrk="1" fontAlgn="ctr" latinLnBrk="0" hangingPunct="1">
              <a:spcBef>
                <a:spcPts val="0"/>
              </a:spcBef>
              <a:spcAft>
                <a:spcPts val="0"/>
              </a:spcAft>
            </a:pPr>
            <a:r>
              <a:rPr lang="fr-FR" sz="1200" b="0" i="0" u="none" strike="noStrike" kern="1200" dirty="0" smtClean="0">
                <a:solidFill>
                  <a:srgbClr val="FFFF00"/>
                </a:solidFill>
                <a:latin typeface="Tw Cen MT"/>
              </a:rPr>
              <a:t>/ Soumise à l’Esprit Saint </a:t>
            </a:r>
            <a:r>
              <a:rPr lang="fr-FR" sz="1200" b="0" i="0" u="none" strike="noStrike" kern="1200" dirty="0" smtClean="0">
                <a:solidFill>
                  <a:srgbClr val="FFFF00"/>
                </a:solidFill>
                <a:latin typeface="Tw Cen MT"/>
                <a:sym typeface="Wingdings"/>
              </a:rPr>
              <a:t></a:t>
            </a:r>
            <a:r>
              <a:rPr lang="fr-FR" sz="1200" b="0" i="0" u="none" strike="noStrike" kern="1200" dirty="0" smtClean="0">
                <a:solidFill>
                  <a:srgbClr val="FFFF00"/>
                </a:solidFill>
                <a:latin typeface="Tw Cen MT"/>
              </a:rPr>
              <a:t> Bonne conduite </a:t>
            </a:r>
            <a:r>
              <a:rPr lang="fr-FR" sz="1200" b="0" i="0" u="none" strike="noStrike" kern="1200" dirty="0" smtClean="0">
                <a:solidFill>
                  <a:schemeClr val="tx1"/>
                </a:solidFill>
                <a:effectLst/>
                <a:latin typeface="+mn-lt"/>
                <a:ea typeface="+mn-ea"/>
                <a:cs typeface="+mn-cs"/>
              </a:rPr>
              <a:t>(en paroles et en actes) </a:t>
            </a:r>
            <a:r>
              <a:rPr lang="fr-FR" b="0" dirty="0" smtClean="0"/>
              <a:t>« La bouche du juste produit la sagesse » </a:t>
            </a:r>
            <a:r>
              <a:rPr lang="fr-FR" b="0" dirty="0" err="1" smtClean="0"/>
              <a:t>Prov</a:t>
            </a:r>
            <a:r>
              <a:rPr lang="fr-FR" b="0" dirty="0" smtClean="0"/>
              <a:t> 10.31 </a:t>
            </a:r>
            <a:endParaRPr lang="fr-FR" sz="1200" b="0" i="0" u="none" strike="noStrike" kern="1200" dirty="0" smtClean="0">
              <a:solidFill>
                <a:srgbClr val="FFFF00"/>
              </a:solidFill>
              <a:latin typeface="Tw Cen MT"/>
            </a:endParaRPr>
          </a:p>
          <a:p>
            <a:pPr marL="0" algn="l" rtl="0" eaLnBrk="1" fontAlgn="ctr" latinLnBrk="0" hangingPunct="1">
              <a:spcBef>
                <a:spcPts val="0"/>
              </a:spcBef>
              <a:spcAft>
                <a:spcPts val="0"/>
              </a:spcAft>
            </a:pPr>
            <a:endParaRPr lang="fr-FR" sz="1200" b="0" i="0" u="none" strike="noStrike" kern="1200" dirty="0" smtClean="0">
              <a:solidFill>
                <a:schemeClr val="accent6"/>
              </a:solidFill>
              <a:latin typeface="Tw Cen MT"/>
              <a:sym typeface="Wingdings"/>
            </a:endParaRPr>
          </a:p>
          <a:p>
            <a:pPr marL="0" algn="l" rtl="0" eaLnBrk="1" fontAlgn="ctr" latinLnBrk="0" hangingPunct="1">
              <a:spcBef>
                <a:spcPts val="0"/>
              </a:spcBef>
              <a:spcAft>
                <a:spcPts val="0"/>
              </a:spcAft>
            </a:pPr>
            <a:r>
              <a:rPr lang="fr-FR" sz="1200" b="0" i="0" u="none" strike="noStrike" kern="1200" dirty="0" smtClean="0">
                <a:solidFill>
                  <a:schemeClr val="accent6"/>
                </a:solidFill>
                <a:latin typeface="Tw Cen MT"/>
                <a:sym typeface="Wingdings"/>
              </a:rPr>
              <a:t> </a:t>
            </a:r>
            <a:r>
              <a:rPr lang="fr-FR" sz="1200" b="0" i="0" u="none" strike="noStrike" kern="1200" dirty="0" smtClean="0">
                <a:solidFill>
                  <a:schemeClr val="accent6"/>
                </a:solidFill>
                <a:latin typeface="Tw Cen MT"/>
              </a:rPr>
              <a:t>Résultats:</a:t>
            </a:r>
            <a:r>
              <a:rPr lang="fr-FR" sz="1200" b="0" i="0" u="none" strike="noStrike" kern="1200" baseline="0" dirty="0" smtClean="0">
                <a:solidFill>
                  <a:schemeClr val="accent6"/>
                </a:solidFill>
                <a:latin typeface="Tw Cen MT"/>
              </a:rPr>
              <a:t> </a:t>
            </a:r>
            <a:r>
              <a:rPr lang="fr-FR" sz="1200" b="0" i="0" u="none" strike="noStrike" kern="1200" dirty="0" smtClean="0">
                <a:solidFill>
                  <a:schemeClr val="lt1"/>
                </a:solidFill>
                <a:latin typeface="Tw Cen MT"/>
              </a:rPr>
              <a:t>Ignorance de Dieu</a:t>
            </a:r>
            <a:r>
              <a:rPr lang="fr-FR" sz="1200" b="0" i="0" u="none" strike="noStrike" kern="1200" baseline="0" dirty="0" smtClean="0">
                <a:solidFill>
                  <a:schemeClr val="lt1"/>
                </a:solidFill>
                <a:latin typeface="Tw Cen MT"/>
              </a:rPr>
              <a:t> </a:t>
            </a:r>
            <a:r>
              <a:rPr lang="fr-FR" sz="1200" b="0" i="0" u="none" strike="noStrike" kern="1200" baseline="0" dirty="0" smtClean="0">
                <a:solidFill>
                  <a:schemeClr val="tx1"/>
                </a:solidFill>
                <a:latin typeface="Arial"/>
              </a:rPr>
              <a:t>- </a:t>
            </a:r>
            <a:r>
              <a:rPr lang="fr-FR" baseline="0" dirty="0" smtClean="0"/>
              <a:t>Mauvais actes, sources de </a:t>
            </a:r>
            <a:r>
              <a:rPr lang="fr-FR" sz="1200" b="0" i="0" u="none" strike="noStrike" kern="1200" baseline="0" dirty="0" smtClean="0">
                <a:solidFill>
                  <a:schemeClr val="lt1"/>
                </a:solidFill>
                <a:latin typeface="Tw Cen MT"/>
              </a:rPr>
              <a:t>Désordres et de Problèmes</a:t>
            </a:r>
            <a:r>
              <a:rPr lang="fr-FR" sz="1200" b="0" i="0" u="none" strike="noStrike" kern="1200" baseline="0" dirty="0" smtClean="0">
                <a:solidFill>
                  <a:schemeClr val="tx1"/>
                </a:solidFill>
                <a:latin typeface="Arial"/>
              </a:rPr>
              <a:t> - </a:t>
            </a:r>
            <a:r>
              <a:rPr lang="fr-FR" sz="1200" b="0" i="0" u="none" strike="noStrike" kern="1200" baseline="0" dirty="0" smtClean="0">
                <a:solidFill>
                  <a:schemeClr val="lt1"/>
                </a:solidFill>
                <a:latin typeface="Tw Cen MT"/>
              </a:rPr>
              <a:t>Gloire de l’homme</a:t>
            </a:r>
            <a:r>
              <a:rPr lang="fr-FR" sz="1200" b="0" i="0" u="none" strike="noStrike" kern="1200" baseline="0" dirty="0" smtClean="0">
                <a:solidFill>
                  <a:schemeClr val="tx1"/>
                </a:solidFill>
                <a:latin typeface="Arial"/>
              </a:rPr>
              <a:t> - </a:t>
            </a:r>
            <a:r>
              <a:rPr lang="fr-FR" sz="1200" b="0" i="0" u="none" strike="noStrike" kern="1200" baseline="0" dirty="0" smtClean="0">
                <a:solidFill>
                  <a:schemeClr val="lt1"/>
                </a:solidFill>
                <a:latin typeface="Tw Cen MT"/>
              </a:rPr>
              <a:t>Échec</a:t>
            </a:r>
            <a:endParaRPr lang="fr-FR" sz="1200" b="0" i="0" u="none" strike="noStrike" dirty="0" smtClean="0">
              <a:latin typeface="Arial"/>
            </a:endParaRPr>
          </a:p>
          <a:p>
            <a:pPr marL="0" marR="0" indent="0" algn="l" rtl="0" eaLnBrk="1" fontAlgn="auto" latinLnBrk="0" hangingPunct="1">
              <a:spcBef>
                <a:spcPts val="0"/>
              </a:spcBef>
              <a:spcAft>
                <a:spcPts val="0"/>
              </a:spcAft>
            </a:pPr>
            <a:r>
              <a:rPr lang="fr-FR" sz="1200" b="0" i="0" u="none" strike="noStrike" kern="1200" dirty="0" smtClean="0">
                <a:solidFill>
                  <a:srgbClr val="FFFF00"/>
                </a:solidFill>
                <a:latin typeface="Tw Cen MT"/>
              </a:rPr>
              <a:t>/ Salut et vie éternelle</a:t>
            </a:r>
            <a:r>
              <a:rPr lang="fr-FR" sz="1200" b="0" i="0" u="none" strike="noStrike" kern="1200" baseline="0" dirty="0" smtClean="0">
                <a:solidFill>
                  <a:schemeClr val="tx1"/>
                </a:solidFill>
                <a:latin typeface="Arial"/>
              </a:rPr>
              <a:t> - </a:t>
            </a:r>
            <a:r>
              <a:rPr lang="fr-FR" dirty="0" smtClean="0">
                <a:solidFill>
                  <a:srgbClr val="FFFF00"/>
                </a:solidFill>
              </a:rPr>
              <a:t>Bons fruits,</a:t>
            </a:r>
            <a:r>
              <a:rPr lang="fr-FR" baseline="0" dirty="0" smtClean="0">
                <a:solidFill>
                  <a:srgbClr val="FFFF00"/>
                </a:solidFill>
              </a:rPr>
              <a:t> source de </a:t>
            </a:r>
            <a:r>
              <a:rPr lang="fr-FR" sz="1200" b="0" i="0" u="none" strike="noStrike" kern="1200" dirty="0" smtClean="0">
                <a:solidFill>
                  <a:srgbClr val="FFFF00"/>
                </a:solidFill>
                <a:latin typeface="Tw Cen MT"/>
              </a:rPr>
              <a:t>Bénédiction</a:t>
            </a:r>
            <a:r>
              <a:rPr lang="fr-FR" sz="1200" b="0" i="0" u="none" strike="noStrike" kern="1200" baseline="0" dirty="0" smtClean="0">
                <a:solidFill>
                  <a:schemeClr val="tx1"/>
                </a:solidFill>
                <a:latin typeface="Arial"/>
              </a:rPr>
              <a:t> - </a:t>
            </a:r>
            <a:r>
              <a:rPr lang="fr-FR" sz="1200" b="0" i="0" u="none" strike="noStrike" kern="1200" dirty="0" smtClean="0">
                <a:solidFill>
                  <a:srgbClr val="FFFF00"/>
                </a:solidFill>
                <a:latin typeface="Tw Cen MT"/>
              </a:rPr>
              <a:t>Gloire</a:t>
            </a:r>
            <a:r>
              <a:rPr lang="fr-FR" sz="1200" b="0" i="0" u="none" strike="noStrike" kern="1200" baseline="0" dirty="0" smtClean="0">
                <a:solidFill>
                  <a:srgbClr val="FFFF00"/>
                </a:solidFill>
                <a:latin typeface="Tw Cen MT"/>
              </a:rPr>
              <a:t> de Dieu</a:t>
            </a:r>
            <a:r>
              <a:rPr lang="fr-FR" sz="1200" b="0" i="0" u="none" strike="noStrike" kern="1200" baseline="0" dirty="0" smtClean="0">
                <a:solidFill>
                  <a:schemeClr val="tx1"/>
                </a:solidFill>
                <a:latin typeface="Arial"/>
              </a:rPr>
              <a:t> - </a:t>
            </a:r>
            <a:r>
              <a:rPr lang="fr-FR" sz="1200" b="0" i="0" u="none" strike="noStrike" kern="1200" baseline="0" dirty="0" smtClean="0">
                <a:solidFill>
                  <a:srgbClr val="FFFF00"/>
                </a:solidFill>
                <a:latin typeface="Tw Cen MT"/>
              </a:rPr>
              <a:t>Succès</a:t>
            </a:r>
            <a:endParaRPr lang="fr-FR" sz="1200" b="0" i="0" u="none" strike="noStrike" kern="1200" dirty="0" smtClean="0">
              <a:solidFill>
                <a:srgbClr val="FFFF00"/>
              </a:solidFill>
              <a:latin typeface="Tw Cen MT"/>
            </a:endParaRPr>
          </a:p>
          <a:p>
            <a:pPr marL="0" algn="l" rtl="0" eaLnBrk="1" fontAlgn="ctr" latinLnBrk="0" hangingPunct="1">
              <a:spcBef>
                <a:spcPts val="0"/>
              </a:spcBef>
              <a:spcAft>
                <a:spcPts val="0"/>
              </a:spcAft>
            </a:pPr>
            <a:endParaRPr lang="fr-FR" sz="1200" b="0" i="0" u="none" strike="noStrike" kern="1200" dirty="0" smtClean="0">
              <a:solidFill>
                <a:schemeClr val="accent6"/>
              </a:solidFill>
              <a:latin typeface="Tw Cen MT"/>
              <a:sym typeface="Wingdings"/>
            </a:endParaRPr>
          </a:p>
          <a:p>
            <a:pPr marL="0" algn="l" rtl="0" eaLnBrk="1" fontAlgn="ctr" latinLnBrk="0" hangingPunct="1">
              <a:spcBef>
                <a:spcPts val="0"/>
              </a:spcBef>
              <a:spcAft>
                <a:spcPts val="0"/>
              </a:spcAft>
            </a:pPr>
            <a:r>
              <a:rPr lang="fr-FR" sz="1200" b="0" i="0" u="none" strike="noStrike" kern="1200" dirty="0" smtClean="0">
                <a:solidFill>
                  <a:schemeClr val="accent6"/>
                </a:solidFill>
                <a:latin typeface="Tw Cen MT"/>
                <a:sym typeface="Wingdings"/>
              </a:rPr>
              <a:t> </a:t>
            </a:r>
            <a:r>
              <a:rPr lang="fr-FR" sz="1200" b="0" i="0" u="none" strike="noStrike" kern="1200" dirty="0" smtClean="0">
                <a:solidFill>
                  <a:schemeClr val="accent6"/>
                </a:solidFill>
                <a:latin typeface="Tw Cen MT"/>
              </a:rPr>
              <a:t>Durée et devenir:</a:t>
            </a:r>
            <a:r>
              <a:rPr lang="fr-FR" sz="1200" b="0" i="0" u="none" strike="noStrike" kern="1200" baseline="0" dirty="0" smtClean="0">
                <a:solidFill>
                  <a:schemeClr val="accent6"/>
                </a:solidFill>
                <a:latin typeface="Tw Cen MT"/>
              </a:rPr>
              <a:t> </a:t>
            </a:r>
            <a:r>
              <a:rPr lang="fr-FR" sz="1200" b="0" i="0" u="none" strike="noStrike" kern="1200" dirty="0" smtClean="0">
                <a:solidFill>
                  <a:schemeClr val="lt1"/>
                </a:solidFill>
                <a:latin typeface="Tw Cen MT"/>
              </a:rPr>
              <a:t>Éphémère</a:t>
            </a:r>
            <a:r>
              <a:rPr lang="fr-FR" sz="1200" b="0" i="0" u="none" strike="noStrike" kern="1200" baseline="0" dirty="0" smtClean="0">
                <a:solidFill>
                  <a:schemeClr val="tx1"/>
                </a:solidFill>
                <a:latin typeface="Arial"/>
              </a:rPr>
              <a:t> → promise à l’</a:t>
            </a:r>
            <a:r>
              <a:rPr lang="fr-FR" sz="1200" b="0" i="0" u="none" strike="noStrike" kern="1200" dirty="0" smtClean="0">
                <a:solidFill>
                  <a:schemeClr val="lt1"/>
                </a:solidFill>
                <a:latin typeface="Tw Cen MT"/>
              </a:rPr>
              <a:t>Anéantissement</a:t>
            </a:r>
            <a:r>
              <a:rPr lang="fr-FR" sz="1200" b="0" i="0" u="none" strike="noStrike" kern="1200" baseline="0" dirty="0" smtClean="0">
                <a:solidFill>
                  <a:schemeClr val="lt1"/>
                </a:solidFill>
                <a:latin typeface="Tw Cen MT"/>
              </a:rPr>
              <a:t> futur</a:t>
            </a:r>
            <a:r>
              <a:rPr lang="fr-FR" sz="1200" b="0" i="0" u="none" strike="noStrike" kern="1200" baseline="0" dirty="0" smtClean="0">
                <a:solidFill>
                  <a:schemeClr val="tx1"/>
                </a:solidFill>
                <a:latin typeface="Arial"/>
              </a:rPr>
              <a:t> </a:t>
            </a:r>
            <a:r>
              <a:rPr lang="fr-FR" sz="1200" b="0" i="0" u="none" strike="noStrike" kern="1200" baseline="0" dirty="0" smtClean="0">
                <a:solidFill>
                  <a:schemeClr val="lt1"/>
                </a:solidFill>
                <a:latin typeface="Tw Cen MT"/>
              </a:rPr>
              <a:t>(la sagesse de ses sages périra… Es 29.14)</a:t>
            </a:r>
            <a:r>
              <a:rPr lang="fr-FR" sz="1200" b="0" i="0" u="none" strike="noStrike" kern="1200" dirty="0" smtClean="0">
                <a:solidFill>
                  <a:schemeClr val="lt1"/>
                </a:solidFill>
                <a:latin typeface="Tw Cen MT"/>
              </a:rPr>
              <a:t> /</a:t>
            </a:r>
            <a:r>
              <a:rPr lang="fr-FR" sz="1200" b="0" i="0" u="none" strike="noStrike" kern="1200" baseline="0" dirty="0" smtClean="0">
                <a:solidFill>
                  <a:schemeClr val="lt1"/>
                </a:solidFill>
                <a:latin typeface="Tw Cen MT"/>
              </a:rPr>
              <a:t> </a:t>
            </a:r>
            <a:r>
              <a:rPr lang="fr-FR" sz="1200" b="0" i="0" u="none" strike="noStrike" kern="1200" dirty="0" smtClean="0">
                <a:solidFill>
                  <a:srgbClr val="FFFF00"/>
                </a:solidFill>
                <a:latin typeface="Tw Cen MT"/>
              </a:rPr>
              <a:t>Permanente</a:t>
            </a:r>
            <a:r>
              <a:rPr lang="fr-FR" sz="1200" b="0" i="0" u="none" strike="noStrike" kern="1200" baseline="0" dirty="0" smtClean="0">
                <a:solidFill>
                  <a:schemeClr val="tx1"/>
                </a:solidFill>
                <a:latin typeface="Arial"/>
              </a:rPr>
              <a:t> → perdure dans l’</a:t>
            </a:r>
            <a:r>
              <a:rPr lang="fr-FR" sz="1200" b="0" i="0" u="none" strike="noStrike" kern="1200" dirty="0" smtClean="0">
                <a:solidFill>
                  <a:srgbClr val="FFFF00"/>
                </a:solidFill>
                <a:latin typeface="Tw Cen MT"/>
              </a:rPr>
              <a:t>Éternité </a:t>
            </a:r>
          </a:p>
          <a:p>
            <a:pPr marL="0" algn="l" rtl="0" eaLnBrk="1" fontAlgn="ctr" latinLnBrk="0" hangingPunct="1">
              <a:spcBef>
                <a:spcPts val="0"/>
              </a:spcBef>
              <a:spcAft>
                <a:spcPts val="0"/>
              </a:spcAft>
            </a:pPr>
            <a:endParaRPr lang="fr-FR" sz="1200" b="0" i="0" u="none" strike="noStrike" kern="1200" dirty="0" smtClean="0">
              <a:solidFill>
                <a:srgbClr val="FFFF00"/>
              </a:solidFill>
              <a:latin typeface="Tw Cen MT"/>
            </a:endParaRPr>
          </a:p>
          <a:p>
            <a:pPr marL="0" algn="l" rtl="0" eaLnBrk="1" fontAlgn="ctr" latinLnBrk="0" hangingPunct="1">
              <a:spcBef>
                <a:spcPts val="0"/>
              </a:spcBef>
              <a:spcAft>
                <a:spcPts val="0"/>
              </a:spcAft>
            </a:pPr>
            <a:r>
              <a:rPr lang="fr-FR" sz="1200" b="0" i="0" u="none" strike="noStrike" kern="1200" dirty="0" smtClean="0">
                <a:solidFill>
                  <a:srgbClr val="FFFF00"/>
                </a:solidFill>
                <a:latin typeface="Tw Cen MT"/>
              </a:rPr>
              <a:t>Voilà des éléments qui nous montrent sans équivoque l’abîme qui sépare ces 2 sagesses et nous conduisent à faire le bon choix!</a:t>
            </a:r>
          </a:p>
          <a:p>
            <a:pPr marL="0" marR="0" indent="0" algn="l" defTabSz="914400" rtl="0" eaLnBrk="1" fontAlgn="ctr" latinLnBrk="0" hangingPunct="1">
              <a:lnSpc>
                <a:spcPct val="100000"/>
              </a:lnSpc>
              <a:spcBef>
                <a:spcPts val="0"/>
              </a:spcBef>
              <a:spcAft>
                <a:spcPts val="0"/>
              </a:spcAft>
              <a:buClrTx/>
              <a:buSzTx/>
              <a:buFontTx/>
              <a:buNone/>
              <a:tabLst/>
              <a:defRPr/>
            </a:pPr>
            <a:endParaRPr lang="fr-FR" sz="1200" b="0" i="0" u="none" strike="noStrike"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14</a:t>
            </a:fld>
            <a:endParaRPr lang="fr-FR"/>
          </a:p>
        </p:txBody>
      </p:sp>
    </p:spTree>
    <p:extLst>
      <p:ext uri="{BB962C8B-B14F-4D97-AF65-F5344CB8AC3E}">
        <p14:creationId xmlns:p14="http://schemas.microsoft.com/office/powerpoint/2010/main" val="410977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sagesse du monde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smtClean="0">
                <a:solidFill>
                  <a:prstClr val="white"/>
                </a:solidFill>
                <a:latin typeface="+mn-lt"/>
                <a:ea typeface="Calibri"/>
                <a:cs typeface="Times New Roman"/>
              </a:rPr>
              <a:t>* Ce n’est pas là la </a:t>
            </a:r>
            <a:r>
              <a:rPr lang="fr-FR" sz="1200" b="1" i="1" dirty="0" smtClean="0">
                <a:solidFill>
                  <a:prstClr val="white"/>
                </a:solidFill>
                <a:latin typeface="+mn-lt"/>
                <a:ea typeface="Calibri"/>
                <a:cs typeface="Times New Roman"/>
              </a:rPr>
              <a:t>sagesse</a:t>
            </a:r>
            <a:r>
              <a:rPr lang="fr-FR" sz="1200" i="1" dirty="0" smtClean="0">
                <a:solidFill>
                  <a:prstClr val="white"/>
                </a:solidFill>
                <a:latin typeface="+mn-lt"/>
                <a:ea typeface="Calibri"/>
                <a:cs typeface="Times New Roman"/>
              </a:rPr>
              <a:t>  qui descend d’en haut, mais (une sagesse) </a:t>
            </a:r>
            <a:r>
              <a:rPr lang="fr-FR" sz="1200" b="1" i="1" dirty="0" smtClean="0">
                <a:solidFill>
                  <a:schemeClr val="accent6">
                    <a:lumMod val="20000"/>
                    <a:lumOff val="80000"/>
                  </a:schemeClr>
                </a:solidFill>
                <a:latin typeface="+mn-lt"/>
                <a:ea typeface="Calibri"/>
                <a:cs typeface="Times New Roman"/>
              </a:rPr>
              <a:t>terrestre</a:t>
            </a:r>
            <a:r>
              <a:rPr lang="fr-FR" sz="1200" i="1" dirty="0" smtClean="0">
                <a:latin typeface="+mn-lt"/>
                <a:ea typeface="Calibri"/>
                <a:cs typeface="Times New Roman"/>
              </a:rPr>
              <a:t>, </a:t>
            </a:r>
            <a:r>
              <a:rPr lang="fr-FR" sz="1200" b="1" i="1" dirty="0" smtClean="0">
                <a:solidFill>
                  <a:schemeClr val="accent6">
                    <a:lumMod val="20000"/>
                    <a:lumOff val="80000"/>
                  </a:schemeClr>
                </a:solidFill>
                <a:latin typeface="+mn-lt"/>
                <a:ea typeface="Calibri"/>
                <a:cs typeface="Times New Roman"/>
              </a:rPr>
              <a:t>animale</a:t>
            </a:r>
            <a:r>
              <a:rPr lang="fr-FR" sz="1200" i="1" dirty="0" smtClean="0">
                <a:latin typeface="+mn-lt"/>
                <a:ea typeface="Calibri"/>
                <a:cs typeface="Times New Roman"/>
              </a:rPr>
              <a:t>, </a:t>
            </a:r>
            <a:r>
              <a:rPr lang="fr-FR" sz="1200" b="1" i="1" dirty="0" smtClean="0">
                <a:solidFill>
                  <a:schemeClr val="accent6">
                    <a:lumMod val="20000"/>
                    <a:lumOff val="80000"/>
                  </a:schemeClr>
                </a:solidFill>
                <a:latin typeface="+mn-lt"/>
                <a:ea typeface="Calibri"/>
                <a:cs typeface="Times New Roman"/>
              </a:rPr>
              <a:t>diaboliqu</a:t>
            </a:r>
            <a:r>
              <a:rPr lang="fr-FR" sz="1200" b="1" dirty="0" smtClean="0">
                <a:solidFill>
                  <a:schemeClr val="accent6">
                    <a:lumMod val="20000"/>
                    <a:lumOff val="80000"/>
                  </a:schemeClr>
                </a:solidFill>
                <a:latin typeface="+mn-lt"/>
                <a:ea typeface="Calibri"/>
                <a:cs typeface="Times New Roman"/>
              </a:rPr>
              <a:t>e</a:t>
            </a:r>
            <a:r>
              <a:rPr lang="fr-FR" sz="1200" i="1" dirty="0" smtClean="0">
                <a:solidFill>
                  <a:prstClr val="white"/>
                </a:solidFill>
                <a:latin typeface="+mn-lt"/>
                <a:ea typeface="Calibri"/>
                <a:cs typeface="Times New Roman"/>
              </a:rPr>
              <a:t>. </a:t>
            </a:r>
            <a:r>
              <a:rPr lang="fr-FR" sz="1200" i="1" dirty="0" err="1" smtClean="0">
                <a:solidFill>
                  <a:prstClr val="white"/>
                </a:solidFill>
                <a:latin typeface="+mn-lt"/>
                <a:ea typeface="Calibri"/>
                <a:cs typeface="Times New Roman"/>
              </a:rPr>
              <a:t>Ja</a:t>
            </a:r>
            <a:r>
              <a:rPr lang="fr-FR" sz="1200" i="1" dirty="0" smtClean="0">
                <a:solidFill>
                  <a:prstClr val="white"/>
                </a:solidFill>
                <a:latin typeface="+mn-lt"/>
                <a:ea typeface="Calibri"/>
                <a:cs typeface="Times New Roman"/>
              </a:rPr>
              <a:t> 3.15 </a:t>
            </a:r>
            <a:endParaRPr lang="fr-FR" dirty="0" smtClean="0">
              <a:solidFill>
                <a:prstClr val="white"/>
              </a:solidFill>
              <a:latin typeface="+mn-lt"/>
              <a:ea typeface="Calibri"/>
              <a:cs typeface="Times New Roman"/>
            </a:endParaRPr>
          </a:p>
          <a:p>
            <a:r>
              <a:rPr lang="fr-FR" dirty="0" smtClean="0"/>
              <a:t>* Les trois grands ennemis du croyant sont le monde, la chair et le diable, et ceux-ci correspondent aux trois caractéristiques de la fausse sagesse que Jacques mentionne ici. Cette</a:t>
            </a:r>
            <a:r>
              <a:rPr lang="fr-FR" baseline="0" dirty="0" smtClean="0"/>
              <a:t> sagesse concerne l’être humain dans toutes ses composantes : corps, âme et esprit.</a:t>
            </a:r>
            <a:endParaRPr lang="fr-FR" dirty="0" smtClean="0"/>
          </a:p>
          <a:p>
            <a:r>
              <a:rPr lang="fr-FR" dirty="0" smtClean="0"/>
              <a:t>*</a:t>
            </a:r>
            <a:r>
              <a:rPr lang="fr-FR" baseline="0" dirty="0" smtClean="0"/>
              <a:t> </a:t>
            </a:r>
            <a:r>
              <a:rPr lang="fr-FR" dirty="0" smtClean="0"/>
              <a:t>Premièrement, cette sagesse est terrestre, en ce qu’elle est limitée au présent, au monde matériel du temps et de l’espace. Par définition, elle se limite aux choses que l’homme peut élaborer en théories, découvrir et accomplir par lui-même. Elle n’a de place ni pour la vérité ni pour l’illumination spirituelle. </a:t>
            </a:r>
          </a:p>
          <a:p>
            <a:endParaRPr lang="fr-FR" dirty="0" smtClean="0"/>
          </a:p>
          <a:p>
            <a:r>
              <a:rPr lang="fr-FR" dirty="0" smtClean="0"/>
              <a:t>* Deuxièmement, la fausse sagesse est animale, charnelle, naturelle. Elle appartient uniquement à l’homme déchu, non racheté, qui est entièrement corrompu par la Chute et séparé de Dieu. Elle n’a pas de place pour Dieu ni pour les choses de Dieu. Elle tire son origine de « l’homme naturel [qui] n’accepte pas les choses de l’Esprit de Dieu, car elles sont une folie pour lui, et il ne peut les connaître, parce que c’est spirituellement qu’on en juge » (#1Co 2:14). Ceux qui s’appuient sur cette sagesse sont des « hommes sensuels, n’ayant pas l’Esprit » (Jude 1.19). Tous leurs sentiments, tous leurs désirs, tous leurs appétits, toutes leurs normes et toutes leurs impulsions reposent sur une conception humaniste du monde et de l’homme, qui, cela se comprend, devient la mesure de toutes choses. </a:t>
            </a:r>
          </a:p>
          <a:p>
            <a:r>
              <a:rPr lang="fr-FR" dirty="0" smtClean="0"/>
              <a:t> * Troisièmement, la fausse sagesse est diabolique. Bien qu’elle soit humaine, terrestre et charnelle, sa source première est Satan lui-même, œuvrant par ses [diaboliques] anges déchus, qui se sont rebellés avec lui contre Dieu dans les temps anciens. Satan promet toujours la sagesse à ceux qu’il tente, en affirmant qu’il faut douter de la Parole de Dieu et accepter la sienne, comme il l’a fait auprès d’Ève dans le jardin d’Éden. Ainsi est né le mensonge selon lequel l’homme peut être son propre dieu. </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Comme Jacques vient de le faire remarquer, cette sagesse est motivée par l’orgueil, un esprit de dispute, la gloire de soi, l’égocentrisme, l’intérêt personnel et l’ambition. Elle produit une société dont le mot d’ordre est : « Fais ce que tu veux », « Fais-le à ta façon » et « Ne te soucie que de toi-même ». Elle imprègne la philosophie, l’éducation, la politique, l’économie, la sociologie, la psychologie, et toutes les autres dimensions et tous les autres aspects de la vie humaine contemporaine.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sz="1200" b="1" dirty="0" smtClean="0"/>
              <a:t>CŒUR: robinet des pensées, source de décisions, interface entre l’esprit et l’âme pour l’homme spirituel, entre l’âme et la chair pour celui qui est charnel.</a:t>
            </a: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15</a:t>
            </a:fld>
            <a:endParaRPr lang="fr-FR"/>
          </a:p>
        </p:txBody>
      </p:sp>
    </p:spTree>
    <p:extLst>
      <p:ext uri="{BB962C8B-B14F-4D97-AF65-F5344CB8AC3E}">
        <p14:creationId xmlns:p14="http://schemas.microsoft.com/office/powerpoint/2010/main" val="410977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sagesse d’en haut (3.17) présente un contraste absolu avec la précédente.</a:t>
            </a:r>
          </a:p>
          <a:p>
            <a:r>
              <a:rPr lang="fr-FR" dirty="0" smtClean="0"/>
              <a:t>Considérons le verset 17</a:t>
            </a:r>
          </a:p>
          <a:p>
            <a:r>
              <a:rPr lang="fr-FR" i="0" dirty="0" smtClean="0"/>
              <a:t>* « </a:t>
            </a:r>
            <a:r>
              <a:rPr lang="fr-FR" i="0" dirty="0" smtClean="0">
                <a:solidFill>
                  <a:schemeClr val="tx1"/>
                </a:solidFill>
                <a:latin typeface="+mn-lt"/>
                <a:ea typeface="Calibri"/>
                <a:cs typeface="Times New Roman"/>
              </a:rPr>
              <a:t>Mais la </a:t>
            </a:r>
            <a:r>
              <a:rPr lang="fr-FR" b="1" i="0" dirty="0" smtClean="0">
                <a:ln>
                  <a:solidFill>
                    <a:schemeClr val="accent1"/>
                  </a:solidFill>
                </a:ln>
                <a:solidFill>
                  <a:schemeClr val="tx1"/>
                </a:solidFill>
                <a:latin typeface="+mn-lt"/>
                <a:ea typeface="Calibri"/>
                <a:cs typeface="Times New Roman"/>
              </a:rPr>
              <a:t>sagesse</a:t>
            </a:r>
            <a:r>
              <a:rPr lang="fr-FR" b="1" i="0" dirty="0" smtClean="0">
                <a:solidFill>
                  <a:schemeClr val="tx1"/>
                </a:solidFill>
                <a:latin typeface="+mn-lt"/>
                <a:ea typeface="Calibri"/>
                <a:cs typeface="Times New Roman"/>
              </a:rPr>
              <a:t> </a:t>
            </a:r>
            <a:r>
              <a:rPr lang="fr-FR" i="0" dirty="0" smtClean="0">
                <a:solidFill>
                  <a:schemeClr val="tx1"/>
                </a:solidFill>
                <a:latin typeface="+mn-lt"/>
                <a:ea typeface="Calibri"/>
                <a:cs typeface="Times New Roman"/>
              </a:rPr>
              <a:t>d’en haut est premièrement </a:t>
            </a:r>
            <a:r>
              <a:rPr lang="fr-FR" i="0" dirty="0" smtClean="0">
                <a:solidFill>
                  <a:srgbClr val="FFFF00"/>
                </a:solidFill>
                <a:latin typeface="+mn-lt"/>
                <a:ea typeface="Calibri"/>
                <a:cs typeface="Times New Roman"/>
              </a:rPr>
              <a:t>pure</a:t>
            </a:r>
            <a:r>
              <a:rPr lang="fr-FR" i="0" dirty="0" smtClean="0">
                <a:latin typeface="+mn-lt"/>
                <a:ea typeface="Calibri"/>
                <a:cs typeface="Times New Roman"/>
              </a:rPr>
              <a:t>, </a:t>
            </a:r>
            <a:r>
              <a:rPr lang="fr-FR" i="0" dirty="0" smtClean="0">
                <a:solidFill>
                  <a:schemeClr val="tx1"/>
                </a:solidFill>
                <a:latin typeface="+mn-lt"/>
                <a:ea typeface="Calibri"/>
                <a:cs typeface="Times New Roman"/>
              </a:rPr>
              <a:t>ensuite</a:t>
            </a:r>
            <a:r>
              <a:rPr lang="fr-FR" i="0" dirty="0" smtClean="0">
                <a:latin typeface="+mn-lt"/>
                <a:ea typeface="Calibri"/>
                <a:cs typeface="Times New Roman"/>
              </a:rPr>
              <a:t> </a:t>
            </a:r>
            <a:r>
              <a:rPr lang="fr-FR" i="0" dirty="0" smtClean="0">
                <a:solidFill>
                  <a:srgbClr val="FFFF00"/>
                </a:solidFill>
                <a:latin typeface="+mn-lt"/>
                <a:ea typeface="Calibri"/>
                <a:cs typeface="Times New Roman"/>
              </a:rPr>
              <a:t>paisible</a:t>
            </a:r>
            <a:r>
              <a:rPr lang="fr-FR" i="0" dirty="0" smtClean="0">
                <a:latin typeface="+mn-lt"/>
                <a:ea typeface="Calibri"/>
                <a:cs typeface="Times New Roman"/>
              </a:rPr>
              <a:t>, </a:t>
            </a:r>
            <a:r>
              <a:rPr lang="fr-FR" i="0" dirty="0" smtClean="0">
                <a:solidFill>
                  <a:srgbClr val="FFFF00"/>
                </a:solidFill>
                <a:latin typeface="+mn-lt"/>
                <a:ea typeface="Calibri"/>
                <a:cs typeface="Times New Roman"/>
              </a:rPr>
              <a:t>modérée</a:t>
            </a:r>
            <a:r>
              <a:rPr lang="fr-FR" i="0" dirty="0" smtClean="0">
                <a:latin typeface="+mn-lt"/>
                <a:ea typeface="Calibri"/>
                <a:cs typeface="Times New Roman"/>
              </a:rPr>
              <a:t>, </a:t>
            </a:r>
            <a:r>
              <a:rPr lang="fr-FR" i="0" dirty="0" smtClean="0">
                <a:solidFill>
                  <a:srgbClr val="FFFF00"/>
                </a:solidFill>
                <a:latin typeface="+mn-lt"/>
                <a:ea typeface="Calibri"/>
                <a:cs typeface="Times New Roman"/>
              </a:rPr>
              <a:t>traitable</a:t>
            </a:r>
            <a:r>
              <a:rPr lang="fr-FR" i="0" dirty="0" smtClean="0">
                <a:latin typeface="+mn-lt"/>
                <a:ea typeface="Calibri"/>
                <a:cs typeface="Times New Roman"/>
              </a:rPr>
              <a:t>, </a:t>
            </a:r>
            <a:r>
              <a:rPr lang="fr-FR" i="0" dirty="0" smtClean="0">
                <a:solidFill>
                  <a:srgbClr val="FFFF00"/>
                </a:solidFill>
                <a:latin typeface="+mn-lt"/>
                <a:ea typeface="Calibri"/>
                <a:cs typeface="Times New Roman"/>
              </a:rPr>
              <a:t>pleine de miséricorde et de bons fruits</a:t>
            </a:r>
            <a:r>
              <a:rPr lang="fr-FR" i="0" dirty="0" smtClean="0">
                <a:latin typeface="+mn-lt"/>
                <a:ea typeface="Calibri"/>
                <a:cs typeface="Times New Roman"/>
              </a:rPr>
              <a:t>, </a:t>
            </a:r>
            <a:r>
              <a:rPr lang="fr-FR" i="0" dirty="0" smtClean="0">
                <a:solidFill>
                  <a:srgbClr val="FFFF00"/>
                </a:solidFill>
                <a:latin typeface="+mn-lt"/>
                <a:ea typeface="Calibri"/>
                <a:cs typeface="Times New Roman"/>
              </a:rPr>
              <a:t>sans partialité</a:t>
            </a:r>
            <a:r>
              <a:rPr lang="fr-FR" i="0" dirty="0" smtClean="0">
                <a:latin typeface="+mn-lt"/>
                <a:ea typeface="Calibri"/>
                <a:cs typeface="Times New Roman"/>
              </a:rPr>
              <a:t>, </a:t>
            </a:r>
            <a:r>
              <a:rPr lang="fr-FR" i="0" dirty="0" smtClean="0">
                <a:solidFill>
                  <a:srgbClr val="FFFF00"/>
                </a:solidFill>
                <a:latin typeface="+mn-lt"/>
                <a:ea typeface="Calibri"/>
                <a:cs typeface="Times New Roman"/>
              </a:rPr>
              <a:t>sans hypocrisie » </a:t>
            </a:r>
            <a:r>
              <a:rPr lang="fr-FR" i="0" dirty="0" err="1" smtClean="0">
                <a:solidFill>
                  <a:schemeClr val="tx1"/>
                </a:solidFill>
                <a:latin typeface="+mn-lt"/>
                <a:ea typeface="Calibri"/>
                <a:cs typeface="Times New Roman"/>
              </a:rPr>
              <a:t>Jac</a:t>
            </a:r>
            <a:r>
              <a:rPr lang="fr-FR" i="0" dirty="0" smtClean="0">
                <a:solidFill>
                  <a:schemeClr val="tx1"/>
                </a:solidFill>
                <a:latin typeface="+mn-lt"/>
                <a:ea typeface="Calibri"/>
                <a:cs typeface="Times New Roman"/>
              </a:rPr>
              <a:t> 3.17 </a:t>
            </a:r>
            <a:endParaRPr lang="fr-FR" i="0" dirty="0" smtClean="0">
              <a:solidFill>
                <a:srgbClr val="FFFF00"/>
              </a:solidFill>
              <a:latin typeface="+mn-lt"/>
              <a:ea typeface="Calibri"/>
              <a:cs typeface="Times New Roman"/>
            </a:endParaRPr>
          </a:p>
          <a:p>
            <a:r>
              <a:rPr lang="fr-FR" i="0" dirty="0" smtClean="0">
                <a:solidFill>
                  <a:schemeClr val="tx1"/>
                </a:solidFill>
                <a:latin typeface="+mn-lt"/>
                <a:ea typeface="Calibri"/>
                <a:cs typeface="Times New Roman"/>
              </a:rPr>
              <a:t>Jacques nous a dit en 1.17  que c’est</a:t>
            </a:r>
            <a:r>
              <a:rPr lang="fr-FR" i="0" baseline="0" dirty="0" smtClean="0">
                <a:solidFill>
                  <a:schemeClr val="tx1"/>
                </a:solidFill>
                <a:latin typeface="+mn-lt"/>
                <a:ea typeface="Calibri"/>
                <a:cs typeface="Times New Roman"/>
              </a:rPr>
              <a:t> </a:t>
            </a:r>
            <a:r>
              <a:rPr lang="fr-FR" i="0" dirty="0" smtClean="0">
                <a:solidFill>
                  <a:schemeClr val="tx1"/>
                </a:solidFill>
                <a:latin typeface="+mn-lt"/>
                <a:ea typeface="Calibri"/>
                <a:cs typeface="Times New Roman"/>
              </a:rPr>
              <a:t>d’en haut que viennent tout don excellent et tout</a:t>
            </a:r>
            <a:r>
              <a:rPr lang="fr-FR" i="0" baseline="0" dirty="0" smtClean="0">
                <a:solidFill>
                  <a:schemeClr val="tx1"/>
                </a:solidFill>
                <a:latin typeface="+mn-lt"/>
                <a:ea typeface="Calibri"/>
                <a:cs typeface="Times New Roman"/>
              </a:rPr>
              <a:t> don parfait. En regardant en haut, le croyant trouve en Dieu la réponse à tous ses besoins.</a:t>
            </a:r>
          </a:p>
          <a:p>
            <a:r>
              <a:rPr lang="fr-FR" dirty="0" smtClean="0"/>
              <a:t>Si la pureté est la motivation,</a:t>
            </a:r>
            <a:r>
              <a:rPr lang="fr-FR" baseline="0" dirty="0" smtClean="0"/>
              <a:t> on peut tout de même l’intégrer à la liste des caractères de cette sagesse d’en haut. On obtient ainsi le nombre 7.</a:t>
            </a:r>
            <a:r>
              <a:rPr lang="fr-FR" dirty="0" smtClean="0"/>
              <a:t> Cela me fait penser à ce verset :</a:t>
            </a:r>
          </a:p>
          <a:p>
            <a:r>
              <a:rPr lang="fr-FR" dirty="0" smtClean="0"/>
              <a:t>« La sagesse a bâti sa maison, elle a taillé ses 7 colonnes » </a:t>
            </a:r>
            <a:r>
              <a:rPr lang="fr-FR" dirty="0" err="1" smtClean="0"/>
              <a:t>Prov</a:t>
            </a:r>
            <a:r>
              <a:rPr lang="fr-FR" dirty="0" smtClean="0"/>
              <a:t> 9.1</a:t>
            </a:r>
          </a:p>
          <a:p>
            <a:endParaRPr lang="fr-FR" i="0" dirty="0" smtClean="0">
              <a:solidFill>
                <a:schemeClr val="tx1"/>
              </a:solidFill>
              <a:latin typeface="+mn-lt"/>
              <a:ea typeface="Calibri"/>
              <a:cs typeface="Times New Roman"/>
            </a:endParaRPr>
          </a:p>
          <a:p>
            <a:r>
              <a:rPr lang="fr-FR" i="0" dirty="0" smtClean="0"/>
              <a:t>En fonction de chaque caractère,</a:t>
            </a:r>
            <a:r>
              <a:rPr lang="fr-FR" i="0" baseline="0" dirty="0" smtClean="0"/>
              <a:t> quelle va être mon attitude envers mon prochain?</a:t>
            </a:r>
            <a:r>
              <a:rPr lang="fr-FR" i="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smtClean="0">
                <a:solidFill>
                  <a:srgbClr val="FFFF00"/>
                </a:solidFill>
                <a:latin typeface="+mn-lt"/>
                <a:ea typeface="Calibri"/>
                <a:cs typeface="Times New Roman"/>
              </a:rPr>
              <a:t>*Pure : </a:t>
            </a:r>
            <a:r>
              <a:rPr lang="fr-FR" sz="1200" dirty="0" smtClean="0">
                <a:solidFill>
                  <a:schemeClr val="bg1"/>
                </a:solidFill>
                <a:latin typeface="Calibri" panose="020F0502020204030204" pitchFamily="34" charset="0"/>
              </a:rPr>
              <a:t>Je ne compromettrai pas mon intégrité. Je serai honnête avec vous. Je tiendrai mes promesses et mes engagements envers vous.</a:t>
            </a:r>
          </a:p>
          <a:p>
            <a:r>
              <a:rPr lang="fr-FR" i="0" dirty="0" smtClean="0">
                <a:latin typeface="+mn-lt"/>
                <a:ea typeface="Calibri"/>
                <a:cs typeface="Times New Roman"/>
              </a:rPr>
              <a:t>*</a:t>
            </a:r>
            <a:r>
              <a:rPr lang="fr-FR" i="0" dirty="0" smtClean="0">
                <a:solidFill>
                  <a:schemeClr val="tx1"/>
                </a:solidFill>
                <a:latin typeface="+mn-lt"/>
                <a:ea typeface="Calibri"/>
                <a:cs typeface="Times New Roman"/>
              </a:rPr>
              <a:t>ensuite</a:t>
            </a:r>
            <a:r>
              <a:rPr lang="fr-FR" i="0" dirty="0" smtClean="0">
                <a:latin typeface="+mn-lt"/>
                <a:ea typeface="Calibri"/>
                <a:cs typeface="Times New Roman"/>
              </a:rPr>
              <a:t> </a:t>
            </a:r>
            <a:r>
              <a:rPr lang="fr-FR" i="0" dirty="0" smtClean="0">
                <a:solidFill>
                  <a:srgbClr val="FFFF00"/>
                </a:solidFill>
                <a:latin typeface="+mn-lt"/>
                <a:ea typeface="Calibri"/>
                <a:cs typeface="Times New Roman"/>
              </a:rPr>
              <a:t>paisible</a:t>
            </a:r>
            <a:r>
              <a:rPr lang="fr-FR" i="0" dirty="0" smtClean="0">
                <a:latin typeface="+mn-lt"/>
                <a:ea typeface="Calibri"/>
                <a:cs typeface="Times New Roman"/>
              </a:rPr>
              <a:t> : Je veillerai à maintenir l'harmonie, tout en évitant les compromis. Je n'attiserai pas le feu ! </a:t>
            </a:r>
          </a:p>
          <a:p>
            <a:r>
              <a:rPr lang="fr-FR" i="0" dirty="0" smtClean="0">
                <a:latin typeface="+mn-lt"/>
                <a:ea typeface="Calibri"/>
                <a:cs typeface="Times New Roman"/>
              </a:rPr>
              <a:t>*</a:t>
            </a:r>
            <a:r>
              <a:rPr lang="fr-FR" i="0" dirty="0" smtClean="0">
                <a:solidFill>
                  <a:srgbClr val="FFFF00"/>
                </a:solidFill>
                <a:latin typeface="+mn-lt"/>
                <a:ea typeface="Calibri"/>
                <a:cs typeface="Times New Roman"/>
              </a:rPr>
              <a:t>modérée : Je donnerai mes raisons avec douceur pour éviter toute dispute et je tiendrai compte de votre ressenti.</a:t>
            </a:r>
          </a:p>
          <a:p>
            <a:r>
              <a:rPr lang="fr-FR" i="0" dirty="0" smtClean="0">
                <a:latin typeface="+mn-lt"/>
                <a:ea typeface="Calibri"/>
                <a:cs typeface="Times New Roman"/>
              </a:rPr>
              <a:t>*</a:t>
            </a:r>
            <a:r>
              <a:rPr lang="fr-FR" i="0" dirty="0" smtClean="0">
                <a:solidFill>
                  <a:srgbClr val="FFFF00"/>
                </a:solidFill>
                <a:latin typeface="+mn-lt"/>
                <a:ea typeface="Calibri"/>
                <a:cs typeface="Times New Roman"/>
              </a:rPr>
              <a:t>traitable (conciliante) : Il se peut que je ne partage pas vos motivations, mais je ne vous mépriserai, ni ne vous ridiculiserai.</a:t>
            </a:r>
          </a:p>
          <a:p>
            <a:r>
              <a:rPr lang="fr-FR" i="0" dirty="0" smtClean="0">
                <a:latin typeface="+mn-lt"/>
                <a:ea typeface="Calibri"/>
                <a:cs typeface="Times New Roman"/>
              </a:rPr>
              <a:t>*</a:t>
            </a:r>
            <a:r>
              <a:rPr lang="fr-FR" i="0" dirty="0" smtClean="0">
                <a:solidFill>
                  <a:srgbClr val="FFFF00"/>
                </a:solidFill>
                <a:latin typeface="+mn-lt"/>
                <a:ea typeface="Calibri"/>
                <a:cs typeface="Times New Roman"/>
              </a:rPr>
              <a:t>pleine de miséricorde et de bons fruits</a:t>
            </a:r>
            <a:r>
              <a:rPr lang="fr-FR" i="0" baseline="0" dirty="0" smtClean="0">
                <a:solidFill>
                  <a:schemeClr val="tx1"/>
                </a:solidFill>
                <a:latin typeface="+mn-lt"/>
                <a:ea typeface="Calibri"/>
                <a:cs typeface="Times New Roman"/>
              </a:rPr>
              <a:t> : Je n'amplifierai pas vos erreurs. Je les effacerai discrètement au lieu de les diffuser devant tout le monde </a:t>
            </a:r>
          </a:p>
          <a:p>
            <a:r>
              <a:rPr lang="fr-FR" i="0" dirty="0" smtClean="0">
                <a:latin typeface="+mn-lt"/>
                <a:ea typeface="Calibri"/>
                <a:cs typeface="Times New Roman"/>
              </a:rPr>
              <a:t>*</a:t>
            </a:r>
            <a:r>
              <a:rPr lang="fr-FR" i="0" dirty="0" smtClean="0">
                <a:solidFill>
                  <a:srgbClr val="FFFF00"/>
                </a:solidFill>
                <a:latin typeface="+mn-lt"/>
                <a:ea typeface="Calibri"/>
                <a:cs typeface="Times New Roman"/>
              </a:rPr>
              <a:t>sans partialité</a:t>
            </a:r>
            <a:r>
              <a:rPr lang="fr-FR" i="0" baseline="0" dirty="0" smtClean="0">
                <a:solidFill>
                  <a:schemeClr val="tx1"/>
                </a:solidFill>
                <a:latin typeface="+mn-lt"/>
                <a:ea typeface="Calibri"/>
                <a:cs typeface="Times New Roman"/>
              </a:rPr>
              <a:t> : J’éviterai de prendre parti contre vous, j’agirai en toute justice et objectivité. Je ne vous lèserai pas, mais chercherai plutôt votre intérêt.</a:t>
            </a:r>
          </a:p>
          <a:p>
            <a:r>
              <a:rPr lang="fr-FR" i="0" dirty="0" smtClean="0">
                <a:latin typeface="+mn-lt"/>
                <a:ea typeface="Calibri"/>
                <a:cs typeface="Times New Roman"/>
              </a:rPr>
              <a:t>*</a:t>
            </a:r>
            <a:r>
              <a:rPr lang="fr-FR" i="0" dirty="0" smtClean="0">
                <a:solidFill>
                  <a:srgbClr val="FFFF00"/>
                </a:solidFill>
                <a:latin typeface="+mn-lt"/>
                <a:ea typeface="Calibri"/>
                <a:cs typeface="Times New Roman"/>
              </a:rPr>
              <a:t>sans hypocrisie : Je ne cacherai pas mes motivations. Je serai vrai et loyal envers vous. Je ne vous duperai pas et je ne vous manipulerai pas.</a:t>
            </a:r>
          </a:p>
          <a:p>
            <a:r>
              <a:rPr lang="fr-FR" i="0" dirty="0" smtClean="0">
                <a:solidFill>
                  <a:srgbClr val="FFFF00"/>
                </a:solidFill>
                <a:latin typeface="+mn-lt"/>
                <a:ea typeface="Calibri"/>
                <a:cs typeface="Times New Roman"/>
              </a:rPr>
              <a:t>Inspiré de Rick Warren</a:t>
            </a:r>
          </a:p>
          <a:p>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16</a:t>
            </a:fld>
            <a:endParaRPr lang="fr-FR"/>
          </a:p>
        </p:txBody>
      </p:sp>
    </p:spTree>
    <p:extLst>
      <p:ext uri="{BB962C8B-B14F-4D97-AF65-F5344CB8AC3E}">
        <p14:creationId xmlns:p14="http://schemas.microsoft.com/office/powerpoint/2010/main" val="410977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Comment acquérir la sagesse?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Comprenons bien que cette « matière » n’est pas optionnelle mais bien au programme prévu par Dieu pour chacun d’entre nous, ses enfants. </a:t>
            </a: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mn-lt"/>
                <a:ea typeface="Calibri"/>
                <a:cs typeface="Times New Roman"/>
              </a:rPr>
              <a:t>* Nous pouvons imiter Salomon, dans sa jeunesse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Salomon, dans le livre des Proverbes, déclare: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 </a:t>
            </a:r>
            <a:r>
              <a:rPr lang="fr-FR" dirty="0" smtClean="0">
                <a:solidFill>
                  <a:srgbClr val="FFFF00"/>
                </a:solidFill>
                <a:latin typeface="+mn-lt"/>
                <a:ea typeface="Calibri"/>
                <a:cs typeface="Times New Roman"/>
              </a:rPr>
              <a:t>Car l’Éternel donne la sagesse » </a:t>
            </a:r>
            <a:r>
              <a:rPr lang="fr-FR" sz="1050" dirty="0" smtClean="0">
                <a:solidFill>
                  <a:srgbClr val="FFFF00"/>
                </a:solidFill>
                <a:latin typeface="+mn-lt"/>
                <a:ea typeface="Calibri"/>
                <a:cs typeface="Times New Roman"/>
              </a:rPr>
              <a:t>Proverbes 2.6.</a:t>
            </a:r>
            <a:endParaRPr lang="fr-FR" sz="900" dirty="0" smtClean="0">
              <a:solidFill>
                <a:srgbClr val="FFFF00"/>
              </a:solidFill>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050" dirty="0" smtClean="0">
                <a:solidFill>
                  <a:srgbClr val="FFFF00"/>
                </a:solidFill>
                <a:latin typeface="+mn-lt"/>
                <a:ea typeface="Calibri"/>
                <a:cs typeface="Times New Roman"/>
              </a:rPr>
              <a:t>Il parlait par expérience. C’est cela qu’il avait demandé à l’Éternel dans sa jeunesse. </a:t>
            </a:r>
          </a:p>
          <a:p>
            <a:r>
              <a:rPr lang="fr-FR" baseline="0" dirty="0" smtClean="0"/>
              <a:t>« </a:t>
            </a:r>
            <a:r>
              <a:rPr lang="fr-FR" dirty="0" smtClean="0"/>
              <a:t>Et Dieu dit [à Salomon ] : Demande ce que tu veux que je te donne.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a:t>
            </a:r>
            <a:r>
              <a:rPr lang="fr-FR" dirty="0" smtClean="0">
                <a:solidFill>
                  <a:schemeClr val="tx1"/>
                </a:solidFill>
                <a:latin typeface="Calibri" panose="020F0502020204030204" pitchFamily="34" charset="0"/>
                <a:ea typeface="Calibri"/>
                <a:cs typeface="Times New Roman"/>
              </a:rPr>
              <a:t>« Et Salomon dit à Dieu… maintenant,</a:t>
            </a:r>
            <a:r>
              <a:rPr lang="fr-FR" baseline="0" dirty="0" smtClean="0">
                <a:solidFill>
                  <a:schemeClr val="tx1"/>
                </a:solidFill>
                <a:latin typeface="Calibri" panose="020F0502020204030204" pitchFamily="34" charset="0"/>
                <a:ea typeface="Calibri"/>
                <a:cs typeface="Times New Roman"/>
              </a:rPr>
              <a:t> </a:t>
            </a:r>
            <a:r>
              <a:rPr lang="fr-FR" dirty="0" smtClean="0">
                <a:solidFill>
                  <a:srgbClr val="FFFF00"/>
                </a:solidFill>
                <a:latin typeface="Calibri" panose="020F0502020204030204" pitchFamily="34" charset="0"/>
                <a:ea typeface="Calibri"/>
                <a:cs typeface="Times New Roman"/>
              </a:rPr>
              <a:t>donne-moi de la </a:t>
            </a:r>
            <a:r>
              <a:rPr lang="fr-FR" b="0" dirty="0" smtClean="0">
                <a:solidFill>
                  <a:srgbClr val="FFFF00"/>
                </a:solidFill>
                <a:latin typeface="Calibri" panose="020F0502020204030204" pitchFamily="34" charset="0"/>
                <a:ea typeface="Calibri"/>
                <a:cs typeface="Times New Roman"/>
              </a:rPr>
              <a:t>sagesse et de la connaissance </a:t>
            </a:r>
            <a:r>
              <a:rPr lang="fr-FR" b="0" dirty="0" smtClean="0">
                <a:solidFill>
                  <a:schemeClr val="tx1"/>
                </a:solidFill>
                <a:latin typeface="Calibri" panose="020F0502020204030204" pitchFamily="34" charset="0"/>
                <a:ea typeface="Calibri"/>
                <a:cs typeface="Times New Roman"/>
              </a:rPr>
              <a:t>»</a:t>
            </a:r>
            <a:r>
              <a:rPr lang="fr-FR" b="1" dirty="0" smtClean="0">
                <a:solidFill>
                  <a:srgbClr val="FFFF00"/>
                </a:solidFill>
                <a:latin typeface="Calibri" panose="020F0502020204030204" pitchFamily="34" charset="0"/>
                <a:ea typeface="Calibri"/>
                <a:cs typeface="Times New Roman"/>
              </a:rPr>
              <a:t> </a:t>
            </a:r>
            <a:r>
              <a:rPr lang="fr-FR" dirty="0" smtClean="0">
                <a:solidFill>
                  <a:schemeClr val="tx1"/>
                </a:solidFill>
                <a:latin typeface="Calibri" panose="020F0502020204030204" pitchFamily="34" charset="0"/>
                <a:ea typeface="Calibri"/>
                <a:cs typeface="Times New Roman"/>
              </a:rPr>
              <a:t>2 Chr 1.10 </a:t>
            </a:r>
            <a:endParaRPr lang="fr-FR" b="1" dirty="0" smtClean="0">
              <a:solidFill>
                <a:srgbClr val="FFFF00"/>
              </a:solidFill>
              <a:latin typeface="Calibri" panose="020F0502020204030204"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Calibri" panose="020F0502020204030204" pitchFamily="34" charset="0"/>
                <a:ea typeface="Calibri"/>
                <a:cs typeface="Times New Roman"/>
              </a:rPr>
              <a:t>* « Et Dieu lui dit… voici, </a:t>
            </a:r>
            <a:r>
              <a:rPr lang="fr-FR" dirty="0" smtClean="0">
                <a:solidFill>
                  <a:srgbClr val="FFFF00"/>
                </a:solidFill>
                <a:latin typeface="Calibri" panose="020F0502020204030204" pitchFamily="34" charset="0"/>
                <a:ea typeface="Calibri"/>
                <a:cs typeface="Times New Roman"/>
              </a:rPr>
              <a:t>je t’ai donné un cœur </a:t>
            </a:r>
            <a:r>
              <a:rPr lang="fr-FR" b="1" dirty="0" smtClean="0">
                <a:solidFill>
                  <a:srgbClr val="FFFF00"/>
                </a:solidFill>
                <a:latin typeface="Calibri" panose="020F0502020204030204" pitchFamily="34" charset="0"/>
                <a:ea typeface="Calibri"/>
                <a:cs typeface="Times New Roman"/>
              </a:rPr>
              <a:t>sage</a:t>
            </a:r>
            <a:r>
              <a:rPr lang="fr-FR" dirty="0" smtClean="0">
                <a:solidFill>
                  <a:schemeClr val="tx1"/>
                </a:solidFill>
                <a:latin typeface="Calibri" panose="020F0502020204030204" pitchFamily="34" charset="0"/>
                <a:ea typeface="Calibri"/>
                <a:cs typeface="Times New Roman"/>
              </a:rPr>
              <a:t>… » 1 Rois 3.12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Calibri" panose="020F0502020204030204" pitchFamily="34" charset="0"/>
                <a:ea typeface="Calibri"/>
                <a:cs typeface="Times New Roman"/>
              </a:rPr>
              <a:t>La reine de </a:t>
            </a:r>
            <a:r>
              <a:rPr lang="fr-FR" dirty="0" err="1" smtClean="0">
                <a:solidFill>
                  <a:schemeClr val="tx1"/>
                </a:solidFill>
                <a:latin typeface="Calibri" panose="020F0502020204030204" pitchFamily="34" charset="0"/>
                <a:ea typeface="Calibri"/>
                <a:cs typeface="Times New Roman"/>
              </a:rPr>
              <a:t>Sheba</a:t>
            </a:r>
            <a:r>
              <a:rPr lang="fr-FR" dirty="0" smtClean="0">
                <a:solidFill>
                  <a:schemeClr val="tx1"/>
                </a:solidFill>
                <a:latin typeface="Calibri" panose="020F0502020204030204" pitchFamily="34" charset="0"/>
                <a:ea typeface="Calibri"/>
                <a:cs typeface="Times New Roman"/>
              </a:rPr>
              <a:t>, émerveillée, proclamera:</a:t>
            </a:r>
            <a:r>
              <a:rPr lang="fr-FR" baseline="0" dirty="0" smtClean="0">
                <a:solidFill>
                  <a:schemeClr val="tx1"/>
                </a:solidFill>
                <a:latin typeface="Calibri" panose="020F0502020204030204" pitchFamily="34" charset="0"/>
                <a:ea typeface="Calibri"/>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tx1"/>
                </a:solidFill>
                <a:latin typeface="Calibri" panose="020F0502020204030204" pitchFamily="34" charset="0"/>
                <a:ea typeface="Calibri"/>
                <a:cs typeface="Times New Roman"/>
              </a:rPr>
              <a:t>* </a:t>
            </a:r>
            <a:r>
              <a:rPr lang="fr-FR" dirty="0" smtClean="0">
                <a:solidFill>
                  <a:schemeClr val="tx1"/>
                </a:solidFill>
                <a:latin typeface="Calibri" panose="020F0502020204030204" pitchFamily="34" charset="0"/>
                <a:ea typeface="Calibri"/>
                <a:cs typeface="Times New Roman"/>
              </a:rPr>
              <a:t>« </a:t>
            </a:r>
            <a:r>
              <a:rPr lang="fr-FR" dirty="0" smtClean="0">
                <a:solidFill>
                  <a:srgbClr val="FFFF00"/>
                </a:solidFill>
                <a:latin typeface="Calibri" panose="020F0502020204030204" pitchFamily="34" charset="0"/>
                <a:ea typeface="Calibri"/>
                <a:cs typeface="Times New Roman"/>
              </a:rPr>
              <a:t>Heureux</a:t>
            </a:r>
            <a:r>
              <a:rPr lang="fr-FR" dirty="0" smtClean="0">
                <a:solidFill>
                  <a:schemeClr val="tx1"/>
                </a:solidFill>
                <a:latin typeface="Calibri" panose="020F0502020204030204" pitchFamily="34" charset="0"/>
                <a:ea typeface="Calibri"/>
                <a:cs typeface="Times New Roman"/>
              </a:rPr>
              <a:t> tes gens, </a:t>
            </a:r>
            <a:r>
              <a:rPr lang="fr-FR" dirty="0" smtClean="0">
                <a:solidFill>
                  <a:srgbClr val="FFFF00"/>
                </a:solidFill>
                <a:latin typeface="Calibri" panose="020F0502020204030204" pitchFamily="34" charset="0"/>
                <a:ea typeface="Calibri"/>
                <a:cs typeface="Times New Roman"/>
              </a:rPr>
              <a:t>heureux</a:t>
            </a:r>
            <a:r>
              <a:rPr lang="fr-FR" dirty="0" smtClean="0">
                <a:solidFill>
                  <a:schemeClr val="tx1"/>
                </a:solidFill>
                <a:latin typeface="Calibri" panose="020F0502020204030204" pitchFamily="34" charset="0"/>
                <a:ea typeface="Calibri"/>
                <a:cs typeface="Times New Roman"/>
              </a:rPr>
              <a:t> ceux-ci, tes serviteurs, qui se tiennent continuellement devant toi, et qui </a:t>
            </a:r>
            <a:r>
              <a:rPr lang="fr-FR" dirty="0" smtClean="0">
                <a:solidFill>
                  <a:srgbClr val="FFFF00"/>
                </a:solidFill>
                <a:latin typeface="Calibri" panose="020F0502020204030204" pitchFamily="34" charset="0"/>
                <a:ea typeface="Calibri"/>
                <a:cs typeface="Times New Roman"/>
              </a:rPr>
              <a:t>entendent ta </a:t>
            </a:r>
            <a:r>
              <a:rPr lang="fr-FR" b="1" dirty="0" smtClean="0">
                <a:solidFill>
                  <a:srgbClr val="FFFF00"/>
                </a:solidFill>
                <a:latin typeface="Calibri" panose="020F0502020204030204" pitchFamily="34" charset="0"/>
                <a:ea typeface="Calibri"/>
                <a:cs typeface="Times New Roman"/>
              </a:rPr>
              <a:t>sagesse</a:t>
            </a:r>
            <a:r>
              <a:rPr lang="fr-FR" dirty="0" smtClean="0">
                <a:solidFill>
                  <a:schemeClr val="tx1"/>
                </a:solidFill>
                <a:latin typeface="Calibri" panose="020F0502020204030204" pitchFamily="34" charset="0"/>
                <a:ea typeface="Calibri"/>
                <a:cs typeface="Times New Roman"/>
              </a:rPr>
              <a:t> ! » 1 Rois 10.8 </a:t>
            </a:r>
          </a:p>
          <a:p>
            <a:r>
              <a:rPr lang="fr-FR" dirty="0" smtClean="0"/>
              <a:t>« Et tous les rois de la terre recherchaient la face de Salomon, pour entendre sa sagesse, que Dieu avait mise dans son cœur. » 2 Chroniques 9.23 </a:t>
            </a:r>
          </a:p>
          <a:p>
            <a:r>
              <a:rPr lang="fr-FR" dirty="0" smtClean="0"/>
              <a:t>Jésus en témoignera en Matthieu 12.42  « Une reine du midi se lèvera au jugement avec cette génération et la condamnera, car elle vint des bouts de la terre pour entendre la sagesse de Salomon, et voici, il y a ici plus que Salomon »</a:t>
            </a:r>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17</a:t>
            </a:fld>
            <a:endParaRPr lang="fr-FR"/>
          </a:p>
        </p:txBody>
      </p:sp>
    </p:spTree>
    <p:extLst>
      <p:ext uri="{BB962C8B-B14F-4D97-AF65-F5344CB8AC3E}">
        <p14:creationId xmlns:p14="http://schemas.microsoft.com/office/powerpoint/2010/main" val="410977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Comment acquérir la sagesse?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Premièrement, on doit la désirer. Ensuite, </a:t>
            </a:r>
            <a:r>
              <a:rPr lang="fr-FR" dirty="0" smtClean="0">
                <a:latin typeface="Calibri" pitchFamily="34" charset="0"/>
              </a:rPr>
              <a:t>Jacques nous le confirme: la sagesse s’acquiert par la prière faite avec foi.</a:t>
            </a:r>
          </a:p>
          <a:p>
            <a:r>
              <a:rPr lang="fr-FR" dirty="0" smtClean="0"/>
              <a:t>* Par DIEU - « Et si quelqu’un de vous manque de sagesse, qu’il demande à Dieu qui donne à tous libéralement et qui ne fait pas de reproches, et il lui sera donné ; » </a:t>
            </a:r>
            <a:r>
              <a:rPr lang="fr-FR" dirty="0" smtClean="0">
                <a:solidFill>
                  <a:schemeClr val="tx1"/>
                </a:solidFill>
                <a:latin typeface="Calibri" panose="020F0502020204030204" pitchFamily="34" charset="0"/>
                <a:ea typeface="Calibri"/>
                <a:cs typeface="Times New Roman"/>
              </a:rPr>
              <a:t>Jacques 1.5 </a:t>
            </a:r>
            <a:endParaRPr lang="fr-FR" dirty="0" smtClean="0"/>
          </a:p>
          <a:p>
            <a:r>
              <a:rPr lang="fr-FR" dirty="0" smtClean="0"/>
              <a:t>Le roi David,</a:t>
            </a:r>
            <a:r>
              <a:rPr lang="fr-FR" baseline="0" dirty="0" smtClean="0"/>
              <a:t> lui aussi, après avoir confessé de graves péchés, demandait à Dieu: « </a:t>
            </a:r>
            <a:r>
              <a:rPr lang="fr-FR" sz="1200" b="0" i="0" u="none" strike="noStrike" kern="1200" baseline="0" dirty="0" smtClean="0">
                <a:solidFill>
                  <a:schemeClr val="tx1"/>
                </a:solidFill>
                <a:latin typeface="+mn-lt"/>
                <a:ea typeface="+mn-ea"/>
                <a:cs typeface="+mn-cs"/>
              </a:rPr>
              <a:t>Mais tu veux que la vérité soit au fond du cœur : Fais donc pénétrer la sagesse au dedans de moi ! » Ps 51.6  (LSG) </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Calibri" panose="020F0502020204030204" pitchFamily="34" charset="0"/>
              </a:rPr>
              <a:t>* Par le FILS - Nous avons déjà rappelé ce verset (Dia 7): « le </a:t>
            </a:r>
            <a:r>
              <a:rPr lang="fr-FR" dirty="0" smtClean="0"/>
              <a:t>Christ, la puissance de Dieu et la sagesse de Dieu… le</a:t>
            </a:r>
            <a:r>
              <a:rPr lang="fr-FR" dirty="0" smtClean="0">
                <a:solidFill>
                  <a:schemeClr val="tx1"/>
                </a:solidFill>
                <a:latin typeface="Calibri" panose="020F0502020204030204" pitchFamily="34" charset="0"/>
              </a:rPr>
              <a:t> </a:t>
            </a:r>
            <a:r>
              <a:rPr lang="fr-FR" dirty="0" smtClean="0">
                <a:solidFill>
                  <a:srgbClr val="FF0000"/>
                </a:solidFill>
                <a:latin typeface="Calibri" panose="020F0502020204030204" pitchFamily="34" charset="0"/>
              </a:rPr>
              <a:t>Christ</a:t>
            </a:r>
            <a:r>
              <a:rPr lang="fr-FR" dirty="0" smtClean="0">
                <a:solidFill>
                  <a:schemeClr val="tx1"/>
                </a:solidFill>
                <a:latin typeface="Calibri" panose="020F0502020204030204" pitchFamily="34" charset="0"/>
              </a:rPr>
              <a:t> … </a:t>
            </a:r>
            <a:r>
              <a:rPr lang="fr-FR" dirty="0" smtClean="0">
                <a:solidFill>
                  <a:srgbClr val="FFFF00"/>
                </a:solidFill>
                <a:latin typeface="Calibri" panose="020F0502020204030204" pitchFamily="34" charset="0"/>
              </a:rPr>
              <a:t>nous</a:t>
            </a:r>
            <a:r>
              <a:rPr lang="fr-FR" dirty="0" smtClean="0">
                <a:solidFill>
                  <a:schemeClr val="tx1"/>
                </a:solidFill>
                <a:latin typeface="Calibri" panose="020F0502020204030204" pitchFamily="34" charset="0"/>
              </a:rPr>
              <a:t> </a:t>
            </a:r>
            <a:r>
              <a:rPr lang="fr-FR" dirty="0" smtClean="0">
                <a:solidFill>
                  <a:srgbClr val="FF0000"/>
                </a:solidFill>
                <a:latin typeface="Calibri" panose="020F0502020204030204" pitchFamily="34" charset="0"/>
              </a:rPr>
              <a:t>a été fait </a:t>
            </a:r>
            <a:r>
              <a:rPr lang="fr-FR" b="1" dirty="0" smtClean="0">
                <a:solidFill>
                  <a:srgbClr val="FFFF00"/>
                </a:solidFill>
                <a:latin typeface="Calibri" panose="020F0502020204030204" pitchFamily="34" charset="0"/>
              </a:rPr>
              <a:t>sagesse</a:t>
            </a:r>
            <a:r>
              <a:rPr lang="fr-FR" dirty="0" smtClean="0">
                <a:solidFill>
                  <a:srgbClr val="FFFF00"/>
                </a:solidFill>
                <a:latin typeface="Calibri" panose="020F0502020204030204" pitchFamily="34" charset="0"/>
              </a:rPr>
              <a:t> </a:t>
            </a:r>
            <a:r>
              <a:rPr lang="fr-FR" dirty="0" smtClean="0">
                <a:solidFill>
                  <a:schemeClr val="tx1"/>
                </a:solidFill>
                <a:latin typeface="Calibri" panose="020F0502020204030204" pitchFamily="34" charset="0"/>
              </a:rPr>
              <a:t>de la part de Dieu » 1 Cor 1.24,30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Calibri" panose="020F0502020204030204" pitchFamily="34" charset="0"/>
              </a:rPr>
              <a:t>Si nous possédons le Christ comme sauveur, nous héritons</a:t>
            </a:r>
            <a:r>
              <a:rPr lang="fr-FR" baseline="0" dirty="0" smtClean="0">
                <a:solidFill>
                  <a:schemeClr val="tx1"/>
                </a:solidFill>
                <a:latin typeface="Calibri" panose="020F0502020204030204" pitchFamily="34" charset="0"/>
              </a:rPr>
              <a:t> d’une sagesse « positionnelle » devant Dieu. Nous affirmons que le Christ est notre sagesse.</a:t>
            </a:r>
            <a:endParaRPr lang="fr-FR" dirty="0" smtClean="0">
              <a:solidFill>
                <a:schemeClr val="tx1"/>
              </a:solidFill>
              <a:latin typeface="Calibri" panose="020F0502020204030204" pitchFamily="34" charset="0"/>
            </a:endParaRPr>
          </a:p>
          <a:p>
            <a:endParaRPr lang="fr-FR" dirty="0" smtClean="0"/>
          </a:p>
          <a:p>
            <a:r>
              <a:rPr lang="fr-FR" dirty="0" smtClean="0"/>
              <a:t>* Par le SAINT-ESPRIT - « Que le Dieu de notre seigneur Jésus Christ, le Père de gloire, vous donne [l']esprit de sagesse et de révélation dans sa connaissance » </a:t>
            </a:r>
            <a:r>
              <a:rPr lang="fr-FR" dirty="0" err="1" smtClean="0"/>
              <a:t>Eph</a:t>
            </a:r>
            <a:r>
              <a:rPr lang="fr-FR" dirty="0" smtClean="0"/>
              <a:t> 1.17 </a:t>
            </a:r>
          </a:p>
          <a:p>
            <a:r>
              <a:rPr lang="fr-FR" sz="1200" b="0" i="0" u="none" strike="noStrike" kern="1200" baseline="0" dirty="0" smtClean="0">
                <a:solidFill>
                  <a:schemeClr val="tx1"/>
                </a:solidFill>
                <a:latin typeface="+mn-lt"/>
                <a:ea typeface="+mn-ea"/>
                <a:cs typeface="+mn-cs"/>
              </a:rPr>
              <a:t>« Car ce n’est pas un esprit de timidité que Dieu nous a donné, mais un esprit de force, d’amour et de sagesse. » 2 Tim 1.7 (LSG)</a:t>
            </a:r>
            <a:endParaRPr lang="fr-FR" dirty="0" smtClean="0"/>
          </a:p>
          <a:p>
            <a:r>
              <a:rPr lang="fr-FR" dirty="0" smtClean="0"/>
              <a:t>A</a:t>
            </a:r>
            <a:r>
              <a:rPr lang="fr-FR" baseline="0" dirty="0" smtClean="0"/>
              <a:t> notre conversion, l</a:t>
            </a:r>
            <a:r>
              <a:rPr lang="fr-FR" dirty="0" smtClean="0"/>
              <a:t>e SE, don de Dieu,</a:t>
            </a:r>
            <a:r>
              <a:rPr lang="fr-FR" baseline="0" dirty="0" smtClean="0"/>
              <a:t> vient demeurer en nous. Lui seul connaît les pensées de Dieu (1 Cor 2.11). L’un de ses objectifs sera de nous révéler la sagesse de Dieu. Il va la communiquer à notre esprit, qui, à son tour, va illuminer les yeux de notre cœur, à savoir, nos pensées. Si nos pensées sont trop occupées, elle ne reçoivent pas ce que l’Esprit tente de leur communiquer; il faut qu’elles soient pures (Phil 4.8), saines (Rom12.3) et bien disposées (2 Cor 10.5).</a:t>
            </a:r>
          </a:p>
          <a:p>
            <a:endParaRPr lang="fr-FR" dirty="0" smtClean="0"/>
          </a:p>
          <a:p>
            <a:r>
              <a:rPr lang="fr-FR" dirty="0" smtClean="0"/>
              <a:t>* Par les ÉCRITURES - 2 Timothée 3.15  « dès ton enfance, tu connais les saintes lettres, qui peuvent te rendre sage à salut par la foi en Jésus-Christ. »</a:t>
            </a:r>
          </a:p>
          <a:p>
            <a:r>
              <a:rPr lang="fr-FR" dirty="0" smtClean="0"/>
              <a:t>En lisant la Parole de Dieu, le croyant,</a:t>
            </a:r>
            <a:r>
              <a:rPr lang="fr-FR" baseline="0" dirty="0" smtClean="0"/>
              <a:t> </a:t>
            </a:r>
            <a:r>
              <a:rPr lang="fr-FR" dirty="0" smtClean="0"/>
              <a:t>confronté à la sagesse </a:t>
            </a:r>
            <a:r>
              <a:rPr lang="fr-FR" baseline="0" dirty="0" smtClean="0"/>
              <a:t>qui</a:t>
            </a:r>
            <a:r>
              <a:rPr lang="fr-FR" dirty="0" smtClean="0"/>
              <a:t> </a:t>
            </a:r>
            <a:r>
              <a:rPr lang="fr-FR" sz="1200" b="0" i="0" u="none" strike="noStrike" kern="1200" baseline="0" dirty="0" smtClean="0">
                <a:solidFill>
                  <a:schemeClr val="tx1"/>
                </a:solidFill>
                <a:latin typeface="+mn-lt"/>
                <a:ea typeface="+mn-ea"/>
                <a:cs typeface="+mn-cs"/>
              </a:rPr>
              <a:t>révèle la sainteté, la majesté et la charité de Dieu, tend ainsi à lui ressembler.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18</a:t>
            </a:fld>
            <a:endParaRPr lang="fr-FR"/>
          </a:p>
        </p:txBody>
      </p:sp>
    </p:spTree>
    <p:extLst>
      <p:ext uri="{BB962C8B-B14F-4D97-AF65-F5344CB8AC3E}">
        <p14:creationId xmlns:p14="http://schemas.microsoft.com/office/powerpoint/2010/main" val="41097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obstacles: 3 guerres </a:t>
            </a:r>
          </a:p>
          <a:p>
            <a:r>
              <a:rPr lang="fr-FR" dirty="0" smtClean="0"/>
              <a:t>Dans</a:t>
            </a:r>
            <a:r>
              <a:rPr lang="fr-FR" baseline="0" dirty="0" smtClean="0"/>
              <a:t> les premiers versets du </a:t>
            </a:r>
            <a:r>
              <a:rPr lang="fr-FR" baseline="0" dirty="0" err="1" smtClean="0"/>
              <a:t>ch</a:t>
            </a:r>
            <a:r>
              <a:rPr lang="fr-FR" baseline="0" dirty="0" smtClean="0"/>
              <a:t> 4, Jacques va mentionner les obstacles que nous rencontrons dans notre quête de sagesse.</a:t>
            </a:r>
          </a:p>
          <a:p>
            <a:r>
              <a:rPr lang="fr-FR" baseline="0" dirty="0" smtClean="0"/>
              <a:t>* Il nous plonge dans des scènes de guerre (</a:t>
            </a:r>
            <a:r>
              <a:rPr lang="fr-FR" baseline="0" dirty="0" err="1" smtClean="0"/>
              <a:t>polemos</a:t>
            </a:r>
            <a:r>
              <a:rPr lang="fr-FR" baseline="0" dirty="0" smtClean="0"/>
              <a:t>), de querelles et de combats (</a:t>
            </a:r>
            <a:r>
              <a:rPr lang="fr-FR" baseline="0" dirty="0" err="1" smtClean="0"/>
              <a:t>makh</a:t>
            </a:r>
            <a:r>
              <a:rPr lang="fr-FR" baseline="0" dirty="0" smtClean="0"/>
              <a:t>-ay). Ce sont des guerres contre les autres, contre nous-mêmes et enfin contre Dieu.</a:t>
            </a:r>
          </a:p>
          <a:p>
            <a:r>
              <a:rPr lang="fr-FR" baseline="0" dirty="0" smtClean="0"/>
              <a:t>Les termes employés sont violents. Et pourtant, il s’agit de relations entre croyants! On est bien loin de vivre comme des « frères qui habitent unis ensemble » (Ps 133.1)! </a:t>
            </a:r>
          </a:p>
          <a:p>
            <a:r>
              <a:rPr lang="fr-FR" baseline="0" dirty="0" smtClean="0"/>
              <a:t>* Quelles sont les causes de ces luttes ? Elles sont multiples: luttes de classe – entre riches et pauvres -, conflits entre supérieurs et subalternes, querelles et rivalités d’église pour être en vue ou diriger, disputes à propos de doctrine, désaccords entre personnes qui engendrent des jugements sans discernement, des médisances et des calomnies… Toutes ces choses nous guettent; soyons vigilants! Plutôt que de nous déchirer, considérons toutes les bénédictions que nous avons en commun!</a:t>
            </a:r>
          </a:p>
          <a:p>
            <a:pPr marL="0" indent="0">
              <a:buFont typeface="Arial" charset="0"/>
              <a:buNone/>
            </a:pPr>
            <a:r>
              <a:rPr lang="fr-FR" baseline="0" dirty="0" smtClean="0"/>
              <a:t>L’origine de ces guerres se trouve en nous-mêmes, dans notre propre cœur. En fait, nous sommes en guerre (s</a:t>
            </a:r>
            <a:r>
              <a:rPr lang="fr-FR" dirty="0" smtClean="0"/>
              <a:t>trat-yoo’-om-ahee</a:t>
            </a:r>
            <a:r>
              <a:rPr lang="fr-FR" baseline="0" dirty="0" smtClean="0"/>
              <a:t> – terme du registre militaire</a:t>
            </a:r>
            <a:r>
              <a:rPr lang="fr-FR" dirty="0" smtClean="0"/>
              <a:t>) </a:t>
            </a:r>
            <a:r>
              <a:rPr lang="fr-FR" baseline="0" dirty="0" smtClean="0"/>
              <a:t>contre nous-mêmes (4.fin v1)!  C’est là en premier lieu que doit se régler le conflit (</a:t>
            </a:r>
            <a:r>
              <a:rPr lang="fr-FR" baseline="0" dirty="0" err="1" smtClean="0"/>
              <a:t>cf</a:t>
            </a:r>
            <a:r>
              <a:rPr lang="fr-FR" baseline="0" dirty="0" smtClean="0"/>
              <a:t> 3.14;16). C’est la sagesse naturelle qui est à l’œuvre! Sachons juger et rejeter nos « désirs égoïstes », nos convoitises et nos envies qui nous conduisent à de mauvaises œuvres, nous amènent à mal prier (v3), et frustrés par le manque de réponse de Dieu,…</a:t>
            </a:r>
          </a:p>
          <a:p>
            <a:pPr marL="0" indent="0">
              <a:buFont typeface="Arial" charset="0"/>
              <a:buNone/>
            </a:pPr>
            <a:r>
              <a:rPr lang="fr-FR" baseline="0" dirty="0" smtClean="0"/>
              <a:t>* nous sommes en guerre contre lui.</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EXERCER, PRATIQUER , DEVELOPPER , CULTIVER LA SAGESSE;</a:t>
            </a:r>
            <a:r>
              <a:rPr lang="fr-FR" baseline="0" dirty="0" smtClean="0"/>
              <a:t> MONTR</a:t>
            </a:r>
            <a:r>
              <a:rPr lang="fr-FR" dirty="0" smtClean="0"/>
              <a:t>ER DE LA SAGESSE; VIVRE</a:t>
            </a:r>
            <a:r>
              <a:rPr lang="fr-FR" baseline="0" dirty="0" smtClean="0"/>
              <a:t> AVEC </a:t>
            </a:r>
            <a:r>
              <a:rPr lang="fr-FR" dirty="0" smtClean="0"/>
              <a:t>SAGESSE;</a:t>
            </a:r>
            <a:r>
              <a:rPr lang="fr-FR" baseline="0" dirty="0" smtClean="0"/>
              <a:t> </a:t>
            </a:r>
            <a:r>
              <a:rPr lang="fr-FR" dirty="0" smtClean="0"/>
              <a:t>QUELLE SAGESSE MONTREZ-VOUS?</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sagesse de Dieu peut paraître une folie pour l'homme: "Car la prédication de la croix est une folie pour ceux qui périssent […] nous prêchons Christ crucifié; scandale pour les Juifs et folie pour les païens, mais puissance de Dieu et sagesse de Dieu…" (1Co.1.18-23).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Paul n'hésite pas à parler de la "folie de Dieu": "Car la folie de Dieu est plus sage que les hommes" (1Co.1.25).]</a:t>
            </a:r>
          </a:p>
          <a:p>
            <a:endParaRPr lang="fr-FR" b="1" dirty="0" smtClean="0"/>
          </a:p>
          <a:p>
            <a:r>
              <a:rPr lang="fr-FR" b="1" dirty="0" smtClean="0"/>
              <a:t>SAGESSE TERRESTRE ET SAGESSE D’EN HAUT 3.13-18</a:t>
            </a:r>
          </a:p>
          <a:p>
            <a:r>
              <a:rPr lang="fr-FR" dirty="0" smtClean="0"/>
              <a:t>Le test de la sagesse 3.13</a:t>
            </a:r>
          </a:p>
          <a:p>
            <a:r>
              <a:rPr lang="fr-FR" b="1" dirty="0" smtClean="0"/>
              <a:t>La fausse sagesse 3.14-16</a:t>
            </a:r>
          </a:p>
          <a:p>
            <a:r>
              <a:rPr lang="fr-FR" dirty="0" smtClean="0"/>
              <a:t>La motivation de la fausse sagesse 3.14</a:t>
            </a:r>
          </a:p>
          <a:p>
            <a:r>
              <a:rPr lang="fr-FR" dirty="0" smtClean="0"/>
              <a:t>Les caractéristiques de la fausse sagesse 3.15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effets de la fausse sagesse 3.16</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La vraie sagesse 3.17-18</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motivation de la vraie sagesse 3.17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caractéristiques de la vraie sagesse 3.17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effets de la vraie sagesse 3.18</a:t>
            </a:r>
          </a:p>
          <a:p>
            <a:r>
              <a:rPr lang="fr-FR" b="1" dirty="0" smtClean="0"/>
              <a:t>LE DANGER D’ÊTRE AMI DU MONDE 4</a:t>
            </a:r>
          </a:p>
          <a:p>
            <a:r>
              <a:rPr lang="fr-FR" dirty="0" smtClean="0"/>
              <a:t>- Conflits avec les autres 4.1</a:t>
            </a:r>
          </a:p>
          <a:p>
            <a:r>
              <a:rPr lang="fr-FR" dirty="0" smtClean="0"/>
              <a:t>- Conflits avec soi 4.1-3</a:t>
            </a:r>
          </a:p>
          <a:p>
            <a:r>
              <a:rPr lang="fr-FR" dirty="0" smtClean="0"/>
              <a:t>Un désir non maîtrisé 4.1</a:t>
            </a:r>
          </a:p>
          <a:p>
            <a:r>
              <a:rPr lang="fr-FR" dirty="0" smtClean="0"/>
              <a:t>Un désir non réalisé 4.2</a:t>
            </a:r>
          </a:p>
          <a:p>
            <a:r>
              <a:rPr lang="fr-FR" dirty="0" smtClean="0"/>
              <a:t>Un désir égoïste 4.2,3</a:t>
            </a:r>
          </a:p>
          <a:p>
            <a:r>
              <a:rPr lang="fr-FR" dirty="0" smtClean="0"/>
              <a:t>- Conflit avec Dieu 4.4-6</a:t>
            </a:r>
          </a:p>
          <a:p>
            <a:r>
              <a:rPr lang="fr-FR" dirty="0" smtClean="0"/>
              <a:t>L’hostilité envers Dieu 4.4</a:t>
            </a:r>
          </a:p>
          <a:p>
            <a:r>
              <a:rPr lang="fr-FR" dirty="0" smtClean="0"/>
              <a:t>Mépris de l’Écriture 4.5</a:t>
            </a:r>
          </a:p>
          <a:p>
            <a:r>
              <a:rPr lang="fr-FR" dirty="0" smtClean="0"/>
              <a:t>L’orgueil 4.6</a:t>
            </a:r>
          </a:p>
          <a:p>
            <a:r>
              <a:rPr lang="fr-FR" b="1" dirty="0" smtClean="0"/>
              <a:t>S’APPROCHER DE DIEU 4.7-10</a:t>
            </a:r>
          </a:p>
          <a:p>
            <a:r>
              <a:rPr lang="fr-FR" dirty="0" smtClean="0"/>
              <a:t>La soumission 4.7</a:t>
            </a:r>
          </a:p>
          <a:p>
            <a:r>
              <a:rPr lang="fr-FR" dirty="0" smtClean="0"/>
              <a:t>La résistance 4.7</a:t>
            </a:r>
          </a:p>
          <a:p>
            <a:r>
              <a:rPr lang="fr-FR" dirty="0" smtClean="0"/>
              <a:t>La communion 4.8</a:t>
            </a:r>
          </a:p>
          <a:p>
            <a:r>
              <a:rPr lang="fr-FR" dirty="0" smtClean="0"/>
              <a:t>La pureté 4.8</a:t>
            </a:r>
          </a:p>
          <a:p>
            <a:r>
              <a:rPr lang="fr-FR" dirty="0" smtClean="0"/>
              <a:t>La purification du cœur 4.8</a:t>
            </a:r>
          </a:p>
          <a:p>
            <a:r>
              <a:rPr lang="fr-FR" dirty="0" smtClean="0"/>
              <a:t>La conscience de leur état 4.9</a:t>
            </a:r>
          </a:p>
          <a:p>
            <a:r>
              <a:rPr lang="fr-FR" dirty="0" smtClean="0"/>
              <a:t>Le deuil 4.9</a:t>
            </a:r>
          </a:p>
          <a:p>
            <a:r>
              <a:rPr lang="fr-FR" dirty="0" smtClean="0"/>
              <a:t>Les larmes 4.9</a:t>
            </a:r>
          </a:p>
          <a:p>
            <a:r>
              <a:rPr lang="fr-FR" dirty="0" smtClean="0"/>
              <a:t>Le sérieux 4.9</a:t>
            </a:r>
          </a:p>
          <a:p>
            <a:r>
              <a:rPr lang="fr-FR" dirty="0" smtClean="0"/>
              <a:t>L’humilité 4.10</a:t>
            </a:r>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2</a:t>
            </a:fld>
            <a:endParaRPr lang="fr-FR"/>
          </a:p>
        </p:txBody>
      </p:sp>
    </p:spTree>
    <p:extLst>
      <p:ext uri="{BB962C8B-B14F-4D97-AF65-F5344CB8AC3E}">
        <p14:creationId xmlns:p14="http://schemas.microsoft.com/office/powerpoint/2010/main" val="2132701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obstacles: 3 ennemis</a:t>
            </a:r>
          </a:p>
          <a:p>
            <a:r>
              <a:rPr lang="fr-FR" dirty="0" smtClean="0"/>
              <a:t>A l’origine de toute guerre, il y a rébellion contre Dieu. Si nous devenons amis des ennemis de Dieu, alors nous sommes</a:t>
            </a:r>
            <a:r>
              <a:rPr lang="fr-FR" baseline="0" dirty="0" smtClean="0"/>
              <a:t> ennemis de Dieu.</a:t>
            </a:r>
          </a:p>
          <a:p>
            <a:r>
              <a:rPr lang="fr-FR" baseline="0" dirty="0" smtClean="0"/>
              <a:t>Jacques nous aide à identifier 3 de nos ennemis:</a:t>
            </a:r>
          </a:p>
          <a:p>
            <a:r>
              <a:rPr lang="fr-FR" baseline="0" dirty="0" smtClean="0"/>
              <a:t>* le monde, la chair et le diable.</a:t>
            </a:r>
          </a:p>
          <a:p>
            <a:r>
              <a:rPr lang="fr-FR" baseline="0" dirty="0" smtClean="0"/>
              <a:t>* 1. Le monde (v4) = le système qui régit le monde sans Dieu: Rappelons-nous l’histoire de Lot. L’amitié du monde se produit toujours de façon graduelle. Celui qui agit ainsi vis-à-vis de Dieu est appelé « adultère », infidèle à Dieu! - seul passage du NT où le mot est employé métaphoriquement- </a:t>
            </a:r>
          </a:p>
          <a:p>
            <a:r>
              <a:rPr lang="fr-FR" baseline="0" dirty="0" smtClean="0"/>
              <a:t>* 2. La chair (v1,5): Si je vis selon la chair, j’attriste le Saint-Esprit qui habite en moi. Si je veux plaire à ma vieille nature, je déclare la guerre à Dieu. « En effet, les tendances de la chair sont ennemies de Dieu » </a:t>
            </a:r>
            <a:r>
              <a:rPr lang="fr-FR" baseline="0" dirty="0" err="1" smtClean="0"/>
              <a:t>Ro</a:t>
            </a:r>
            <a:r>
              <a:rPr lang="fr-FR" baseline="0" dirty="0" smtClean="0"/>
              <a:t> 8.7. Certaines versions (</a:t>
            </a:r>
            <a:r>
              <a:rPr lang="fr-FR" dirty="0" smtClean="0"/>
              <a:t>LSG) </a:t>
            </a:r>
            <a:r>
              <a:rPr lang="fr-FR" baseline="0" dirty="0" smtClean="0"/>
              <a:t>traduisent le v5 de la façon suivante: « </a:t>
            </a:r>
            <a:r>
              <a:rPr lang="fr-FR" dirty="0" smtClean="0"/>
              <a:t>Croyez-vous que l'Écriture parle en vain ? C'est avec jalousie que Dieu chérit l'esprit qu'il a fait habiter en nous. »</a:t>
            </a:r>
            <a:endParaRPr lang="fr-FR" baseline="0" dirty="0" smtClean="0"/>
          </a:p>
          <a:p>
            <a:pPr marL="0" indent="0">
              <a:buFont typeface="Arial" charset="0"/>
              <a:buNone/>
            </a:pPr>
            <a:r>
              <a:rPr lang="fr-FR" baseline="0" dirty="0" smtClean="0"/>
              <a:t>* 3. Le diable (v6-7): Il lutte contre le fils de Dieu. Son péché, c’est l’orgueil (« la faute du diable » 1 Tim 2.6), et il veut entrainer l’homme dans ce péché pour le détourner de Dieu. </a:t>
            </a:r>
          </a:p>
          <a:p>
            <a:pPr marL="0" indent="0">
              <a:buFont typeface="Arial" charset="0"/>
              <a:buNone/>
            </a:pPr>
            <a:r>
              <a:rPr lang="fr-FR" baseline="0" dirty="0" smtClean="0"/>
              <a:t>* Des armes pour vaincre: S’approcher, se soumettre, s’humilier</a:t>
            </a:r>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a:r>
              <a:rPr lang="fr-FR" dirty="0" smtClean="0"/>
              <a:t>La panoplie du vainqueur</a:t>
            </a:r>
          </a:p>
          <a:p>
            <a:pPr algn="l"/>
            <a:r>
              <a:rPr lang="fr-FR" dirty="0" smtClean="0"/>
              <a:t>Le Seigneur nous donne des ressources</a:t>
            </a:r>
          </a:p>
          <a:p>
            <a:pPr algn="l"/>
            <a:r>
              <a:rPr lang="fr-FR" dirty="0" smtClean="0"/>
              <a:t>* Soumettez-vous donc à Dieu v7 </a:t>
            </a:r>
            <a:r>
              <a:rPr lang="fr-FR" dirty="0" smtClean="0">
                <a:sym typeface="Wingdings"/>
              </a:rPr>
              <a:t> </a:t>
            </a:r>
            <a:r>
              <a:rPr lang="fr-FR" dirty="0" smtClean="0"/>
              <a:t>Prenons notre juste place devant lui</a:t>
            </a:r>
          </a:p>
          <a:p>
            <a:pPr algn="l"/>
            <a:r>
              <a:rPr lang="fr-FR" dirty="0" smtClean="0"/>
              <a:t>* Résistez au diable v7 (id 1 Pi 5.9) </a:t>
            </a:r>
            <a:r>
              <a:rPr lang="fr-FR" dirty="0" smtClean="0">
                <a:sym typeface="Wingdings"/>
              </a:rPr>
              <a:t> </a:t>
            </a:r>
            <a:r>
              <a:rPr lang="fr-FR" dirty="0" smtClean="0"/>
              <a:t>Refusons d’entrer dans son jeu; ne lui donnons pas accès; fermons l’oreille à tout ce qui divise</a:t>
            </a:r>
            <a:r>
              <a:rPr lang="fr-FR" baseline="0" dirty="0" smtClean="0"/>
              <a:t> (médisance ou calomnie); tenons ferme dans la vérité</a:t>
            </a:r>
            <a:endParaRPr lang="fr-FR" dirty="0" smtClean="0"/>
          </a:p>
          <a:p>
            <a:pPr algn="l"/>
            <a:r>
              <a:rPr lang="fr-FR" dirty="0" smtClean="0"/>
              <a:t>* Approchez-vous de Dieu v8 </a:t>
            </a:r>
            <a:r>
              <a:rPr lang="fr-FR" dirty="0" smtClean="0">
                <a:sym typeface="Wingdings"/>
              </a:rPr>
              <a:t> </a:t>
            </a:r>
            <a:r>
              <a:rPr lang="fr-FR" dirty="0" smtClean="0"/>
              <a:t>par la confession</a:t>
            </a:r>
            <a:r>
              <a:rPr lang="fr-FR" baseline="0" dirty="0" smtClean="0"/>
              <a:t> et la prière pour connaître cette </a:t>
            </a:r>
            <a:r>
              <a:rPr lang="fr-FR" dirty="0" smtClean="0"/>
              <a:t>place de sécurité auprès de lui</a:t>
            </a:r>
          </a:p>
          <a:p>
            <a:pPr algn="l"/>
            <a:r>
              <a:rPr lang="fr-FR" dirty="0" smtClean="0"/>
              <a:t>* Nettoyez vos mains v8 </a:t>
            </a:r>
            <a:r>
              <a:rPr lang="fr-FR" dirty="0" smtClean="0">
                <a:sym typeface="Wingdings"/>
              </a:rPr>
              <a:t> </a:t>
            </a:r>
            <a:r>
              <a:rPr lang="fr-FR" dirty="0" smtClean="0"/>
              <a:t>Dieu est</a:t>
            </a:r>
            <a:r>
              <a:rPr lang="fr-FR" baseline="0" dirty="0" smtClean="0"/>
              <a:t> saint: mettons nos actes en conformité avec notre identité d’enfants de Dieu</a:t>
            </a:r>
            <a:endParaRPr lang="fr-FR" dirty="0" smtClean="0"/>
          </a:p>
          <a:p>
            <a:pPr algn="l"/>
            <a:r>
              <a:rPr lang="fr-FR" dirty="0" smtClean="0"/>
              <a:t>* Purifiez vos cœurs v8 </a:t>
            </a:r>
            <a:r>
              <a:rPr lang="fr-FR" dirty="0" smtClean="0">
                <a:sym typeface="Wingdings"/>
              </a:rPr>
              <a:t> </a:t>
            </a:r>
            <a:r>
              <a:rPr lang="fr-FR" dirty="0" smtClean="0"/>
              <a:t>Dieu n’aime pas les cœurs partagés,</a:t>
            </a:r>
            <a:r>
              <a:rPr lang="fr-FR" baseline="0" dirty="0" smtClean="0"/>
              <a:t> là où il y a du mélange</a:t>
            </a:r>
            <a:endParaRPr lang="fr-FR" dirty="0" smtClean="0"/>
          </a:p>
          <a:p>
            <a:pPr algn="l"/>
            <a:r>
              <a:rPr lang="fr-FR" dirty="0" smtClean="0"/>
              <a:t>* Sentez votre misère v9 </a:t>
            </a:r>
            <a:r>
              <a:rPr lang="fr-FR" dirty="0" smtClean="0">
                <a:sym typeface="Wingdings"/>
              </a:rPr>
              <a:t> </a:t>
            </a:r>
            <a:r>
              <a:rPr lang="fr-FR" dirty="0" smtClean="0"/>
              <a:t>Reconnaissons notre misère;</a:t>
            </a:r>
            <a:r>
              <a:rPr lang="fr-FR" baseline="0" dirty="0" smtClean="0"/>
              <a:t> p</a:t>
            </a:r>
            <a:r>
              <a:rPr lang="fr-FR" dirty="0" smtClean="0"/>
              <a:t>renons conscience de notre humanité avec ses limites et ses faiblesses</a:t>
            </a:r>
          </a:p>
          <a:p>
            <a:pPr algn="l"/>
            <a:r>
              <a:rPr lang="fr-FR" dirty="0" smtClean="0"/>
              <a:t>* Menez deuil et pleurez v9 </a:t>
            </a:r>
            <a:r>
              <a:rPr lang="fr-FR" dirty="0" smtClean="0">
                <a:sym typeface="Wingdings"/>
              </a:rPr>
              <a:t> </a:t>
            </a:r>
            <a:r>
              <a:rPr lang="fr-FR" dirty="0" smtClean="0"/>
              <a:t>Cette</a:t>
            </a:r>
            <a:r>
              <a:rPr lang="fr-FR" baseline="0" dirty="0" smtClean="0"/>
              <a:t> p</a:t>
            </a:r>
            <a:r>
              <a:rPr lang="fr-FR" dirty="0" smtClean="0"/>
              <a:t>rise</a:t>
            </a:r>
            <a:r>
              <a:rPr lang="fr-FR" baseline="0" dirty="0" smtClean="0"/>
              <a:t> de</a:t>
            </a:r>
            <a:r>
              <a:rPr lang="fr-FR" dirty="0" smtClean="0"/>
              <a:t> conscience nous conduira à une</a:t>
            </a:r>
            <a:r>
              <a:rPr lang="fr-FR" baseline="0" dirty="0" smtClean="0"/>
              <a:t> vraie</a:t>
            </a:r>
            <a:r>
              <a:rPr lang="fr-FR" dirty="0" smtClean="0"/>
              <a:t> repentance </a:t>
            </a:r>
          </a:p>
          <a:p>
            <a:pPr algn="l"/>
            <a:r>
              <a:rPr lang="fr-FR" dirty="0" smtClean="0"/>
              <a:t>* Humiliez-vous  v10 </a:t>
            </a:r>
            <a:r>
              <a:rPr lang="fr-FR" dirty="0" smtClean="0">
                <a:sym typeface="Wingdings"/>
              </a:rPr>
              <a:t> </a:t>
            </a:r>
            <a:r>
              <a:rPr lang="fr-FR" dirty="0" smtClean="0"/>
              <a:t>… et à une sincère humilité</a:t>
            </a:r>
          </a:p>
          <a:p>
            <a:pPr algn="l"/>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a:r>
              <a:rPr lang="fr-FR" dirty="0" smtClean="0"/>
              <a:t>Que retenir?</a:t>
            </a:r>
          </a:p>
          <a:p>
            <a:pPr algn="l"/>
            <a:r>
              <a:rPr lang="fr-FR" dirty="0" smtClean="0"/>
              <a:t>Avertis et stimulés par les enseignements que nous venons</a:t>
            </a:r>
            <a:r>
              <a:rPr lang="fr-FR" baseline="0" dirty="0" smtClean="0"/>
              <a:t> de considérer, encourageons-nous les uns les autres par un mot d’ordre (une maxime) à mettre en œuvre dans notre vie quotidienne:</a:t>
            </a:r>
            <a:endParaRPr lang="fr-FR" dirty="0" smtClean="0"/>
          </a:p>
          <a:p>
            <a:pPr algn="l"/>
            <a:r>
              <a:rPr lang="fr-FR" dirty="0" smtClean="0"/>
              <a:t>*Appliquons-nous, </a:t>
            </a:r>
          </a:p>
          <a:p>
            <a:pPr algn="l"/>
            <a:r>
              <a:rPr lang="fr-FR" dirty="0" smtClean="0"/>
              <a:t>avec le secours du </a:t>
            </a:r>
          </a:p>
          <a:p>
            <a:pPr algn="l"/>
            <a:r>
              <a:rPr lang="fr-FR" dirty="0" smtClean="0"/>
              <a:t>Saint-Esprit,</a:t>
            </a:r>
          </a:p>
          <a:p>
            <a:pPr algn="l"/>
            <a:r>
              <a:rPr lang="fr-FR" dirty="0" smtClean="0"/>
              <a:t>*à nous conduire d’une manière juste,</a:t>
            </a:r>
          </a:p>
          <a:p>
            <a:pPr algn="l"/>
            <a:r>
              <a:rPr lang="fr-FR" dirty="0" smtClean="0"/>
              <a:t> empreinte de douceur, </a:t>
            </a:r>
          </a:p>
          <a:p>
            <a:pPr algn="l"/>
            <a:r>
              <a:rPr lang="fr-FR" dirty="0" smtClean="0"/>
              <a:t>*afin que nous révélions au monde </a:t>
            </a:r>
          </a:p>
          <a:p>
            <a:pPr algn="l"/>
            <a:r>
              <a:rPr lang="fr-FR" dirty="0" smtClean="0"/>
              <a:t>le Fils de Dieu, </a:t>
            </a:r>
          </a:p>
          <a:p>
            <a:pPr algn="l"/>
            <a:r>
              <a:rPr lang="fr-FR" dirty="0" smtClean="0"/>
              <a:t>notre sagesse,</a:t>
            </a:r>
          </a:p>
          <a:p>
            <a:pPr algn="l"/>
            <a:r>
              <a:rPr lang="fr-FR" dirty="0" smtClean="0"/>
              <a:t>*à travers des œuvres qui glorifient </a:t>
            </a:r>
          </a:p>
          <a:p>
            <a:pPr algn="l"/>
            <a:r>
              <a:rPr lang="fr-FR" dirty="0" smtClean="0"/>
              <a:t>Dieu notre Père. </a:t>
            </a:r>
          </a:p>
          <a:p>
            <a:pPr marL="0" indent="0" algn="l">
              <a:buFont typeface="Arial" charset="0"/>
              <a:buNone/>
            </a:pPr>
            <a:r>
              <a:rPr lang="fr-FR" i="0" dirty="0" smtClean="0"/>
              <a:t>Avec</a:t>
            </a:r>
            <a:r>
              <a:rPr lang="fr-FR" i="0" baseline="0" dirty="0" smtClean="0"/>
              <a:t> l’apôtre Paul, n</a:t>
            </a:r>
            <a:r>
              <a:rPr lang="fr-FR" i="0" dirty="0" smtClean="0"/>
              <a:t>ous pouvons reprendre ensemble cette prière déjà évoquée (Dia 16) </a:t>
            </a:r>
            <a:r>
              <a:rPr lang="fr-FR" i="0" baseline="0" dirty="0" smtClean="0"/>
              <a:t>: </a:t>
            </a:r>
          </a:p>
          <a:p>
            <a:pPr marL="0" indent="0" algn="l">
              <a:buFont typeface="Arial" charset="0"/>
              <a:buNone/>
            </a:pPr>
            <a:r>
              <a:rPr lang="fr-FR" i="0" baseline="0" dirty="0" smtClean="0"/>
              <a:t>*« </a:t>
            </a:r>
            <a:r>
              <a:rPr lang="fr-FR" i="0" dirty="0" smtClean="0"/>
              <a:t>que le Dieu de notre Seigneur Jésus-Christ, le Père de gloire, vous </a:t>
            </a:r>
            <a:r>
              <a:rPr lang="fr-FR" b="1" i="0" dirty="0" smtClean="0"/>
              <a:t>(nous) </a:t>
            </a:r>
            <a:r>
              <a:rPr lang="fr-FR" i="0" dirty="0" smtClean="0"/>
              <a:t>donne un esprit de sagesse et de révélation qui vous </a:t>
            </a:r>
            <a:r>
              <a:rPr lang="fr-FR" b="1" i="0" dirty="0" smtClean="0"/>
              <a:t>(nous) </a:t>
            </a:r>
            <a:r>
              <a:rPr lang="fr-FR" i="0" dirty="0" smtClean="0"/>
              <a:t>le fasse connaître » </a:t>
            </a:r>
            <a:r>
              <a:rPr lang="fr-FR" i="0" dirty="0" err="1" smtClean="0"/>
              <a:t>Eph</a:t>
            </a:r>
            <a:r>
              <a:rPr lang="fr-FR" i="0" dirty="0" smtClean="0"/>
              <a:t> 1.17 </a:t>
            </a:r>
          </a:p>
          <a:p>
            <a:pPr marL="0" indent="0" algn="l">
              <a:buFont typeface="Arial" charset="0"/>
              <a:buNone/>
            </a:pPr>
            <a:r>
              <a:rPr lang="fr-FR" i="0" dirty="0" smtClean="0"/>
              <a:t>AMEN</a:t>
            </a:r>
          </a:p>
          <a:p>
            <a:pPr marL="0" indent="0" algn="l">
              <a:buFont typeface="Arial" charset="0"/>
              <a:buNone/>
            </a:pPr>
            <a:r>
              <a:rPr lang="fr-FR" i="0" dirty="0" smtClean="0"/>
              <a:t>Ce n’est pas recevoir le Saint-Esprit que nous possédons déjà, mais recevoir de sa part la sagesse qui découle de </a:t>
            </a:r>
            <a:r>
              <a:rPr lang="fr-FR" i="0" baseline="0" dirty="0" smtClean="0"/>
              <a:t>la connaissance de Dieu notre Père et du Seigneur Jésus.</a:t>
            </a:r>
            <a:r>
              <a:rPr lang="fr-FR" i="0" dirty="0" smtClean="0"/>
              <a:t> </a:t>
            </a:r>
          </a:p>
          <a:p>
            <a:endParaRPr lang="fr-FR" i="0" dirty="0" smtClean="0"/>
          </a:p>
          <a:p>
            <a:r>
              <a:rPr lang="fr-FR" i="0" dirty="0" smtClean="0"/>
              <a:t>[Suite : « </a:t>
            </a:r>
            <a:r>
              <a:rPr lang="fr-FR" sz="1200" b="0" i="0" u="none" strike="noStrike" kern="1200" baseline="0" dirty="0" smtClean="0">
                <a:solidFill>
                  <a:schemeClr val="tx1"/>
                </a:solidFill>
                <a:latin typeface="+mn-lt"/>
                <a:ea typeface="+mn-ea"/>
                <a:cs typeface="+mn-cs"/>
              </a:rPr>
              <a:t>et qu’il illumine les yeux de votre cœur, pour que vous sachiez quelle est l’espérance qui s’attache à son appel, quelle est la richesse de la gloire de son héritage qu’il réserve aux saints, et quelle est envers nous qui croyons l’infinie grandeur de sa puissance, se manifestant avec efficacité par la vertu de sa force. » </a:t>
            </a:r>
            <a:r>
              <a:rPr lang="fr-FR" sz="1200" b="0" i="0" u="none" strike="noStrike" kern="1200" baseline="0" dirty="0" err="1" smtClean="0">
                <a:solidFill>
                  <a:schemeClr val="tx1"/>
                </a:solidFill>
                <a:latin typeface="+mn-lt"/>
                <a:ea typeface="+mn-ea"/>
                <a:cs typeface="+mn-cs"/>
              </a:rPr>
              <a:t>Eph</a:t>
            </a:r>
            <a:r>
              <a:rPr lang="fr-FR" sz="1200" b="0" i="0" u="none" strike="noStrike" kern="1200" baseline="0" dirty="0" smtClean="0">
                <a:solidFill>
                  <a:schemeClr val="tx1"/>
                </a:solidFill>
                <a:latin typeface="+mn-lt"/>
                <a:ea typeface="+mn-ea"/>
                <a:cs typeface="+mn-cs"/>
              </a:rPr>
              <a:t> 1.18-19]</a:t>
            </a:r>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23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a:r>
              <a:rPr lang="fr-FR" dirty="0" smtClean="0"/>
              <a:t>PLAN</a:t>
            </a:r>
          </a:p>
          <a:p>
            <a:pPr algn="l"/>
            <a:r>
              <a:rPr lang="fr-FR" dirty="0" smtClean="0"/>
              <a:t>1. Introduction: Sagesse humaine</a:t>
            </a:r>
          </a:p>
          <a:p>
            <a:pPr algn="l"/>
            <a:r>
              <a:rPr lang="fr-FR" dirty="0" smtClean="0"/>
              <a:t>2. Sagesse selon la Bible dans l’AT et le NT</a:t>
            </a:r>
          </a:p>
          <a:p>
            <a:pPr algn="l"/>
            <a:r>
              <a:rPr lang="fr-FR" dirty="0" smtClean="0"/>
              <a:t>3. L’épître de Jacques et la sagesse</a:t>
            </a:r>
          </a:p>
          <a:p>
            <a:pPr algn="l"/>
            <a:r>
              <a:rPr lang="fr-FR" dirty="0" smtClean="0"/>
              <a:t>4. Acquérir la sagesse</a:t>
            </a:r>
          </a:p>
          <a:p>
            <a:pPr algn="l"/>
            <a:r>
              <a:rPr lang="fr-FR" dirty="0" smtClean="0"/>
              <a:t>5. Conclusion: A vivre</a:t>
            </a:r>
          </a:p>
          <a:p>
            <a:pPr algn="l"/>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sagesse humaine  </a:t>
            </a:r>
          </a:p>
          <a:p>
            <a:r>
              <a:rPr lang="fr-FR" sz="1200" b="0" i="0" kern="1200" dirty="0" smtClean="0">
                <a:solidFill>
                  <a:schemeClr val="tx1"/>
                </a:solidFill>
                <a:effectLst/>
                <a:latin typeface="+mn-lt"/>
                <a:ea typeface="+mn-ea"/>
                <a:cs typeface="+mn-cs"/>
              </a:rPr>
              <a:t>Lorsqu’on évoque le concept de la sagesse, on pense à un idéal de vie supérieur à la moyenne; on l’associe</a:t>
            </a:r>
            <a:r>
              <a:rPr lang="fr-FR" sz="1200" b="0" i="0" kern="1200" baseline="0" dirty="0" smtClean="0">
                <a:solidFill>
                  <a:schemeClr val="tx1"/>
                </a:solidFill>
                <a:effectLst/>
                <a:latin typeface="+mn-lt"/>
                <a:ea typeface="+mn-ea"/>
                <a:cs typeface="+mn-cs"/>
              </a:rPr>
              <a:t> souvent aux anciens, à la philosophie, aux grands maîtres à penser. </a:t>
            </a:r>
          </a:p>
          <a:p>
            <a:r>
              <a:rPr lang="fr-FR" sz="1200" b="0" i="0" kern="1200" baseline="0" dirty="0" smtClean="0">
                <a:solidFill>
                  <a:schemeClr val="tx1"/>
                </a:solidFill>
                <a:effectLst/>
                <a:latin typeface="+mn-lt"/>
                <a:ea typeface="+mn-ea"/>
                <a:cs typeface="+mn-cs"/>
              </a:rPr>
              <a:t>* On la trouve essentiellement dans des livres.</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Les grands maîtres que sont *Socrate</a:t>
            </a:r>
            <a:r>
              <a:rPr lang="fr-FR" sz="1200" b="0" i="0" kern="1200" baseline="0" dirty="0" smtClean="0">
                <a:solidFill>
                  <a:schemeClr val="tx1"/>
                </a:solidFill>
                <a:effectLst/>
                <a:latin typeface="+mn-lt"/>
                <a:ea typeface="+mn-ea"/>
                <a:cs typeface="+mn-cs"/>
              </a:rPr>
              <a:t> (son nom évoque pour moi entre autres le test des 3 passoires pour faire taire les rumeurs: vérité, bonté et utilité)</a:t>
            </a:r>
          </a:p>
          <a:p>
            <a:r>
              <a:rPr lang="fr-FR" sz="1200" b="0" i="0" kern="1200" baseline="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Bouddha, *Confucius (-500 philosophe chinois -</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confucianisme), *</a:t>
            </a:r>
            <a:r>
              <a:rPr lang="fr-FR" sz="1200" b="0" i="0" kern="1200" dirty="0" err="1" smtClean="0">
                <a:solidFill>
                  <a:schemeClr val="tx1"/>
                </a:solidFill>
                <a:effectLst/>
                <a:latin typeface="+mn-lt"/>
                <a:ea typeface="+mn-ea"/>
                <a:cs typeface="+mn-cs"/>
              </a:rPr>
              <a:t>Lao-tseu</a:t>
            </a:r>
            <a:r>
              <a:rPr lang="fr-FR" sz="1200" b="0" i="0" kern="1200" dirty="0" smtClean="0">
                <a:solidFill>
                  <a:schemeClr val="tx1"/>
                </a:solidFill>
                <a:effectLst/>
                <a:latin typeface="+mn-lt"/>
                <a:ea typeface="+mn-ea"/>
                <a:cs typeface="+mn-cs"/>
              </a:rPr>
              <a:t> (fondateur taoïsme 5è s), *</a:t>
            </a:r>
            <a:r>
              <a:rPr lang="fr-FR" sz="1200" b="0" i="0" kern="1200" dirty="0" err="1" smtClean="0">
                <a:solidFill>
                  <a:schemeClr val="tx1"/>
                </a:solidFill>
                <a:effectLst/>
                <a:latin typeface="+mn-lt"/>
                <a:ea typeface="+mn-ea"/>
                <a:cs typeface="+mn-cs"/>
              </a:rPr>
              <a:t>Rumi</a:t>
            </a:r>
            <a:r>
              <a:rPr lang="fr-FR" sz="1200" b="0" i="0" kern="1200" dirty="0" smtClean="0">
                <a:solidFill>
                  <a:schemeClr val="tx1"/>
                </a:solidFill>
                <a:effectLst/>
                <a:latin typeface="+mn-lt"/>
                <a:ea typeface="+mn-ea"/>
                <a:cs typeface="+mn-cs"/>
              </a:rPr>
              <a:t> (persan musulman 13è s, maître du </a:t>
            </a:r>
            <a:r>
              <a:rPr lang="fr-FR" b="1" dirty="0" smtClean="0"/>
              <a:t>soufisme</a:t>
            </a:r>
            <a:r>
              <a:rPr lang="fr-FR" b="0" dirty="0" smtClean="0"/>
              <a:t> -</a:t>
            </a:r>
            <a:r>
              <a:rPr lang="fr-FR" b="0" baseline="0" dirty="0" smtClean="0"/>
              <a:t> t</a:t>
            </a:r>
            <a:r>
              <a:rPr lang="fr-FR" dirty="0" smtClean="0"/>
              <a:t>endance ésotérique et mystique de l'islam</a:t>
            </a:r>
            <a:r>
              <a:rPr lang="fr-FR" sz="1200" b="0" i="0" kern="1200" dirty="0" smtClean="0">
                <a:solidFill>
                  <a:schemeClr val="tx1"/>
                </a:solidFill>
                <a:effectLst/>
                <a:latin typeface="+mn-lt"/>
                <a:ea typeface="+mn-ea"/>
                <a:cs typeface="+mn-cs"/>
              </a:rPr>
              <a:t>), *Gandhi, *le dalaï-lama (14è de la lignée - bouddhisme</a:t>
            </a:r>
            <a:r>
              <a:rPr lang="fr-FR" sz="1200" b="0" i="0" kern="1200" baseline="0" dirty="0" smtClean="0">
                <a:solidFill>
                  <a:schemeClr val="tx1"/>
                </a:solidFill>
                <a:effectLst/>
                <a:latin typeface="+mn-lt"/>
                <a:ea typeface="+mn-ea"/>
                <a:cs typeface="+mn-cs"/>
              </a:rPr>
              <a:t> tibétain)</a:t>
            </a:r>
            <a:r>
              <a:rPr lang="fr-FR" sz="1200" b="0" i="0" kern="1200" dirty="0" smtClean="0">
                <a:solidFill>
                  <a:schemeClr val="tx1"/>
                </a:solidFill>
                <a:effectLst/>
                <a:latin typeface="+mn-lt"/>
                <a:ea typeface="+mn-ea"/>
                <a:cs typeface="+mn-cs"/>
              </a:rPr>
              <a:t>…</a:t>
            </a:r>
            <a:r>
              <a:rPr lang="fr-FR" sz="1200" b="0" i="0" kern="1200" dirty="0" err="1" smtClean="0">
                <a:solidFill>
                  <a:schemeClr val="tx1"/>
                </a:solidFill>
                <a:effectLst/>
                <a:latin typeface="+mn-lt"/>
                <a:ea typeface="+mn-ea"/>
                <a:cs typeface="+mn-cs"/>
              </a:rPr>
              <a:t>etc</a:t>
            </a:r>
            <a:r>
              <a:rPr lang="fr-FR" sz="1200" b="0" i="0" kern="1200" dirty="0" smtClean="0">
                <a:solidFill>
                  <a:schemeClr val="tx1"/>
                </a:solidFill>
                <a:effectLst/>
                <a:latin typeface="+mn-lt"/>
                <a:ea typeface="+mn-ea"/>
                <a:cs typeface="+mn-cs"/>
              </a:rPr>
              <a:t>, ont légué aux générations suivantes des écrits de sagesse émanant de leurs paroles et de leurs actions. De nombreuses personnes,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orientent leur vie selon leurs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principes. </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Selon</a:t>
            </a:r>
            <a:r>
              <a:rPr lang="fr-FR" sz="1200" b="0" i="0" kern="1200" baseline="0" dirty="0" smtClean="0">
                <a:solidFill>
                  <a:schemeClr val="tx1"/>
                </a:solidFill>
                <a:effectLst/>
                <a:latin typeface="+mn-lt"/>
                <a:ea typeface="+mn-ea"/>
                <a:cs typeface="+mn-cs"/>
              </a:rPr>
              <a:t> eux, la</a:t>
            </a:r>
            <a:r>
              <a:rPr lang="fr-FR" sz="1200" b="0" i="0" kern="1200" dirty="0" smtClean="0">
                <a:solidFill>
                  <a:schemeClr val="tx1"/>
                </a:solidFill>
                <a:effectLst/>
                <a:latin typeface="+mn-lt"/>
                <a:ea typeface="+mn-ea"/>
                <a:cs typeface="+mn-cs"/>
              </a:rPr>
              <a:t> sagesse qu’ils enseignent contient des clés et des vérités qui élèvent l’esprit et apportent, selon les besoins, l’énergie, le réconfort ou l’inspiration. Leurs voix appartiennent à différentes époques et à différentes cultures, néanmoins elles sont censées présenter des vérités universelles touchant la condition humaine.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sz="1200" b="1" kern="1200" dirty="0" smtClean="0">
                <a:solidFill>
                  <a:schemeClr val="tx1"/>
                </a:solidFill>
                <a:effectLst/>
                <a:latin typeface="+mn-lt"/>
                <a:ea typeface="+mn-ea"/>
                <a:cs typeface="+mn-cs"/>
              </a:rPr>
              <a:t>Le Test des 3 Passoires.</a:t>
            </a:r>
            <a:endParaRPr lang="fr-FR" b="1" dirty="0" smtClean="0">
              <a:effectLst/>
            </a:endParaRPr>
          </a:p>
          <a:p>
            <a:r>
              <a:rPr lang="fr-FR" dirty="0" smtClean="0">
                <a:effectLst/>
              </a:rPr>
              <a:t>Socrate avait dans la Grèce antique une haute réputation de sagesse. Quelqu’un vint un jour trouver</a:t>
            </a:r>
            <a:br>
              <a:rPr lang="fr-FR" dirty="0" smtClean="0">
                <a:effectLst/>
              </a:rPr>
            </a:br>
            <a:r>
              <a:rPr lang="fr-FR" dirty="0" smtClean="0">
                <a:effectLst/>
              </a:rPr>
              <a:t>le grand philosophe et lui dit :</a:t>
            </a:r>
            <a:br>
              <a:rPr lang="fr-FR" dirty="0" smtClean="0">
                <a:effectLst/>
              </a:rPr>
            </a:br>
            <a:r>
              <a:rPr lang="fr-FR" dirty="0" smtClean="0">
                <a:effectLst/>
              </a:rPr>
              <a:t>— Sais-tu ce que je viens d’apprendre sur ton ami ?</a:t>
            </a:r>
          </a:p>
          <a:p>
            <a:r>
              <a:rPr lang="fr-FR" dirty="0" smtClean="0">
                <a:effectLst/>
              </a:rPr>
              <a:t>— Un instant répondit Socrate ; avant que tu me racontes, j’aimerais te faire passer un test, celui des trois passoires.</a:t>
            </a:r>
          </a:p>
          <a:p>
            <a:r>
              <a:rPr lang="fr-FR" dirty="0" smtClean="0">
                <a:effectLst/>
              </a:rPr>
              <a:t>— Les trois passoires ?</a:t>
            </a:r>
          </a:p>
          <a:p>
            <a:r>
              <a:rPr lang="fr-FR" dirty="0" smtClean="0">
                <a:effectLst/>
              </a:rPr>
              <a:t>— Mais oui reprit Socrate, avant de raconter toutes sortes de choses sur les autres, il est bon de prendre le temps de filtrer ce que l’on aimerait dire.</a:t>
            </a:r>
            <a:br>
              <a:rPr lang="fr-FR" dirty="0" smtClean="0">
                <a:effectLst/>
              </a:rPr>
            </a:br>
            <a:r>
              <a:rPr lang="fr-FR" dirty="0" smtClean="0">
                <a:effectLst/>
              </a:rPr>
              <a:t>C’est ce que j’appelle le test des trois passoires.</a:t>
            </a:r>
          </a:p>
          <a:p>
            <a:r>
              <a:rPr lang="fr-FR" dirty="0" smtClean="0">
                <a:effectLst/>
              </a:rPr>
              <a:t>As-tu vérifié si ce que tu veux me dire est vrai ?</a:t>
            </a:r>
          </a:p>
          <a:p>
            <a:r>
              <a:rPr lang="fr-FR" dirty="0" smtClean="0">
                <a:effectLst/>
              </a:rPr>
              <a:t>— Non, j’en ai seulement entendu parler.</a:t>
            </a:r>
          </a:p>
          <a:p>
            <a:r>
              <a:rPr lang="fr-FR" dirty="0" smtClean="0">
                <a:effectLst/>
              </a:rPr>
              <a:t>— Très bien, tu ne sais donc pas si c’est la vérité.</a:t>
            </a:r>
            <a:br>
              <a:rPr lang="fr-FR" dirty="0" smtClean="0">
                <a:effectLst/>
              </a:rPr>
            </a:br>
            <a:r>
              <a:rPr lang="fr-FR" dirty="0" smtClean="0">
                <a:effectLst/>
              </a:rPr>
              <a:t>Essayons de filtrer autrement en utilisant une deuxième passoire, celle de la bonté.</a:t>
            </a:r>
          </a:p>
          <a:p>
            <a:r>
              <a:rPr lang="fr-FR" dirty="0" smtClean="0">
                <a:effectLst/>
              </a:rPr>
              <a:t>Ce que tu veux m’apprendre sur mon ami est-ce quelque chose de bien ?</a:t>
            </a:r>
          </a:p>
          <a:p>
            <a:r>
              <a:rPr lang="fr-FR" dirty="0" smtClean="0">
                <a:effectLst/>
              </a:rPr>
              <a:t>— Ah non ! au contraire.</a:t>
            </a:r>
          </a:p>
          <a:p>
            <a:r>
              <a:rPr lang="fr-FR" dirty="0" smtClean="0">
                <a:effectLst/>
              </a:rPr>
              <a:t>— Donc continua Socrate, tu veux me raconter de mauvaises choses sur lui et tu n’es même pas certain si elles sont vraies.</a:t>
            </a:r>
            <a:br>
              <a:rPr lang="fr-FR" dirty="0" smtClean="0">
                <a:effectLst/>
              </a:rPr>
            </a:br>
            <a:r>
              <a:rPr lang="fr-FR" dirty="0" smtClean="0">
                <a:effectLst/>
              </a:rPr>
              <a:t>Tu peux peut-être encore passer le test car il reste une passoire, celle de l’utilité.</a:t>
            </a:r>
          </a:p>
          <a:p>
            <a:r>
              <a:rPr lang="fr-FR" dirty="0" smtClean="0">
                <a:effectLst/>
              </a:rPr>
              <a:t>Est-il utile que tu m’apprennes ce que mon ami aurait fait ?</a:t>
            </a:r>
          </a:p>
          <a:p>
            <a:r>
              <a:rPr lang="fr-FR" dirty="0" smtClean="0">
                <a:effectLst/>
              </a:rPr>
              <a:t>— Non, pas vraiment.</a:t>
            </a:r>
          </a:p>
          <a:p>
            <a:r>
              <a:rPr lang="fr-FR" dirty="0" smtClean="0">
                <a:effectLst/>
              </a:rPr>
              <a:t>— Alors, conclut Socrate, si ce que tu as à me raconter n’est ni vrai, ni bien, ni utile, pourquoi vouloir me le dire ?</a:t>
            </a:r>
          </a:p>
          <a:p>
            <a:endParaRPr lang="fr-FR" dirty="0" smtClean="0">
              <a:effectLst/>
            </a:endParaRPr>
          </a:p>
          <a:p>
            <a:r>
              <a:rPr lang="fr-FR" b="1" dirty="0" smtClean="0">
                <a:hlinkClick r:id="rId3"/>
              </a:rPr>
              <a:t>Choisir l'Arbre de Vie plutôt que celui de la connaissance du bien et du mal</a:t>
            </a:r>
            <a:r>
              <a:rPr lang="fr-FR" b="1" dirty="0" smtClean="0"/>
              <a:t> </a:t>
            </a:r>
            <a:r>
              <a:rPr lang="fr-FR" dirty="0" smtClean="0"/>
              <a:t/>
            </a:r>
            <a:br>
              <a:rPr lang="fr-FR" dirty="0" smtClean="0"/>
            </a:br>
            <a:r>
              <a:rPr lang="fr-FR" dirty="0" smtClean="0"/>
              <a:t>Un pauvre chinois suscitait la jalousie des plus riches du pays parce qu’il possédait un cheval blanc extraordinaire. Chaque fois qu’on lui proposait une fortune pour l’animal, le vieillard répondait:</a:t>
            </a:r>
            <a:br>
              <a:rPr lang="fr-FR" dirty="0" smtClean="0"/>
            </a:br>
            <a:r>
              <a:rPr lang="fr-FR" dirty="0" smtClean="0"/>
              <a:t>- Ce cheval est beaucoup plus qu’un animal pour moi, c’est un ami, je ne peux pas le vendre. </a:t>
            </a:r>
            <a:br>
              <a:rPr lang="fr-FR" dirty="0" smtClean="0"/>
            </a:br>
            <a:r>
              <a:rPr lang="fr-FR" dirty="0" smtClean="0"/>
              <a:t>Un jour, le cheval disparut. Les voisins rassemblés devant l’étable vide donnèrent leur opinion:</a:t>
            </a:r>
            <a:br>
              <a:rPr lang="fr-FR" dirty="0" smtClean="0"/>
            </a:br>
            <a:r>
              <a:rPr lang="fr-FR" dirty="0" smtClean="0"/>
              <a:t>- Pauvre idiot, il était prévisible qu’on te volerait cette bête. Pourquoi ne l’as-tu pas vendue ? Quel Malheur! </a:t>
            </a:r>
            <a:br>
              <a:rPr lang="fr-FR" dirty="0" smtClean="0"/>
            </a:br>
            <a:r>
              <a:rPr lang="fr-FR" dirty="0" smtClean="0"/>
              <a:t>Le paysan se montra plus circonspect:</a:t>
            </a:r>
            <a:br>
              <a:rPr lang="fr-FR" dirty="0" smtClean="0"/>
            </a:br>
            <a:r>
              <a:rPr lang="fr-FR" dirty="0" smtClean="0"/>
              <a:t>- N’exagérons rien dit-il. Disons que le cheval ne se trouve plus dans l’étable. C’est un fait. Tout le reste n’est qu’une appréciation de votre part. Comment savoir si c’est un bonheur ou un malheur ? Nous ne connaissons qu’un fragment de l’histoire. Qui sait ce qu’il adviendra ? </a:t>
            </a:r>
            <a:br>
              <a:rPr lang="fr-FR" dirty="0" smtClean="0"/>
            </a:br>
            <a:r>
              <a:rPr lang="fr-FR" dirty="0" smtClean="0"/>
              <a:t>Les gens se moquèrent du vieil homme. Ils le considéraient depuis longtemps comme un simple d’esprit. Quinze jours plus tard, le cheval blanc revint. Il n’avait pas été volé, il s’était tout simplement mis au vert et ramenait une douzaine de chevaux sauvages de son escapade. Les villageois s’attroupèrent de nouveau:</a:t>
            </a:r>
            <a:br>
              <a:rPr lang="fr-FR" dirty="0" smtClean="0"/>
            </a:br>
            <a:r>
              <a:rPr lang="fr-FR" dirty="0" smtClean="0"/>
              <a:t>- Tu avais raison, ce n’était pas un malheur mais une bénédiction. </a:t>
            </a:r>
            <a:br>
              <a:rPr lang="fr-FR" dirty="0" smtClean="0"/>
            </a:br>
            <a:r>
              <a:rPr lang="fr-FR" dirty="0" smtClean="0"/>
              <a:t>- Je n’irais pas jusque là, fit le paysan. Contentons-nous de dire que le cheval blanc est revenu. Comment savoir si c’est une chance ou une malchance ? Ce n’est qu’un épisode. Peut-on connaître le contenu d’un livre en ne lisant qu’une phrase ? </a:t>
            </a:r>
            <a:br>
              <a:rPr lang="fr-FR" dirty="0" smtClean="0"/>
            </a:br>
            <a:r>
              <a:rPr lang="fr-FR" dirty="0" smtClean="0"/>
              <a:t>Les villageois se dispersèrent, convaincus que le vieil homme déraisonnait. Recevoir douze beaux chevaux était indubitablement un cadeau du ciel, qui pouvait le nier ?</a:t>
            </a:r>
            <a:br>
              <a:rPr lang="fr-FR" dirty="0" smtClean="0"/>
            </a:br>
            <a:r>
              <a:rPr lang="fr-FR" dirty="0" smtClean="0"/>
              <a:t>Le fils du paysan entreprit le dressage des chevaux sauvages. L’un d’eux le jeta à terre et le piétina. Les villageois vinrent une fois de plus donner leur avis:</a:t>
            </a:r>
            <a:br>
              <a:rPr lang="fr-FR" dirty="0" smtClean="0"/>
            </a:br>
            <a:r>
              <a:rPr lang="fr-FR" dirty="0" smtClean="0"/>
              <a:t>- Pauvre ami! Tu avais raison, ces chevaux sauvages ne t’ont pas porté chance. Voici que ton fils unique est estropié. Qui donc t’aidera dans tes vieux jours ? Tu es vraiment à plaindre. </a:t>
            </a:r>
            <a:br>
              <a:rPr lang="fr-FR" dirty="0" smtClean="0"/>
            </a:br>
            <a:r>
              <a:rPr lang="fr-FR" dirty="0" smtClean="0"/>
              <a:t>- Voyons, rétorqua le paysan, n’allez pas si vite. Mon fils a perdu l’usage de ses jambes, c’est tout. Qui dira ce que cela nous aura apporté ? La vie se présente par petits bouts, nul ne peut prédire l’avenir. </a:t>
            </a:r>
            <a:br>
              <a:rPr lang="fr-FR" dirty="0" smtClean="0"/>
            </a:br>
            <a:r>
              <a:rPr lang="fr-FR" dirty="0" smtClean="0"/>
              <a:t>Quelque temps plus tard, la guerre éclata et tous les jeunes gens du village furent enrôlés dans l’armée, sauf l’invalide.</a:t>
            </a:r>
            <a:br>
              <a:rPr lang="fr-FR" dirty="0" smtClean="0"/>
            </a:br>
            <a:r>
              <a:rPr lang="fr-FR" dirty="0" smtClean="0"/>
              <a:t>- Vieil homme, se lamentèrent les villageois, tu avais raison, ton fils ne peut plus marcher, mais il reste auprès de toi tandis que nos fils vont se faire tuer. </a:t>
            </a:r>
            <a:br>
              <a:rPr lang="fr-FR" dirty="0" smtClean="0"/>
            </a:br>
            <a:r>
              <a:rPr lang="fr-FR" dirty="0" smtClean="0"/>
              <a:t>- Je vous en prie, répondit le paysan, ne jugez pas hâtivement. Vos jeunes sont enrôlés dans l’armée, le mien reste à la maison, c’est tout ce que nous puissions dire. Dieu seul sait si c’est un bien ou un mal.</a:t>
            </a:r>
            <a:br>
              <a:rPr lang="fr-FR" dirty="0" smtClean="0"/>
            </a:br>
            <a:r>
              <a:rPr lang="fr-FR" b="1" dirty="0" smtClean="0"/>
              <a:t>Lao </a:t>
            </a:r>
            <a:r>
              <a:rPr lang="fr-FR" b="1" dirty="0" err="1" smtClean="0"/>
              <a:t>Tseu</a:t>
            </a:r>
            <a:r>
              <a:rPr lang="fr-FR" dirty="0" smtClean="0"/>
              <a:t/>
            </a:r>
            <a:br>
              <a:rPr lang="fr-FR" dirty="0" smtClean="0"/>
            </a:br>
            <a:r>
              <a:rPr lang="fr-FR" dirty="0" smtClean="0"/>
              <a:t>Ce texte ne vous rappelle-t-il pas l'histoire de Joseph dans l'AT ?</a:t>
            </a:r>
            <a:br>
              <a:rPr lang="fr-FR" dirty="0" smtClean="0"/>
            </a:br>
            <a:endParaRPr lang="fr-FR" dirty="0" smtClean="0"/>
          </a:p>
          <a:p>
            <a:endParaRPr lang="fr-FR"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4</a:t>
            </a:fld>
            <a:endParaRPr lang="fr-FR"/>
          </a:p>
        </p:txBody>
      </p:sp>
    </p:spTree>
    <p:extLst>
      <p:ext uri="{BB962C8B-B14F-4D97-AF65-F5344CB8AC3E}">
        <p14:creationId xmlns:p14="http://schemas.microsoft.com/office/powerpoint/2010/main" val="410977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sagesse humaine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fr-FR" dirty="0" smtClean="0"/>
              <a:t>* La sagesse des anciens Grecs, contemporains de Paul,</a:t>
            </a:r>
            <a:r>
              <a:rPr lang="fr-FR" baseline="0" dirty="0" smtClean="0"/>
              <a:t> </a:t>
            </a:r>
            <a:r>
              <a:rPr lang="fr-FR" dirty="0" smtClean="0"/>
              <a:t>se caractérisait par la philosophie et le sophisme (un raisonnement vicié = Argument, raisonnement qui, partant de prémisses vraies, ou considérées comme telles, et obéissant aux règles de la logique, aboutit à une conclusion inadmissible</a:t>
            </a:r>
            <a:r>
              <a:rPr lang="fr-FR" baseline="0" dirty="0" smtClean="0"/>
              <a:t> </a:t>
            </a:r>
            <a:r>
              <a:rPr lang="fr-FR" dirty="0" smtClean="0"/>
              <a:t>), les discussions sans fin de théories qui n’ont vraiment rien à voir avec la vie réelle, qui n’apprennent rien sur Dieu ni sur la vie pratique. Les Grecs pouvaient, et ils le faisaient souvent, passer d’une philosophie à l’autre sans changer le moins du monde leur mode de vie. Ils jouaient simplement au jeu de la philosophie, avec la sorte de sagesse qui ne veut pas trouver la vérité, parce que - contrairement aux hypothèses et aux spéculations - celle-ci exige qu’on la reconnaisse pour ce qu’elle est, qu’on l’accepte, et qu’on change.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fr-FR" dirty="0" smtClean="0">
                <a:effectLst/>
              </a:rPr>
              <a:t>- Sur</a:t>
            </a:r>
            <a:r>
              <a:rPr lang="fr-FR" baseline="0" dirty="0" smtClean="0">
                <a:effectLst/>
              </a:rPr>
              <a:t> l</a:t>
            </a:r>
            <a:r>
              <a:rPr lang="fr-FR" dirty="0" smtClean="0">
                <a:effectLst/>
              </a:rPr>
              <a:t>a photo on voit la statue de « Sophia » qui représente la </a:t>
            </a:r>
            <a:r>
              <a:rPr lang="fr-FR" b="0" dirty="0" smtClean="0">
                <a:effectLst/>
              </a:rPr>
              <a:t>sagesse (</a:t>
            </a:r>
            <a:r>
              <a:rPr lang="fr-FR" b="0" dirty="0" smtClean="0"/>
              <a:t>la bibliothèque de Celsius) </a:t>
            </a:r>
            <a:r>
              <a:rPr lang="fr-FR" b="0" dirty="0" smtClean="0">
                <a:effectLst/>
              </a:rPr>
              <a:t>dans la </a:t>
            </a:r>
            <a:r>
              <a:rPr lang="fr-FR" dirty="0" smtClean="0">
                <a:effectLst/>
              </a:rPr>
              <a:t>ville antique d'Éphèse près</a:t>
            </a:r>
            <a:r>
              <a:rPr lang="fr-FR" baseline="0" dirty="0" smtClean="0">
                <a:effectLst/>
              </a:rPr>
              <a:t> d’</a:t>
            </a:r>
            <a:r>
              <a:rPr lang="fr-FR" dirty="0" smtClean="0">
                <a:effectLst/>
              </a:rPr>
              <a:t>Izmir, en Turquie.</a:t>
            </a:r>
            <a:endParaRPr lang="fr-FR"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fr-FR" dirty="0" smtClean="0"/>
              <a:t>* Aristote</a:t>
            </a:r>
            <a:r>
              <a:rPr lang="fr-FR" baseline="0" dirty="0" smtClean="0"/>
              <a:t> disait: </a:t>
            </a:r>
            <a:r>
              <a:rPr lang="fr-FR" dirty="0" smtClean="0"/>
              <a:t>« La connaissance de soi est le commencement de la sagesse. » Nous</a:t>
            </a:r>
            <a:r>
              <a:rPr lang="fr-FR" baseline="0" dirty="0" smtClean="0"/>
              <a:t> savons que l</a:t>
            </a:r>
            <a:r>
              <a:rPr lang="fr-FR" dirty="0" smtClean="0"/>
              <a:t>a Bible ne tient</a:t>
            </a:r>
            <a:r>
              <a:rPr lang="fr-FR" baseline="0" dirty="0" smtClean="0"/>
              <a:t> pas ce langage!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fr-FR" baseline="0" dirty="0" smtClean="0"/>
              <a:t>Alors , la s</a:t>
            </a:r>
            <a:r>
              <a:rPr lang="fr-FR" dirty="0" smtClean="0"/>
              <a:t>agesse, oui! Mais quelle sagesse? Celle de Socrate ou d’Aristote chez les Grecs? Celle des livres de philosophie ou bien la sagesse orientale ou encore la sagesse populaire?</a:t>
            </a:r>
          </a:p>
          <a:p>
            <a:r>
              <a:rPr lang="fr-FR" dirty="0" smtClean="0"/>
              <a:t>*</a:t>
            </a:r>
            <a:r>
              <a:rPr lang="fr-FR" baseline="0" dirty="0" smtClean="0"/>
              <a:t> L’</a:t>
            </a:r>
            <a:r>
              <a:rPr lang="fr-FR" dirty="0" smtClean="0"/>
              <a:t>image de ces 3 petits singes</a:t>
            </a:r>
            <a:r>
              <a:rPr lang="fr-FR" baseline="0" dirty="0" smtClean="0"/>
              <a:t> es</a:t>
            </a:r>
            <a:r>
              <a:rPr lang="fr-FR" dirty="0" smtClean="0"/>
              <a:t>t censée mimer le proverbe oriental qui dit: *« Ne rien voir de mal, ne rien entendre de mal, ne rien dire de mal ». Il n’arrivera que du bien à qui suit cette sage pensée, qui était, parait-il,  l’une des maximes préférées de Gandhi…</a:t>
            </a:r>
          </a:p>
          <a:p>
            <a:r>
              <a:rPr lang="fr-FR" dirty="0" smtClean="0"/>
              <a:t>* Dans notre contexte postmoderne, la sagesse, quand on lui reconnaît une valeur et qu’on tente de la définir, reste pour beaucoup assez vague. Elle peut représenter la capacité à avancer dans l’existence en évitant ses pièges, évoquer une attitude dans la vie qui revient à une utilisation juste, moralement valable de l’expérience; on voit que la philosophie est ainsi souvent proposée comme chemin de la sagesse.</a:t>
            </a:r>
          </a:p>
          <a:p>
            <a:r>
              <a:rPr lang="fr-FR" dirty="0" smtClean="0"/>
              <a:t>Il existe bien entendu une sagesse humaine positive</a:t>
            </a:r>
            <a:r>
              <a:rPr lang="fr-FR" baseline="0" dirty="0" smtClean="0"/>
              <a:t> - la sagesse populaire -, </a:t>
            </a:r>
            <a:r>
              <a:rPr lang="fr-FR" dirty="0" smtClean="0"/>
              <a:t>qui est le fruit de l'expérience. Celui qui maîtrise son impulsivité naturelle, qui réfléchit avant d'agir fait preuve de sagesse. "Boire ou conduire, il faut choisir" exprime une certaine sagesse ou au moins du bon sens. </a:t>
            </a:r>
          </a:p>
          <a:p>
            <a:endParaRPr lang="fr-FR" dirty="0" smtClean="0"/>
          </a:p>
          <a:p>
            <a:r>
              <a:rPr lang="fr-FR" dirty="0" smtClean="0"/>
              <a:t>[Inversement, la sagesse de Dieu peut paraître une folie pour l'homme: "Car la prédication de la croix est une folie pour ceux qui périssent […] nous prêchons Christ crucifié; scandale pour les Juifs et folie pour les païens, mais puissance de Dieu et sagesse de Dieu…" (1Co.1.18-23). Et Paul n'hésite pas à parler de la "folie de Dieu": "Car la folie de Dieu est plus sage que les hommes" (1Co.1.25).]</a:t>
            </a:r>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5</a:t>
            </a:fld>
            <a:endParaRPr lang="fr-FR"/>
          </a:p>
        </p:txBody>
      </p:sp>
    </p:spTree>
    <p:extLst>
      <p:ext uri="{BB962C8B-B14F-4D97-AF65-F5344CB8AC3E}">
        <p14:creationId xmlns:p14="http://schemas.microsoft.com/office/powerpoint/2010/main" val="41097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a:t>
            </a:r>
            <a:r>
              <a:rPr lang="fr-FR" baseline="0" dirty="0" smtClean="0"/>
              <a:t> le monde qui nous entoure, on se félicite d’exercer sa sagesse dans les principaux domaines de son existence. Chacun a sa philosophie de la vie.</a:t>
            </a:r>
          </a:p>
          <a:p>
            <a:r>
              <a:rPr lang="fr-FR" baseline="0" dirty="0" smtClean="0"/>
              <a:t>On va pouvoir évaluer selon des critères humanistes différents niveaux qui permettent de se situer par rapport à certains profils établis.</a:t>
            </a:r>
          </a:p>
          <a:p>
            <a:r>
              <a:rPr lang="fr-FR" dirty="0" smtClean="0"/>
              <a:t>On nous propose de répondre à des questionnaires qui prétendent définir le degré de sagesse. </a:t>
            </a:r>
          </a:p>
          <a:p>
            <a:r>
              <a:rPr lang="fr-FR" dirty="0" smtClean="0"/>
              <a:t>En voici</a:t>
            </a:r>
            <a:r>
              <a:rPr lang="fr-FR" baseline="0" dirty="0" smtClean="0"/>
              <a:t> un: </a:t>
            </a:r>
          </a:p>
          <a:p>
            <a:r>
              <a:rPr lang="fr-FR" baseline="0" dirty="0" smtClean="0"/>
              <a:t>* </a:t>
            </a:r>
            <a:r>
              <a:rPr lang="fr-FR" b="1" dirty="0" smtClean="0">
                <a:solidFill>
                  <a:schemeClr val="tx1"/>
                </a:solidFill>
              </a:rPr>
              <a:t>Quel est votre degré de sagesse ? </a:t>
            </a:r>
            <a:r>
              <a:rPr lang="fr-FR" dirty="0" smtClean="0"/>
              <a:t>JE FAIS LE TEST</a:t>
            </a:r>
          </a:p>
          <a:p>
            <a:r>
              <a:rPr lang="fr-FR" dirty="0" smtClean="0"/>
              <a:t>Rédigé par R. Massé dans</a:t>
            </a:r>
            <a:r>
              <a:rPr lang="fr-FR" baseline="0" dirty="0" smtClean="0"/>
              <a:t> « B</a:t>
            </a:r>
            <a:r>
              <a:rPr lang="fr-FR" dirty="0" smtClean="0"/>
              <a:t>ien-être &amp; Santé »</a:t>
            </a:r>
          </a:p>
          <a:p>
            <a:r>
              <a:rPr lang="fr-FR" dirty="0" smtClean="0"/>
              <a:t>Ce n’est pas pour vous le faire passer mais pour le</a:t>
            </a:r>
            <a:r>
              <a:rPr lang="fr-FR" baseline="0" dirty="0" smtClean="0"/>
              <a:t> comparer à un autre test plus biblique que nous allons voir tout à l’heure…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6</a:t>
            </a:fld>
            <a:endParaRPr lang="fr-FR"/>
          </a:p>
        </p:txBody>
      </p:sp>
    </p:spTree>
    <p:extLst>
      <p:ext uri="{BB962C8B-B14F-4D97-AF65-F5344CB8AC3E}">
        <p14:creationId xmlns:p14="http://schemas.microsoft.com/office/powerpoint/2010/main" val="41097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Alors , la sagesse, comment la Bible en parle?</a:t>
            </a:r>
          </a:p>
          <a:p>
            <a:r>
              <a:rPr lang="fr-FR" dirty="0" smtClean="0"/>
              <a:t>Dans l’AT d’abord.</a:t>
            </a:r>
          </a:p>
          <a:p>
            <a:r>
              <a:rPr lang="fr-FR" dirty="0" smtClean="0"/>
              <a:t>On trouve de nombreux mots, employés souvent dans le livre des Proverbes, pour nous en parler et souligner ainsi son importance.</a:t>
            </a:r>
          </a:p>
          <a:p>
            <a:r>
              <a:rPr lang="fr-FR" dirty="0" smtClean="0"/>
              <a:t>Il est difficile de distinguer les nuances de sens entre chacun de ces mots. J’ai choisi 7 mots que j’ai rangé sur une échelle de valeur croissante, mais l’exercice est assez subjectif. </a:t>
            </a:r>
            <a:r>
              <a:rPr lang="fr-FR" dirty="0" smtClean="0"/>
              <a:t>D’aucuns placeront l’intelligence,</a:t>
            </a:r>
            <a:r>
              <a:rPr lang="fr-FR" baseline="0" dirty="0" smtClean="0"/>
              <a:t> souvent associée à la sagesse, immédiatement au-dessous de celle-ci… La sagesse, pensons au </a:t>
            </a:r>
            <a:r>
              <a:rPr lang="fr-FR" baseline="0" dirty="0" err="1" smtClean="0"/>
              <a:t>ch</a:t>
            </a:r>
            <a:r>
              <a:rPr lang="fr-FR" baseline="0" dirty="0" smtClean="0"/>
              <a:t> 8 des Proverbes ou au </a:t>
            </a:r>
            <a:r>
              <a:rPr lang="fr-FR" baseline="0" dirty="0" err="1" smtClean="0"/>
              <a:t>ch</a:t>
            </a:r>
            <a:r>
              <a:rPr lang="fr-FR" baseline="0" dirty="0" smtClean="0"/>
              <a:t> 28 v12-28 du livre de Job, </a:t>
            </a:r>
            <a:r>
              <a:rPr lang="fr-FR" baseline="0" dirty="0" smtClean="0"/>
              <a:t>occupe </a:t>
            </a:r>
            <a:r>
              <a:rPr lang="fr-FR" baseline="0" dirty="0" smtClean="0"/>
              <a:t>quant à elle, la </a:t>
            </a:r>
            <a:r>
              <a:rPr lang="fr-FR" baseline="0" dirty="0" smtClean="0"/>
              <a:t>place suprême.</a:t>
            </a:r>
            <a:endParaRPr lang="fr-FR" dirty="0" smtClean="0"/>
          </a:p>
          <a:p>
            <a:r>
              <a:rPr lang="fr-FR" dirty="0" smtClean="0"/>
              <a:t>● 02451 </a:t>
            </a:r>
            <a:r>
              <a:rPr lang="fr-FR" dirty="0" err="1" smtClean="0"/>
              <a:t>khokhmah</a:t>
            </a:r>
            <a:r>
              <a:rPr lang="fr-FR" dirty="0" smtClean="0"/>
              <a:t>    </a:t>
            </a:r>
            <a:r>
              <a:rPr lang="he-IL" dirty="0" smtClean="0"/>
              <a:t>חכמה 93</a:t>
            </a:r>
            <a:r>
              <a:rPr lang="fr-FR" dirty="0" smtClean="0"/>
              <a:t>x Sagesse, habileté, –  </a:t>
            </a:r>
            <a:r>
              <a:rPr kumimoji="0" lang="fr-FR" sz="1200" b="0" i="0" u="none" strike="noStrike" kern="1200" cap="none" spc="0" normalizeH="0" baseline="0" noProof="0" dirty="0" smtClean="0">
                <a:ln>
                  <a:noFill/>
                </a:ln>
                <a:solidFill>
                  <a:sysClr val="window" lastClr="FFFFFF"/>
                </a:solidFill>
                <a:effectLst/>
                <a:uLnTx/>
                <a:uFillTx/>
                <a:latin typeface="Verdana"/>
                <a:ea typeface="+mn-ea"/>
                <a:cs typeface="+mn-cs"/>
                <a:sym typeface="Wingdings"/>
              </a:rPr>
              <a:t>elle </a:t>
            </a:r>
            <a:r>
              <a:rPr kumimoji="0" lang="fr-FR" sz="1200" b="0" i="0" u="none" strike="noStrike" kern="1200" cap="none" spc="0" normalizeH="0" baseline="0" noProof="0" dirty="0" smtClean="0">
                <a:ln>
                  <a:noFill/>
                </a:ln>
                <a:solidFill>
                  <a:sysClr val="window" lastClr="FFFFFF"/>
                </a:solidFill>
                <a:effectLst/>
                <a:uLnTx/>
                <a:uFillTx/>
                <a:latin typeface="Verdana"/>
                <a:ea typeface="+mn-ea"/>
                <a:cs typeface="+mn-cs"/>
              </a:rPr>
              <a:t>permet de choisir et d'appliquer les moyens nécessaires pour atteindre les buts fixés par Dieu; </a:t>
            </a:r>
            <a:r>
              <a:rPr lang="fr-FR" dirty="0" smtClean="0"/>
              <a:t>c’est une faculté supérieure qui résulte d’une communion entretenue avec Dieu pour nous conduire de la meilleure façon à toute étape de la vie, en prenant de bonnes décisions, celles qui plaisent à Dieu, en somme, l’art et la manière de vivre selon Dieu.</a:t>
            </a:r>
          </a:p>
          <a:p>
            <a:r>
              <a:rPr lang="fr-FR" dirty="0" smtClean="0"/>
              <a:t>Voilà, il s’agit un </a:t>
            </a:r>
            <a:r>
              <a:rPr lang="fr-FR" dirty="0" smtClean="0"/>
              <a:t>peu, </a:t>
            </a:r>
            <a:r>
              <a:rPr lang="fr-FR" dirty="0" smtClean="0"/>
              <a:t>pour chacun </a:t>
            </a:r>
            <a:r>
              <a:rPr lang="fr-FR" dirty="0" smtClean="0"/>
              <a:t>de nous, de gravir </a:t>
            </a:r>
            <a:r>
              <a:rPr lang="fr-FR" smtClean="0"/>
              <a:t>les échelons </a:t>
            </a:r>
            <a:r>
              <a:rPr lang="fr-FR" dirty="0" smtClean="0"/>
              <a:t>pour connaître la sagesse…</a:t>
            </a:r>
          </a:p>
          <a:p>
            <a:endParaRPr lang="fr-FR" dirty="0" smtClean="0"/>
          </a:p>
          <a:p>
            <a:r>
              <a:rPr lang="fr-FR" dirty="0" smtClean="0"/>
              <a:t>● 04209 </a:t>
            </a:r>
            <a:r>
              <a:rPr lang="fr-FR" dirty="0" err="1" smtClean="0"/>
              <a:t>mezimmah</a:t>
            </a:r>
            <a:r>
              <a:rPr lang="fr-FR" dirty="0" smtClean="0"/>
              <a:t>      </a:t>
            </a:r>
            <a:r>
              <a:rPr lang="he-IL" dirty="0" smtClean="0"/>
              <a:t>מזמה </a:t>
            </a:r>
            <a:r>
              <a:rPr lang="fr-FR" dirty="0" smtClean="0"/>
              <a:t>Réflexion, jugement, pensée, – c’est l’action de coordonner nos pensées, analyse et synthèse, pour parvenir à des conclusions.</a:t>
            </a:r>
          </a:p>
          <a:p>
            <a:r>
              <a:rPr lang="fr-FR" dirty="0" smtClean="0"/>
              <a:t>● 07919 </a:t>
            </a:r>
            <a:r>
              <a:rPr lang="fr-FR" dirty="0" err="1" smtClean="0"/>
              <a:t>sakhal</a:t>
            </a:r>
            <a:r>
              <a:rPr lang="fr-FR" dirty="0" smtClean="0"/>
              <a:t>   </a:t>
            </a:r>
            <a:r>
              <a:rPr lang="he-IL" dirty="0" smtClean="0"/>
              <a:t>שׂכל 63</a:t>
            </a:r>
            <a:r>
              <a:rPr lang="fr-FR" dirty="0" smtClean="0"/>
              <a:t>x  Bon sens, perspicacité, compréhension – c’est acquérir un mode de vie, un savoir-faire dans les actions concrètes de la vie au quotidien.</a:t>
            </a:r>
          </a:p>
          <a:p>
            <a:r>
              <a:rPr lang="fr-FR" dirty="0" smtClean="0"/>
              <a:t>● 04148 </a:t>
            </a:r>
            <a:r>
              <a:rPr lang="fr-FR" dirty="0" err="1" smtClean="0"/>
              <a:t>moussar</a:t>
            </a:r>
            <a:r>
              <a:rPr lang="fr-FR" dirty="0" smtClean="0"/>
              <a:t>       </a:t>
            </a:r>
            <a:r>
              <a:rPr lang="he-IL" dirty="0" smtClean="0"/>
              <a:t>מוסר </a:t>
            </a:r>
            <a:r>
              <a:rPr lang="fr-FR" dirty="0" smtClean="0"/>
              <a:t>Instruction, correction, discipline – Un terme qui dénote à la fois la correction, ou la discipline, mais surtout la volonté déterminée de poursuivre un apprentissage par lequel Dieu veut nous inculquer la sagesse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 0998 </a:t>
            </a:r>
            <a:r>
              <a:rPr lang="fr-FR" dirty="0" err="1" smtClean="0"/>
              <a:t>binah</a:t>
            </a:r>
            <a:r>
              <a:rPr lang="fr-FR" dirty="0" smtClean="0"/>
              <a:t>     </a:t>
            </a:r>
            <a:r>
              <a:rPr lang="he-IL" dirty="0" smtClean="0"/>
              <a:t>בניה 38</a:t>
            </a:r>
            <a:r>
              <a:rPr lang="fr-FR" dirty="0" smtClean="0"/>
              <a:t>x  Intelligence, compréhension, discernement, jugement, connaissance – capacité de notre esprit qui nous permet d’analyser les situations de vie par lesquelles nous passons et de trouver des solutions aux problèmes qui se présentent à nous; </a:t>
            </a:r>
            <a:r>
              <a:rPr kumimoji="0" lang="fr-FR" sz="1200" b="0" i="0" u="none" strike="noStrike" kern="1200" cap="none" spc="0" normalizeH="0" baseline="0" noProof="0" dirty="0" smtClean="0">
                <a:ln>
                  <a:noFill/>
                </a:ln>
                <a:solidFill>
                  <a:sysClr val="window" lastClr="FFFFFF"/>
                </a:solidFill>
                <a:effectLst/>
                <a:uLnTx/>
                <a:uFillTx/>
                <a:latin typeface="Verdana"/>
                <a:ea typeface="+mn-ea"/>
                <a:cs typeface="+mn-cs"/>
                <a:sym typeface="Wingdings"/>
              </a:rPr>
              <a:t>elle nous </a:t>
            </a:r>
            <a:r>
              <a:rPr kumimoji="0" lang="fr-FR" sz="1200" b="0" i="0" u="none" strike="noStrike" kern="1200" cap="none" spc="0" normalizeH="0" baseline="0" noProof="0" dirty="0" smtClean="0">
                <a:ln>
                  <a:noFill/>
                </a:ln>
                <a:solidFill>
                  <a:sysClr val="window" lastClr="FFFFFF"/>
                </a:solidFill>
                <a:effectLst/>
                <a:uLnTx/>
                <a:uFillTx/>
                <a:latin typeface="Verdana"/>
                <a:ea typeface="+mn-ea"/>
                <a:cs typeface="+mn-cs"/>
              </a:rPr>
              <a:t>permet de </a:t>
            </a:r>
            <a:r>
              <a:rPr kumimoji="0" lang="fr-FR" sz="1200" b="0" i="0" u="none" strike="noStrike" kern="1200" cap="none" spc="0" normalizeH="0" baseline="0" noProof="0" dirty="0" err="1" smtClean="0">
                <a:ln>
                  <a:noFill/>
                </a:ln>
                <a:solidFill>
                  <a:sysClr val="window" lastClr="FFFFFF"/>
                </a:solidFill>
                <a:effectLst/>
                <a:uLnTx/>
                <a:uFillTx/>
                <a:latin typeface="Verdana"/>
                <a:ea typeface="+mn-ea"/>
                <a:cs typeface="+mn-cs"/>
              </a:rPr>
              <a:t>comprendr</a:t>
            </a:r>
            <a:r>
              <a:rPr lang="fr-FR" dirty="0" smtClean="0">
                <a:solidFill>
                  <a:sysClr val="window" lastClr="FFFFFF"/>
                </a:solidFill>
                <a:latin typeface="Verdana"/>
              </a:rPr>
              <a:t>e et analyser des circonstances de la vie</a:t>
            </a:r>
            <a:endParaRPr lang="fr-FR" dirty="0" smtClean="0"/>
          </a:p>
          <a:p>
            <a:r>
              <a:rPr lang="fr-FR" dirty="0" smtClean="0"/>
              <a:t>● 06195 </a:t>
            </a:r>
            <a:r>
              <a:rPr lang="fr-FR" dirty="0" err="1" smtClean="0"/>
              <a:t>ormah</a:t>
            </a:r>
            <a:r>
              <a:rPr lang="fr-FR" dirty="0" smtClean="0"/>
              <a:t> (or-</a:t>
            </a:r>
            <a:r>
              <a:rPr lang="fr-FR" dirty="0" err="1" smtClean="0"/>
              <a:t>maw</a:t>
            </a:r>
            <a:r>
              <a:rPr lang="fr-FR" dirty="0" smtClean="0"/>
              <a:t>’)   </a:t>
            </a:r>
            <a:r>
              <a:rPr lang="he-IL" dirty="0" smtClean="0"/>
              <a:t>ערמה 5</a:t>
            </a:r>
            <a:r>
              <a:rPr lang="fr-FR" dirty="0" smtClean="0"/>
              <a:t>x  Discernement  il te permet de distinguer entre le bien et le mal </a:t>
            </a:r>
          </a:p>
          <a:p>
            <a:r>
              <a:rPr lang="fr-FR" dirty="0" smtClean="0"/>
              <a:t>● 01847 </a:t>
            </a:r>
            <a:r>
              <a:rPr lang="fr-FR" dirty="0" err="1" smtClean="0"/>
              <a:t>da‘ath</a:t>
            </a:r>
            <a:r>
              <a:rPr lang="fr-FR" dirty="0" smtClean="0"/>
              <a:t>    </a:t>
            </a:r>
            <a:r>
              <a:rPr lang="he-IL" dirty="0" smtClean="0"/>
              <a:t>דעת  93</a:t>
            </a:r>
            <a:r>
              <a:rPr lang="fr-FR" dirty="0" smtClean="0"/>
              <a:t>x  Connaissance, savoir, science, réflexion, – c’est une connaissance pas uniquement intellectuelle, mais plutôt personnelle et expérimentale de Dieu. Par elle tu discernes les pensées de Dieu et tu te laisses diriger par elles. Le Seigneur Jésus nous amène à la connaissance de Dieu le Père.]</a:t>
            </a:r>
          </a:p>
          <a:p>
            <a:endParaRPr lang="fr-FR" dirty="0" smtClean="0"/>
          </a:p>
          <a:p>
            <a:r>
              <a:rPr lang="fr-FR" dirty="0" smtClean="0"/>
              <a:t>[ME 1969: La sagesse n'est pas donnée à l'homme à sa naissance. Au contraire, « la folie est liée au </a:t>
            </a:r>
            <a:r>
              <a:rPr lang="fr-FR" dirty="0" err="1" smtClean="0"/>
              <a:t>coeur</a:t>
            </a:r>
            <a:r>
              <a:rPr lang="fr-FR" dirty="0" smtClean="0"/>
              <a:t> du jeune enfant » (</a:t>
            </a:r>
            <a:r>
              <a:rPr lang="fr-FR" dirty="0" err="1" smtClean="0"/>
              <a:t>Prov</a:t>
            </a:r>
            <a:r>
              <a:rPr lang="fr-FR" dirty="0" smtClean="0"/>
              <a:t>. 22 : 15). De sorte que la sagesse est toute à recevoir. « Le commencement de la sagesse, c'est : Acquiers la sagesse » (4 : 7). C'est Dieu qui la donne (2 : 6), mais Il ne la donne qu'à ceux qui la recherchent avec énergie (2 : 4, 5 ; 7 : 4). La sagesse n'est pas donnée une fois pour toutes, mais d'une manière progressive : « Le sage écoutera, et croîtra en science » (1 : 5). Et même celui qui est déjà considéré comme sage a encore besoin d'être repris (9 : 8).]</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7</a:t>
            </a:fld>
            <a:endParaRPr lang="fr-FR"/>
          </a:p>
        </p:txBody>
      </p:sp>
    </p:spTree>
    <p:extLst>
      <p:ext uri="{BB962C8B-B14F-4D97-AF65-F5344CB8AC3E}">
        <p14:creationId xmlns:p14="http://schemas.microsoft.com/office/powerpoint/2010/main" val="410977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fr-FR" dirty="0" smtClean="0"/>
              <a:t>Que dit la Parole de Dieu de cette sagesse des hommes?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fr-FR" sz="1200" b="0" i="0" u="none" strike="noStrike" kern="1200" baseline="0" dirty="0" smtClean="0">
                <a:solidFill>
                  <a:schemeClr val="tx1"/>
                </a:solidFill>
                <a:latin typeface="+mn-lt"/>
                <a:ea typeface="+mn-ea"/>
                <a:cs typeface="+mn-cs"/>
              </a:rPr>
              <a:t>Jérémie 9.23  * « Ainsi parle l’Eternel : Que le </a:t>
            </a:r>
            <a:r>
              <a:rPr lang="fr-FR" sz="1200" b="1" i="0" u="none" strike="noStrike" kern="1200" baseline="0" dirty="0" smtClean="0">
                <a:solidFill>
                  <a:schemeClr val="tx1"/>
                </a:solidFill>
                <a:latin typeface="+mn-lt"/>
                <a:ea typeface="+mn-ea"/>
                <a:cs typeface="+mn-cs"/>
              </a:rPr>
              <a:t>sage</a:t>
            </a:r>
            <a:r>
              <a:rPr lang="fr-FR" sz="1200" b="0" i="0" u="none" strike="noStrike" kern="1200" baseline="0" dirty="0" smtClean="0">
                <a:solidFill>
                  <a:schemeClr val="tx1"/>
                </a:solidFill>
                <a:latin typeface="+mn-lt"/>
                <a:ea typeface="+mn-ea"/>
                <a:cs typeface="+mn-cs"/>
              </a:rPr>
              <a:t> ne se glorifie pas de sa sagesse, Que le fort ne se glorifie pas de sa force, Que le riche ne se glorifie pas de sa richesse. »</a:t>
            </a:r>
          </a:p>
          <a:p>
            <a:r>
              <a:rPr lang="fr-FR" dirty="0" smtClean="0">
                <a:solidFill>
                  <a:srgbClr val="FFFF00"/>
                </a:solidFill>
                <a:latin typeface="+mn-lt"/>
                <a:ea typeface="Calibri"/>
                <a:cs typeface="Times New Roman"/>
              </a:rPr>
              <a:t>Citons </a:t>
            </a:r>
            <a:r>
              <a:rPr lang="fr-FR" dirty="0" err="1" smtClean="0">
                <a:solidFill>
                  <a:srgbClr val="FFFF00"/>
                </a:solidFill>
                <a:latin typeface="+mn-lt"/>
                <a:ea typeface="Calibri"/>
                <a:cs typeface="Times New Roman"/>
              </a:rPr>
              <a:t>qqs</a:t>
            </a:r>
            <a:r>
              <a:rPr lang="fr-FR" dirty="0" smtClean="0">
                <a:solidFill>
                  <a:srgbClr val="FFFF00"/>
                </a:solidFill>
                <a:latin typeface="+mn-lt"/>
                <a:ea typeface="Calibri"/>
                <a:cs typeface="Times New Roman"/>
              </a:rPr>
              <a:t> personnages de la Bible auquel ce qualificatif,</a:t>
            </a:r>
            <a:r>
              <a:rPr lang="fr-FR" baseline="0" dirty="0" smtClean="0">
                <a:solidFill>
                  <a:srgbClr val="FFFF00"/>
                </a:solidFill>
                <a:latin typeface="+mn-lt"/>
                <a:ea typeface="Calibri"/>
                <a:cs typeface="Times New Roman"/>
              </a:rPr>
              <a:t> ou ce terme, </a:t>
            </a:r>
            <a:r>
              <a:rPr lang="fr-FR" dirty="0" smtClean="0">
                <a:solidFill>
                  <a:srgbClr val="FFFF00"/>
                </a:solidFill>
                <a:latin typeface="+mn-lt"/>
                <a:ea typeface="Calibri"/>
                <a:cs typeface="Times New Roman"/>
              </a:rPr>
              <a:t>est appliqué et </a:t>
            </a:r>
            <a:r>
              <a:rPr lang="fr-FR" dirty="0" err="1" smtClean="0">
                <a:solidFill>
                  <a:srgbClr val="FFFF00"/>
                </a:solidFill>
                <a:latin typeface="+mn-lt"/>
                <a:ea typeface="Calibri"/>
                <a:cs typeface="Times New Roman"/>
              </a:rPr>
              <a:t>qqs</a:t>
            </a:r>
            <a:r>
              <a:rPr lang="fr-FR" dirty="0" smtClean="0">
                <a:solidFill>
                  <a:srgbClr val="FFFF00"/>
                </a:solidFill>
                <a:latin typeface="+mn-lt"/>
                <a:ea typeface="Calibri"/>
                <a:cs typeface="Times New Roman"/>
              </a:rPr>
              <a:t> versets sur ce thème.</a:t>
            </a:r>
          </a:p>
          <a:p>
            <a:pPr marL="0" marR="0" indent="0" algn="l" defTabSz="914400" rtl="0" eaLnBrk="1" fontAlgn="auto" latinLnBrk="0" hangingPunct="1">
              <a:lnSpc>
                <a:spcPct val="115000"/>
              </a:lnSpc>
              <a:spcBef>
                <a:spcPts val="0"/>
              </a:spcBef>
              <a:spcAft>
                <a:spcPts val="1000"/>
              </a:spcAft>
              <a:buClrTx/>
              <a:buSzTx/>
              <a:buFont typeface="Arial" charset="0"/>
              <a:buNone/>
              <a:tabLst/>
              <a:defRPr/>
            </a:pPr>
            <a:r>
              <a:rPr lang="fr-FR" dirty="0" smtClean="0"/>
              <a:t>Dans l’AT, le premier mentionné est </a:t>
            </a:r>
            <a:r>
              <a:rPr lang="fr-FR" dirty="0" smtClean="0">
                <a:solidFill>
                  <a:srgbClr val="FFFF00"/>
                </a:solidFill>
                <a:latin typeface="+mn-lt"/>
                <a:ea typeface="Calibri"/>
                <a:cs typeface="Times New Roman"/>
              </a:rPr>
              <a:t>Joseph: * « </a:t>
            </a:r>
            <a:r>
              <a:rPr lang="fr-FR" dirty="0" smtClean="0">
                <a:solidFill>
                  <a:srgbClr val="FFFF00"/>
                </a:solidFill>
                <a:latin typeface="Calibri" pitchFamily="34" charset="0"/>
                <a:ea typeface="Calibri"/>
                <a:cs typeface="Times New Roman"/>
              </a:rPr>
              <a:t>Et le Pharaon dit à Joseph … personne n'est intelligent et sage comme toi. » </a:t>
            </a:r>
            <a:r>
              <a:rPr lang="fr-FR" dirty="0" err="1" smtClean="0">
                <a:solidFill>
                  <a:srgbClr val="FFFF00"/>
                </a:solidFill>
                <a:latin typeface="+mn-lt"/>
                <a:ea typeface="Calibri"/>
                <a:cs typeface="Times New Roman"/>
              </a:rPr>
              <a:t>Gen</a:t>
            </a:r>
            <a:r>
              <a:rPr lang="fr-FR" dirty="0" smtClean="0">
                <a:solidFill>
                  <a:srgbClr val="FFFF00"/>
                </a:solidFill>
                <a:latin typeface="+mn-lt"/>
                <a:ea typeface="Calibri"/>
                <a:cs typeface="Times New Roman"/>
              </a:rPr>
              <a:t> 41.33,39.</a:t>
            </a:r>
          </a:p>
          <a:p>
            <a:pPr marL="0" marR="0" indent="0" algn="l" defTabSz="914400" rtl="0" eaLnBrk="1" fontAlgn="auto" latinLnBrk="0" hangingPunct="1">
              <a:lnSpc>
                <a:spcPct val="115000"/>
              </a:lnSpc>
              <a:spcBef>
                <a:spcPts val="0"/>
              </a:spcBef>
              <a:spcAft>
                <a:spcPts val="1000"/>
              </a:spcAft>
              <a:buClrTx/>
              <a:buSzTx/>
              <a:buFont typeface="Arial" charset="0"/>
              <a:buNone/>
              <a:tabLst/>
              <a:defRPr/>
            </a:pPr>
            <a:r>
              <a:rPr lang="fr-FR" dirty="0" smtClean="0">
                <a:solidFill>
                  <a:srgbClr val="FFFF00"/>
                </a:solidFill>
                <a:latin typeface="+mn-lt"/>
                <a:ea typeface="Calibri"/>
                <a:cs typeface="Times New Roman"/>
              </a:rPr>
              <a:t>Puis</a:t>
            </a:r>
            <a:r>
              <a:rPr lang="fr-FR" baseline="0" dirty="0" smtClean="0">
                <a:solidFill>
                  <a:srgbClr val="FFFF00"/>
                </a:solidFill>
                <a:latin typeface="+mn-lt"/>
                <a:ea typeface="Calibri"/>
                <a:cs typeface="Times New Roman"/>
              </a:rPr>
              <a:t> on a </a:t>
            </a:r>
            <a:r>
              <a:rPr lang="fr-FR" dirty="0" smtClean="0">
                <a:solidFill>
                  <a:srgbClr val="FFFF00"/>
                </a:solidFill>
                <a:latin typeface="+mn-lt"/>
                <a:ea typeface="Calibri"/>
                <a:cs typeface="Times New Roman"/>
              </a:rPr>
              <a:t>celle de </a:t>
            </a:r>
          </a:p>
          <a:p>
            <a:pPr marL="0" marR="0" indent="0" algn="l" defTabSz="914400" rtl="0" eaLnBrk="1" fontAlgn="auto" latinLnBrk="0" hangingPunct="1">
              <a:lnSpc>
                <a:spcPct val="115000"/>
              </a:lnSpc>
              <a:spcBef>
                <a:spcPts val="0"/>
              </a:spcBef>
              <a:spcAft>
                <a:spcPts val="1000"/>
              </a:spcAft>
              <a:buClrTx/>
              <a:buSzTx/>
              <a:buFont typeface="Arial" charset="0"/>
              <a:buNone/>
              <a:tabLst/>
              <a:defRPr/>
            </a:pPr>
            <a:r>
              <a:rPr lang="fr-FR" dirty="0" smtClean="0">
                <a:solidFill>
                  <a:srgbClr val="FFFF00"/>
                </a:solidFill>
                <a:latin typeface="+mn-lt"/>
                <a:ea typeface="Calibri"/>
                <a:cs typeface="Times New Roman"/>
              </a:rPr>
              <a:t>* </a:t>
            </a:r>
            <a:r>
              <a:rPr lang="fr-FR" dirty="0" err="1" smtClean="0">
                <a:solidFill>
                  <a:srgbClr val="FFFF00"/>
                </a:solidFill>
                <a:latin typeface="+mn-lt"/>
                <a:ea typeface="Calibri"/>
                <a:cs typeface="Times New Roman"/>
              </a:rPr>
              <a:t>Betsaleël</a:t>
            </a:r>
            <a:r>
              <a:rPr lang="fr-FR" dirty="0" smtClean="0">
                <a:solidFill>
                  <a:srgbClr val="FFFF00"/>
                </a:solidFill>
                <a:latin typeface="+mn-lt"/>
                <a:ea typeface="Calibri"/>
                <a:cs typeface="Times New Roman"/>
              </a:rPr>
              <a:t> (et </a:t>
            </a:r>
            <a:r>
              <a:rPr lang="fr-FR" dirty="0" err="1" smtClean="0">
                <a:solidFill>
                  <a:srgbClr val="FFFF00"/>
                </a:solidFill>
                <a:latin typeface="+mn-lt"/>
                <a:ea typeface="Calibri"/>
                <a:cs typeface="Times New Roman"/>
              </a:rPr>
              <a:t>Oholiab</a:t>
            </a:r>
            <a:r>
              <a:rPr lang="fr-FR" dirty="0" smtClean="0">
                <a:solidFill>
                  <a:srgbClr val="FFFF00"/>
                </a:solidFill>
                <a:latin typeface="+mn-lt"/>
                <a:ea typeface="Calibri"/>
                <a:cs typeface="Times New Roman"/>
              </a:rPr>
              <a:t>) qui étaient « </a:t>
            </a:r>
            <a:r>
              <a:rPr lang="fr-FR" dirty="0" smtClean="0">
                <a:solidFill>
                  <a:srgbClr val="FFFF00"/>
                </a:solidFill>
                <a:latin typeface="Calibri" pitchFamily="34" charset="0"/>
                <a:ea typeface="Calibri"/>
                <a:cs typeface="Times New Roman"/>
              </a:rPr>
              <a:t>remplis de l’esprit de Dieu, en </a:t>
            </a:r>
            <a:r>
              <a:rPr lang="fr-FR" b="1" dirty="0" smtClean="0">
                <a:solidFill>
                  <a:srgbClr val="FFFF00"/>
                </a:solidFill>
                <a:latin typeface="Calibri" panose="020F0502020204030204" pitchFamily="34" charset="0"/>
                <a:ea typeface="Calibri"/>
                <a:cs typeface="Times New Roman"/>
              </a:rPr>
              <a:t>sagesse </a:t>
            </a:r>
            <a:r>
              <a:rPr lang="fr-FR" dirty="0" smtClean="0">
                <a:solidFill>
                  <a:srgbClr val="FFFF00"/>
                </a:solidFill>
                <a:latin typeface="Calibri" panose="020F0502020204030204" pitchFamily="34" charset="0"/>
                <a:ea typeface="Calibri"/>
                <a:cs typeface="Times New Roman"/>
              </a:rPr>
              <a:t>et  en intelligence. »</a:t>
            </a:r>
            <a:r>
              <a:rPr lang="fr-FR" dirty="0" smtClean="0">
                <a:solidFill>
                  <a:srgbClr val="FFFF00"/>
                </a:solidFill>
                <a:latin typeface="+mn-lt"/>
                <a:ea typeface="Calibri"/>
                <a:cs typeface="Times New Roman"/>
              </a:rPr>
              <a:t> Ex 31.3-6</a:t>
            </a:r>
          </a:p>
          <a:p>
            <a:pPr>
              <a:lnSpc>
                <a:spcPct val="115000"/>
              </a:lnSpc>
              <a:spcAft>
                <a:spcPts val="1000"/>
              </a:spcAft>
            </a:pPr>
            <a:r>
              <a:rPr lang="fr-FR" dirty="0" smtClean="0">
                <a:solidFill>
                  <a:schemeClr val="tx1"/>
                </a:solidFill>
                <a:latin typeface="Calibri" panose="020F0502020204030204" pitchFamily="34" charset="0"/>
                <a:ea typeface="Calibri"/>
                <a:cs typeface="Times New Roman"/>
              </a:rPr>
              <a:t>* « Et Josué, fils de </a:t>
            </a:r>
            <a:r>
              <a:rPr lang="fr-FR" dirty="0" err="1" smtClean="0">
                <a:solidFill>
                  <a:schemeClr val="tx1"/>
                </a:solidFill>
                <a:latin typeface="Calibri" panose="020F0502020204030204" pitchFamily="34" charset="0"/>
                <a:ea typeface="Calibri"/>
                <a:cs typeface="Times New Roman"/>
              </a:rPr>
              <a:t>Nun</a:t>
            </a:r>
            <a:r>
              <a:rPr lang="fr-FR" dirty="0" smtClean="0">
                <a:solidFill>
                  <a:schemeClr val="tx1"/>
                </a:solidFill>
                <a:latin typeface="Calibri" panose="020F0502020204030204" pitchFamily="34" charset="0"/>
                <a:ea typeface="Calibri"/>
                <a:cs typeface="Times New Roman"/>
              </a:rPr>
              <a:t>, était </a:t>
            </a:r>
            <a:r>
              <a:rPr lang="fr-FR" dirty="0" smtClean="0">
                <a:solidFill>
                  <a:srgbClr val="FFFF00"/>
                </a:solidFill>
                <a:latin typeface="Calibri" panose="020F0502020204030204" pitchFamily="34" charset="0"/>
                <a:ea typeface="Calibri"/>
                <a:cs typeface="Times New Roman"/>
              </a:rPr>
              <a:t>rempli de l’esprit de </a:t>
            </a:r>
            <a:r>
              <a:rPr lang="fr-FR" b="1" dirty="0" smtClean="0">
                <a:solidFill>
                  <a:srgbClr val="FFFF00"/>
                </a:solidFill>
                <a:latin typeface="Calibri" panose="020F0502020204030204" pitchFamily="34" charset="0"/>
                <a:ea typeface="Calibri"/>
                <a:cs typeface="Times New Roman"/>
              </a:rPr>
              <a:t>sagesse</a:t>
            </a:r>
            <a:r>
              <a:rPr lang="fr-FR" dirty="0" smtClean="0">
                <a:solidFill>
                  <a:schemeClr val="tx1"/>
                </a:solidFill>
                <a:latin typeface="Calibri" panose="020F0502020204030204" pitchFamily="34" charset="0"/>
                <a:ea typeface="Calibri"/>
                <a:cs typeface="Times New Roman"/>
              </a:rPr>
              <a:t> » </a:t>
            </a:r>
            <a:r>
              <a:rPr lang="fr-FR" dirty="0" err="1" smtClean="0">
                <a:solidFill>
                  <a:schemeClr val="tx1"/>
                </a:solidFill>
                <a:latin typeface="Calibri" panose="020F0502020204030204" pitchFamily="34" charset="0"/>
                <a:ea typeface="Calibri"/>
                <a:cs typeface="Times New Roman"/>
              </a:rPr>
              <a:t>Deut</a:t>
            </a:r>
            <a:r>
              <a:rPr lang="fr-FR" dirty="0" smtClean="0">
                <a:solidFill>
                  <a:schemeClr val="tx1"/>
                </a:solidFill>
                <a:latin typeface="Calibri" panose="020F0502020204030204" pitchFamily="34" charset="0"/>
                <a:ea typeface="Calibri"/>
                <a:cs typeface="Times New Roman"/>
              </a:rPr>
              <a:t> 34.9. Il succèdera à Moïse</a:t>
            </a:r>
            <a:r>
              <a:rPr lang="fr-FR" baseline="0" dirty="0" smtClean="0">
                <a:solidFill>
                  <a:schemeClr val="tx1"/>
                </a:solidFill>
                <a:latin typeface="Calibri" panose="020F0502020204030204" pitchFamily="34" charset="0"/>
                <a:ea typeface="Calibri"/>
                <a:cs typeface="Times New Roman"/>
              </a:rPr>
              <a:t> pour conduire le peuple d’Israël. On comprend qu’il ait eu besoin d’une grande sagesse.</a:t>
            </a:r>
            <a:endParaRPr lang="fr-FR" dirty="0" smtClean="0">
              <a:solidFill>
                <a:schemeClr val="tx1"/>
              </a:solidFill>
              <a:latin typeface="Calibri" panose="020F0502020204030204" pitchFamily="34" charset="0"/>
              <a:ea typeface="Calibri"/>
              <a:cs typeface="Times New Roman"/>
            </a:endParaRPr>
          </a:p>
          <a:p>
            <a:pPr>
              <a:lnSpc>
                <a:spcPct val="115000"/>
              </a:lnSpc>
              <a:spcAft>
                <a:spcPts val="1000"/>
              </a:spcAft>
            </a:pPr>
            <a:r>
              <a:rPr lang="fr-FR" dirty="0" smtClean="0"/>
              <a:t>Dieu a donné beaucoup de sagesse à Salomon; * on peut lire en 1 Rois 3.12 « voici, je t’ai donné un cœur sage et intelligent, en sorte qu’il n’y aura eu personne comme toi, avant toi, et qu’après toi il ne se lèvera personne comme toi. » Au-delà du savoir, il possédait un discernement surnaturel, "une très grande intelligence". Il comprenait la signification et la portée des événements et savait comment les interpréter.</a:t>
            </a:r>
          </a:p>
          <a:p>
            <a:pPr>
              <a:lnSpc>
                <a:spcPct val="115000"/>
              </a:lnSpc>
              <a:spcAft>
                <a:spcPts val="1000"/>
              </a:spcAft>
            </a:pPr>
            <a:endParaRPr lang="fr-FR" dirty="0" smtClean="0">
              <a:solidFill>
                <a:srgbClr val="FFFF00"/>
              </a:solidFill>
              <a:latin typeface="+mn-lt"/>
              <a:ea typeface="Calibri"/>
              <a:cs typeface="Times New Roman"/>
            </a:endParaRPr>
          </a:p>
          <a:p>
            <a:pPr>
              <a:lnSpc>
                <a:spcPct val="115000"/>
              </a:lnSpc>
              <a:spcAft>
                <a:spcPts val="1000"/>
              </a:spcAft>
            </a:pPr>
            <a:r>
              <a:rPr lang="fr-FR" dirty="0" smtClean="0">
                <a:solidFill>
                  <a:srgbClr val="FFFF00"/>
                </a:solidFill>
                <a:latin typeface="+mn-lt"/>
                <a:ea typeface="Calibri"/>
                <a:cs typeface="Times New Roman"/>
              </a:rPr>
              <a:t>Le livre des Proverbes affirme :</a:t>
            </a:r>
            <a:r>
              <a:rPr lang="fr-FR" baseline="0" dirty="0" smtClean="0">
                <a:solidFill>
                  <a:srgbClr val="FFFF00"/>
                </a:solidFill>
                <a:latin typeface="+mn-lt"/>
                <a:ea typeface="Calibri"/>
                <a:cs typeface="Times New Roman"/>
              </a:rPr>
              <a:t> * </a:t>
            </a:r>
            <a:r>
              <a:rPr lang="fr-FR" dirty="0" smtClean="0">
                <a:solidFill>
                  <a:srgbClr val="FFFF00"/>
                </a:solidFill>
                <a:latin typeface="+mn-lt"/>
                <a:ea typeface="Calibri"/>
                <a:cs typeface="Times New Roman"/>
              </a:rPr>
              <a:t>« Bienheureux l’homme qui trouve la sagesse, et l’homme qui obtient l’intelligence ! » </a:t>
            </a:r>
            <a:r>
              <a:rPr lang="fr-FR" sz="1050" dirty="0" err="1" smtClean="0">
                <a:solidFill>
                  <a:srgbClr val="FFFF00"/>
                </a:solidFill>
                <a:latin typeface="+mn-lt"/>
                <a:ea typeface="Calibri"/>
                <a:cs typeface="Times New Roman"/>
              </a:rPr>
              <a:t>Prov</a:t>
            </a:r>
            <a:r>
              <a:rPr lang="fr-FR" sz="1050" dirty="0" smtClean="0">
                <a:solidFill>
                  <a:srgbClr val="FFFF00"/>
                </a:solidFill>
                <a:latin typeface="+mn-lt"/>
                <a:ea typeface="Calibri"/>
                <a:cs typeface="Times New Roman"/>
              </a:rPr>
              <a:t> 3.13 </a:t>
            </a:r>
          </a:p>
          <a:p>
            <a:pPr marL="0" marR="0" indent="0" algn="l" defTabSz="914400" rtl="0" eaLnBrk="1" fontAlgn="auto" latinLnBrk="0" hangingPunct="1">
              <a:lnSpc>
                <a:spcPct val="115000"/>
              </a:lnSpc>
              <a:spcBef>
                <a:spcPts val="0"/>
              </a:spcBef>
              <a:spcAft>
                <a:spcPts val="1000"/>
              </a:spcAft>
              <a:buClrTx/>
              <a:buSzTx/>
              <a:buFontTx/>
              <a:buNone/>
              <a:tabLst/>
              <a:defRPr/>
            </a:pPr>
            <a:r>
              <a:rPr lang="fr-FR" dirty="0" smtClean="0"/>
              <a:t>Quelques versets plus loin, la sagesse de Dieu est comparée à l’arbre de vie :</a:t>
            </a:r>
            <a:r>
              <a:rPr lang="fr-FR" baseline="0" dirty="0" smtClean="0"/>
              <a:t> « </a:t>
            </a:r>
            <a:r>
              <a:rPr lang="fr-FR" sz="1200" b="0" i="0" u="none" strike="noStrike" kern="1200" baseline="0" dirty="0" smtClean="0">
                <a:solidFill>
                  <a:schemeClr val="tx1"/>
                </a:solidFill>
                <a:latin typeface="+mn-lt"/>
                <a:ea typeface="+mn-ea"/>
                <a:cs typeface="+mn-cs"/>
              </a:rPr>
              <a:t>Elle est un arbre de vie pour ceux qui la saisissent » </a:t>
            </a:r>
            <a:r>
              <a:rPr lang="fr-FR" dirty="0" err="1" smtClean="0"/>
              <a:t>Prov</a:t>
            </a:r>
            <a:r>
              <a:rPr lang="fr-FR" dirty="0" smtClean="0"/>
              <a:t> 3.18 Comme on se nourrit des fruits</a:t>
            </a:r>
            <a:r>
              <a:rPr lang="fr-FR" baseline="0" dirty="0" smtClean="0"/>
              <a:t> de l’arbre pour entretenir la vie, ainsi elle procure la vie à ceux qui s’appuient sur elle pour être plus forts.</a:t>
            </a:r>
            <a:endParaRPr lang="fr-FR" dirty="0" smtClean="0"/>
          </a:p>
          <a:p>
            <a:pPr marL="171450" marR="0" indent="-171450" algn="l" defTabSz="914400" rtl="0" eaLnBrk="1" fontAlgn="auto" latinLnBrk="0" hangingPunct="1">
              <a:lnSpc>
                <a:spcPct val="115000"/>
              </a:lnSpc>
              <a:spcBef>
                <a:spcPts val="0"/>
              </a:spcBef>
              <a:spcAft>
                <a:spcPts val="1000"/>
              </a:spcAft>
              <a:buClrTx/>
              <a:buSzTx/>
              <a:buFont typeface="Arial" charset="0"/>
              <a:buChar char="•"/>
              <a:tabLst/>
              <a:defRPr/>
            </a:pPr>
            <a:r>
              <a:rPr lang="fr-FR" dirty="0" err="1" smtClean="0">
                <a:solidFill>
                  <a:srgbClr val="FFFF00"/>
                </a:solidFill>
                <a:latin typeface="+mn-lt"/>
                <a:ea typeface="Calibri"/>
                <a:cs typeface="Times New Roman"/>
              </a:rPr>
              <a:t>Prov</a:t>
            </a:r>
            <a:r>
              <a:rPr lang="fr-FR" dirty="0" smtClean="0">
                <a:solidFill>
                  <a:srgbClr val="FFFF00"/>
                </a:solidFill>
                <a:latin typeface="+mn-lt"/>
                <a:ea typeface="Calibri"/>
                <a:cs typeface="Times New Roman"/>
              </a:rPr>
              <a:t> 9.10  « La crainte de l’Éternel est le commencement de la sagesse, et la connaissance du Saint est l’intelligence. » Voici une première clé pour connaître la sagesse,</a:t>
            </a:r>
            <a:r>
              <a:rPr lang="fr-FR" baseline="0" dirty="0" smtClean="0">
                <a:solidFill>
                  <a:srgbClr val="FFFF00"/>
                </a:solidFill>
                <a:latin typeface="+mn-lt"/>
                <a:ea typeface="Calibri"/>
                <a:cs typeface="Times New Roman"/>
              </a:rPr>
              <a:t> c’est montrer du respect envers Dieu et marcher dans la piété.</a:t>
            </a:r>
          </a:p>
          <a:p>
            <a:pPr marL="0" marR="0" indent="0" algn="l" defTabSz="914400" rtl="0" eaLnBrk="1" fontAlgn="auto" latinLnBrk="0" hangingPunct="1">
              <a:lnSpc>
                <a:spcPct val="115000"/>
              </a:lnSpc>
              <a:spcBef>
                <a:spcPts val="0"/>
              </a:spcBef>
              <a:spcAft>
                <a:spcPts val="1000"/>
              </a:spcAft>
              <a:buClrTx/>
              <a:buSzTx/>
              <a:buFont typeface="Arial" charset="0"/>
              <a:buNone/>
              <a:tabLst/>
              <a:defRPr/>
            </a:pPr>
            <a:r>
              <a:rPr lang="fr-FR" baseline="0" dirty="0" smtClean="0">
                <a:solidFill>
                  <a:srgbClr val="FFFF00"/>
                </a:solidFill>
                <a:latin typeface="+mn-lt"/>
                <a:ea typeface="Calibri"/>
                <a:cs typeface="Times New Roman"/>
              </a:rPr>
              <a:t>Les livres de Job (</a:t>
            </a:r>
            <a:r>
              <a:rPr lang="fr-FR" baseline="0" dirty="0" err="1" smtClean="0">
                <a:solidFill>
                  <a:srgbClr val="FFFF00"/>
                </a:solidFill>
                <a:latin typeface="+mn-lt"/>
                <a:ea typeface="Calibri"/>
                <a:cs typeface="Times New Roman"/>
              </a:rPr>
              <a:t>cf</a:t>
            </a:r>
            <a:r>
              <a:rPr lang="fr-FR" baseline="0" dirty="0" smtClean="0">
                <a:solidFill>
                  <a:srgbClr val="FFFF00"/>
                </a:solidFill>
                <a:latin typeface="+mn-lt"/>
                <a:ea typeface="Calibri"/>
                <a:cs typeface="Times New Roman"/>
              </a:rPr>
              <a:t> </a:t>
            </a:r>
            <a:r>
              <a:rPr lang="fr-FR" baseline="0" dirty="0" err="1" smtClean="0">
                <a:solidFill>
                  <a:srgbClr val="FFFF00"/>
                </a:solidFill>
                <a:latin typeface="+mn-lt"/>
                <a:ea typeface="Calibri"/>
                <a:cs typeface="Times New Roman"/>
              </a:rPr>
              <a:t>ch</a:t>
            </a:r>
            <a:r>
              <a:rPr lang="fr-FR" baseline="0" dirty="0" smtClean="0">
                <a:solidFill>
                  <a:srgbClr val="FFFF00"/>
                </a:solidFill>
                <a:latin typeface="+mn-lt"/>
                <a:ea typeface="Calibri"/>
                <a:cs typeface="Times New Roman"/>
              </a:rPr>
              <a:t> 28), Proverbes et l’Ecclésiaste (appelés livres de sagesse) sont les livres où il en est fait le plus de mentions.</a:t>
            </a:r>
            <a:endParaRPr lang="fr-FR" dirty="0" smtClean="0">
              <a:solidFill>
                <a:srgbClr val="FFFF00"/>
              </a:solidFill>
              <a:latin typeface="+mn-lt"/>
              <a:ea typeface="Calibri"/>
              <a:cs typeface="Times New Roman"/>
            </a:endParaRPr>
          </a:p>
          <a:p>
            <a:pPr>
              <a:lnSpc>
                <a:spcPct val="115000"/>
              </a:lnSpc>
              <a:spcAft>
                <a:spcPts val="1000"/>
              </a:spcAft>
            </a:pPr>
            <a:endParaRPr lang="fr-FR" dirty="0" smtClean="0">
              <a:solidFill>
                <a:srgbClr val="FFFF00"/>
              </a:solidFill>
              <a:latin typeface="+mn-lt"/>
              <a:cs typeface="Times New Roman"/>
            </a:endParaRPr>
          </a:p>
          <a:p>
            <a:pPr>
              <a:lnSpc>
                <a:spcPct val="115000"/>
              </a:lnSpc>
              <a:spcAft>
                <a:spcPts val="1000"/>
              </a:spcAft>
            </a:pPr>
            <a:r>
              <a:rPr lang="fr-FR" dirty="0" smtClean="0">
                <a:solidFill>
                  <a:srgbClr val="FFFF00"/>
                </a:solidFill>
                <a:latin typeface="+mn-lt"/>
                <a:cs typeface="Times New Roman"/>
              </a:rPr>
              <a:t>[AUTRES VERSETS</a:t>
            </a:r>
          </a:p>
          <a:p>
            <a:r>
              <a:rPr lang="fr-FR" dirty="0" smtClean="0"/>
              <a:t>Job 12.13  « Avec lui est la sagesse et la force, à lui sont le conseil et l’intelligence.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Calibri" panose="020F0502020204030204" pitchFamily="34" charset="0"/>
                <a:ea typeface="Calibri"/>
                <a:cs typeface="Times New Roman"/>
              </a:rPr>
              <a:t>Job 28:28  Puis il dit à l’homme : Voici, la crainte du Seigneur, c’est la sagesse ; s’éloigner du mal, c’est l’intelligence.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Calibri" panose="020F0502020204030204" pitchFamily="34" charset="0"/>
                <a:ea typeface="Calibri"/>
                <a:cs typeface="Times New Roman"/>
              </a:rPr>
              <a:t>Psaumes 111.10 &amp; </a:t>
            </a:r>
            <a:r>
              <a:rPr lang="fr-FR" dirty="0" err="1" smtClean="0">
                <a:solidFill>
                  <a:schemeClr val="tx1"/>
                </a:solidFill>
                <a:latin typeface="Calibri" panose="020F0502020204030204" pitchFamily="34" charset="0"/>
                <a:ea typeface="Calibri"/>
                <a:cs typeface="Times New Roman"/>
              </a:rPr>
              <a:t>Prov</a:t>
            </a:r>
            <a:r>
              <a:rPr lang="fr-FR" dirty="0" smtClean="0">
                <a:solidFill>
                  <a:schemeClr val="tx1"/>
                </a:solidFill>
                <a:latin typeface="Calibri" panose="020F0502020204030204" pitchFamily="34" charset="0"/>
                <a:ea typeface="Calibri"/>
                <a:cs typeface="Times New Roman"/>
              </a:rPr>
              <a:t> 9.10  « </a:t>
            </a:r>
            <a:r>
              <a:rPr lang="fr-FR" dirty="0" smtClean="0">
                <a:solidFill>
                  <a:srgbClr val="FFFF00"/>
                </a:solidFill>
                <a:latin typeface="Calibri" panose="020F0502020204030204" pitchFamily="34" charset="0"/>
                <a:ea typeface="Calibri"/>
                <a:cs typeface="Times New Roman"/>
              </a:rPr>
              <a:t>La crainte de l’Éternel </a:t>
            </a:r>
            <a:r>
              <a:rPr lang="fr-FR" dirty="0" smtClean="0">
                <a:solidFill>
                  <a:schemeClr val="tx1"/>
                </a:solidFill>
                <a:latin typeface="Calibri" panose="020F0502020204030204" pitchFamily="34" charset="0"/>
                <a:ea typeface="Calibri"/>
                <a:cs typeface="Times New Roman"/>
              </a:rPr>
              <a:t>est le commencement de </a:t>
            </a:r>
            <a:r>
              <a:rPr lang="fr-FR" dirty="0" smtClean="0">
                <a:solidFill>
                  <a:srgbClr val="FFFF00"/>
                </a:solidFill>
                <a:latin typeface="Calibri" panose="020F0502020204030204" pitchFamily="34" charset="0"/>
                <a:ea typeface="Calibri"/>
                <a:cs typeface="Times New Roman"/>
              </a:rPr>
              <a:t>la sagesse</a:t>
            </a:r>
            <a:r>
              <a:rPr lang="fr-FR" dirty="0" smtClean="0">
                <a:solidFill>
                  <a:schemeClr val="tx1"/>
                </a:solidFill>
                <a:latin typeface="Calibri" panose="020F0502020204030204" pitchFamily="34" charset="0"/>
                <a:ea typeface="Calibri"/>
                <a:cs typeface="Times New Roman"/>
              </a:rPr>
              <a:t> »</a:t>
            </a:r>
          </a:p>
          <a:p>
            <a:r>
              <a:rPr lang="fr-FR" dirty="0" smtClean="0"/>
              <a:t>Psaume 19.7 « La loi de l’Éternel est parfaite, restaurant l’âme ; les témoignages de l’Éternel sont sûrs, rendant sages les sots. » </a:t>
            </a:r>
          </a:p>
          <a:p>
            <a:r>
              <a:rPr lang="fr-FR" dirty="0" smtClean="0"/>
              <a:t>Proverbes 29.15  « La verge et la répréhension donnent la sagesse »</a:t>
            </a:r>
          </a:p>
          <a:p>
            <a:r>
              <a:rPr lang="fr-FR" dirty="0" smtClean="0"/>
              <a:t>Deutéronome 34.9  « Et Josué, fils de </a:t>
            </a:r>
            <a:r>
              <a:rPr lang="fr-FR" dirty="0" err="1" smtClean="0"/>
              <a:t>Nun</a:t>
            </a:r>
            <a:r>
              <a:rPr lang="fr-FR" dirty="0" smtClean="0"/>
              <a:t>, était rempli de l’esprit de sagesse » </a:t>
            </a:r>
          </a:p>
          <a:p>
            <a:r>
              <a:rPr lang="fr-FR" dirty="0" err="1" smtClean="0"/>
              <a:t>Ecc</a:t>
            </a:r>
            <a:r>
              <a:rPr lang="fr-FR" dirty="0" smtClean="0"/>
              <a:t> 10.10,</a:t>
            </a:r>
            <a:r>
              <a:rPr lang="fr-FR" baseline="0" dirty="0" smtClean="0"/>
              <a:t> 11</a:t>
            </a:r>
            <a:r>
              <a:rPr lang="fr-FR" dirty="0" smtClean="0"/>
              <a:t> « S’il a émoussé le fer, et s’il n’en a pas aiguisé le tranchant, il devra redoubler de force ; mais la sagesse a l’avantage du succès. Si le serpent mord  faute d’enchantement, il n’y a point d’avantage pour l’enchanteur. »</a:t>
            </a:r>
          </a:p>
          <a:p>
            <a:r>
              <a:rPr lang="fr-FR" dirty="0" err="1" smtClean="0"/>
              <a:t>Esaïe</a:t>
            </a:r>
            <a:r>
              <a:rPr lang="fr-FR" dirty="0" smtClean="0"/>
              <a:t> 11.2  « l’Esprit de l’Éternel reposera sur lui, l’esprit de sagesse et d’intelligence, l’esprit de conseil et de force, l’esprit de connaissance et de crainte de l’Éternel »]</a:t>
            </a:r>
          </a:p>
          <a:p>
            <a:pPr>
              <a:lnSpc>
                <a:spcPct val="115000"/>
              </a:lnSpc>
              <a:spcAft>
                <a:spcPts val="1000"/>
              </a:spcAft>
            </a:pPr>
            <a:endParaRPr lang="fr-FR" dirty="0"/>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8</a:t>
            </a:fld>
            <a:endParaRPr lang="fr-FR"/>
          </a:p>
        </p:txBody>
      </p:sp>
    </p:spTree>
    <p:extLst>
      <p:ext uri="{BB962C8B-B14F-4D97-AF65-F5344CB8AC3E}">
        <p14:creationId xmlns:p14="http://schemas.microsoft.com/office/powerpoint/2010/main" val="410977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sagesse dans le NT</a:t>
            </a:r>
          </a:p>
          <a:p>
            <a:r>
              <a:rPr lang="fr-FR" dirty="0" smtClean="0"/>
              <a:t>* La Bible taxe même de folie cette sagesse humaine :  « Où est le sage? où est le scribe? où est le disputeur de ce siècle? Dieu n'</a:t>
            </a:r>
            <a:r>
              <a:rPr lang="fr-FR" dirty="0" err="1" smtClean="0"/>
              <a:t>a-t-il</a:t>
            </a:r>
            <a:r>
              <a:rPr lang="fr-FR" dirty="0" smtClean="0"/>
              <a:t> pas convaincu de folie la sagesse du monde? » 1Co</a:t>
            </a:r>
            <a:r>
              <a:rPr lang="fr-FR" baseline="0" dirty="0" smtClean="0"/>
              <a:t> </a:t>
            </a:r>
            <a:r>
              <a:rPr lang="fr-FR" dirty="0" smtClean="0"/>
              <a:t>1.20</a:t>
            </a:r>
          </a:p>
          <a:p>
            <a:r>
              <a:rPr lang="fr-FR" baseline="0" dirty="0" smtClean="0"/>
              <a:t>* Alors l</a:t>
            </a:r>
            <a:r>
              <a:rPr lang="fr-FR" dirty="0" smtClean="0"/>
              <a:t>a sagesse selon</a:t>
            </a:r>
            <a:r>
              <a:rPr lang="fr-FR" baseline="0" dirty="0" smtClean="0"/>
              <a:t> la Bible, car c’est à elle seule que nous voulons nous fier</a:t>
            </a:r>
            <a:r>
              <a:rPr lang="fr-FR" dirty="0" smtClean="0"/>
              <a:t>, la vraie, qu’est-ce que c’est</a:t>
            </a:r>
            <a:r>
              <a:rPr lang="fr-FR" baseline="0" dirty="0" smtClean="0"/>
              <a:t>?</a:t>
            </a:r>
          </a:p>
          <a:p>
            <a:r>
              <a:rPr lang="fr-FR" dirty="0" smtClean="0"/>
              <a:t>Dieu est sage:</a:t>
            </a:r>
            <a:r>
              <a:rPr lang="fr-FR" baseline="0" dirty="0" smtClean="0"/>
              <a:t> </a:t>
            </a:r>
            <a:r>
              <a:rPr lang="fr-FR" dirty="0" smtClean="0">
                <a:latin typeface="Times New Roman"/>
                <a:cs typeface="Times New Roman"/>
              </a:rPr>
              <a:t>* </a:t>
            </a:r>
            <a:r>
              <a:rPr lang="fr-FR" dirty="0" smtClean="0"/>
              <a:t>L’apôtre Paul dans l’épître aux Romains l’affirme</a:t>
            </a:r>
            <a:r>
              <a:rPr lang="fr-FR" baseline="0" dirty="0" smtClean="0"/>
              <a:t> au</a:t>
            </a:r>
            <a:r>
              <a:rPr lang="fr-FR" dirty="0" smtClean="0"/>
              <a:t> </a:t>
            </a:r>
            <a:r>
              <a:rPr lang="fr-FR" dirty="0" err="1" smtClean="0"/>
              <a:t>ch</a:t>
            </a:r>
            <a:r>
              <a:rPr lang="fr-FR" dirty="0" smtClean="0"/>
              <a:t> 16.27 « au Dieu qui seul est sage, par Jésus Christ, - auquel soit la gloire éternellement ! »</a:t>
            </a:r>
          </a:p>
          <a:p>
            <a:r>
              <a:rPr lang="fr-FR" sz="1200" dirty="0" smtClean="0">
                <a:solidFill>
                  <a:srgbClr val="FFFF00"/>
                </a:solidFill>
                <a:latin typeface="Calibri" panose="020F0502020204030204" pitchFamily="34" charset="0"/>
              </a:rPr>
              <a:t>* « La </a:t>
            </a:r>
            <a:r>
              <a:rPr lang="fr-FR" sz="1200" b="1" dirty="0" smtClean="0">
                <a:solidFill>
                  <a:srgbClr val="FFFF00"/>
                </a:solidFill>
                <a:latin typeface="Calibri" panose="020F0502020204030204" pitchFamily="34" charset="0"/>
              </a:rPr>
              <a:t>sagesse</a:t>
            </a:r>
            <a:r>
              <a:rPr lang="fr-FR" sz="1200" dirty="0" smtClean="0">
                <a:solidFill>
                  <a:srgbClr val="FFFF00"/>
                </a:solidFill>
                <a:latin typeface="Calibri" panose="020F0502020204030204" pitchFamily="34" charset="0"/>
              </a:rPr>
              <a:t> infiniment variée de Dieu » </a:t>
            </a:r>
            <a:r>
              <a:rPr lang="fr-FR" sz="1200" dirty="0" err="1" smtClean="0">
                <a:solidFill>
                  <a:srgbClr val="FFFF00"/>
                </a:solidFill>
                <a:latin typeface="Calibri" panose="020F0502020204030204" pitchFamily="34" charset="0"/>
              </a:rPr>
              <a:t>Eph</a:t>
            </a:r>
            <a:r>
              <a:rPr lang="fr-FR" sz="1200" dirty="0" smtClean="0">
                <a:solidFill>
                  <a:srgbClr val="FFFF00"/>
                </a:solidFill>
                <a:latin typeface="Calibri" panose="020F0502020204030204" pitchFamily="34" charset="0"/>
              </a:rPr>
              <a:t> 3.10  une sagesse </a:t>
            </a:r>
            <a:r>
              <a:rPr lang="fr-FR" sz="1200" b="0" i="0" u="none" strike="noStrike" kern="1200" baseline="0" dirty="0" smtClean="0">
                <a:solidFill>
                  <a:schemeClr val="tx1"/>
                </a:solidFill>
                <a:latin typeface="+mn-lt"/>
                <a:ea typeface="+mn-ea"/>
                <a:cs typeface="+mn-cs"/>
              </a:rPr>
              <a:t>marquée d’une grande variété de couleurs, diversifiée (selon le terme original)</a:t>
            </a:r>
            <a:endParaRPr lang="fr-FR" sz="1200" dirty="0" smtClean="0">
              <a:solidFill>
                <a:srgbClr val="FFFF00"/>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sagesse est une vertu qui caractérise Dieu; elle provient de Dieu; il en est la source.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dirty="0" smtClean="0"/>
              <a:t>Comme</a:t>
            </a:r>
            <a:r>
              <a:rPr lang="fr-FR" baseline="0" dirty="0" smtClean="0"/>
              <a:t> caractère de Dieu, c</a:t>
            </a:r>
            <a:r>
              <a:rPr lang="fr-FR" dirty="0" smtClean="0"/>
              <a:t>’est une qualité qui lui permet de choisir et d'appliquer les meilleurs moyens</a:t>
            </a:r>
            <a:r>
              <a:rPr lang="fr-FR" baseline="0" dirty="0" smtClean="0"/>
              <a:t> </a:t>
            </a:r>
            <a:r>
              <a:rPr lang="fr-FR" dirty="0" smtClean="0"/>
              <a:t>nécessaires pour atteindre les buts qu'il</a:t>
            </a:r>
            <a:r>
              <a:rPr lang="fr-FR" baseline="0" dirty="0" smtClean="0"/>
              <a:t> </a:t>
            </a:r>
            <a:r>
              <a:rPr lang="fr-FR" dirty="0" smtClean="0"/>
              <a:t>s'est fixé, en particulier dans le plan de la</a:t>
            </a:r>
            <a:r>
              <a:rPr lang="fr-FR" baseline="0" dirty="0" smtClean="0"/>
              <a:t> </a:t>
            </a:r>
            <a:r>
              <a:rPr lang="fr-FR" dirty="0" smtClean="0"/>
              <a:t>création et dans celui du salut.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dirty="0" smtClean="0"/>
              <a:t>Il la montre entre autres dans</a:t>
            </a:r>
            <a:r>
              <a:rPr lang="fr-FR" baseline="0" dirty="0" smtClean="0"/>
              <a:t> s</a:t>
            </a:r>
            <a:r>
              <a:rPr lang="fr-FR" dirty="0" smtClean="0"/>
              <a:t>es œuvres,</a:t>
            </a:r>
            <a:r>
              <a:rPr lang="fr-FR" baseline="0" dirty="0" smtClean="0"/>
              <a:t> s</a:t>
            </a:r>
            <a:r>
              <a:rPr lang="fr-FR" dirty="0" smtClean="0"/>
              <a:t>es conseils,</a:t>
            </a:r>
            <a:r>
              <a:rPr lang="fr-FR" baseline="0" dirty="0" smtClean="0"/>
              <a:t> ses </a:t>
            </a:r>
            <a:r>
              <a:rPr lang="fr-FR" dirty="0" smtClean="0"/>
              <a:t>pensées, sa connaissance.</a:t>
            </a:r>
            <a:r>
              <a:rPr lang="fr-FR" sz="1200" b="0" i="0" u="none" strike="noStrike" kern="1200" baseline="0" dirty="0" smtClean="0">
                <a:solidFill>
                  <a:schemeClr val="tx1"/>
                </a:solidFill>
                <a:latin typeface="+mn-lt"/>
                <a:ea typeface="+mn-ea"/>
                <a:cs typeface="+mn-cs"/>
              </a:rPr>
              <a:t> L’apôtre Paul s’écrie: « O profondeur de la richesse, de la sagesse et de la connaissance de Dieu ! » Rom 11.33 </a:t>
            </a:r>
            <a:r>
              <a:rPr lang="fr-FR" dirty="0" smtClean="0"/>
              <a:t>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fr-FR" baseline="0" dirty="0" smtClean="0"/>
              <a:t>Jésus-Christ est sage: * « </a:t>
            </a:r>
            <a:r>
              <a:rPr lang="fr-FR" sz="1200" dirty="0" smtClean="0">
                <a:solidFill>
                  <a:srgbClr val="FFFF00"/>
                </a:solidFill>
                <a:latin typeface="Calibri" panose="020F0502020204030204" pitchFamily="34" charset="0"/>
              </a:rPr>
              <a:t>Christ, la</a:t>
            </a:r>
            <a:r>
              <a:rPr lang="fr-FR" sz="1200" baseline="0" dirty="0" smtClean="0">
                <a:solidFill>
                  <a:srgbClr val="FFFF00"/>
                </a:solidFill>
                <a:latin typeface="Calibri" panose="020F0502020204030204" pitchFamily="34" charset="0"/>
              </a:rPr>
              <a:t> puissance de Dieu et </a:t>
            </a:r>
            <a:r>
              <a:rPr lang="fr-FR" sz="1200" dirty="0" smtClean="0">
                <a:solidFill>
                  <a:srgbClr val="FFFF00"/>
                </a:solidFill>
                <a:latin typeface="Calibri" panose="020F0502020204030204" pitchFamily="34" charset="0"/>
              </a:rPr>
              <a:t>la sagesse de Dieu »</a:t>
            </a:r>
            <a:r>
              <a:rPr lang="fr-FR" baseline="0" dirty="0" smtClean="0"/>
              <a:t> 1 Cor 1.24 ;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fr-FR" dirty="0" smtClean="0"/>
              <a:t>En quoi sommes-nous concernés?</a:t>
            </a:r>
            <a:r>
              <a:rPr lang="fr-FR" baseline="0" dirty="0" smtClean="0"/>
              <a:t> Eh bien, nous nous rappelons que Dieu est Celui qui s’est révélé à nous; si nous voulons bien l’accueillir par la foi dans notre vie, nous devenons alors ses enfants et nous sommes rendus capables de vivre en fonction de notre nouvelle identité; nous pouvons recevoir de lui la sagesse pour cela; et Il veut nous la communiquer.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Pour cela, Il nous donne son esprit pour demeurer en nous; l’Esprit est sage: il est mentionné en Esaïe 11:2 « l’Esprit de l’Eternel reposera sur lui, l’esprit de sagesse et d’intelligence, l’esprit de conseil et de force, l’esprit de connaissance et de crainte de l’Eternel. » </a:t>
            </a:r>
          </a:p>
          <a:p>
            <a:r>
              <a:rPr lang="fr-FR" dirty="0" smtClean="0"/>
              <a:t>Ainsi, nous sommes invités à agir avec sagesse dans notre vie quotidienne : </a:t>
            </a:r>
          </a:p>
          <a:p>
            <a:pPr marL="0" indent="0">
              <a:buFont typeface="Arial" charset="0"/>
              <a:buNone/>
            </a:pPr>
            <a:r>
              <a:rPr lang="fr-FR" dirty="0" smtClean="0"/>
              <a:t>* « Prenez donc garde à marcher</a:t>
            </a:r>
            <a:r>
              <a:rPr lang="fr-FR" baseline="0" dirty="0" smtClean="0"/>
              <a:t> </a:t>
            </a:r>
            <a:r>
              <a:rPr lang="fr-FR" dirty="0" smtClean="0"/>
              <a:t>soigneusement, non pas comme étant</a:t>
            </a:r>
            <a:r>
              <a:rPr lang="fr-FR" baseline="0" dirty="0" smtClean="0"/>
              <a:t> </a:t>
            </a:r>
            <a:r>
              <a:rPr lang="fr-FR" dirty="0" smtClean="0"/>
              <a:t>dépourvus de sagesse, mais comme étant</a:t>
            </a:r>
            <a:r>
              <a:rPr lang="fr-FR" baseline="0" dirty="0" smtClean="0"/>
              <a:t> </a:t>
            </a:r>
            <a:r>
              <a:rPr lang="fr-FR" dirty="0" smtClean="0"/>
              <a:t>sages, saisissant l’occasion, parce que les jours sont mauvais.</a:t>
            </a:r>
            <a:r>
              <a:rPr lang="fr-FR" baseline="0" dirty="0" smtClean="0"/>
              <a:t> </a:t>
            </a:r>
            <a:r>
              <a:rPr lang="fr-FR" dirty="0" smtClean="0"/>
              <a:t>C’est pourquoi ne vous montrez pas sans intelligence, mais comprenez quelle est la volonté du Seigneur. » Ephésiens 5.15-17  </a:t>
            </a:r>
          </a:p>
          <a:p>
            <a:r>
              <a:rPr lang="fr-FR" dirty="0" smtClean="0"/>
              <a:t>Paul commande aux croyants de se conduire…  comme des sages. Tout comme ils doivent marcher dans l’humilité, dans l’unité, dans la séparation du monde, dans l’amour et dans la lumière (</a:t>
            </a:r>
            <a:r>
              <a:rPr lang="fr-FR" dirty="0" err="1" smtClean="0"/>
              <a:t>Eph</a:t>
            </a:r>
            <a:r>
              <a:rPr lang="fr-FR" baseline="0" dirty="0" smtClean="0"/>
              <a:t> </a:t>
            </a:r>
            <a:r>
              <a:rPr lang="fr-FR" dirty="0" smtClean="0"/>
              <a:t>4.1-5.14), ils doivent marcher avec sagesse. En d’autres mots, ils doivent se conduire conformément à ce qu’ils sont. En Christ, nous sommes un, nous sommes séparés du monde, nous sommes aimés, nous sommes lumière, et nous sommes sages - et ce que nous faisons doit être le reflet de ce que nous sommes. </a:t>
            </a:r>
          </a:p>
          <a:p>
            <a:endParaRPr lang="fr-FR" dirty="0" smtClean="0"/>
          </a:p>
          <a:p>
            <a:r>
              <a:rPr lang="fr-FR" dirty="0" smtClean="0"/>
              <a:t>[Le croyant qui est sage ne laisse pas les circonstances ni l’influence irresponsable des autres le distraire ou affecter son propre jugement. Non seulement il veille à ne pas s’impliquer dans des choses qui sont immorales ou charnelles, mais il évite aussi les choses qui sont simplement sans importance ou stériles. Par la puissance et la force du Saint-Esprit agissant en son être intérieur racheté, il maîtrise la chair non rachetée. </a:t>
            </a:r>
          </a:p>
          <a:p>
            <a:r>
              <a:rPr lang="fr-FR" dirty="0" smtClean="0"/>
              <a:t>Le croyant débute sa nouvelle vie en Christ avec toute la sagesse qui lui est nécessaire pour vivre pour son Seigneur, mais il doit aussi continuer à croître en sagesse afin d’avoir plus de maturité et de fidélité, et de le servir plus utilement.]</a:t>
            </a:r>
          </a:p>
          <a:p>
            <a:endParaRPr lang="fr-FR" dirty="0" smtClean="0"/>
          </a:p>
          <a:p>
            <a:r>
              <a:rPr lang="fr-FR" dirty="0" smtClean="0"/>
              <a:t>[Selon J Mac ARTHUR,</a:t>
            </a:r>
            <a:r>
              <a:rPr lang="fr-FR" baseline="0" dirty="0" smtClean="0"/>
              <a:t> </a:t>
            </a:r>
            <a:r>
              <a:rPr lang="fr-FR" dirty="0" smtClean="0"/>
              <a:t>Paul donne (1</a:t>
            </a:r>
            <a:r>
              <a:rPr lang="fr-FR" baseline="0" dirty="0" smtClean="0"/>
              <a:t> Cor </a:t>
            </a:r>
            <a:r>
              <a:rPr lang="fr-FR" dirty="0" smtClean="0"/>
              <a:t>1.19-2.5) cinq raisons pour lesquelles la sagesse de Dieu est supérieure à celle de l’homme : sa permanence, sa puissance, son paradoxe, son but et sa présentation.]</a:t>
            </a:r>
          </a:p>
        </p:txBody>
      </p:sp>
      <p:sp>
        <p:nvSpPr>
          <p:cNvPr id="4" name="Espace réservé du numéro de diapositive 3"/>
          <p:cNvSpPr>
            <a:spLocks noGrp="1"/>
          </p:cNvSpPr>
          <p:nvPr>
            <p:ph type="sldNum" sz="quarter" idx="10"/>
          </p:nvPr>
        </p:nvSpPr>
        <p:spPr/>
        <p:txBody>
          <a:bodyPr/>
          <a:lstStyle/>
          <a:p>
            <a:fld id="{B6EBE5EA-64BC-44DC-89AA-7DCBAE0F29ED}" type="slidenum">
              <a:rPr lang="fr-FR" smtClean="0"/>
              <a:pPr/>
              <a:t>9</a:t>
            </a:fld>
            <a:endParaRPr lang="fr-FR"/>
          </a:p>
        </p:txBody>
      </p:sp>
    </p:spTree>
    <p:extLst>
      <p:ext uri="{BB962C8B-B14F-4D97-AF65-F5344CB8AC3E}">
        <p14:creationId xmlns:p14="http://schemas.microsoft.com/office/powerpoint/2010/main" val="41097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r>
              <a:rPr lang="fr-FR" smtClean="0"/>
              <a:t>28/08/2019</a:t>
            </a:r>
            <a:endParaRPr lang="fr-FR"/>
          </a:p>
        </p:txBody>
      </p:sp>
      <p:sp>
        <p:nvSpPr>
          <p:cNvPr id="5" name="Footer Placeholder 4"/>
          <p:cNvSpPr>
            <a:spLocks noGrp="1"/>
          </p:cNvSpPr>
          <p:nvPr>
            <p:ph type="ftr" sz="quarter" idx="11"/>
          </p:nvPr>
        </p:nvSpPr>
        <p:spPr/>
        <p:txBody>
          <a:bodyPr/>
          <a:lstStyle/>
          <a:p>
            <a:r>
              <a:rPr lang="fr-FR" smtClean="0"/>
              <a:t>Jean-Paul C -  BALS</a:t>
            </a:r>
            <a:endParaRPr lang="fr-FR"/>
          </a:p>
        </p:txBody>
      </p:sp>
      <p:sp>
        <p:nvSpPr>
          <p:cNvPr id="6" name="Slide Number Placeholder 5"/>
          <p:cNvSpPr>
            <a:spLocks noGrp="1"/>
          </p:cNvSpPr>
          <p:nvPr>
            <p:ph type="sldNum" sz="quarter" idx="12"/>
          </p:nvPr>
        </p:nvSpPr>
        <p:spPr/>
        <p:txBody>
          <a:bodyPr/>
          <a:lstStyle/>
          <a:p>
            <a:fld id="{8991DF9D-E48D-4438-8871-78B12F652E0A}" type="slidenum">
              <a:rPr lang="fr-FR" smtClean="0"/>
              <a:pPr/>
              <a:t>‹N°›</a:t>
            </a:fld>
            <a:endParaRPr lang="fr-F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fr-FR" smtClean="0"/>
              <a:t>Modifiez le style du titre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r>
              <a:rPr lang="fr-FR" smtClean="0"/>
              <a:t>28/08/2019</a:t>
            </a:r>
            <a:endParaRPr lang="fr-FR"/>
          </a:p>
        </p:txBody>
      </p:sp>
      <p:sp>
        <p:nvSpPr>
          <p:cNvPr id="5" name="Footer Placeholder 4"/>
          <p:cNvSpPr>
            <a:spLocks noGrp="1"/>
          </p:cNvSpPr>
          <p:nvPr>
            <p:ph type="ftr" sz="quarter" idx="11"/>
          </p:nvPr>
        </p:nvSpPr>
        <p:spPr/>
        <p:txBody>
          <a:bodyPr/>
          <a:lstStyle/>
          <a:p>
            <a:r>
              <a:rPr lang="fr-FR" smtClean="0"/>
              <a:t>Jean-Paul C -  BALS</a:t>
            </a:r>
            <a:endParaRPr lang="fr-FR"/>
          </a:p>
        </p:txBody>
      </p:sp>
      <p:sp>
        <p:nvSpPr>
          <p:cNvPr id="6" name="Slide Number Placeholder 5"/>
          <p:cNvSpPr>
            <a:spLocks noGrp="1"/>
          </p:cNvSpPr>
          <p:nvPr>
            <p:ph type="sldNum" sz="quarter" idx="12"/>
          </p:nvPr>
        </p:nvSpPr>
        <p:spPr/>
        <p:txBody>
          <a:bodyPr/>
          <a:lstStyle/>
          <a:p>
            <a:fld id="{8991DF9D-E48D-4438-8871-78B12F652E0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r>
              <a:rPr lang="fr-FR" smtClean="0"/>
              <a:t>28/08/2019</a:t>
            </a:r>
            <a:endParaRPr lang="fr-FR"/>
          </a:p>
        </p:txBody>
      </p:sp>
      <p:sp>
        <p:nvSpPr>
          <p:cNvPr id="5" name="Footer Placeholder 4"/>
          <p:cNvSpPr>
            <a:spLocks noGrp="1"/>
          </p:cNvSpPr>
          <p:nvPr>
            <p:ph type="ftr" sz="quarter" idx="11"/>
          </p:nvPr>
        </p:nvSpPr>
        <p:spPr/>
        <p:txBody>
          <a:bodyPr/>
          <a:lstStyle/>
          <a:p>
            <a:r>
              <a:rPr lang="fr-FR" smtClean="0"/>
              <a:t>Jean-Paul C -  BALS</a:t>
            </a:r>
            <a:endParaRPr lang="fr-FR"/>
          </a:p>
        </p:txBody>
      </p:sp>
      <p:sp>
        <p:nvSpPr>
          <p:cNvPr id="6" name="Slide Number Placeholder 5"/>
          <p:cNvSpPr>
            <a:spLocks noGrp="1"/>
          </p:cNvSpPr>
          <p:nvPr>
            <p:ph type="sldNum" sz="quarter" idx="12"/>
          </p:nvPr>
        </p:nvSpPr>
        <p:spPr/>
        <p:txBody>
          <a:bodyPr/>
          <a:lstStyle/>
          <a:p>
            <a:fld id="{8991DF9D-E48D-4438-8871-78B12F652E0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r>
              <a:rPr lang="fr-FR" smtClean="0"/>
              <a:t>28/08/2019</a:t>
            </a:r>
            <a:endParaRPr lang="fr-FR"/>
          </a:p>
        </p:txBody>
      </p:sp>
      <p:sp>
        <p:nvSpPr>
          <p:cNvPr id="5" name="Footer Placeholder 4"/>
          <p:cNvSpPr>
            <a:spLocks noGrp="1"/>
          </p:cNvSpPr>
          <p:nvPr>
            <p:ph type="ftr" sz="quarter" idx="11"/>
          </p:nvPr>
        </p:nvSpPr>
        <p:spPr/>
        <p:txBody>
          <a:bodyPr/>
          <a:lstStyle/>
          <a:p>
            <a:r>
              <a:rPr lang="fr-FR" smtClean="0"/>
              <a:t>Jean-Paul C -  BALS</a:t>
            </a:r>
            <a:endParaRPr lang="fr-FR"/>
          </a:p>
        </p:txBody>
      </p:sp>
      <p:sp>
        <p:nvSpPr>
          <p:cNvPr id="6" name="Slide Number Placeholder 5"/>
          <p:cNvSpPr>
            <a:spLocks noGrp="1"/>
          </p:cNvSpPr>
          <p:nvPr>
            <p:ph type="sldNum" sz="quarter" idx="12"/>
          </p:nvPr>
        </p:nvSpPr>
        <p:spPr/>
        <p:txBody>
          <a:bodyPr/>
          <a:lstStyle/>
          <a:p>
            <a:fld id="{8991DF9D-E48D-4438-8871-78B12F652E0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5" name="Title 94"/>
          <p:cNvSpPr>
            <a:spLocks noGrp="1"/>
          </p:cNvSpPr>
          <p:nvPr>
            <p:ph type="title"/>
          </p:nvPr>
        </p:nvSpPr>
        <p:spPr>
          <a:xfrm>
            <a:off x="457200" y="4463568"/>
            <a:ext cx="8305800" cy="1143000"/>
          </a:xfrm>
        </p:spPr>
        <p:txBody>
          <a:bodyPr/>
          <a:lstStyle/>
          <a:p>
            <a:r>
              <a:rPr lang="fr-FR" smtClean="0"/>
              <a:t>Modifiez le style du titre</a:t>
            </a:r>
            <a:endParaRPr lang="en-US"/>
          </a:p>
        </p:txBody>
      </p:sp>
      <p:sp>
        <p:nvSpPr>
          <p:cNvPr id="2" name="Date Placeholder 1"/>
          <p:cNvSpPr>
            <a:spLocks noGrp="1"/>
          </p:cNvSpPr>
          <p:nvPr>
            <p:ph type="dt" sz="half" idx="10"/>
          </p:nvPr>
        </p:nvSpPr>
        <p:spPr/>
        <p:txBody>
          <a:bodyPr/>
          <a:lstStyle/>
          <a:p>
            <a:r>
              <a:rPr lang="fr-FR" smtClean="0"/>
              <a:t>28/08/2019</a:t>
            </a:r>
            <a:endParaRPr lang="fr-FR"/>
          </a:p>
        </p:txBody>
      </p:sp>
      <p:sp>
        <p:nvSpPr>
          <p:cNvPr id="91" name="Footer Placeholder 90"/>
          <p:cNvSpPr>
            <a:spLocks noGrp="1"/>
          </p:cNvSpPr>
          <p:nvPr>
            <p:ph type="ftr" sz="quarter" idx="11"/>
          </p:nvPr>
        </p:nvSpPr>
        <p:spPr/>
        <p:txBody>
          <a:bodyPr/>
          <a:lstStyle/>
          <a:p>
            <a:r>
              <a:rPr lang="fr-FR" smtClean="0"/>
              <a:t>Jean-Paul C -  BALS</a:t>
            </a:r>
            <a:endParaRPr lang="fr-FR"/>
          </a:p>
        </p:txBody>
      </p:sp>
      <p:sp>
        <p:nvSpPr>
          <p:cNvPr id="92" name="Slide Number Placeholder 91"/>
          <p:cNvSpPr>
            <a:spLocks noGrp="1"/>
          </p:cNvSpPr>
          <p:nvPr>
            <p:ph type="sldNum" sz="quarter" idx="12"/>
          </p:nvPr>
        </p:nvSpPr>
        <p:spPr/>
        <p:txBody>
          <a:bodyPr/>
          <a:lstStyle/>
          <a:p>
            <a:fld id="{8991DF9D-E48D-4438-8871-78B12F652E0A}"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r>
              <a:rPr lang="fr-FR" smtClean="0"/>
              <a:t>28/08/2019</a:t>
            </a:r>
            <a:endParaRPr lang="fr-FR"/>
          </a:p>
        </p:txBody>
      </p:sp>
      <p:sp>
        <p:nvSpPr>
          <p:cNvPr id="6" name="Footer Placeholder 5"/>
          <p:cNvSpPr>
            <a:spLocks noGrp="1"/>
          </p:cNvSpPr>
          <p:nvPr>
            <p:ph type="ftr" sz="quarter" idx="11"/>
          </p:nvPr>
        </p:nvSpPr>
        <p:spPr/>
        <p:txBody>
          <a:bodyPr/>
          <a:lstStyle/>
          <a:p>
            <a:r>
              <a:rPr lang="fr-FR" smtClean="0"/>
              <a:t>Jean-Paul C -  BALS</a:t>
            </a:r>
            <a:endParaRPr lang="fr-FR"/>
          </a:p>
        </p:txBody>
      </p:sp>
      <p:sp>
        <p:nvSpPr>
          <p:cNvPr id="7" name="Slide Number Placeholder 6"/>
          <p:cNvSpPr>
            <a:spLocks noGrp="1"/>
          </p:cNvSpPr>
          <p:nvPr>
            <p:ph type="sldNum" sz="quarter" idx="12"/>
          </p:nvPr>
        </p:nvSpPr>
        <p:spPr/>
        <p:txBody>
          <a:bodyPr/>
          <a:lstStyle/>
          <a:p>
            <a:fld id="{8991DF9D-E48D-4438-8871-78B12F652E0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r>
              <a:rPr lang="fr-FR" smtClean="0"/>
              <a:t>28/08/2019</a:t>
            </a:r>
            <a:endParaRPr lang="fr-FR"/>
          </a:p>
        </p:txBody>
      </p:sp>
      <p:sp>
        <p:nvSpPr>
          <p:cNvPr id="8" name="Footer Placeholder 7"/>
          <p:cNvSpPr>
            <a:spLocks noGrp="1"/>
          </p:cNvSpPr>
          <p:nvPr>
            <p:ph type="ftr" sz="quarter" idx="11"/>
          </p:nvPr>
        </p:nvSpPr>
        <p:spPr/>
        <p:txBody>
          <a:bodyPr/>
          <a:lstStyle/>
          <a:p>
            <a:r>
              <a:rPr lang="fr-FR" smtClean="0"/>
              <a:t>Jean-Paul C -  BALS</a:t>
            </a:r>
            <a:endParaRPr lang="fr-FR"/>
          </a:p>
        </p:txBody>
      </p:sp>
      <p:sp>
        <p:nvSpPr>
          <p:cNvPr id="9" name="Slide Number Placeholder 8"/>
          <p:cNvSpPr>
            <a:spLocks noGrp="1"/>
          </p:cNvSpPr>
          <p:nvPr>
            <p:ph type="sldNum" sz="quarter" idx="12"/>
          </p:nvPr>
        </p:nvSpPr>
        <p:spPr/>
        <p:txBody>
          <a:bodyPr/>
          <a:lstStyle/>
          <a:p>
            <a:fld id="{8991DF9D-E48D-4438-8871-78B12F652E0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r>
              <a:rPr lang="fr-FR" smtClean="0"/>
              <a:t>28/08/2019</a:t>
            </a:r>
            <a:endParaRPr lang="fr-FR"/>
          </a:p>
        </p:txBody>
      </p:sp>
      <p:sp>
        <p:nvSpPr>
          <p:cNvPr id="4" name="Footer Placeholder 3"/>
          <p:cNvSpPr>
            <a:spLocks noGrp="1"/>
          </p:cNvSpPr>
          <p:nvPr>
            <p:ph type="ftr" sz="quarter" idx="11"/>
          </p:nvPr>
        </p:nvSpPr>
        <p:spPr/>
        <p:txBody>
          <a:bodyPr/>
          <a:lstStyle/>
          <a:p>
            <a:r>
              <a:rPr lang="fr-FR" smtClean="0"/>
              <a:t>Jean-Paul C -  BALS</a:t>
            </a:r>
            <a:endParaRPr lang="fr-FR"/>
          </a:p>
        </p:txBody>
      </p:sp>
      <p:sp>
        <p:nvSpPr>
          <p:cNvPr id="5" name="Slide Number Placeholder 4"/>
          <p:cNvSpPr>
            <a:spLocks noGrp="1"/>
          </p:cNvSpPr>
          <p:nvPr>
            <p:ph type="sldNum" sz="quarter" idx="12"/>
          </p:nvPr>
        </p:nvSpPr>
        <p:spPr/>
        <p:txBody>
          <a:bodyPr/>
          <a:lstStyle/>
          <a:p>
            <a:fld id="{8991DF9D-E48D-4438-8871-78B12F652E0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28/08/2019</a:t>
            </a:r>
            <a:endParaRPr lang="fr-FR"/>
          </a:p>
        </p:txBody>
      </p:sp>
      <p:sp>
        <p:nvSpPr>
          <p:cNvPr id="3" name="Footer Placeholder 2"/>
          <p:cNvSpPr>
            <a:spLocks noGrp="1"/>
          </p:cNvSpPr>
          <p:nvPr>
            <p:ph type="ftr" sz="quarter" idx="11"/>
          </p:nvPr>
        </p:nvSpPr>
        <p:spPr/>
        <p:txBody>
          <a:bodyPr/>
          <a:lstStyle/>
          <a:p>
            <a:r>
              <a:rPr lang="fr-FR" smtClean="0"/>
              <a:t>Jean-Paul C -  BALS</a:t>
            </a:r>
            <a:endParaRPr lang="fr-FR"/>
          </a:p>
        </p:txBody>
      </p:sp>
      <p:sp>
        <p:nvSpPr>
          <p:cNvPr id="4" name="Slide Number Placeholder 3"/>
          <p:cNvSpPr>
            <a:spLocks noGrp="1"/>
          </p:cNvSpPr>
          <p:nvPr>
            <p:ph type="sldNum" sz="quarter" idx="12"/>
          </p:nvPr>
        </p:nvSpPr>
        <p:spPr/>
        <p:txBody>
          <a:bodyPr/>
          <a:lstStyle/>
          <a:p>
            <a:fld id="{8991DF9D-E48D-4438-8871-78B12F652E0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r>
              <a:rPr lang="fr-FR" smtClean="0"/>
              <a:t>28/08/2019</a:t>
            </a:r>
            <a:endParaRPr lang="fr-FR"/>
          </a:p>
        </p:txBody>
      </p:sp>
      <p:sp>
        <p:nvSpPr>
          <p:cNvPr id="6" name="Footer Placeholder 5"/>
          <p:cNvSpPr>
            <a:spLocks noGrp="1"/>
          </p:cNvSpPr>
          <p:nvPr>
            <p:ph type="ftr" sz="quarter" idx="11"/>
          </p:nvPr>
        </p:nvSpPr>
        <p:spPr/>
        <p:txBody>
          <a:bodyPr/>
          <a:lstStyle/>
          <a:p>
            <a:r>
              <a:rPr lang="fr-FR" smtClean="0"/>
              <a:t>Jean-Paul C -  BALS</a:t>
            </a:r>
            <a:endParaRPr lang="fr-FR"/>
          </a:p>
        </p:txBody>
      </p:sp>
      <p:sp>
        <p:nvSpPr>
          <p:cNvPr id="7" name="Slide Number Placeholder 6"/>
          <p:cNvSpPr>
            <a:spLocks noGrp="1"/>
          </p:cNvSpPr>
          <p:nvPr>
            <p:ph type="sldNum" sz="quarter" idx="12"/>
          </p:nvPr>
        </p:nvSpPr>
        <p:spPr/>
        <p:txBody>
          <a:bodyPr/>
          <a:lstStyle/>
          <a:p>
            <a:fld id="{8991DF9D-E48D-4438-8871-78B12F652E0A}" type="slidenum">
              <a:rPr lang="fr-FR" smtClean="0"/>
              <a:pPr/>
              <a:t>‹N°›</a:t>
            </a:fld>
            <a:endParaRPr lang="fr-F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5" name="Date Placeholder 4"/>
          <p:cNvSpPr>
            <a:spLocks noGrp="1"/>
          </p:cNvSpPr>
          <p:nvPr>
            <p:ph type="dt" sz="half" idx="10"/>
          </p:nvPr>
        </p:nvSpPr>
        <p:spPr/>
        <p:txBody>
          <a:bodyPr/>
          <a:lstStyle/>
          <a:p>
            <a:r>
              <a:rPr lang="fr-FR" smtClean="0"/>
              <a:t>28/08/2019</a:t>
            </a:r>
            <a:endParaRPr lang="fr-FR"/>
          </a:p>
        </p:txBody>
      </p:sp>
      <p:sp>
        <p:nvSpPr>
          <p:cNvPr id="6" name="Footer Placeholder 5"/>
          <p:cNvSpPr>
            <a:spLocks noGrp="1"/>
          </p:cNvSpPr>
          <p:nvPr>
            <p:ph type="ftr" sz="quarter" idx="11"/>
          </p:nvPr>
        </p:nvSpPr>
        <p:spPr/>
        <p:txBody>
          <a:bodyPr/>
          <a:lstStyle/>
          <a:p>
            <a:r>
              <a:rPr lang="fr-FR" smtClean="0"/>
              <a:t>Jean-Paul C -  BALS</a:t>
            </a:r>
            <a:endParaRPr lang="fr-FR"/>
          </a:p>
        </p:txBody>
      </p:sp>
      <p:sp>
        <p:nvSpPr>
          <p:cNvPr id="7" name="Slide Number Placeholder 6"/>
          <p:cNvSpPr>
            <a:spLocks noGrp="1"/>
          </p:cNvSpPr>
          <p:nvPr>
            <p:ph type="sldNum" sz="quarter" idx="12"/>
          </p:nvPr>
        </p:nvSpPr>
        <p:spPr/>
        <p:txBody>
          <a:bodyPr/>
          <a:lstStyle/>
          <a:p>
            <a:fld id="{8991DF9D-E48D-4438-8871-78B12F652E0A}" type="slidenum">
              <a:rPr lang="fr-FR" smtClean="0"/>
              <a:pPr/>
              <a:t>‹N°›</a:t>
            </a:fld>
            <a:endParaRPr lang="fr-F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r>
              <a:rPr lang="fr-FR" smtClean="0"/>
              <a:t>28/08/2019</a:t>
            </a:r>
            <a:endParaRPr lang="fr-F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r>
              <a:rPr lang="fr-FR" smtClean="0"/>
              <a:t>Jean-Paul C -  BALS</a:t>
            </a:r>
            <a:endParaRPr lang="fr-F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991DF9D-E48D-4438-8871-78B12F652E0A}"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29.png"/><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0.wdp"/></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jpeg"/><Relationship Id="rId4" Type="http://schemas.microsoft.com/office/2007/relationships/hdphoto" Target="../media/hdphoto1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Proverbes-02-2.mp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0.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8229600" cy="6009531"/>
          </a:xfrm>
        </p:spPr>
        <p:txBody>
          <a:bodyPr/>
          <a:lstStyle/>
          <a:p>
            <a:r>
              <a:rPr lang="fr-FR" dirty="0" smtClean="0"/>
              <a:t>Reflets n°256</a:t>
            </a:r>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a:p>
        </p:txBody>
      </p:sp>
      <p:pic>
        <p:nvPicPr>
          <p:cNvPr id="1026" name="Picture 2" descr="C:\Users\Jean-Paul\Desktop\Captur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1" y="620688"/>
            <a:ext cx="4484444" cy="5711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ean-Paul\Desktop\Capture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560" y="620688"/>
            <a:ext cx="4429139" cy="5711894"/>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8991DF9D-E48D-4438-8871-78B12F652E0A}" type="slidenum">
              <a:rPr lang="fr-FR" smtClean="0"/>
              <a:pPr/>
              <a:t>1</a:t>
            </a:fld>
            <a:endParaRPr lang="fr-FR"/>
          </a:p>
        </p:txBody>
      </p:sp>
    </p:spTree>
    <p:extLst>
      <p:ext uri="{BB962C8B-B14F-4D97-AF65-F5344CB8AC3E}">
        <p14:creationId xmlns:p14="http://schemas.microsoft.com/office/powerpoint/2010/main" val="3814927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lstStyle/>
          <a:p>
            <a:r>
              <a:rPr lang="fr-FR" dirty="0" smtClean="0"/>
              <a:t>L’épître de Jacques</a:t>
            </a:r>
            <a:endParaRPr lang="fr-FR" dirty="0"/>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sp>
        <p:nvSpPr>
          <p:cNvPr id="6" name="Rectangle 5"/>
          <p:cNvSpPr/>
          <p:nvPr/>
        </p:nvSpPr>
        <p:spPr>
          <a:xfrm>
            <a:off x="323528" y="1072870"/>
            <a:ext cx="8352928" cy="5632311"/>
          </a:xfrm>
          <a:prstGeom prst="rect">
            <a:avLst/>
          </a:prstGeom>
        </p:spPr>
        <p:txBody>
          <a:bodyPr wrap="square">
            <a:spAutoFit/>
          </a:bodyPr>
          <a:lstStyle/>
          <a:p>
            <a:pPr marL="342900" indent="-342900">
              <a:buClr>
                <a:srgbClr val="FF0000"/>
              </a:buClr>
              <a:buFont typeface="Arial" panose="020B0604020202020204" pitchFamily="34" charset="0"/>
              <a:buChar char="•"/>
            </a:pPr>
            <a:r>
              <a:rPr lang="fr-FR" sz="2400" b="1" dirty="0" smtClean="0">
                <a:solidFill>
                  <a:srgbClr val="FFC000"/>
                </a:solidFill>
                <a:latin typeface="Calibri" panose="020F0502020204030204" pitchFamily="34" charset="0"/>
              </a:rPr>
              <a:t>Qui est ce Jacques? </a:t>
            </a:r>
            <a:r>
              <a:rPr lang="fr-FR" sz="2400" dirty="0" smtClean="0">
                <a:latin typeface="Calibri" panose="020F0502020204030204" pitchFamily="34" charset="0"/>
              </a:rPr>
              <a:t>Le frère du Seigneur</a:t>
            </a:r>
          </a:p>
          <a:p>
            <a:endParaRPr lang="fr-FR" sz="2200" dirty="0" smtClean="0">
              <a:latin typeface="Calibri" panose="020F0502020204030204" pitchFamily="34" charset="0"/>
            </a:endParaRPr>
          </a:p>
          <a:p>
            <a:pPr marL="342900" indent="-342900">
              <a:buClr>
                <a:srgbClr val="FF0000"/>
              </a:buClr>
              <a:buFont typeface="Arial" panose="020B0604020202020204" pitchFamily="34" charset="0"/>
              <a:buChar char="•"/>
            </a:pPr>
            <a:r>
              <a:rPr lang="fr-FR" sz="2400" b="1" dirty="0" smtClean="0">
                <a:solidFill>
                  <a:srgbClr val="FFC000"/>
                </a:solidFill>
                <a:latin typeface="Calibri" panose="020F0502020204030204" pitchFamily="34" charset="0"/>
              </a:rPr>
              <a:t>Quand? </a:t>
            </a:r>
            <a:r>
              <a:rPr lang="fr-FR" sz="2400" dirty="0" smtClean="0">
                <a:latin typeface="Calibri" panose="020F0502020204030204" pitchFamily="34" charset="0"/>
              </a:rPr>
              <a:t>Épître écrite vers </a:t>
            </a:r>
            <a:r>
              <a:rPr lang="fr-FR" sz="2400" dirty="0"/>
              <a:t>45 après </a:t>
            </a:r>
            <a:r>
              <a:rPr lang="fr-FR" sz="2400" dirty="0" smtClean="0"/>
              <a:t>JC </a:t>
            </a:r>
          </a:p>
          <a:p>
            <a:r>
              <a:rPr lang="fr-FR" sz="2400" dirty="0" smtClean="0"/>
              <a:t>(</a:t>
            </a:r>
            <a:r>
              <a:rPr lang="fr-FR" sz="2400" dirty="0"/>
              <a:t>1</a:t>
            </a:r>
            <a:r>
              <a:rPr lang="fr-FR" sz="2400" dirty="0" smtClean="0"/>
              <a:t>er écrit néotestamentaire)</a:t>
            </a:r>
          </a:p>
          <a:p>
            <a:endParaRPr lang="fr-FR" sz="2200" dirty="0" smtClean="0">
              <a:latin typeface="Calibri" panose="020F0502020204030204" pitchFamily="34" charset="0"/>
            </a:endParaRPr>
          </a:p>
          <a:p>
            <a:pPr marL="342900" indent="-342900">
              <a:buClr>
                <a:srgbClr val="FF0000"/>
              </a:buClr>
              <a:buFont typeface="Arial" panose="020B0604020202020204" pitchFamily="34" charset="0"/>
              <a:buChar char="•"/>
            </a:pPr>
            <a:r>
              <a:rPr lang="fr-FR" sz="2400" b="1" dirty="0" smtClean="0">
                <a:solidFill>
                  <a:srgbClr val="FFC000"/>
                </a:solidFill>
                <a:latin typeface="Calibri" panose="020F0502020204030204" pitchFamily="34" charset="0"/>
              </a:rPr>
              <a:t>A qui? </a:t>
            </a:r>
            <a:r>
              <a:rPr lang="fr-FR" sz="2400" dirty="0" smtClean="0">
                <a:latin typeface="Calibri" panose="020F0502020204030204" pitchFamily="34" charset="0"/>
              </a:rPr>
              <a:t>Adressée aux 12 tribus d’Israël</a:t>
            </a:r>
          </a:p>
          <a:p>
            <a:endParaRPr lang="fr-FR" sz="2200" dirty="0" smtClean="0">
              <a:latin typeface="Calibri" panose="020F0502020204030204" pitchFamily="34" charset="0"/>
            </a:endParaRPr>
          </a:p>
          <a:p>
            <a:pPr marL="342900" indent="-342900">
              <a:buClr>
                <a:srgbClr val="FF0000"/>
              </a:buClr>
              <a:buFont typeface="Arial" panose="020B0604020202020204" pitchFamily="34" charset="0"/>
              <a:buChar char="•"/>
            </a:pPr>
            <a:r>
              <a:rPr lang="fr-FR" sz="2400" b="1" dirty="0" smtClean="0">
                <a:solidFill>
                  <a:srgbClr val="FFC000"/>
                </a:solidFill>
                <a:latin typeface="Calibri" panose="020F0502020204030204" pitchFamily="34" charset="0"/>
              </a:rPr>
              <a:t>Pourquoi?</a:t>
            </a:r>
            <a:r>
              <a:rPr lang="fr-FR" sz="2400" dirty="0" smtClean="0">
                <a:solidFill>
                  <a:srgbClr val="FFC000"/>
                </a:solidFill>
                <a:latin typeface="Calibri" panose="020F0502020204030204" pitchFamily="34" charset="0"/>
              </a:rPr>
              <a:t> - </a:t>
            </a:r>
            <a:r>
              <a:rPr lang="fr-FR" sz="2400" dirty="0" smtClean="0">
                <a:latin typeface="Calibri" panose="020F0502020204030204" pitchFamily="34" charset="0"/>
              </a:rPr>
              <a:t>Dénoncer, corriger, et régler </a:t>
            </a:r>
          </a:p>
          <a:p>
            <a:r>
              <a:rPr lang="fr-FR" sz="2400" dirty="0" smtClean="0">
                <a:latin typeface="Calibri" panose="020F0502020204030204" pitchFamily="34" charset="0"/>
              </a:rPr>
              <a:t>certaines difficultés pratiques </a:t>
            </a:r>
          </a:p>
          <a:p>
            <a:r>
              <a:rPr lang="fr-FR" sz="2400" dirty="0" smtClean="0">
                <a:solidFill>
                  <a:srgbClr val="FFC000"/>
                </a:solidFill>
                <a:latin typeface="Calibri" panose="020F0502020204030204" pitchFamily="34" charset="0"/>
              </a:rPr>
              <a:t>-</a:t>
            </a:r>
            <a:r>
              <a:rPr lang="fr-FR" sz="2400" dirty="0" smtClean="0">
                <a:latin typeface="Calibri" panose="020F0502020204030204" pitchFamily="34" charset="0"/>
              </a:rPr>
              <a:t> Faire grandir vers la maturité spirituelle</a:t>
            </a:r>
          </a:p>
          <a:p>
            <a:r>
              <a:rPr lang="fr-FR" sz="2400" b="1" dirty="0" smtClean="0">
                <a:solidFill>
                  <a:srgbClr val="FFFF00"/>
                </a:solidFill>
                <a:latin typeface="Calibri" panose="020F0502020204030204" pitchFamily="34" charset="0"/>
              </a:rPr>
              <a:t>     La sagesse </a:t>
            </a:r>
            <a:r>
              <a:rPr lang="fr-FR" sz="2400" dirty="0" smtClean="0">
                <a:latin typeface="Calibri" panose="020F0502020204030204" pitchFamily="34" charset="0"/>
              </a:rPr>
              <a:t>se trouve au centre des thèmes abordés</a:t>
            </a:r>
          </a:p>
          <a:p>
            <a:endParaRPr lang="fr-FR" sz="2200" dirty="0" smtClean="0">
              <a:latin typeface="Calibri" panose="020F0502020204030204" pitchFamily="34" charset="0"/>
            </a:endParaRPr>
          </a:p>
          <a:p>
            <a:pPr marL="342900" indent="-342900">
              <a:buClr>
                <a:srgbClr val="FF0000"/>
              </a:buClr>
              <a:buFont typeface="Arial" panose="020B0604020202020204" pitchFamily="34" charset="0"/>
              <a:buChar char="•"/>
            </a:pPr>
            <a:r>
              <a:rPr lang="fr-FR" sz="2400" b="1" dirty="0" smtClean="0">
                <a:solidFill>
                  <a:srgbClr val="FFC000"/>
                </a:solidFill>
                <a:latin typeface="Calibri" panose="020F0502020204030204" pitchFamily="34" charset="0"/>
              </a:rPr>
              <a:t>Comment?</a:t>
            </a:r>
            <a:r>
              <a:rPr lang="fr-FR" sz="2400" dirty="0" smtClean="0">
                <a:solidFill>
                  <a:srgbClr val="FFC000"/>
                </a:solidFill>
                <a:latin typeface="Calibri" panose="020F0502020204030204" pitchFamily="34" charset="0"/>
              </a:rPr>
              <a:t> </a:t>
            </a:r>
            <a:r>
              <a:rPr lang="fr-FR" sz="2400" dirty="0" smtClean="0">
                <a:latin typeface="Calibri" panose="020F0502020204030204" pitchFamily="34" charset="0"/>
              </a:rPr>
              <a:t>Le style est très direct, contrasté, imagé, et souvent</a:t>
            </a:r>
          </a:p>
          <a:p>
            <a:pPr>
              <a:buClr>
                <a:srgbClr val="FF0000"/>
              </a:buClr>
            </a:pPr>
            <a:r>
              <a:rPr lang="fr-FR" sz="2400" dirty="0" smtClean="0">
                <a:latin typeface="Calibri" panose="020F0502020204030204" pitchFamily="34" charset="0"/>
              </a:rPr>
              <a:t>sur le mode </a:t>
            </a:r>
            <a:r>
              <a:rPr lang="fr-FR" sz="2400" dirty="0">
                <a:latin typeface="Calibri" panose="020F0502020204030204" pitchFamily="34" charset="0"/>
              </a:rPr>
              <a:t>du </a:t>
            </a:r>
            <a:r>
              <a:rPr lang="fr-FR" sz="2400" dirty="0" smtClean="0">
                <a:latin typeface="Calibri" panose="020F0502020204030204" pitchFamily="34" charset="0"/>
              </a:rPr>
              <a:t>questionnement</a:t>
            </a:r>
          </a:p>
          <a:p>
            <a:endParaRPr lang="fr-FR" sz="2400" dirty="0">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297" y="1252158"/>
            <a:ext cx="2592288" cy="330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7407243" y="0"/>
            <a:ext cx="1736757"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b="1" dirty="0" smtClean="0">
                <a:solidFill>
                  <a:srgbClr val="FFFF00"/>
                </a:solidFill>
                <a:latin typeface="Calibri" panose="020F0502020204030204" pitchFamily="34" charset="0"/>
              </a:rPr>
              <a:t>3. L’épître de Jacques </a:t>
            </a:r>
          </a:p>
          <a:p>
            <a:pPr algn="ctr"/>
            <a:r>
              <a:rPr lang="fr-FR" sz="1200" b="1" dirty="0" smtClean="0">
                <a:solidFill>
                  <a:srgbClr val="FFFF00"/>
                </a:solidFill>
                <a:latin typeface="Calibri" panose="020F0502020204030204" pitchFamily="34" charset="0"/>
              </a:rPr>
              <a:t>et la sagesse</a:t>
            </a:r>
          </a:p>
          <a:p>
            <a:pPr algn="ctr"/>
            <a:r>
              <a:rPr lang="fr-FR" sz="1200" dirty="0" smtClean="0">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8" name="Espace réservé du numéro de diapositive 7"/>
          <p:cNvSpPr>
            <a:spLocks noGrp="1"/>
          </p:cNvSpPr>
          <p:nvPr>
            <p:ph type="sldNum" sz="quarter" idx="12"/>
          </p:nvPr>
        </p:nvSpPr>
        <p:spPr/>
        <p:txBody>
          <a:bodyPr/>
          <a:lstStyle/>
          <a:p>
            <a:fld id="{8991DF9D-E48D-4438-8871-78B12F652E0A}" type="slidenum">
              <a:rPr lang="fr-FR" smtClean="0"/>
              <a:pPr/>
              <a:t>10</a:t>
            </a:fld>
            <a:endParaRPr lang="fr-FR"/>
          </a:p>
        </p:txBody>
      </p:sp>
    </p:spTree>
    <p:extLst>
      <p:ext uri="{BB962C8B-B14F-4D97-AF65-F5344CB8AC3E}">
        <p14:creationId xmlns:p14="http://schemas.microsoft.com/office/powerpoint/2010/main" val="151835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left)">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wipe(left)">
                                      <p:cBhvr>
                                        <p:cTn id="29" dur="500"/>
                                        <p:tgtEl>
                                          <p:spTgt spid="6">
                                            <p:txEl>
                                              <p:pRg st="7" end="7"/>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wipe(left)">
                                      <p:cBhvr>
                                        <p:cTn id="33" dur="500"/>
                                        <p:tgtEl>
                                          <p:spTgt spid="6">
                                            <p:txEl>
                                              <p:pRg st="8" end="8"/>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wipe(left)">
                                      <p:cBhvr>
                                        <p:cTn id="37" dur="500"/>
                                        <p:tgtEl>
                                          <p:spTgt spid="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wipe(left)">
                                      <p:cBhvr>
                                        <p:cTn id="42" dur="500"/>
                                        <p:tgtEl>
                                          <p:spTgt spid="6">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wipe(left)">
                                      <p:cBhvr>
                                        <p:cTn id="47" dur="500"/>
                                        <p:tgtEl>
                                          <p:spTgt spid="6">
                                            <p:txEl>
                                              <p:pRg st="12" end="12"/>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animEffect transition="in" filter="wipe(left)">
                                      <p:cBhvr>
                                        <p:cTn id="51"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lstStyle/>
          <a:p>
            <a:r>
              <a:rPr lang="fr-FR" dirty="0"/>
              <a:t>L</a:t>
            </a:r>
            <a:r>
              <a:rPr lang="fr-FR" dirty="0" smtClean="0"/>
              <a:t>a sagesse dans l’épître de Jacques</a:t>
            </a:r>
            <a:endParaRPr lang="fr-FR" dirty="0"/>
          </a:p>
        </p:txBody>
      </p:sp>
      <p:sp>
        <p:nvSpPr>
          <p:cNvPr id="3" name="Espace réservé du contenu 2"/>
          <p:cNvSpPr>
            <a:spLocks noGrp="1"/>
          </p:cNvSpPr>
          <p:nvPr>
            <p:ph idx="1"/>
          </p:nvPr>
        </p:nvSpPr>
        <p:spPr>
          <a:xfrm>
            <a:off x="179512" y="1124744"/>
            <a:ext cx="8856984" cy="5976664"/>
          </a:xfrm>
          <a:ln>
            <a:noFill/>
          </a:ln>
        </p:spPr>
        <p:txBody>
          <a:bodyPr/>
          <a:lstStyle/>
          <a:p>
            <a:pPr>
              <a:lnSpc>
                <a:spcPct val="115000"/>
              </a:lnSpc>
              <a:spcAft>
                <a:spcPts val="1000"/>
              </a:spcAft>
            </a:pPr>
            <a:r>
              <a:rPr lang="fr-FR" i="1" dirty="0" err="1" smtClean="0">
                <a:solidFill>
                  <a:srgbClr val="FFC000"/>
                </a:solidFill>
                <a:latin typeface="Calibri"/>
                <a:ea typeface="Calibri"/>
                <a:cs typeface="Times New Roman"/>
              </a:rPr>
              <a:t>Jac</a:t>
            </a:r>
            <a:r>
              <a:rPr lang="fr-FR" i="1" dirty="0" smtClean="0">
                <a:solidFill>
                  <a:srgbClr val="FFC000"/>
                </a:solidFill>
                <a:latin typeface="Calibri"/>
                <a:ea typeface="Calibri"/>
                <a:cs typeface="Times New Roman"/>
              </a:rPr>
              <a:t> </a:t>
            </a:r>
            <a:r>
              <a:rPr lang="fr-FR" i="1" dirty="0">
                <a:solidFill>
                  <a:srgbClr val="FFC000"/>
                </a:solidFill>
                <a:latin typeface="Calibri"/>
                <a:ea typeface="Calibri"/>
                <a:cs typeface="Times New Roman"/>
              </a:rPr>
              <a:t>1.5  </a:t>
            </a:r>
            <a:r>
              <a:rPr lang="fr-FR" i="1" dirty="0">
                <a:solidFill>
                  <a:schemeClr val="tx1"/>
                </a:solidFill>
                <a:latin typeface="Calibri"/>
                <a:ea typeface="Calibri"/>
                <a:cs typeface="Times New Roman"/>
              </a:rPr>
              <a:t>Et si quelqu’un de vous manque de </a:t>
            </a:r>
            <a:r>
              <a:rPr lang="fr-FR" b="1" i="1" dirty="0">
                <a:ln>
                  <a:solidFill>
                    <a:schemeClr val="accent1"/>
                  </a:solidFill>
                </a:ln>
                <a:solidFill>
                  <a:schemeClr val="tx1"/>
                </a:solidFill>
                <a:latin typeface="Calibri"/>
                <a:ea typeface="Calibri"/>
                <a:cs typeface="Times New Roman"/>
              </a:rPr>
              <a:t>sagesse</a:t>
            </a:r>
            <a:r>
              <a:rPr lang="fr-FR" i="1" dirty="0">
                <a:solidFill>
                  <a:schemeClr val="tx1"/>
                </a:solidFill>
                <a:latin typeface="Calibri"/>
                <a:ea typeface="Calibri"/>
                <a:cs typeface="Times New Roman"/>
              </a:rPr>
              <a:t>, </a:t>
            </a:r>
            <a:r>
              <a:rPr lang="fr-FR" i="1" dirty="0" smtClean="0">
                <a:solidFill>
                  <a:schemeClr val="tx1"/>
                </a:solidFill>
                <a:latin typeface="Calibri"/>
                <a:ea typeface="Calibri"/>
                <a:cs typeface="Times New Roman"/>
              </a:rPr>
              <a:t>                          qu’il </a:t>
            </a:r>
            <a:r>
              <a:rPr lang="fr-FR" i="1" dirty="0">
                <a:solidFill>
                  <a:schemeClr val="tx1"/>
                </a:solidFill>
                <a:latin typeface="Calibri"/>
                <a:ea typeface="Calibri"/>
                <a:cs typeface="Times New Roman"/>
              </a:rPr>
              <a:t>demande à Dieu qui donne à tous libéralement et qui ne fait pas de reproches, et il lui sera donné ;</a:t>
            </a:r>
            <a:endParaRPr lang="fr-FR" sz="1800" dirty="0">
              <a:solidFill>
                <a:schemeClr val="tx1"/>
              </a:solidFill>
              <a:latin typeface="Calibri"/>
              <a:ea typeface="Calibri"/>
              <a:cs typeface="Times New Roman"/>
            </a:endParaRPr>
          </a:p>
          <a:p>
            <a:pPr>
              <a:lnSpc>
                <a:spcPct val="115000"/>
              </a:lnSpc>
              <a:spcAft>
                <a:spcPts val="1000"/>
              </a:spcAft>
            </a:pPr>
            <a:r>
              <a:rPr lang="fr-FR" i="1" dirty="0" smtClean="0">
                <a:solidFill>
                  <a:srgbClr val="FFC000"/>
                </a:solidFill>
                <a:latin typeface="Calibri"/>
                <a:ea typeface="Calibri"/>
                <a:cs typeface="Times New Roman"/>
              </a:rPr>
              <a:t>Jac3.13  </a:t>
            </a:r>
            <a:r>
              <a:rPr lang="fr-FR" i="1" dirty="0" smtClean="0">
                <a:solidFill>
                  <a:schemeClr val="tx1"/>
                </a:solidFill>
                <a:latin typeface="Calibri"/>
                <a:ea typeface="Calibri"/>
                <a:cs typeface="Times New Roman"/>
              </a:rPr>
              <a:t>Qui est </a:t>
            </a:r>
            <a:r>
              <a:rPr lang="fr-FR" b="1" i="1" dirty="0" smtClean="0">
                <a:ln>
                  <a:solidFill>
                    <a:schemeClr val="accent1"/>
                  </a:solidFill>
                </a:ln>
                <a:solidFill>
                  <a:schemeClr val="tx1"/>
                </a:solidFill>
                <a:latin typeface="Calibri"/>
                <a:ea typeface="Calibri"/>
                <a:cs typeface="Times New Roman"/>
              </a:rPr>
              <a:t>sage</a:t>
            </a:r>
            <a:r>
              <a:rPr lang="fr-FR" b="1" i="1" dirty="0" smtClean="0">
                <a:solidFill>
                  <a:schemeClr val="tx1"/>
                </a:solidFill>
                <a:latin typeface="Calibri"/>
                <a:ea typeface="Calibri"/>
                <a:cs typeface="Times New Roman"/>
              </a:rPr>
              <a:t> </a:t>
            </a:r>
            <a:r>
              <a:rPr lang="fr-FR" i="1" dirty="0" smtClean="0">
                <a:solidFill>
                  <a:schemeClr val="tx1"/>
                </a:solidFill>
                <a:latin typeface="Calibri"/>
                <a:ea typeface="Calibri"/>
                <a:cs typeface="Times New Roman"/>
              </a:rPr>
              <a:t>et intelligent parmi vous ? Que par une bonne conduite il montre ses œuvres avec </a:t>
            </a:r>
            <a:r>
              <a:rPr lang="fr-FR" i="1" dirty="0" smtClean="0">
                <a:solidFill>
                  <a:srgbClr val="FFFF00"/>
                </a:solidFill>
                <a:latin typeface="Calibri"/>
                <a:ea typeface="Calibri"/>
                <a:cs typeface="Times New Roman"/>
              </a:rPr>
              <a:t>la douceur </a:t>
            </a:r>
            <a:r>
              <a:rPr lang="fr-FR" i="1" dirty="0" smtClean="0">
                <a:solidFill>
                  <a:schemeClr val="tx1"/>
                </a:solidFill>
                <a:latin typeface="Calibri"/>
                <a:ea typeface="Calibri"/>
                <a:cs typeface="Times New Roman"/>
              </a:rPr>
              <a:t>de la </a:t>
            </a:r>
            <a:r>
              <a:rPr lang="fr-FR" b="1" i="1" dirty="0" smtClean="0">
                <a:ln>
                  <a:solidFill>
                    <a:schemeClr val="accent1"/>
                  </a:solidFill>
                </a:ln>
                <a:solidFill>
                  <a:schemeClr val="tx1"/>
                </a:solidFill>
                <a:latin typeface="Calibri"/>
                <a:ea typeface="Calibri"/>
                <a:cs typeface="Times New Roman"/>
              </a:rPr>
              <a:t>sagesse</a:t>
            </a:r>
            <a:r>
              <a:rPr lang="fr-FR" i="1" dirty="0" smtClean="0">
                <a:solidFill>
                  <a:schemeClr val="tx1"/>
                </a:solidFill>
                <a:latin typeface="Calibri"/>
                <a:ea typeface="Calibri"/>
                <a:cs typeface="Times New Roman"/>
              </a:rPr>
              <a:t>.</a:t>
            </a:r>
            <a:endParaRPr lang="fr-FR" sz="1800" dirty="0">
              <a:solidFill>
                <a:schemeClr val="tx1"/>
              </a:solidFill>
              <a:latin typeface="Calibri"/>
              <a:ea typeface="Calibri"/>
              <a:cs typeface="Times New Roman"/>
            </a:endParaRPr>
          </a:p>
          <a:p>
            <a:pPr>
              <a:lnSpc>
                <a:spcPct val="115000"/>
              </a:lnSpc>
              <a:spcAft>
                <a:spcPts val="1000"/>
              </a:spcAft>
            </a:pPr>
            <a:r>
              <a:rPr lang="fr-FR" i="1" dirty="0" smtClean="0">
                <a:solidFill>
                  <a:srgbClr val="FFC000"/>
                </a:solidFill>
                <a:latin typeface="Calibri"/>
                <a:ea typeface="Calibri"/>
                <a:cs typeface="Times New Roman"/>
              </a:rPr>
              <a:t>Jac3.15  </a:t>
            </a:r>
            <a:r>
              <a:rPr lang="fr-FR" i="1" dirty="0">
                <a:solidFill>
                  <a:schemeClr val="tx1"/>
                </a:solidFill>
                <a:latin typeface="Calibri"/>
                <a:ea typeface="Calibri"/>
                <a:cs typeface="Times New Roman"/>
              </a:rPr>
              <a:t>Ce n’est pas là la </a:t>
            </a:r>
            <a:r>
              <a:rPr lang="fr-FR" b="1" i="1" dirty="0">
                <a:ln>
                  <a:solidFill>
                    <a:schemeClr val="accent1"/>
                  </a:solidFill>
                </a:ln>
                <a:solidFill>
                  <a:schemeClr val="tx1"/>
                </a:solidFill>
                <a:latin typeface="Calibri"/>
                <a:ea typeface="Calibri"/>
                <a:cs typeface="Times New Roman"/>
              </a:rPr>
              <a:t>sagesse</a:t>
            </a:r>
            <a:r>
              <a:rPr lang="fr-FR" i="1" dirty="0">
                <a:solidFill>
                  <a:schemeClr val="tx1"/>
                </a:solidFill>
                <a:latin typeface="Calibri"/>
                <a:ea typeface="Calibri"/>
                <a:cs typeface="Times New Roman"/>
              </a:rPr>
              <a:t> qui descend d’en haut, mais (une sagesse) terrestre, animale, diabolique.</a:t>
            </a:r>
            <a:endParaRPr lang="fr-FR" sz="1800" dirty="0">
              <a:solidFill>
                <a:schemeClr val="tx1"/>
              </a:solidFill>
              <a:latin typeface="Calibri"/>
              <a:ea typeface="Calibri"/>
              <a:cs typeface="Times New Roman"/>
            </a:endParaRPr>
          </a:p>
          <a:p>
            <a:pPr>
              <a:lnSpc>
                <a:spcPct val="115000"/>
              </a:lnSpc>
              <a:spcAft>
                <a:spcPts val="1000"/>
              </a:spcAft>
            </a:pPr>
            <a:r>
              <a:rPr lang="fr-FR" i="1" dirty="0" smtClean="0">
                <a:solidFill>
                  <a:srgbClr val="FFC000"/>
                </a:solidFill>
                <a:latin typeface="Calibri"/>
                <a:ea typeface="Calibri"/>
                <a:cs typeface="Times New Roman"/>
              </a:rPr>
              <a:t>Jac3.17  </a:t>
            </a:r>
            <a:r>
              <a:rPr lang="fr-FR" i="1" dirty="0">
                <a:solidFill>
                  <a:schemeClr val="tx1"/>
                </a:solidFill>
                <a:latin typeface="Calibri"/>
                <a:ea typeface="Calibri"/>
                <a:cs typeface="Times New Roman"/>
              </a:rPr>
              <a:t>Mais la </a:t>
            </a:r>
            <a:r>
              <a:rPr lang="fr-FR" b="1" i="1" dirty="0">
                <a:ln>
                  <a:solidFill>
                    <a:schemeClr val="accent1"/>
                  </a:solidFill>
                </a:ln>
                <a:solidFill>
                  <a:schemeClr val="tx1"/>
                </a:solidFill>
                <a:latin typeface="Calibri"/>
                <a:ea typeface="Calibri"/>
                <a:cs typeface="Times New Roman"/>
              </a:rPr>
              <a:t>sagesse</a:t>
            </a:r>
            <a:r>
              <a:rPr lang="fr-FR" b="1" i="1" dirty="0">
                <a:solidFill>
                  <a:schemeClr val="tx1"/>
                </a:solidFill>
                <a:latin typeface="Calibri"/>
                <a:ea typeface="Calibri"/>
                <a:cs typeface="Times New Roman"/>
              </a:rPr>
              <a:t> </a:t>
            </a:r>
            <a:r>
              <a:rPr lang="fr-FR" i="1" dirty="0">
                <a:solidFill>
                  <a:schemeClr val="tx1"/>
                </a:solidFill>
                <a:latin typeface="Calibri"/>
                <a:ea typeface="Calibri"/>
                <a:cs typeface="Times New Roman"/>
              </a:rPr>
              <a:t>d’en haut est premièrement </a:t>
            </a:r>
            <a:r>
              <a:rPr lang="fr-FR" i="1" dirty="0">
                <a:solidFill>
                  <a:srgbClr val="FFFF00"/>
                </a:solidFill>
                <a:latin typeface="Calibri"/>
                <a:ea typeface="Calibri"/>
                <a:cs typeface="Times New Roman"/>
              </a:rPr>
              <a:t>pure</a:t>
            </a:r>
            <a:r>
              <a:rPr lang="fr-FR" i="1" dirty="0">
                <a:latin typeface="Calibri"/>
                <a:ea typeface="Calibri"/>
                <a:cs typeface="Times New Roman"/>
              </a:rPr>
              <a:t>, </a:t>
            </a:r>
            <a:r>
              <a:rPr lang="fr-FR" i="1" dirty="0">
                <a:solidFill>
                  <a:schemeClr val="tx1"/>
                </a:solidFill>
                <a:latin typeface="Calibri"/>
                <a:ea typeface="Calibri"/>
                <a:cs typeface="Times New Roman"/>
              </a:rPr>
              <a:t>ensuite</a:t>
            </a:r>
            <a:r>
              <a:rPr lang="fr-FR" i="1" dirty="0">
                <a:latin typeface="Calibri"/>
                <a:ea typeface="Calibri"/>
                <a:cs typeface="Times New Roman"/>
              </a:rPr>
              <a:t> </a:t>
            </a:r>
            <a:r>
              <a:rPr lang="fr-FR" i="1" dirty="0">
                <a:solidFill>
                  <a:srgbClr val="FFFF00"/>
                </a:solidFill>
                <a:latin typeface="Calibri"/>
                <a:ea typeface="Calibri"/>
                <a:cs typeface="Times New Roman"/>
              </a:rPr>
              <a:t>paisible</a:t>
            </a:r>
            <a:r>
              <a:rPr lang="fr-FR" i="1" dirty="0">
                <a:latin typeface="Calibri"/>
                <a:ea typeface="Calibri"/>
                <a:cs typeface="Times New Roman"/>
              </a:rPr>
              <a:t>, </a:t>
            </a:r>
            <a:r>
              <a:rPr lang="fr-FR" i="1" dirty="0">
                <a:solidFill>
                  <a:srgbClr val="FFFF00"/>
                </a:solidFill>
                <a:latin typeface="Calibri"/>
                <a:ea typeface="Calibri"/>
                <a:cs typeface="Times New Roman"/>
              </a:rPr>
              <a:t>modérée</a:t>
            </a:r>
            <a:r>
              <a:rPr lang="fr-FR" i="1" dirty="0">
                <a:latin typeface="Calibri"/>
                <a:ea typeface="Calibri"/>
                <a:cs typeface="Times New Roman"/>
              </a:rPr>
              <a:t>, </a:t>
            </a:r>
            <a:r>
              <a:rPr lang="fr-FR" i="1" dirty="0">
                <a:solidFill>
                  <a:srgbClr val="FFFF00"/>
                </a:solidFill>
                <a:latin typeface="Calibri"/>
                <a:ea typeface="Calibri"/>
                <a:cs typeface="Times New Roman"/>
              </a:rPr>
              <a:t>traitable</a:t>
            </a:r>
            <a:r>
              <a:rPr lang="fr-FR" i="1" dirty="0">
                <a:latin typeface="Calibri"/>
                <a:ea typeface="Calibri"/>
                <a:cs typeface="Times New Roman"/>
              </a:rPr>
              <a:t>, </a:t>
            </a:r>
            <a:r>
              <a:rPr lang="fr-FR" i="1" dirty="0">
                <a:solidFill>
                  <a:srgbClr val="FFFF00"/>
                </a:solidFill>
                <a:latin typeface="Calibri"/>
                <a:ea typeface="Calibri"/>
                <a:cs typeface="Times New Roman"/>
              </a:rPr>
              <a:t>pleine de miséricorde et de bons fruits</a:t>
            </a:r>
            <a:r>
              <a:rPr lang="fr-FR" i="1" dirty="0">
                <a:latin typeface="Calibri"/>
                <a:ea typeface="Calibri"/>
                <a:cs typeface="Times New Roman"/>
              </a:rPr>
              <a:t>, </a:t>
            </a:r>
            <a:r>
              <a:rPr lang="fr-FR" i="1" dirty="0">
                <a:solidFill>
                  <a:srgbClr val="FFFF00"/>
                </a:solidFill>
                <a:latin typeface="Calibri"/>
                <a:ea typeface="Calibri"/>
                <a:cs typeface="Times New Roman"/>
              </a:rPr>
              <a:t>sans partialité</a:t>
            </a:r>
            <a:r>
              <a:rPr lang="fr-FR" i="1" dirty="0">
                <a:latin typeface="Calibri"/>
                <a:ea typeface="Calibri"/>
                <a:cs typeface="Times New Roman"/>
              </a:rPr>
              <a:t>, </a:t>
            </a:r>
            <a:r>
              <a:rPr lang="fr-FR" i="1" dirty="0">
                <a:solidFill>
                  <a:srgbClr val="FFFF00"/>
                </a:solidFill>
                <a:latin typeface="Calibri"/>
                <a:ea typeface="Calibri"/>
                <a:cs typeface="Times New Roman"/>
              </a:rPr>
              <a:t>sans hypocrisie</a:t>
            </a:r>
            <a:r>
              <a:rPr lang="fr-FR" i="1" dirty="0">
                <a:latin typeface="Calibri"/>
                <a:ea typeface="Calibri"/>
                <a:cs typeface="Times New Roman"/>
              </a:rPr>
              <a:t>.</a:t>
            </a:r>
            <a:endParaRPr lang="fr-FR" sz="1800" dirty="0">
              <a:latin typeface="Calibri"/>
              <a:ea typeface="Calibri"/>
              <a:cs typeface="Times New Roman"/>
            </a:endParaRPr>
          </a:p>
          <a:p>
            <a:pPr fontAlgn="base"/>
            <a:endParaRPr lang="fr-FR" b="1" dirty="0" smtClean="0">
              <a:solidFill>
                <a:srgbClr val="FFFF00"/>
              </a:solidFill>
            </a:endParaRPr>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sp>
        <p:nvSpPr>
          <p:cNvPr id="6" name="ZoneTexte 5"/>
          <p:cNvSpPr txBox="1"/>
          <p:nvPr/>
        </p:nvSpPr>
        <p:spPr>
          <a:xfrm>
            <a:off x="7452320" y="0"/>
            <a:ext cx="1674549"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b="1" dirty="0" smtClean="0">
                <a:solidFill>
                  <a:srgbClr val="FFFF00"/>
                </a:solidFill>
                <a:latin typeface="Calibri" panose="020F0502020204030204" pitchFamily="34" charset="0"/>
              </a:rPr>
              <a:t>3. L’épître de Jacques </a:t>
            </a:r>
          </a:p>
          <a:p>
            <a:pPr algn="ctr"/>
            <a:r>
              <a:rPr lang="fr-FR" sz="1200" b="1" dirty="0" smtClean="0">
                <a:solidFill>
                  <a:srgbClr val="FFFF00"/>
                </a:solidFill>
                <a:latin typeface="Calibri" panose="020F0502020204030204" pitchFamily="34" charset="0"/>
              </a:rPr>
              <a:t>et la sagesse</a:t>
            </a:r>
          </a:p>
          <a:p>
            <a:pPr algn="ctr"/>
            <a:r>
              <a:rPr lang="fr-FR" sz="1200" dirty="0" smtClean="0">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8" name="Espace réservé du numéro de diapositive 7"/>
          <p:cNvSpPr>
            <a:spLocks noGrp="1"/>
          </p:cNvSpPr>
          <p:nvPr>
            <p:ph type="sldNum" sz="quarter" idx="12"/>
          </p:nvPr>
        </p:nvSpPr>
        <p:spPr/>
        <p:txBody>
          <a:bodyPr/>
          <a:lstStyle/>
          <a:p>
            <a:fld id="{8991DF9D-E48D-4438-8871-78B12F652E0A}" type="slidenum">
              <a:rPr lang="fr-FR" smtClean="0"/>
              <a:pPr/>
              <a:t>11</a:t>
            </a:fld>
            <a:endParaRPr lang="fr-FR"/>
          </a:p>
        </p:txBody>
      </p:sp>
    </p:spTree>
    <p:extLst>
      <p:ext uri="{BB962C8B-B14F-4D97-AF65-F5344CB8AC3E}">
        <p14:creationId xmlns:p14="http://schemas.microsoft.com/office/powerpoint/2010/main" val="36432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p:cNvSpPr txBox="1">
            <a:spLocks/>
          </p:cNvSpPr>
          <p:nvPr/>
        </p:nvSpPr>
        <p:spPr>
          <a:xfrm>
            <a:off x="165147" y="1200329"/>
            <a:ext cx="8856984" cy="5976664"/>
          </a:xfrm>
          <a:prstGeom prst="rect">
            <a:avLst/>
          </a:prstGeom>
          <a:ln>
            <a:noFill/>
          </a:ln>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fontAlgn="base">
              <a:buFont typeface="Wingdings" pitchFamily="2" charset="2"/>
              <a:buChar char="q"/>
            </a:pPr>
            <a:r>
              <a:rPr lang="fr-FR" i="1" dirty="0" smtClean="0">
                <a:solidFill>
                  <a:schemeClr val="tx1"/>
                </a:solidFill>
                <a:latin typeface="Calibri"/>
                <a:ea typeface="Calibri"/>
                <a:cs typeface="Times New Roman"/>
              </a:rPr>
              <a:t> Jacques 3.13  Qui est </a:t>
            </a:r>
            <a:r>
              <a:rPr lang="fr-FR" b="1" i="1" dirty="0" smtClean="0">
                <a:ln>
                  <a:solidFill>
                    <a:schemeClr val="accent1"/>
                  </a:solidFill>
                </a:ln>
                <a:solidFill>
                  <a:schemeClr val="tx1"/>
                </a:solidFill>
                <a:latin typeface="Calibri"/>
                <a:ea typeface="Calibri"/>
                <a:cs typeface="Times New Roman"/>
              </a:rPr>
              <a:t>sage</a:t>
            </a:r>
            <a:r>
              <a:rPr lang="fr-FR" b="1" i="1" dirty="0" smtClean="0">
                <a:solidFill>
                  <a:schemeClr val="tx1"/>
                </a:solidFill>
                <a:latin typeface="Calibri"/>
                <a:ea typeface="Calibri"/>
                <a:cs typeface="Times New Roman"/>
              </a:rPr>
              <a:t> </a:t>
            </a:r>
            <a:r>
              <a:rPr lang="fr-FR" i="1" dirty="0" smtClean="0">
                <a:solidFill>
                  <a:schemeClr val="tx1"/>
                </a:solidFill>
                <a:latin typeface="Calibri"/>
                <a:ea typeface="Calibri"/>
                <a:cs typeface="Times New Roman"/>
              </a:rPr>
              <a:t>et intelligent parmi vous ? Que par une bonne </a:t>
            </a:r>
            <a:r>
              <a:rPr lang="fr-FR" b="1" i="1" dirty="0" smtClean="0">
                <a:solidFill>
                  <a:srgbClr val="FFFF00"/>
                </a:solidFill>
                <a:latin typeface="Calibri"/>
                <a:ea typeface="Calibri"/>
                <a:cs typeface="Times New Roman"/>
              </a:rPr>
              <a:t>conduite</a:t>
            </a:r>
            <a:r>
              <a:rPr lang="fr-FR" b="1" i="1" dirty="0" smtClean="0">
                <a:solidFill>
                  <a:schemeClr val="tx1"/>
                </a:solidFill>
                <a:latin typeface="Calibri"/>
                <a:ea typeface="Calibri"/>
                <a:cs typeface="Times New Roman"/>
              </a:rPr>
              <a:t> </a:t>
            </a:r>
            <a:r>
              <a:rPr lang="fr-FR" i="1" dirty="0" smtClean="0">
                <a:solidFill>
                  <a:schemeClr val="tx1"/>
                </a:solidFill>
                <a:latin typeface="Calibri"/>
                <a:ea typeface="Calibri"/>
                <a:cs typeface="Times New Roman"/>
              </a:rPr>
              <a:t>il montre ses </a:t>
            </a:r>
            <a:r>
              <a:rPr lang="fr-FR" b="1" i="1" dirty="0" smtClean="0">
                <a:solidFill>
                  <a:srgbClr val="FFFF00"/>
                </a:solidFill>
                <a:latin typeface="Calibri"/>
                <a:ea typeface="Calibri"/>
                <a:cs typeface="Times New Roman"/>
              </a:rPr>
              <a:t>œuvres </a:t>
            </a:r>
            <a:r>
              <a:rPr lang="fr-FR" i="1" dirty="0" smtClean="0">
                <a:solidFill>
                  <a:schemeClr val="tx1"/>
                </a:solidFill>
                <a:latin typeface="Calibri"/>
                <a:ea typeface="Calibri"/>
                <a:cs typeface="Times New Roman"/>
              </a:rPr>
              <a:t>avec la</a:t>
            </a:r>
            <a:r>
              <a:rPr lang="fr-FR" b="1" i="1" dirty="0" smtClean="0">
                <a:solidFill>
                  <a:srgbClr val="FFFF00"/>
                </a:solidFill>
                <a:latin typeface="Calibri"/>
                <a:ea typeface="Calibri"/>
                <a:cs typeface="Times New Roman"/>
              </a:rPr>
              <a:t> douceur </a:t>
            </a:r>
            <a:r>
              <a:rPr lang="fr-FR" i="1" dirty="0" smtClean="0">
                <a:solidFill>
                  <a:schemeClr val="tx1"/>
                </a:solidFill>
                <a:latin typeface="Calibri"/>
                <a:ea typeface="Calibri"/>
                <a:cs typeface="Times New Roman"/>
              </a:rPr>
              <a:t>de la </a:t>
            </a:r>
            <a:r>
              <a:rPr lang="fr-FR" b="1" i="1" dirty="0" smtClean="0">
                <a:ln>
                  <a:solidFill>
                    <a:schemeClr val="accent1"/>
                  </a:solidFill>
                </a:ln>
                <a:solidFill>
                  <a:schemeClr val="tx1"/>
                </a:solidFill>
                <a:latin typeface="Calibri"/>
                <a:ea typeface="Calibri"/>
                <a:cs typeface="Times New Roman"/>
              </a:rPr>
              <a:t>sagesse</a:t>
            </a:r>
            <a:r>
              <a:rPr lang="fr-FR" i="1" dirty="0" smtClean="0">
                <a:solidFill>
                  <a:schemeClr val="tx1"/>
                </a:solidFill>
                <a:latin typeface="Calibri"/>
                <a:ea typeface="Calibri"/>
                <a:cs typeface="Times New Roman"/>
              </a:rPr>
              <a:t>.</a:t>
            </a:r>
            <a:endParaRPr lang="fr-FR" sz="1800" dirty="0" smtClean="0">
              <a:solidFill>
                <a:schemeClr val="tx1"/>
              </a:solidFill>
              <a:latin typeface="Calibri"/>
              <a:ea typeface="Calibri"/>
              <a:cs typeface="Times New Roman"/>
            </a:endParaRPr>
          </a:p>
          <a:p>
            <a:pPr fontAlgn="base"/>
            <a:endParaRPr lang="fr-FR" i="1" dirty="0" smtClean="0">
              <a:solidFill>
                <a:schemeClr val="tx1"/>
              </a:solidFill>
              <a:latin typeface="Calibri"/>
              <a:ea typeface="Calibri"/>
              <a:cs typeface="Times New Roman"/>
            </a:endParaRPr>
          </a:p>
          <a:p>
            <a:pPr fontAlgn="base"/>
            <a:endParaRPr lang="fr-FR" sz="1800" i="1" dirty="0">
              <a:solidFill>
                <a:schemeClr val="tx1"/>
              </a:solidFill>
              <a:latin typeface="Calibri"/>
              <a:ea typeface="Calibri"/>
              <a:cs typeface="Times New Roman"/>
            </a:endParaRPr>
          </a:p>
          <a:p>
            <a:pPr fontAlgn="base"/>
            <a:endParaRPr lang="fr-FR" sz="1800" i="1" dirty="0" smtClean="0">
              <a:solidFill>
                <a:schemeClr val="tx1"/>
              </a:solidFill>
              <a:latin typeface="Calibri"/>
              <a:ea typeface="Calibri"/>
              <a:cs typeface="Times New Roman"/>
            </a:endParaRPr>
          </a:p>
          <a:p>
            <a:pPr fontAlgn="base"/>
            <a:endParaRPr lang="fr-FR" sz="1800" i="1" dirty="0">
              <a:solidFill>
                <a:schemeClr val="tx1"/>
              </a:solidFill>
              <a:latin typeface="Calibri"/>
              <a:ea typeface="Calibri"/>
              <a:cs typeface="Times New Roman"/>
            </a:endParaRPr>
          </a:p>
          <a:p>
            <a:pPr fontAlgn="base"/>
            <a:endParaRPr lang="fr-FR" sz="1800" i="1" dirty="0" smtClean="0">
              <a:solidFill>
                <a:schemeClr val="tx1"/>
              </a:solidFill>
              <a:latin typeface="Calibri"/>
              <a:ea typeface="Calibri"/>
              <a:cs typeface="Times New Roman"/>
            </a:endParaRPr>
          </a:p>
          <a:p>
            <a:pPr marL="0" indent="0" fontAlgn="base">
              <a:buNone/>
            </a:pPr>
            <a:endParaRPr lang="fr-FR" sz="800" i="1" dirty="0">
              <a:solidFill>
                <a:schemeClr val="tx1"/>
              </a:solidFill>
              <a:latin typeface="Calibri"/>
              <a:ea typeface="Calibri"/>
              <a:cs typeface="Times New Roman"/>
            </a:endParaRPr>
          </a:p>
          <a:p>
            <a:pPr fontAlgn="base">
              <a:buFont typeface="Wingdings" pitchFamily="2" charset="2"/>
              <a:buChar char="q"/>
            </a:pPr>
            <a:r>
              <a:rPr lang="fr-FR" dirty="0" smtClean="0">
                <a:solidFill>
                  <a:schemeClr val="tx1"/>
                </a:solidFill>
                <a:latin typeface="Calibri"/>
                <a:ea typeface="Calibri"/>
                <a:cs typeface="Times New Roman"/>
              </a:rPr>
              <a:t> Test du Seigneur Jésus</a:t>
            </a:r>
          </a:p>
          <a:p>
            <a:pPr fontAlgn="base"/>
            <a:r>
              <a:rPr lang="fr-FR" sz="1800" dirty="0">
                <a:solidFill>
                  <a:schemeClr val="tx1"/>
                </a:solidFill>
                <a:latin typeface="Calibri"/>
                <a:ea typeface="Calibri"/>
                <a:cs typeface="Times New Roman"/>
              </a:rPr>
              <a:t>Actes </a:t>
            </a:r>
            <a:r>
              <a:rPr lang="fr-FR" sz="1800" dirty="0" smtClean="0">
                <a:solidFill>
                  <a:schemeClr val="tx1"/>
                </a:solidFill>
                <a:latin typeface="Calibri"/>
                <a:ea typeface="Calibri"/>
                <a:cs typeface="Times New Roman"/>
              </a:rPr>
              <a:t>10.38  Jésus </a:t>
            </a:r>
            <a:r>
              <a:rPr lang="fr-FR" sz="1800" dirty="0">
                <a:solidFill>
                  <a:schemeClr val="tx1"/>
                </a:solidFill>
                <a:latin typeface="Calibri"/>
                <a:ea typeface="Calibri"/>
                <a:cs typeface="Times New Roman"/>
              </a:rPr>
              <a:t>qui était de Nazareth, comment Dieu l’a oint de l’Esprit Saint et de puissance, lui qui a passé </a:t>
            </a:r>
            <a:r>
              <a:rPr lang="fr-FR" sz="1800" dirty="0">
                <a:solidFill>
                  <a:srgbClr val="FFFF00"/>
                </a:solidFill>
                <a:latin typeface="Calibri"/>
                <a:ea typeface="Calibri"/>
                <a:cs typeface="Times New Roman"/>
              </a:rPr>
              <a:t>de lieu en lieu</a:t>
            </a:r>
            <a:r>
              <a:rPr lang="fr-FR" sz="1800" dirty="0">
                <a:solidFill>
                  <a:schemeClr val="tx1"/>
                </a:solidFill>
                <a:latin typeface="Calibri"/>
                <a:ea typeface="Calibri"/>
                <a:cs typeface="Times New Roman"/>
              </a:rPr>
              <a:t>, </a:t>
            </a:r>
            <a:r>
              <a:rPr lang="fr-FR" sz="1800" dirty="0">
                <a:solidFill>
                  <a:srgbClr val="FFFF00"/>
                </a:solidFill>
                <a:latin typeface="Calibri"/>
                <a:ea typeface="Calibri"/>
                <a:cs typeface="Times New Roman"/>
              </a:rPr>
              <a:t>faisant du bien</a:t>
            </a:r>
            <a:r>
              <a:rPr lang="fr-FR" sz="1800" dirty="0">
                <a:solidFill>
                  <a:schemeClr val="tx1"/>
                </a:solidFill>
                <a:latin typeface="Calibri"/>
                <a:ea typeface="Calibri"/>
                <a:cs typeface="Times New Roman"/>
              </a:rPr>
              <a:t>, et </a:t>
            </a:r>
            <a:r>
              <a:rPr lang="fr-FR" sz="1800" dirty="0" smtClean="0">
                <a:solidFill>
                  <a:schemeClr val="tx1"/>
                </a:solidFill>
                <a:latin typeface="Calibri"/>
                <a:ea typeface="Calibri"/>
                <a:cs typeface="Times New Roman"/>
              </a:rPr>
              <a:t>guérissant…</a:t>
            </a:r>
          </a:p>
          <a:p>
            <a:pPr fontAlgn="base"/>
            <a:r>
              <a:rPr lang="fr-FR" sz="1800" dirty="0" smtClean="0">
                <a:solidFill>
                  <a:schemeClr val="tx1"/>
                </a:solidFill>
                <a:latin typeface="Calibri"/>
                <a:ea typeface="Calibri"/>
                <a:cs typeface="Times New Roman"/>
              </a:rPr>
              <a:t>Jean 8.29; 10.25  </a:t>
            </a:r>
            <a:r>
              <a:rPr lang="fr-FR" sz="1800" dirty="0">
                <a:solidFill>
                  <a:schemeClr val="tx1"/>
                </a:solidFill>
                <a:latin typeface="Calibri"/>
                <a:ea typeface="Calibri"/>
                <a:cs typeface="Times New Roman"/>
              </a:rPr>
              <a:t>Et celui qui m’a envoyé est avec moi ; </a:t>
            </a:r>
            <a:r>
              <a:rPr lang="fr-FR" sz="1800" dirty="0" smtClean="0">
                <a:solidFill>
                  <a:schemeClr val="tx1"/>
                </a:solidFill>
                <a:latin typeface="Calibri"/>
                <a:ea typeface="Calibri"/>
                <a:cs typeface="Times New Roman"/>
              </a:rPr>
              <a:t>il </a:t>
            </a:r>
            <a:r>
              <a:rPr lang="fr-FR" sz="1800" dirty="0">
                <a:solidFill>
                  <a:schemeClr val="tx1"/>
                </a:solidFill>
                <a:latin typeface="Calibri"/>
                <a:ea typeface="Calibri"/>
                <a:cs typeface="Times New Roman"/>
              </a:rPr>
              <a:t>ne m’a pas laissé seul, parce que moi</a:t>
            </a:r>
            <a:r>
              <a:rPr lang="fr-FR" sz="1800" dirty="0">
                <a:solidFill>
                  <a:srgbClr val="FFFF00"/>
                </a:solidFill>
                <a:latin typeface="Calibri"/>
                <a:ea typeface="Calibri"/>
                <a:cs typeface="Times New Roman"/>
              </a:rPr>
              <a:t>, je fais toujours les choses qui lui </a:t>
            </a:r>
            <a:r>
              <a:rPr lang="fr-FR" sz="1800" dirty="0" smtClean="0">
                <a:solidFill>
                  <a:srgbClr val="FFFF00"/>
                </a:solidFill>
                <a:latin typeface="Calibri"/>
                <a:ea typeface="Calibri"/>
                <a:cs typeface="Times New Roman"/>
              </a:rPr>
              <a:t>plaisent</a:t>
            </a:r>
            <a:r>
              <a:rPr lang="fr-FR" sz="1800" dirty="0" smtClean="0">
                <a:solidFill>
                  <a:schemeClr val="tx1"/>
                </a:solidFill>
                <a:latin typeface="Calibri"/>
                <a:ea typeface="Calibri"/>
                <a:cs typeface="Times New Roman"/>
              </a:rPr>
              <a:t> [à </a:t>
            </a:r>
            <a:r>
              <a:rPr lang="fr-FR" sz="1800" dirty="0">
                <a:solidFill>
                  <a:schemeClr val="tx1"/>
                </a:solidFill>
                <a:latin typeface="Calibri"/>
                <a:ea typeface="Calibri"/>
                <a:cs typeface="Times New Roman"/>
              </a:rPr>
              <a:t>Dieu</a:t>
            </a:r>
            <a:r>
              <a:rPr lang="fr-FR" sz="1800" dirty="0" smtClean="0">
                <a:solidFill>
                  <a:schemeClr val="tx1"/>
                </a:solidFill>
                <a:latin typeface="Calibri"/>
                <a:ea typeface="Calibri"/>
                <a:cs typeface="Times New Roman"/>
              </a:rPr>
              <a:t>]… </a:t>
            </a:r>
            <a:r>
              <a:rPr lang="fr-FR" sz="1800" dirty="0">
                <a:solidFill>
                  <a:srgbClr val="FFFF00"/>
                </a:solidFill>
                <a:latin typeface="Calibri"/>
                <a:ea typeface="Calibri"/>
                <a:cs typeface="Times New Roman"/>
              </a:rPr>
              <a:t>Les œuvres que moi je fais </a:t>
            </a:r>
            <a:r>
              <a:rPr lang="fr-FR" sz="1800" dirty="0">
                <a:solidFill>
                  <a:schemeClr val="tx1"/>
                </a:solidFill>
                <a:latin typeface="Calibri"/>
                <a:ea typeface="Calibri"/>
                <a:cs typeface="Times New Roman"/>
              </a:rPr>
              <a:t>au nom de mon Père, celles-ci rendent témoignage de moi ;</a:t>
            </a:r>
            <a:endParaRPr lang="fr-FR" sz="1800" dirty="0" smtClean="0">
              <a:solidFill>
                <a:schemeClr val="tx1"/>
              </a:solidFill>
              <a:latin typeface="Calibri"/>
              <a:ea typeface="Calibri"/>
              <a:cs typeface="Times New Roman"/>
            </a:endParaRPr>
          </a:p>
          <a:p>
            <a:pPr fontAlgn="base"/>
            <a:r>
              <a:rPr lang="fr-FR" sz="1800" dirty="0">
                <a:solidFill>
                  <a:schemeClr val="tx1"/>
                </a:solidFill>
                <a:latin typeface="Calibri"/>
                <a:ea typeface="Calibri"/>
                <a:cs typeface="Times New Roman"/>
              </a:rPr>
              <a:t>Matthieu </a:t>
            </a:r>
            <a:r>
              <a:rPr lang="fr-FR" sz="1800" dirty="0" smtClean="0">
                <a:solidFill>
                  <a:schemeClr val="tx1"/>
                </a:solidFill>
                <a:latin typeface="Calibri"/>
                <a:ea typeface="Calibri"/>
                <a:cs typeface="Times New Roman"/>
              </a:rPr>
              <a:t>11.29  </a:t>
            </a:r>
            <a:r>
              <a:rPr lang="fr-FR" sz="1800" dirty="0">
                <a:solidFill>
                  <a:schemeClr val="tx1"/>
                </a:solidFill>
                <a:latin typeface="Calibri"/>
                <a:ea typeface="Calibri"/>
                <a:cs typeface="Times New Roman"/>
              </a:rPr>
              <a:t>Prenez mon joug sur vous, et apprenez de moi, car </a:t>
            </a:r>
            <a:r>
              <a:rPr lang="fr-FR" sz="1800" dirty="0">
                <a:solidFill>
                  <a:srgbClr val="FFFF00"/>
                </a:solidFill>
                <a:latin typeface="Calibri"/>
                <a:ea typeface="Calibri"/>
                <a:cs typeface="Times New Roman"/>
              </a:rPr>
              <a:t>je suis </a:t>
            </a:r>
            <a:r>
              <a:rPr lang="fr-FR" sz="1800" dirty="0" smtClean="0">
                <a:solidFill>
                  <a:srgbClr val="FFFF00"/>
                </a:solidFill>
                <a:latin typeface="Calibri"/>
                <a:ea typeface="Calibri"/>
                <a:cs typeface="Times New Roman"/>
              </a:rPr>
              <a:t>doux </a:t>
            </a:r>
            <a:r>
              <a:rPr lang="fr-FR" sz="1800" dirty="0" smtClean="0">
                <a:solidFill>
                  <a:schemeClr val="tx1"/>
                </a:solidFill>
                <a:latin typeface="Calibri"/>
                <a:ea typeface="Calibri"/>
                <a:cs typeface="Times New Roman"/>
              </a:rPr>
              <a:t>…</a:t>
            </a:r>
            <a:endParaRPr lang="fr-FR" sz="1800" dirty="0">
              <a:solidFill>
                <a:schemeClr val="tx1"/>
              </a:solidFill>
              <a:latin typeface="Calibri"/>
              <a:ea typeface="Calibri"/>
              <a:cs typeface="Times New Roman"/>
            </a:endParaRPr>
          </a:p>
          <a:p>
            <a:pPr fontAlgn="base"/>
            <a:endParaRPr lang="fr-FR" sz="1800" dirty="0">
              <a:solidFill>
                <a:schemeClr val="tx1"/>
              </a:solidFill>
              <a:latin typeface="Calibri"/>
              <a:ea typeface="Calibri"/>
              <a:cs typeface="Times New Roman"/>
            </a:endParaRPr>
          </a:p>
          <a:p>
            <a:pPr fontAlgn="base"/>
            <a:endParaRPr lang="fr-FR" b="1" dirty="0" smtClean="0">
              <a:solidFill>
                <a:srgbClr val="FFFF00"/>
              </a:solidFill>
            </a:endParaRPr>
          </a:p>
        </p:txBody>
      </p:sp>
      <p:sp>
        <p:nvSpPr>
          <p:cNvPr id="2" name="Titre 1"/>
          <p:cNvSpPr>
            <a:spLocks noGrp="1"/>
          </p:cNvSpPr>
          <p:nvPr>
            <p:ph type="title"/>
          </p:nvPr>
        </p:nvSpPr>
        <p:spPr>
          <a:xfrm>
            <a:off x="0" y="0"/>
            <a:ext cx="9144000" cy="836712"/>
          </a:xfrm>
        </p:spPr>
        <p:txBody>
          <a:bodyPr/>
          <a:lstStyle/>
          <a:p>
            <a:r>
              <a:rPr lang="fr-FR" dirty="0" smtClean="0"/>
              <a:t>Le test de Jacques</a:t>
            </a:r>
            <a:endParaRPr lang="fr-FR" dirty="0"/>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1591993572"/>
              </p:ext>
            </p:extLst>
          </p:nvPr>
        </p:nvGraphicFramePr>
        <p:xfrm>
          <a:off x="586850" y="2215224"/>
          <a:ext cx="8013577" cy="1483360"/>
        </p:xfrm>
        <a:graphic>
          <a:graphicData uri="http://schemas.openxmlformats.org/drawingml/2006/table">
            <a:tbl>
              <a:tblPr firstRow="1" bandRow="1">
                <a:tableStyleId>{69CF1AB2-1976-4502-BF36-3FF5EA218861}</a:tableStyleId>
              </a:tblPr>
              <a:tblGrid>
                <a:gridCol w="1584177"/>
                <a:gridCol w="1296144"/>
                <a:gridCol w="1296144"/>
                <a:gridCol w="1368152"/>
                <a:gridCol w="1224136"/>
                <a:gridCol w="1244824"/>
              </a:tblGrid>
              <a:tr h="370840">
                <a:tc>
                  <a:txBody>
                    <a:bodyPr/>
                    <a:lstStyle/>
                    <a:p>
                      <a:endParaRPr lang="fr-FR" b="1" i="1" dirty="0"/>
                    </a:p>
                  </a:txBody>
                  <a:tcPr>
                    <a:solidFill>
                      <a:schemeClr val="accent1">
                        <a:lumMod val="40000"/>
                        <a:lumOff val="60000"/>
                      </a:schemeClr>
                    </a:solidFill>
                  </a:tcPr>
                </a:tc>
                <a:tc>
                  <a:txBody>
                    <a:bodyPr/>
                    <a:lstStyle/>
                    <a:p>
                      <a:pPr algn="ctr"/>
                      <a:r>
                        <a:rPr lang="fr-FR" b="0" dirty="0" smtClean="0"/>
                        <a:t>Excellent</a:t>
                      </a:r>
                      <a:endParaRPr lang="fr-FR" b="0" dirty="0"/>
                    </a:p>
                  </a:txBody>
                  <a:tcPr/>
                </a:tc>
                <a:tc>
                  <a:txBody>
                    <a:bodyPr/>
                    <a:lstStyle/>
                    <a:p>
                      <a:pPr algn="ctr"/>
                      <a:r>
                        <a:rPr lang="fr-FR" b="0" dirty="0" smtClean="0"/>
                        <a:t>Bon</a:t>
                      </a:r>
                      <a:endParaRPr lang="fr-FR" b="0" dirty="0"/>
                    </a:p>
                  </a:txBody>
                  <a:tcPr/>
                </a:tc>
                <a:tc>
                  <a:txBody>
                    <a:bodyPr/>
                    <a:lstStyle/>
                    <a:p>
                      <a:pPr algn="ctr"/>
                      <a:r>
                        <a:rPr lang="fr-FR" b="0" dirty="0" smtClean="0"/>
                        <a:t>Moyen </a:t>
                      </a:r>
                      <a:endParaRPr lang="fr-FR" b="0" dirty="0"/>
                    </a:p>
                  </a:txBody>
                  <a:tcPr/>
                </a:tc>
                <a:tc>
                  <a:txBody>
                    <a:bodyPr/>
                    <a:lstStyle/>
                    <a:p>
                      <a:pPr algn="ctr"/>
                      <a:r>
                        <a:rPr lang="fr-FR" b="0" dirty="0" smtClean="0"/>
                        <a:t>Médiocre </a:t>
                      </a:r>
                      <a:endParaRPr lang="fr-FR" b="0" dirty="0"/>
                    </a:p>
                  </a:txBody>
                  <a:tcPr/>
                </a:tc>
                <a:tc>
                  <a:txBody>
                    <a:bodyPr/>
                    <a:lstStyle/>
                    <a:p>
                      <a:pPr algn="ctr"/>
                      <a:r>
                        <a:rPr lang="fr-FR" b="0" dirty="0" smtClean="0"/>
                        <a:t>Mauvais</a:t>
                      </a:r>
                      <a:endParaRPr lang="fr-FR" b="0" dirty="0"/>
                    </a:p>
                  </a:txBody>
                  <a:tcPr/>
                </a:tc>
              </a:tr>
              <a:tr h="370840">
                <a:tc>
                  <a:txBody>
                    <a:bodyPr/>
                    <a:lstStyle/>
                    <a:p>
                      <a:pPr algn="ctr"/>
                      <a:r>
                        <a:rPr lang="fr-FR" b="1" i="1" dirty="0" smtClean="0"/>
                        <a:t>CONDUITE</a:t>
                      </a:r>
                      <a:endParaRPr lang="fr-FR" b="1" i="1" dirty="0"/>
                    </a:p>
                  </a:txBody>
                  <a:tcPr>
                    <a:solidFill>
                      <a:schemeClr val="accent1">
                        <a:lumMod val="40000"/>
                        <a:lumOff val="60000"/>
                      </a:schemeClr>
                    </a:solidFill>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r h="370840">
                <a:tc>
                  <a:txBody>
                    <a:bodyPr/>
                    <a:lstStyle/>
                    <a:p>
                      <a:pPr algn="ctr"/>
                      <a:r>
                        <a:rPr lang="fr-FR" b="1" i="1" dirty="0" smtClean="0"/>
                        <a:t>OEUVRES</a:t>
                      </a:r>
                      <a:endParaRPr lang="fr-FR" b="1" i="1" dirty="0"/>
                    </a:p>
                  </a:txBody>
                  <a:tcPr>
                    <a:solidFill>
                      <a:schemeClr val="accent1">
                        <a:lumMod val="40000"/>
                        <a:lumOff val="60000"/>
                      </a:schemeClr>
                    </a:solidFill>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370840">
                <a:tc>
                  <a:txBody>
                    <a:bodyPr/>
                    <a:lstStyle/>
                    <a:p>
                      <a:pPr algn="ctr"/>
                      <a:r>
                        <a:rPr lang="fr-FR" b="1" i="1" dirty="0" smtClean="0"/>
                        <a:t>DOUCEUR</a:t>
                      </a:r>
                      <a:endParaRPr lang="fr-FR" b="1" i="1" dirty="0"/>
                    </a:p>
                  </a:txBody>
                  <a:tcPr>
                    <a:solidFill>
                      <a:schemeClr val="accent1">
                        <a:lumMod val="40000"/>
                        <a:lumOff val="60000"/>
                      </a:schemeClr>
                    </a:solidFill>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699792" y="2569274"/>
            <a:ext cx="335119" cy="35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699790" y="2921226"/>
            <a:ext cx="335119" cy="35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699791" y="3316944"/>
            <a:ext cx="335119" cy="35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7390475" y="0"/>
            <a:ext cx="1736757"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b="1" dirty="0" smtClean="0">
                <a:solidFill>
                  <a:srgbClr val="FFFF00"/>
                </a:solidFill>
                <a:latin typeface="Calibri" panose="020F0502020204030204" pitchFamily="34" charset="0"/>
              </a:rPr>
              <a:t>3. L’épître de Jacques </a:t>
            </a:r>
          </a:p>
          <a:p>
            <a:pPr algn="ctr"/>
            <a:r>
              <a:rPr lang="fr-FR" sz="1200" b="1" dirty="0" smtClean="0">
                <a:solidFill>
                  <a:srgbClr val="FFFF00"/>
                </a:solidFill>
                <a:latin typeface="Calibri" panose="020F0502020204030204" pitchFamily="34" charset="0"/>
              </a:rPr>
              <a:t>et la sagesse</a:t>
            </a:r>
          </a:p>
          <a:p>
            <a:pPr algn="ctr"/>
            <a:r>
              <a:rPr lang="fr-FR" sz="1200" dirty="0" smtClean="0">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6" name="Espace réservé du numéro de diapositive 5"/>
          <p:cNvSpPr>
            <a:spLocks noGrp="1"/>
          </p:cNvSpPr>
          <p:nvPr>
            <p:ph type="sldNum" sz="quarter" idx="12"/>
          </p:nvPr>
        </p:nvSpPr>
        <p:spPr/>
        <p:txBody>
          <a:bodyPr/>
          <a:lstStyle/>
          <a:p>
            <a:fld id="{8991DF9D-E48D-4438-8871-78B12F652E0A}" type="slidenum">
              <a:rPr lang="fr-FR" smtClean="0"/>
              <a:pPr/>
              <a:t>12</a:t>
            </a:fld>
            <a:endParaRPr lang="fr-FR"/>
          </a:p>
        </p:txBody>
      </p:sp>
    </p:spTree>
    <p:extLst>
      <p:ext uri="{BB962C8B-B14F-4D97-AF65-F5344CB8AC3E}">
        <p14:creationId xmlns:p14="http://schemas.microsoft.com/office/powerpoint/2010/main" val="394449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animEffect transition="in" filter="wipe(left)">
                                      <p:cBhvr>
                                        <p:cTn id="17" dur="500"/>
                                        <p:tgtEl>
                                          <p:spTgt spid="10">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10">
                                            <p:txEl>
                                              <p:pRg st="8" end="8"/>
                                            </p:txEl>
                                          </p:spTgt>
                                        </p:tgtEl>
                                        <p:attrNameLst>
                                          <p:attrName>style.visibility</p:attrName>
                                        </p:attrNameLst>
                                      </p:cBhvr>
                                      <p:to>
                                        <p:strVal val="visible"/>
                                      </p:to>
                                    </p:set>
                                    <p:animEffect transition="in" filter="wipe(left)">
                                      <p:cBhvr>
                                        <p:cTn id="22" dur="250"/>
                                        <p:tgtEl>
                                          <p:spTgt spid="10">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left)">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10">
                                            <p:txEl>
                                              <p:pRg st="9" end="9"/>
                                            </p:txEl>
                                          </p:spTgt>
                                        </p:tgtEl>
                                        <p:attrNameLst>
                                          <p:attrName>style.visibility</p:attrName>
                                        </p:attrNameLst>
                                      </p:cBhvr>
                                      <p:to>
                                        <p:strVal val="visible"/>
                                      </p:to>
                                    </p:set>
                                    <p:animEffect transition="in" filter="wipe(left)">
                                      <p:cBhvr>
                                        <p:cTn id="32" dur="250"/>
                                        <p:tgtEl>
                                          <p:spTgt spid="10">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10">
                                            <p:txEl>
                                              <p:pRg st="10" end="10"/>
                                            </p:txEl>
                                          </p:spTgt>
                                        </p:tgtEl>
                                        <p:attrNameLst>
                                          <p:attrName>style.visibility</p:attrName>
                                        </p:attrNameLst>
                                      </p:cBhvr>
                                      <p:to>
                                        <p:strVal val="visible"/>
                                      </p:to>
                                    </p:set>
                                    <p:animEffect transition="in" filter="wipe(left)">
                                      <p:cBhvr>
                                        <p:cTn id="42" dur="250"/>
                                        <p:tgtEl>
                                          <p:spTgt spid="10">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normAutofit/>
          </a:bodyPr>
          <a:lstStyle/>
          <a:p>
            <a:r>
              <a:rPr lang="fr-FR" dirty="0" smtClean="0"/>
              <a:t>Sagesses comparées</a:t>
            </a:r>
            <a:endParaRPr lang="fr-FR" sz="2000" dirty="0"/>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grpSp>
        <p:nvGrpSpPr>
          <p:cNvPr id="38" name="Groupe 37"/>
          <p:cNvGrpSpPr/>
          <p:nvPr/>
        </p:nvGrpSpPr>
        <p:grpSpPr>
          <a:xfrm>
            <a:off x="793537" y="1095606"/>
            <a:ext cx="8050393" cy="2304256"/>
            <a:chOff x="770079" y="1124744"/>
            <a:chExt cx="8050393" cy="2304256"/>
          </a:xfrm>
        </p:grpSpPr>
        <p:sp>
          <p:nvSpPr>
            <p:cNvPr id="36" name="Cœur 35"/>
            <p:cNvSpPr/>
            <p:nvPr/>
          </p:nvSpPr>
          <p:spPr>
            <a:xfrm>
              <a:off x="770079" y="1358136"/>
              <a:ext cx="2054176" cy="1837472"/>
            </a:xfrm>
            <a:prstGeom prst="heart">
              <a:avLst/>
            </a:prstGeom>
            <a:solidFill>
              <a:srgbClr val="DD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 name="Groupe 25"/>
            <p:cNvGrpSpPr/>
            <p:nvPr/>
          </p:nvGrpSpPr>
          <p:grpSpPr>
            <a:xfrm>
              <a:off x="804126" y="1124744"/>
              <a:ext cx="8016346" cy="2304256"/>
              <a:chOff x="804126" y="1124744"/>
              <a:chExt cx="8016346" cy="2304256"/>
            </a:xfrm>
          </p:grpSpPr>
          <p:sp>
            <p:nvSpPr>
              <p:cNvPr id="9" name="Rectangle à coins arrondis 8"/>
              <p:cNvSpPr/>
              <p:nvPr/>
            </p:nvSpPr>
            <p:spPr>
              <a:xfrm>
                <a:off x="6084168" y="1304764"/>
                <a:ext cx="2736304" cy="1846143"/>
              </a:xfrm>
              <a:prstGeom prst="roundRect">
                <a:avLst/>
              </a:prstGeom>
              <a:solidFill>
                <a:srgbClr val="DD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900" dirty="0" smtClean="0">
                    <a:solidFill>
                      <a:schemeClr val="bg1"/>
                    </a:solidFill>
                    <a:latin typeface="Calibri" panose="020F0502020204030204" pitchFamily="34" charset="0"/>
                  </a:rPr>
                  <a:t>Désordres</a:t>
                </a:r>
              </a:p>
              <a:p>
                <a:pPr algn="ctr"/>
                <a:endParaRPr lang="fr-FR" dirty="0" smtClean="0">
                  <a:solidFill>
                    <a:schemeClr val="bg1"/>
                  </a:solidFill>
                </a:endParaRPr>
              </a:p>
              <a:p>
                <a:pPr algn="ctr"/>
                <a:r>
                  <a:rPr lang="fr-FR" sz="1900" dirty="0" smtClean="0">
                    <a:solidFill>
                      <a:schemeClr val="bg1"/>
                    </a:solidFill>
                    <a:latin typeface="Calibri" panose="020F0502020204030204" pitchFamily="34" charset="0"/>
                  </a:rPr>
                  <a:t>Mauvaises actions</a:t>
                </a:r>
                <a:endParaRPr lang="fr-FR" sz="1900" dirty="0">
                  <a:solidFill>
                    <a:schemeClr val="bg1"/>
                  </a:solidFill>
                  <a:latin typeface="Calibri" panose="020F0502020204030204" pitchFamily="34" charset="0"/>
                </a:endParaRPr>
              </a:p>
            </p:txBody>
          </p:sp>
          <p:sp>
            <p:nvSpPr>
              <p:cNvPr id="10" name="Flèche droite à entaille 9"/>
              <p:cNvSpPr/>
              <p:nvPr/>
            </p:nvSpPr>
            <p:spPr>
              <a:xfrm>
                <a:off x="2824255" y="1903799"/>
                <a:ext cx="3331921" cy="648072"/>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xplosion 1 7"/>
              <p:cNvSpPr/>
              <p:nvPr/>
            </p:nvSpPr>
            <p:spPr>
              <a:xfrm>
                <a:off x="3203848" y="1124744"/>
                <a:ext cx="2664296" cy="2304256"/>
              </a:xfrm>
              <a:prstGeom prst="irregularSeal1">
                <a:avLst/>
              </a:prstGeom>
              <a:solidFill>
                <a:srgbClr val="DD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900" dirty="0" smtClean="0">
                    <a:solidFill>
                      <a:schemeClr val="bg1"/>
                    </a:solidFill>
                    <a:latin typeface="Calibri"/>
                    <a:ea typeface="Calibri"/>
                    <a:cs typeface="Times New Roman"/>
                  </a:rPr>
                  <a:t>terrestre                                                                                                                      animale                                                                                                            </a:t>
                </a:r>
                <a:r>
                  <a:rPr lang="fr-FR" sz="1900" dirty="0">
                    <a:solidFill>
                      <a:schemeClr val="bg1"/>
                    </a:solidFill>
                    <a:latin typeface="Calibri"/>
                    <a:ea typeface="Calibri"/>
                    <a:cs typeface="Times New Roman"/>
                  </a:rPr>
                  <a:t>diabolique</a:t>
                </a:r>
                <a:endParaRPr lang="fr-FR" sz="1900" dirty="0">
                  <a:solidFill>
                    <a:schemeClr val="bg1"/>
                  </a:solidFill>
                </a:endParaRPr>
              </a:p>
            </p:txBody>
          </p:sp>
          <p:sp>
            <p:nvSpPr>
              <p:cNvPr id="13" name="ZoneTexte 12"/>
              <p:cNvSpPr txBox="1"/>
              <p:nvPr/>
            </p:nvSpPr>
            <p:spPr>
              <a:xfrm>
                <a:off x="804126" y="1513922"/>
                <a:ext cx="2088231" cy="1431161"/>
              </a:xfrm>
              <a:prstGeom prst="rect">
                <a:avLst/>
              </a:prstGeom>
              <a:noFill/>
            </p:spPr>
            <p:txBody>
              <a:bodyPr wrap="square" rtlCol="0">
                <a:spAutoFit/>
              </a:bodyPr>
              <a:lstStyle/>
              <a:p>
                <a:r>
                  <a:rPr lang="fr-FR" sz="1900" dirty="0" smtClean="0">
                    <a:solidFill>
                      <a:schemeClr val="bg1"/>
                    </a:solidFill>
                    <a:latin typeface="Calibri" panose="020F0502020204030204" pitchFamily="34" charset="0"/>
                  </a:rPr>
                  <a:t>Jalousie       </a:t>
                </a:r>
              </a:p>
              <a:p>
                <a:r>
                  <a:rPr lang="fr-FR" sz="1900" dirty="0" smtClean="0">
                    <a:solidFill>
                      <a:schemeClr val="bg1"/>
                    </a:solidFill>
                    <a:latin typeface="Calibri" panose="020F0502020204030204" pitchFamily="34" charset="0"/>
                  </a:rPr>
                  <a:t> amère      Esprit </a:t>
                </a:r>
                <a:r>
                  <a:rPr lang="fr-FR" sz="1900" dirty="0">
                    <a:solidFill>
                      <a:schemeClr val="bg1"/>
                    </a:solidFill>
                    <a:latin typeface="Calibri" panose="020F0502020204030204" pitchFamily="34" charset="0"/>
                  </a:rPr>
                  <a:t>de</a:t>
                </a:r>
              </a:p>
              <a:p>
                <a:r>
                  <a:rPr lang="fr-FR" sz="1900" dirty="0" smtClean="0">
                    <a:solidFill>
                      <a:schemeClr val="bg1"/>
                    </a:solidFill>
                    <a:latin typeface="Calibri" panose="020F0502020204030204" pitchFamily="34" charset="0"/>
                  </a:rPr>
                  <a:t>                  querelle</a:t>
                </a:r>
              </a:p>
              <a:p>
                <a:endParaRPr lang="fr-FR" sz="1200" dirty="0">
                  <a:solidFill>
                    <a:schemeClr val="bg1"/>
                  </a:solidFill>
                  <a:latin typeface="Calibri" panose="020F0502020204030204" pitchFamily="34" charset="0"/>
                </a:endParaRPr>
              </a:p>
              <a:p>
                <a:r>
                  <a:rPr lang="fr-FR" dirty="0" smtClean="0">
                    <a:solidFill>
                      <a:schemeClr val="bg1"/>
                    </a:solidFill>
                    <a:latin typeface="Calibri" panose="020F0502020204030204" pitchFamily="34" charset="0"/>
                  </a:rPr>
                  <a:t>           </a:t>
                </a:r>
                <a:r>
                  <a:rPr lang="fr-FR" b="1" dirty="0" smtClean="0">
                    <a:solidFill>
                      <a:schemeClr val="bg1"/>
                    </a:solidFill>
                    <a:latin typeface="Calibri" panose="020F0502020204030204" pitchFamily="34" charset="0"/>
                  </a:rPr>
                  <a:t>COEUR</a:t>
                </a:r>
              </a:p>
            </p:txBody>
          </p:sp>
        </p:grpSp>
      </p:grpSp>
      <p:sp>
        <p:nvSpPr>
          <p:cNvPr id="11" name="ZoneTexte 10"/>
          <p:cNvSpPr txBox="1"/>
          <p:nvPr/>
        </p:nvSpPr>
        <p:spPr>
          <a:xfrm>
            <a:off x="683568" y="3357123"/>
            <a:ext cx="7601943" cy="400110"/>
          </a:xfrm>
          <a:prstGeom prst="rect">
            <a:avLst/>
          </a:prstGeom>
          <a:noFill/>
        </p:spPr>
        <p:txBody>
          <a:bodyPr wrap="square" rtlCol="0">
            <a:spAutoFit/>
          </a:bodyPr>
          <a:lstStyle/>
          <a:p>
            <a:r>
              <a:rPr lang="fr-FR" sz="2000" dirty="0" smtClean="0">
                <a:latin typeface="Calibri" panose="020F0502020204030204" pitchFamily="34" charset="0"/>
              </a:rPr>
              <a:t>   </a:t>
            </a:r>
            <a:r>
              <a:rPr lang="fr-FR" sz="2000" dirty="0" smtClean="0">
                <a:solidFill>
                  <a:srgbClr val="FFFF99"/>
                </a:solidFill>
                <a:latin typeface="Calibri" panose="020F0502020204030204" pitchFamily="34" charset="0"/>
              </a:rPr>
              <a:t>MOTIVATIONS                  CARACTÉRISTIQUES                            EFFETS</a:t>
            </a:r>
          </a:p>
        </p:txBody>
      </p:sp>
      <p:sp>
        <p:nvSpPr>
          <p:cNvPr id="3" name="Rectangle 2"/>
          <p:cNvSpPr/>
          <p:nvPr/>
        </p:nvSpPr>
        <p:spPr>
          <a:xfrm>
            <a:off x="133777" y="997479"/>
            <a:ext cx="3400162" cy="400110"/>
          </a:xfrm>
          <a:prstGeom prst="rect">
            <a:avLst/>
          </a:prstGeom>
        </p:spPr>
        <p:txBody>
          <a:bodyPr wrap="none">
            <a:spAutoFit/>
          </a:bodyPr>
          <a:lstStyle/>
          <a:p>
            <a:pPr>
              <a:buFont typeface="Wingdings" pitchFamily="2" charset="2"/>
              <a:buChar char="v"/>
            </a:pPr>
            <a:r>
              <a:rPr lang="fr-FR" b="1" dirty="0" smtClean="0"/>
              <a:t> </a:t>
            </a:r>
            <a:r>
              <a:rPr lang="fr-FR" sz="2000" b="1" dirty="0" smtClean="0">
                <a:latin typeface="Calibri" panose="020F0502020204030204" pitchFamily="34" charset="0"/>
              </a:rPr>
              <a:t>La sagesse terrestre 3.14-16</a:t>
            </a:r>
            <a:endParaRPr lang="fr-FR" sz="2000" b="1" dirty="0">
              <a:latin typeface="Calibri" panose="020F0502020204030204" pitchFamily="34" charset="0"/>
            </a:endParaRPr>
          </a:p>
        </p:txBody>
      </p:sp>
      <p:sp>
        <p:nvSpPr>
          <p:cNvPr id="6" name="Rectangle 5"/>
          <p:cNvSpPr/>
          <p:nvPr/>
        </p:nvSpPr>
        <p:spPr>
          <a:xfrm>
            <a:off x="139796" y="5863092"/>
            <a:ext cx="3213572" cy="400110"/>
          </a:xfrm>
          <a:prstGeom prst="rect">
            <a:avLst/>
          </a:prstGeom>
        </p:spPr>
        <p:txBody>
          <a:bodyPr wrap="none">
            <a:spAutoFit/>
          </a:bodyPr>
          <a:lstStyle/>
          <a:p>
            <a:pPr>
              <a:buFont typeface="Wingdings" pitchFamily="2" charset="2"/>
              <a:buChar char="v"/>
              <a:defRPr/>
            </a:pPr>
            <a:r>
              <a:rPr lang="fr-FR" b="1" dirty="0" smtClean="0"/>
              <a:t> </a:t>
            </a:r>
            <a:r>
              <a:rPr lang="fr-FR" sz="2000" b="1" dirty="0" smtClean="0">
                <a:solidFill>
                  <a:srgbClr val="FFFF00"/>
                </a:solidFill>
                <a:latin typeface="Calibri" panose="020F0502020204030204" pitchFamily="34" charset="0"/>
              </a:rPr>
              <a:t>La sagesse céleste 3.17-18</a:t>
            </a:r>
            <a:endParaRPr lang="fr-FR" sz="2000" b="1" dirty="0">
              <a:solidFill>
                <a:srgbClr val="FFFF00"/>
              </a:solidFill>
              <a:latin typeface="Calibri" panose="020F0502020204030204" pitchFamily="34" charset="0"/>
            </a:endParaRPr>
          </a:p>
        </p:txBody>
      </p:sp>
      <p:grpSp>
        <p:nvGrpSpPr>
          <p:cNvPr id="12" name="Groupe 11"/>
          <p:cNvGrpSpPr/>
          <p:nvPr/>
        </p:nvGrpSpPr>
        <p:grpSpPr>
          <a:xfrm>
            <a:off x="827584" y="3628484"/>
            <a:ext cx="7984358" cy="2304256"/>
            <a:chOff x="827584" y="3628484"/>
            <a:chExt cx="7984358" cy="2304256"/>
          </a:xfrm>
        </p:grpSpPr>
        <p:sp>
          <p:nvSpPr>
            <p:cNvPr id="29" name="Flèche droite à entaille 28"/>
            <p:cNvSpPr/>
            <p:nvPr/>
          </p:nvSpPr>
          <p:spPr>
            <a:xfrm>
              <a:off x="2889672" y="4465654"/>
              <a:ext cx="3289962" cy="648072"/>
            </a:xfrm>
            <a:prstGeom prst="notch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p:cNvGrpSpPr/>
            <p:nvPr/>
          </p:nvGrpSpPr>
          <p:grpSpPr>
            <a:xfrm>
              <a:off x="827584" y="3628484"/>
              <a:ext cx="7984358" cy="2304256"/>
              <a:chOff x="827584" y="3628484"/>
              <a:chExt cx="7984358" cy="2304256"/>
            </a:xfrm>
          </p:grpSpPr>
          <p:grpSp>
            <p:nvGrpSpPr>
              <p:cNvPr id="18" name="Groupe 17"/>
              <p:cNvGrpSpPr/>
              <p:nvPr/>
            </p:nvGrpSpPr>
            <p:grpSpPr>
              <a:xfrm>
                <a:off x="827584" y="3628484"/>
                <a:ext cx="7984358" cy="2304256"/>
                <a:chOff x="827584" y="3628484"/>
                <a:chExt cx="7984358" cy="2304256"/>
              </a:xfrm>
            </p:grpSpPr>
            <p:grpSp>
              <p:nvGrpSpPr>
                <p:cNvPr id="7" name="Groupe 6"/>
                <p:cNvGrpSpPr/>
                <p:nvPr/>
              </p:nvGrpSpPr>
              <p:grpSpPr>
                <a:xfrm>
                  <a:off x="827584" y="3628484"/>
                  <a:ext cx="7984358" cy="2304256"/>
                  <a:chOff x="836114" y="3756662"/>
                  <a:chExt cx="7984358" cy="2304256"/>
                </a:xfrm>
              </p:grpSpPr>
              <p:sp>
                <p:nvSpPr>
                  <p:cNvPr id="30" name="Rectangle à coins arrondis 29"/>
                  <p:cNvSpPr/>
                  <p:nvPr/>
                </p:nvSpPr>
                <p:spPr>
                  <a:xfrm>
                    <a:off x="6084168" y="3936682"/>
                    <a:ext cx="2736304" cy="1846143"/>
                  </a:xfrm>
                  <a:prstGeom prst="roundRect">
                    <a:avLst/>
                  </a:prstGeom>
                  <a:solidFill>
                    <a:srgbClr val="E75A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900" dirty="0" smtClean="0">
                        <a:latin typeface="Calibri" panose="020F0502020204030204" pitchFamily="34" charset="0"/>
                      </a:rPr>
                      <a:t>Semence</a:t>
                    </a:r>
                  </a:p>
                  <a:p>
                    <a:pPr algn="ctr"/>
                    <a:r>
                      <a:rPr lang="fr-FR" sz="1900" dirty="0" smtClean="0">
                        <a:latin typeface="Calibri" panose="020F0502020204030204" pitchFamily="34" charset="0"/>
                      </a:rPr>
                      <a:t>Sagesse / Paix</a:t>
                    </a:r>
                  </a:p>
                  <a:p>
                    <a:pPr algn="ctr"/>
                    <a:endParaRPr lang="fr-FR" sz="1900" dirty="0" smtClean="0">
                      <a:latin typeface="Calibri" panose="020F0502020204030204" pitchFamily="34" charset="0"/>
                    </a:endParaRPr>
                  </a:p>
                  <a:p>
                    <a:pPr algn="ctr"/>
                    <a:r>
                      <a:rPr lang="fr-FR" sz="1900" b="1" dirty="0" smtClean="0">
                        <a:latin typeface="Calibri" panose="020F0502020204030204" pitchFamily="34" charset="0"/>
                      </a:rPr>
                      <a:t>Fruit</a:t>
                    </a:r>
                  </a:p>
                  <a:p>
                    <a:pPr algn="ctr"/>
                    <a:r>
                      <a:rPr lang="fr-FR" sz="1900" dirty="0" smtClean="0">
                        <a:latin typeface="Calibri" panose="020F0502020204030204" pitchFamily="34" charset="0"/>
                      </a:rPr>
                      <a:t> Justice / Paix</a:t>
                    </a:r>
                    <a:endParaRPr lang="fr-FR" sz="1900" dirty="0">
                      <a:latin typeface="Calibri" panose="020F0502020204030204" pitchFamily="34" charset="0"/>
                    </a:endParaRPr>
                  </a:p>
                </p:txBody>
              </p:sp>
              <p:sp>
                <p:nvSpPr>
                  <p:cNvPr id="39" name="Cœur 38"/>
                  <p:cNvSpPr/>
                  <p:nvPr/>
                </p:nvSpPr>
                <p:spPr>
                  <a:xfrm>
                    <a:off x="836114" y="3917218"/>
                    <a:ext cx="2054176" cy="1837472"/>
                  </a:xfrm>
                  <a:prstGeom prst="heart">
                    <a:avLst/>
                  </a:prstGeom>
                  <a:solidFill>
                    <a:srgbClr val="E75A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xplosion 1 32"/>
                  <p:cNvSpPr/>
                  <p:nvPr/>
                </p:nvSpPr>
                <p:spPr>
                  <a:xfrm>
                    <a:off x="3203848" y="3756662"/>
                    <a:ext cx="2664296" cy="2304256"/>
                  </a:xfrm>
                  <a:prstGeom prst="irregularSeal1">
                    <a:avLst/>
                  </a:prstGeom>
                  <a:solidFill>
                    <a:srgbClr val="E75A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p:cNvSpPr/>
                  <p:nvPr/>
                </p:nvSpPr>
                <p:spPr>
                  <a:xfrm>
                    <a:off x="2186056" y="4267500"/>
                    <a:ext cx="4572000" cy="1261884"/>
                  </a:xfrm>
                  <a:prstGeom prst="rect">
                    <a:avLst/>
                  </a:prstGeom>
                </p:spPr>
                <p:txBody>
                  <a:bodyPr>
                    <a:spAutoFit/>
                  </a:bodyPr>
                  <a:lstStyle/>
                  <a:p>
                    <a:pPr algn="ctr"/>
                    <a:r>
                      <a:rPr lang="fr-FR" sz="1900" dirty="0">
                        <a:latin typeface="Calibri"/>
                        <a:ea typeface="Calibri"/>
                        <a:cs typeface="Times New Roman"/>
                      </a:rPr>
                      <a:t>paisible, modérée, </a:t>
                    </a:r>
                    <a:r>
                      <a:rPr lang="fr-FR" sz="1900" dirty="0" smtClean="0">
                        <a:latin typeface="Calibri"/>
                        <a:ea typeface="Calibri"/>
                        <a:cs typeface="Times New Roman"/>
                      </a:rPr>
                      <a:t>traitable</a:t>
                    </a:r>
                    <a:r>
                      <a:rPr lang="fr-FR" sz="1900" dirty="0">
                        <a:latin typeface="Calibri"/>
                        <a:ea typeface="Calibri"/>
                        <a:cs typeface="Times New Roman"/>
                      </a:rPr>
                      <a:t>, </a:t>
                    </a:r>
                    <a:endParaRPr lang="fr-FR" sz="1900" dirty="0" smtClean="0">
                      <a:latin typeface="Calibri"/>
                      <a:ea typeface="Calibri"/>
                      <a:cs typeface="Times New Roman"/>
                    </a:endParaRPr>
                  </a:p>
                  <a:p>
                    <a:pPr algn="ctr"/>
                    <a:r>
                      <a:rPr lang="fr-FR" sz="1900" dirty="0" smtClean="0">
                        <a:latin typeface="Calibri"/>
                        <a:ea typeface="Calibri"/>
                        <a:cs typeface="Times New Roman"/>
                      </a:rPr>
                      <a:t>pleine de miséricorde </a:t>
                    </a:r>
                  </a:p>
                  <a:p>
                    <a:pPr algn="ctr"/>
                    <a:r>
                      <a:rPr lang="fr-FR" sz="1900" dirty="0" smtClean="0">
                        <a:latin typeface="Calibri"/>
                        <a:ea typeface="Calibri"/>
                        <a:cs typeface="Times New Roman"/>
                      </a:rPr>
                      <a:t>et de bons fruits, </a:t>
                    </a:r>
                  </a:p>
                  <a:p>
                    <a:pPr algn="ctr"/>
                    <a:r>
                      <a:rPr lang="fr-FR" sz="1900" dirty="0" smtClean="0">
                        <a:latin typeface="Calibri"/>
                        <a:ea typeface="Calibri"/>
                        <a:cs typeface="Times New Roman"/>
                      </a:rPr>
                      <a:t>sans </a:t>
                    </a:r>
                    <a:r>
                      <a:rPr lang="fr-FR" sz="1900" dirty="0">
                        <a:latin typeface="Calibri"/>
                        <a:ea typeface="Calibri"/>
                        <a:cs typeface="Times New Roman"/>
                      </a:rPr>
                      <a:t>partialité, sans hypocrisie</a:t>
                    </a:r>
                    <a:endParaRPr lang="fr-FR" sz="1900" dirty="0"/>
                  </a:p>
                </p:txBody>
              </p:sp>
            </p:grpSp>
            <p:sp>
              <p:nvSpPr>
                <p:cNvPr id="34" name="Flèche courbée vers la droite 33"/>
                <p:cNvSpPr/>
                <p:nvPr/>
              </p:nvSpPr>
              <p:spPr>
                <a:xfrm>
                  <a:off x="6210185" y="4169651"/>
                  <a:ext cx="568798" cy="1240078"/>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ZoneTexte 31"/>
                <p:cNvSpPr txBox="1"/>
                <p:nvPr/>
              </p:nvSpPr>
              <p:spPr>
                <a:xfrm>
                  <a:off x="1300674" y="3978068"/>
                  <a:ext cx="1107996" cy="1615827"/>
                </a:xfrm>
                <a:prstGeom prst="rect">
                  <a:avLst/>
                </a:prstGeom>
                <a:noFill/>
              </p:spPr>
              <p:txBody>
                <a:bodyPr wrap="none" rtlCol="0">
                  <a:spAutoFit/>
                </a:bodyPr>
                <a:lstStyle/>
                <a:p>
                  <a:r>
                    <a:rPr lang="fr-FR" dirty="0" smtClean="0"/>
                    <a:t>	</a:t>
                  </a:r>
                  <a:endParaRPr lang="fr-FR" dirty="0" smtClean="0">
                    <a:latin typeface="Calibri" panose="020F0502020204030204" pitchFamily="34" charset="0"/>
                  </a:endParaRPr>
                </a:p>
                <a:p>
                  <a:pPr algn="ctr"/>
                  <a:r>
                    <a:rPr lang="fr-FR" sz="2000" dirty="0" smtClean="0">
                      <a:latin typeface="Calibri" panose="020F0502020204030204" pitchFamily="34" charset="0"/>
                    </a:rPr>
                    <a:t>Pur</a:t>
                  </a:r>
                </a:p>
                <a:p>
                  <a:pPr algn="ctr"/>
                  <a:endParaRPr lang="fr-FR" sz="1400" dirty="0" smtClean="0">
                    <a:latin typeface="Calibri" panose="020F0502020204030204" pitchFamily="34" charset="0"/>
                  </a:endParaRPr>
                </a:p>
                <a:p>
                  <a:pPr algn="ctr"/>
                  <a:endParaRPr lang="fr-FR" sz="800" dirty="0" smtClean="0">
                    <a:latin typeface="Calibri" panose="020F0502020204030204" pitchFamily="34" charset="0"/>
                  </a:endParaRPr>
                </a:p>
                <a:p>
                  <a:pPr algn="ctr"/>
                  <a:r>
                    <a:rPr lang="fr-FR" sz="1900" b="1" dirty="0" smtClean="0">
                      <a:latin typeface="Calibri" panose="020F0502020204030204" pitchFamily="34" charset="0"/>
                    </a:rPr>
                    <a:t>COEUR</a:t>
                  </a:r>
                </a:p>
                <a:p>
                  <a:r>
                    <a:rPr lang="fr-FR" dirty="0" smtClean="0">
                      <a:latin typeface="Calibri" panose="020F0502020204030204" pitchFamily="34" charset="0"/>
                    </a:rPr>
                    <a:t>	</a:t>
                  </a:r>
                  <a:endParaRPr lang="fr-FR" dirty="0">
                    <a:latin typeface="Calibri" panose="020F0502020204030204" pitchFamily="34" charset="0"/>
                  </a:endParaRPr>
                </a:p>
              </p:txBody>
            </p:sp>
          </p:grpSp>
          <p:sp>
            <p:nvSpPr>
              <p:cNvPr id="24" name="Flèche courbée vers la droite 23"/>
              <p:cNvSpPr/>
              <p:nvPr/>
            </p:nvSpPr>
            <p:spPr>
              <a:xfrm rot="10494190">
                <a:off x="8144406" y="4098119"/>
                <a:ext cx="568798" cy="1240078"/>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sp>
        <p:nvSpPr>
          <p:cNvPr id="28" name="ZoneTexte 27"/>
          <p:cNvSpPr txBox="1"/>
          <p:nvPr/>
        </p:nvSpPr>
        <p:spPr>
          <a:xfrm>
            <a:off x="7443790" y="-18184"/>
            <a:ext cx="1683442"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b="1" dirty="0" smtClean="0">
                <a:solidFill>
                  <a:srgbClr val="FFFF00"/>
                </a:solidFill>
                <a:latin typeface="Calibri" panose="020F0502020204030204" pitchFamily="34" charset="0"/>
              </a:rPr>
              <a:t>3. L’épître de Jacques </a:t>
            </a:r>
          </a:p>
          <a:p>
            <a:pPr algn="ctr"/>
            <a:r>
              <a:rPr lang="fr-FR" sz="1200" b="1" dirty="0" smtClean="0">
                <a:solidFill>
                  <a:srgbClr val="FFFF00"/>
                </a:solidFill>
                <a:latin typeface="Calibri" panose="020F0502020204030204" pitchFamily="34" charset="0"/>
              </a:rPr>
              <a:t>et la sagesse</a:t>
            </a:r>
          </a:p>
          <a:p>
            <a:pPr algn="ctr"/>
            <a:r>
              <a:rPr lang="fr-FR" sz="1200" dirty="0" smtClean="0">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15" name="Espace réservé du numéro de diapositive 14"/>
          <p:cNvSpPr>
            <a:spLocks noGrp="1"/>
          </p:cNvSpPr>
          <p:nvPr>
            <p:ph type="sldNum" sz="quarter" idx="12"/>
          </p:nvPr>
        </p:nvSpPr>
        <p:spPr/>
        <p:txBody>
          <a:bodyPr/>
          <a:lstStyle/>
          <a:p>
            <a:fld id="{8991DF9D-E48D-4438-8871-78B12F652E0A}" type="slidenum">
              <a:rPr lang="fr-FR" smtClean="0"/>
              <a:pPr/>
              <a:t>13</a:t>
            </a:fld>
            <a:endParaRPr lang="fr-FR"/>
          </a:p>
        </p:txBody>
      </p:sp>
    </p:spTree>
    <p:extLst>
      <p:ext uri="{BB962C8B-B14F-4D97-AF65-F5344CB8AC3E}">
        <p14:creationId xmlns:p14="http://schemas.microsoft.com/office/powerpoint/2010/main" val="38164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500"/>
                            </p:stCondLst>
                            <p:childTnLst>
                              <p:par>
                                <p:cTn id="13" presetID="22" presetClass="entr" presetSubtype="8" fill="hold" nodeType="afterEffect">
                                  <p:stCondLst>
                                    <p:cond delay="50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20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lstStyle/>
          <a:p>
            <a:r>
              <a:rPr lang="fr-FR" dirty="0" smtClean="0"/>
              <a:t>Les deux sagesses</a:t>
            </a:r>
            <a:endParaRPr lang="fr-FR" dirty="0"/>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sp>
        <p:nvSpPr>
          <p:cNvPr id="10" name="Espace réservé du contenu 2"/>
          <p:cNvSpPr txBox="1">
            <a:spLocks/>
          </p:cNvSpPr>
          <p:nvPr/>
        </p:nvSpPr>
        <p:spPr>
          <a:xfrm>
            <a:off x="179512" y="980728"/>
            <a:ext cx="8856984" cy="5976664"/>
          </a:xfrm>
          <a:prstGeom prst="rect">
            <a:avLst/>
          </a:prstGeom>
          <a:ln>
            <a:noFill/>
          </a:ln>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fontAlgn="base"/>
            <a:endParaRPr lang="fr-FR" b="1" dirty="0" smtClean="0">
              <a:solidFill>
                <a:srgbClr val="FFFF0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28900280"/>
              </p:ext>
            </p:extLst>
          </p:nvPr>
        </p:nvGraphicFramePr>
        <p:xfrm>
          <a:off x="395536" y="1340768"/>
          <a:ext cx="8424936" cy="4866763"/>
        </p:xfrm>
        <a:graphic>
          <a:graphicData uri="http://schemas.openxmlformats.org/drawingml/2006/table">
            <a:tbl>
              <a:tblPr firstRow="1" bandRow="1">
                <a:tableStyleId>{8FD4443E-F989-4FC4-A0C8-D5A2AF1F390B}</a:tableStyleId>
              </a:tblPr>
              <a:tblGrid>
                <a:gridCol w="2520280"/>
                <a:gridCol w="3024336"/>
                <a:gridCol w="2880320"/>
              </a:tblGrid>
              <a:tr h="504055">
                <a:tc>
                  <a:txBody>
                    <a:bodyPr/>
                    <a:lstStyle/>
                    <a:p>
                      <a:endParaRPr lang="fr-FR" b="1" dirty="0">
                        <a:solidFill>
                          <a:schemeClr val="accent6">
                            <a:lumMod val="20000"/>
                            <a:lumOff val="8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SAGESSE TERRESTRE</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aseline="0" dirty="0" smtClean="0">
                          <a:solidFill>
                            <a:srgbClr val="FFFF00"/>
                          </a:solidFill>
                        </a:rPr>
                        <a:t>SAGESSE CELESTE</a:t>
                      </a:r>
                      <a:endParaRPr lang="fr-FR"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5">
                <a:tc>
                  <a:txBody>
                    <a:bodyPr/>
                    <a:lstStyle/>
                    <a:p>
                      <a:r>
                        <a:rPr lang="fr-FR" b="1" dirty="0" smtClean="0">
                          <a:solidFill>
                            <a:schemeClr val="accent6">
                              <a:lumMod val="20000"/>
                              <a:lumOff val="80000"/>
                            </a:schemeClr>
                          </a:solidFill>
                        </a:rPr>
                        <a:t>Origine</a:t>
                      </a:r>
                      <a:endParaRPr lang="fr-FR" b="1" dirty="0">
                        <a:solidFill>
                          <a:schemeClr val="accent6">
                            <a:lumMod val="20000"/>
                            <a:lumOff val="8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D’en bas</a:t>
                      </a:r>
                    </a:p>
                    <a:p>
                      <a:pPr algn="ctr"/>
                      <a:r>
                        <a:rPr lang="fr-FR" dirty="0" smtClean="0"/>
                        <a:t>CHARNELLE  (humaine)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solidFill>
                            <a:srgbClr val="FFFF00"/>
                          </a:solidFill>
                        </a:rPr>
                        <a:t>D’en haut </a:t>
                      </a:r>
                    </a:p>
                    <a:p>
                      <a:pPr algn="ctr"/>
                      <a:r>
                        <a:rPr lang="fr-FR" dirty="0" smtClean="0">
                          <a:solidFill>
                            <a:srgbClr val="FFFF00"/>
                          </a:solidFill>
                        </a:rPr>
                        <a:t>DIVINE</a:t>
                      </a:r>
                      <a:endParaRPr lang="fr-FR"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292">
                <a:tc>
                  <a:txBody>
                    <a:bodyPr/>
                    <a:lstStyle/>
                    <a:p>
                      <a:r>
                        <a:rPr lang="fr-FR" b="1" dirty="0" smtClean="0">
                          <a:solidFill>
                            <a:schemeClr val="accent6">
                              <a:lumMod val="20000"/>
                              <a:lumOff val="80000"/>
                            </a:schemeClr>
                          </a:solidFill>
                        </a:rPr>
                        <a:t>Mode d’appropriation</a:t>
                      </a:r>
                      <a:endParaRPr lang="fr-FR" b="1" dirty="0">
                        <a:solidFill>
                          <a:schemeClr val="accent6">
                            <a:lumMod val="20000"/>
                            <a:lumOff val="8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Pensée </a:t>
                      </a:r>
                    </a:p>
                    <a:p>
                      <a:pPr algn="ctr"/>
                      <a:r>
                        <a:rPr lang="fr-FR" dirty="0" smtClean="0"/>
                        <a:t>Raisonnements humains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solidFill>
                            <a:srgbClr val="FFFF00"/>
                          </a:solidFill>
                        </a:rPr>
                        <a:t>Révélation</a:t>
                      </a:r>
                      <a:r>
                        <a:rPr lang="fr-FR" baseline="0" dirty="0" smtClean="0">
                          <a:solidFill>
                            <a:srgbClr val="FFFF00"/>
                          </a:solidFill>
                        </a:rPr>
                        <a:t> - </a:t>
                      </a:r>
                      <a:r>
                        <a:rPr lang="fr-FR" dirty="0" smtClean="0">
                          <a:solidFill>
                            <a:srgbClr val="FFFF00"/>
                          </a:solidFill>
                        </a:rPr>
                        <a:t>Don</a:t>
                      </a:r>
                      <a:endParaRPr lang="fr-FR" baseline="0" dirty="0" smtClean="0">
                        <a:solidFill>
                          <a:srgbClr val="FFFF00"/>
                        </a:solidFill>
                      </a:endParaRPr>
                    </a:p>
                    <a:p>
                      <a:pPr algn="ctr"/>
                      <a:r>
                        <a:rPr lang="fr-FR" baseline="0" dirty="0" smtClean="0">
                          <a:solidFill>
                            <a:srgbClr val="FFFF00"/>
                          </a:solidFill>
                        </a:rPr>
                        <a:t>Enseignement </a:t>
                      </a:r>
                      <a:endParaRPr lang="fr-FR"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7892">
                <a:tc>
                  <a:txBody>
                    <a:bodyPr/>
                    <a:lstStyle/>
                    <a:p>
                      <a:r>
                        <a:rPr lang="fr-FR" b="1" dirty="0" smtClean="0">
                          <a:solidFill>
                            <a:schemeClr val="accent6">
                              <a:lumMod val="20000"/>
                              <a:lumOff val="80000"/>
                            </a:schemeClr>
                          </a:solidFill>
                        </a:rPr>
                        <a:t>Mode d’action</a:t>
                      </a:r>
                      <a:endParaRPr lang="fr-FR" b="1" dirty="0">
                        <a:solidFill>
                          <a:schemeClr val="accent6">
                            <a:lumMod val="20000"/>
                            <a:lumOff val="8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Soumise au monde et à la chair</a:t>
                      </a:r>
                    </a:p>
                    <a:p>
                      <a:pPr algn="ctr"/>
                      <a:r>
                        <a:rPr lang="fr-FR" dirty="0" smtClean="0">
                          <a:sym typeface="Wingdings"/>
                        </a:rPr>
                        <a:t> Mauvaise conduite</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solidFill>
                            <a:srgbClr val="FFFF00"/>
                          </a:solidFill>
                        </a:rPr>
                        <a:t>Soumise à l’Esprit Saint</a:t>
                      </a:r>
                    </a:p>
                    <a:p>
                      <a:pPr algn="ctr"/>
                      <a:endParaRPr lang="fr-FR" dirty="0" smtClean="0">
                        <a:solidFill>
                          <a:srgbClr val="FFFF00"/>
                        </a:solidFill>
                        <a:sym typeface="Wingdings"/>
                      </a:endParaRPr>
                    </a:p>
                    <a:p>
                      <a:pPr algn="ctr"/>
                      <a:r>
                        <a:rPr lang="fr-FR" dirty="0" smtClean="0">
                          <a:solidFill>
                            <a:srgbClr val="FFFF00"/>
                          </a:solidFill>
                          <a:sym typeface="Wingdings"/>
                        </a:rPr>
                        <a:t> Bonne conduite</a:t>
                      </a:r>
                      <a:endParaRPr lang="fr-FR"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3000">
                <a:tc>
                  <a:txBody>
                    <a:bodyPr/>
                    <a:lstStyle/>
                    <a:p>
                      <a:r>
                        <a:rPr lang="fr-FR" b="1" dirty="0" smtClean="0">
                          <a:solidFill>
                            <a:schemeClr val="accent6">
                              <a:lumMod val="20000"/>
                              <a:lumOff val="80000"/>
                            </a:schemeClr>
                          </a:solidFill>
                        </a:rPr>
                        <a:t>Résultats</a:t>
                      </a:r>
                      <a:endParaRPr lang="fr-FR" b="1" dirty="0">
                        <a:solidFill>
                          <a:schemeClr val="accent6">
                            <a:lumMod val="20000"/>
                            <a:lumOff val="8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Ignorance de Dieu</a:t>
                      </a:r>
                      <a:r>
                        <a:rPr lang="fr-FR"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baseline="0" dirty="0" smtClean="0"/>
                        <a:t>Mauvais actes </a:t>
                      </a:r>
                      <a:r>
                        <a:rPr lang="fr-FR" baseline="0" dirty="0" smtClean="0">
                          <a:sym typeface="Wingdings"/>
                        </a:rPr>
                        <a:t></a:t>
                      </a:r>
                      <a:r>
                        <a:rPr lang="fr-FR" baseline="0" dirty="0" smtClean="0"/>
                        <a:t> Désordres</a:t>
                      </a:r>
                    </a:p>
                    <a:p>
                      <a:pPr marL="0" marR="0" indent="0" algn="ctr" defTabSz="914400" rtl="0" eaLnBrk="1" fontAlgn="auto" latinLnBrk="0" hangingPunct="1">
                        <a:lnSpc>
                          <a:spcPct val="100000"/>
                        </a:lnSpc>
                        <a:spcBef>
                          <a:spcPts val="0"/>
                        </a:spcBef>
                        <a:spcAft>
                          <a:spcPts val="0"/>
                        </a:spcAft>
                        <a:buClrTx/>
                        <a:buSzTx/>
                        <a:buFontTx/>
                        <a:buNone/>
                        <a:tabLst/>
                        <a:defRPr/>
                      </a:pPr>
                      <a:r>
                        <a:rPr lang="fr-FR" baseline="0" dirty="0" smtClean="0"/>
                        <a:t>Gloire de l’homme</a:t>
                      </a:r>
                    </a:p>
                    <a:p>
                      <a:pPr marL="0" marR="0" indent="0" algn="ctr" defTabSz="914400" rtl="0" eaLnBrk="1" fontAlgn="auto" latinLnBrk="0" hangingPunct="1">
                        <a:lnSpc>
                          <a:spcPct val="100000"/>
                        </a:lnSpc>
                        <a:spcBef>
                          <a:spcPts val="0"/>
                        </a:spcBef>
                        <a:spcAft>
                          <a:spcPts val="0"/>
                        </a:spcAft>
                        <a:buClrTx/>
                        <a:buSzTx/>
                        <a:buFontTx/>
                        <a:buNone/>
                        <a:tabLst/>
                        <a:defRPr/>
                      </a:pPr>
                      <a:r>
                        <a:rPr lang="fr-FR" baseline="0" dirty="0" smtClean="0"/>
                        <a:t>Échec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rgbClr val="FFFF00"/>
                          </a:solidFill>
                        </a:rPr>
                        <a:t>Salut et vie éternelle</a:t>
                      </a: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rgbClr val="FFFF00"/>
                          </a:solidFill>
                        </a:rPr>
                        <a:t>Bons fruits </a:t>
                      </a:r>
                      <a:r>
                        <a:rPr lang="fr-FR" dirty="0" smtClean="0">
                          <a:solidFill>
                            <a:srgbClr val="FFFF00"/>
                          </a:solidFill>
                          <a:sym typeface="Wingdings"/>
                        </a:rPr>
                        <a:t></a:t>
                      </a:r>
                      <a:r>
                        <a:rPr lang="fr-FR" dirty="0" smtClean="0">
                          <a:solidFill>
                            <a:srgbClr val="FFFF00"/>
                          </a:solidFill>
                        </a:rPr>
                        <a:t> Bénédiction</a:t>
                      </a: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rgbClr val="FFFF00"/>
                          </a:solidFill>
                        </a:rPr>
                        <a:t>Gloire</a:t>
                      </a:r>
                      <a:r>
                        <a:rPr lang="fr-FR" baseline="0" dirty="0" smtClean="0">
                          <a:solidFill>
                            <a:srgbClr val="FFFF00"/>
                          </a:solidFill>
                        </a:rPr>
                        <a:t> de Dieu</a:t>
                      </a:r>
                    </a:p>
                    <a:p>
                      <a:pPr marL="0" marR="0" indent="0" algn="ctr"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FFFF00"/>
                          </a:solidFill>
                        </a:rPr>
                        <a:t>Succès</a:t>
                      </a:r>
                      <a:endParaRPr lang="fr-FR" dirty="0" smtClean="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7724">
                <a:tc>
                  <a:txBody>
                    <a:bodyPr/>
                    <a:lstStyle/>
                    <a:p>
                      <a:r>
                        <a:rPr lang="fr-FR" b="1" dirty="0" smtClean="0">
                          <a:solidFill>
                            <a:schemeClr val="accent6">
                              <a:lumMod val="20000"/>
                              <a:lumOff val="80000"/>
                            </a:schemeClr>
                          </a:solidFill>
                        </a:rPr>
                        <a:t>Durée et devenir</a:t>
                      </a:r>
                      <a:endParaRPr lang="fr-FR" b="1" dirty="0">
                        <a:solidFill>
                          <a:schemeClr val="accent6">
                            <a:lumMod val="20000"/>
                            <a:lumOff val="8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Éphémère</a:t>
                      </a:r>
                    </a:p>
                    <a:p>
                      <a:pPr algn="ctr"/>
                      <a:r>
                        <a:rPr lang="fr-FR" dirty="0" smtClean="0"/>
                        <a:t>Anéantissement</a:t>
                      </a:r>
                      <a:r>
                        <a:rPr lang="fr-FR" baseline="0" dirty="0" smtClean="0"/>
                        <a:t> futur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solidFill>
                            <a:srgbClr val="FFFF00"/>
                          </a:solidFill>
                        </a:rPr>
                        <a:t>Permanente</a:t>
                      </a:r>
                    </a:p>
                    <a:p>
                      <a:pPr algn="ctr"/>
                      <a:r>
                        <a:rPr lang="fr-FR" dirty="0" smtClean="0">
                          <a:solidFill>
                            <a:srgbClr val="FFFF00"/>
                          </a:solidFill>
                        </a:rPr>
                        <a:t>Éternité</a:t>
                      </a:r>
                      <a:endParaRPr lang="fr-FR"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ZoneTexte 6"/>
          <p:cNvSpPr txBox="1"/>
          <p:nvPr/>
        </p:nvSpPr>
        <p:spPr>
          <a:xfrm>
            <a:off x="7407243" y="0"/>
            <a:ext cx="1736757"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b="1" dirty="0" smtClean="0">
                <a:solidFill>
                  <a:srgbClr val="FFFF00"/>
                </a:solidFill>
                <a:latin typeface="Calibri" panose="020F0502020204030204" pitchFamily="34" charset="0"/>
              </a:rPr>
              <a:t>3. L’épître de Jacques </a:t>
            </a:r>
          </a:p>
          <a:p>
            <a:pPr algn="ctr"/>
            <a:r>
              <a:rPr lang="fr-FR" sz="1200" b="1" dirty="0" smtClean="0">
                <a:solidFill>
                  <a:srgbClr val="FFFF00"/>
                </a:solidFill>
                <a:latin typeface="Calibri" panose="020F0502020204030204" pitchFamily="34" charset="0"/>
              </a:rPr>
              <a:t>et la sagesse</a:t>
            </a:r>
          </a:p>
          <a:p>
            <a:pPr algn="ctr"/>
            <a:r>
              <a:rPr lang="fr-FR" sz="1200" dirty="0" smtClean="0">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8" name="Espace réservé du numéro de diapositive 7"/>
          <p:cNvSpPr>
            <a:spLocks noGrp="1"/>
          </p:cNvSpPr>
          <p:nvPr>
            <p:ph type="sldNum" sz="quarter" idx="12"/>
          </p:nvPr>
        </p:nvSpPr>
        <p:spPr/>
        <p:txBody>
          <a:bodyPr/>
          <a:lstStyle/>
          <a:p>
            <a:fld id="{8991DF9D-E48D-4438-8871-78B12F652E0A}" type="slidenum">
              <a:rPr lang="fr-FR" smtClean="0"/>
              <a:pPr/>
              <a:t>14</a:t>
            </a:fld>
            <a:endParaRPr lang="fr-FR"/>
          </a:p>
        </p:txBody>
      </p:sp>
    </p:spTree>
    <p:extLst>
      <p:ext uri="{BB962C8B-B14F-4D97-AF65-F5344CB8AC3E}">
        <p14:creationId xmlns:p14="http://schemas.microsoft.com/office/powerpoint/2010/main" val="11839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lstStyle/>
          <a:p>
            <a:r>
              <a:rPr lang="fr-FR" dirty="0" smtClean="0"/>
              <a:t>La sagesse du monde</a:t>
            </a:r>
            <a:endParaRPr lang="fr-FR" dirty="0"/>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sp>
        <p:nvSpPr>
          <p:cNvPr id="10" name="Espace réservé du contenu 2"/>
          <p:cNvSpPr txBox="1">
            <a:spLocks/>
          </p:cNvSpPr>
          <p:nvPr/>
        </p:nvSpPr>
        <p:spPr>
          <a:xfrm>
            <a:off x="179512" y="980728"/>
            <a:ext cx="8856984" cy="5976664"/>
          </a:xfrm>
          <a:prstGeom prst="rect">
            <a:avLst/>
          </a:prstGeom>
          <a:ln>
            <a:noFill/>
          </a:ln>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fontAlgn="base"/>
            <a:endParaRPr lang="fr-FR" b="1" dirty="0" smtClean="0">
              <a:solidFill>
                <a:srgbClr val="FFFF00"/>
              </a:solidFill>
            </a:endParaRPr>
          </a:p>
        </p:txBody>
      </p:sp>
      <p:sp>
        <p:nvSpPr>
          <p:cNvPr id="7" name="Rectangle 6"/>
          <p:cNvSpPr/>
          <p:nvPr/>
        </p:nvSpPr>
        <p:spPr>
          <a:xfrm>
            <a:off x="107504" y="928547"/>
            <a:ext cx="8928992" cy="3040512"/>
          </a:xfrm>
          <a:prstGeom prst="rect">
            <a:avLst/>
          </a:prstGeom>
        </p:spPr>
        <p:txBody>
          <a:bodyPr wrap="square">
            <a:spAutoFit/>
          </a:bodyPr>
          <a:lstStyle/>
          <a:p>
            <a:pPr marL="274320" lvl="0" indent="-274320">
              <a:lnSpc>
                <a:spcPct val="115000"/>
              </a:lnSpc>
              <a:spcBef>
                <a:spcPct val="20000"/>
              </a:spcBef>
              <a:spcAft>
                <a:spcPts val="1000"/>
              </a:spcAft>
              <a:buClr>
                <a:srgbClr val="AD0101">
                  <a:lumMod val="60000"/>
                  <a:lumOff val="40000"/>
                </a:srgbClr>
              </a:buClr>
              <a:buFont typeface="Arial" pitchFamily="34" charset="0"/>
              <a:buChar char="•"/>
            </a:pPr>
            <a:r>
              <a:rPr lang="fr-FR" sz="2400" i="1" dirty="0" smtClean="0">
                <a:solidFill>
                  <a:prstClr val="white"/>
                </a:solidFill>
                <a:latin typeface="Calibri"/>
                <a:ea typeface="Calibri"/>
                <a:cs typeface="Times New Roman"/>
              </a:rPr>
              <a:t>Ce </a:t>
            </a:r>
            <a:r>
              <a:rPr lang="fr-FR" sz="2400" i="1" dirty="0">
                <a:solidFill>
                  <a:prstClr val="white"/>
                </a:solidFill>
                <a:latin typeface="Calibri"/>
                <a:ea typeface="Calibri"/>
                <a:cs typeface="Times New Roman"/>
              </a:rPr>
              <a:t>n’est pas là la </a:t>
            </a:r>
            <a:r>
              <a:rPr lang="fr-FR" sz="2400" b="1" i="1" dirty="0">
                <a:solidFill>
                  <a:prstClr val="white"/>
                </a:solidFill>
                <a:latin typeface="Calibri"/>
                <a:ea typeface="Calibri"/>
                <a:cs typeface="Times New Roman"/>
              </a:rPr>
              <a:t>sagesse</a:t>
            </a:r>
            <a:r>
              <a:rPr lang="fr-FR" sz="2400" i="1" dirty="0">
                <a:solidFill>
                  <a:prstClr val="white"/>
                </a:solidFill>
                <a:latin typeface="Calibri"/>
                <a:ea typeface="Calibri"/>
                <a:cs typeface="Times New Roman"/>
              </a:rPr>
              <a:t> </a:t>
            </a:r>
            <a:r>
              <a:rPr lang="fr-FR" sz="2400" i="1" dirty="0" smtClean="0">
                <a:solidFill>
                  <a:prstClr val="white"/>
                </a:solidFill>
                <a:latin typeface="Calibri"/>
                <a:ea typeface="Calibri"/>
                <a:cs typeface="Times New Roman"/>
              </a:rPr>
              <a:t>                                                                               qui </a:t>
            </a:r>
            <a:r>
              <a:rPr lang="fr-FR" sz="2400" i="1" dirty="0">
                <a:solidFill>
                  <a:prstClr val="white"/>
                </a:solidFill>
                <a:latin typeface="Calibri"/>
                <a:ea typeface="Calibri"/>
                <a:cs typeface="Times New Roman"/>
              </a:rPr>
              <a:t>descend d’en haut,  </a:t>
            </a:r>
            <a:r>
              <a:rPr lang="fr-FR" sz="2400" i="1" dirty="0" smtClean="0">
                <a:solidFill>
                  <a:prstClr val="white"/>
                </a:solidFill>
                <a:latin typeface="Calibri"/>
                <a:ea typeface="Calibri"/>
                <a:cs typeface="Times New Roman"/>
              </a:rPr>
              <a:t>                                                                                                        mais </a:t>
            </a:r>
            <a:r>
              <a:rPr lang="fr-FR" sz="2400" i="1" dirty="0">
                <a:solidFill>
                  <a:prstClr val="white"/>
                </a:solidFill>
                <a:latin typeface="Calibri"/>
                <a:ea typeface="Calibri"/>
                <a:cs typeface="Times New Roman"/>
              </a:rPr>
              <a:t>(une sagesse) </a:t>
            </a:r>
            <a:r>
              <a:rPr lang="fr-FR" sz="2400" i="1" dirty="0" smtClean="0">
                <a:solidFill>
                  <a:prstClr val="white"/>
                </a:solidFill>
                <a:latin typeface="Calibri"/>
                <a:ea typeface="Calibri"/>
                <a:cs typeface="Times New Roman"/>
              </a:rPr>
              <a:t>                                                                                                                                   </a:t>
            </a:r>
            <a:r>
              <a:rPr lang="fr-FR" sz="2400" b="1" i="1" dirty="0" smtClean="0">
                <a:solidFill>
                  <a:schemeClr val="accent6">
                    <a:lumMod val="20000"/>
                    <a:lumOff val="80000"/>
                  </a:schemeClr>
                </a:solidFill>
                <a:latin typeface="Calibri"/>
                <a:ea typeface="Calibri"/>
                <a:cs typeface="Times New Roman"/>
              </a:rPr>
              <a:t>terrestre</a:t>
            </a:r>
            <a:r>
              <a:rPr lang="fr-FR" sz="2400" i="1" dirty="0">
                <a:latin typeface="Calibri"/>
                <a:ea typeface="Calibri"/>
                <a:cs typeface="Times New Roman"/>
              </a:rPr>
              <a:t>, </a:t>
            </a:r>
            <a:r>
              <a:rPr lang="fr-FR" sz="2400" i="1" dirty="0" smtClean="0">
                <a:latin typeface="Calibri"/>
                <a:ea typeface="Calibri"/>
                <a:cs typeface="Times New Roman"/>
              </a:rPr>
              <a:t> </a:t>
            </a:r>
            <a:r>
              <a:rPr lang="fr-FR" sz="2400" i="1" dirty="0" smtClean="0">
                <a:solidFill>
                  <a:schemeClr val="accent6">
                    <a:lumMod val="20000"/>
                    <a:lumOff val="80000"/>
                  </a:schemeClr>
                </a:solidFill>
                <a:latin typeface="Calibri"/>
                <a:ea typeface="Calibri"/>
                <a:cs typeface="Times New Roman"/>
              </a:rPr>
              <a:t>                                                                                                                    </a:t>
            </a:r>
            <a:r>
              <a:rPr lang="fr-FR" sz="2400" b="1" i="1" dirty="0" smtClean="0">
                <a:solidFill>
                  <a:schemeClr val="accent6">
                    <a:lumMod val="20000"/>
                    <a:lumOff val="80000"/>
                  </a:schemeClr>
                </a:solidFill>
                <a:latin typeface="Calibri"/>
                <a:ea typeface="Calibri"/>
                <a:cs typeface="Times New Roman"/>
              </a:rPr>
              <a:t>animale</a:t>
            </a:r>
            <a:r>
              <a:rPr lang="fr-FR" sz="2400" i="1" dirty="0">
                <a:latin typeface="Calibri"/>
                <a:ea typeface="Calibri"/>
                <a:cs typeface="Times New Roman"/>
              </a:rPr>
              <a:t>, </a:t>
            </a:r>
            <a:r>
              <a:rPr lang="fr-FR" sz="2400" i="1" dirty="0" smtClean="0">
                <a:solidFill>
                  <a:schemeClr val="accent6">
                    <a:lumMod val="20000"/>
                    <a:lumOff val="80000"/>
                  </a:schemeClr>
                </a:solidFill>
                <a:latin typeface="Calibri"/>
                <a:ea typeface="Calibri"/>
                <a:cs typeface="Times New Roman"/>
              </a:rPr>
              <a:t>                                                                                                           </a:t>
            </a:r>
            <a:r>
              <a:rPr lang="fr-FR" sz="2400" b="1" i="1" dirty="0" smtClean="0">
                <a:solidFill>
                  <a:schemeClr val="accent6">
                    <a:lumMod val="20000"/>
                    <a:lumOff val="80000"/>
                  </a:schemeClr>
                </a:solidFill>
                <a:latin typeface="Calibri"/>
                <a:ea typeface="Calibri"/>
                <a:cs typeface="Times New Roman"/>
              </a:rPr>
              <a:t>diaboliqu</a:t>
            </a:r>
            <a:r>
              <a:rPr lang="fr-FR" sz="2400" b="1" dirty="0" smtClean="0">
                <a:solidFill>
                  <a:schemeClr val="accent6">
                    <a:lumMod val="20000"/>
                    <a:lumOff val="80000"/>
                  </a:schemeClr>
                </a:solidFill>
                <a:latin typeface="Calibri"/>
                <a:ea typeface="Calibri"/>
                <a:cs typeface="Times New Roman"/>
              </a:rPr>
              <a:t>e</a:t>
            </a:r>
            <a:r>
              <a:rPr lang="fr-FR" sz="2400" i="1" dirty="0" smtClean="0">
                <a:solidFill>
                  <a:prstClr val="white"/>
                </a:solidFill>
                <a:latin typeface="Calibri"/>
                <a:ea typeface="Calibri"/>
                <a:cs typeface="Times New Roman"/>
              </a:rPr>
              <a:t>.                                                                                                                         </a:t>
            </a:r>
            <a:r>
              <a:rPr lang="fr-FR" sz="2400" i="1" dirty="0" err="1" smtClean="0">
                <a:solidFill>
                  <a:prstClr val="white"/>
                </a:solidFill>
                <a:latin typeface="Calibri"/>
                <a:ea typeface="Calibri"/>
                <a:cs typeface="Times New Roman"/>
              </a:rPr>
              <a:t>Ja</a:t>
            </a:r>
            <a:r>
              <a:rPr lang="fr-FR" sz="2400" i="1" dirty="0" smtClean="0">
                <a:solidFill>
                  <a:prstClr val="white"/>
                </a:solidFill>
                <a:latin typeface="Calibri"/>
                <a:ea typeface="Calibri"/>
                <a:cs typeface="Times New Roman"/>
              </a:rPr>
              <a:t> </a:t>
            </a:r>
            <a:r>
              <a:rPr lang="fr-FR" sz="2400" i="1" dirty="0">
                <a:solidFill>
                  <a:prstClr val="white"/>
                </a:solidFill>
                <a:latin typeface="Calibri"/>
                <a:ea typeface="Calibri"/>
                <a:cs typeface="Times New Roman"/>
              </a:rPr>
              <a:t>3.15 </a:t>
            </a:r>
            <a:endParaRPr lang="fr-FR" dirty="0">
              <a:solidFill>
                <a:prstClr val="white"/>
              </a:solidFill>
              <a:latin typeface="Calibri"/>
              <a:ea typeface="Calibri"/>
              <a:cs typeface="Times New Roman"/>
            </a:endParaRPr>
          </a:p>
        </p:txBody>
      </p:sp>
      <p:grpSp>
        <p:nvGrpSpPr>
          <p:cNvPr id="9" name="Groupe 8"/>
          <p:cNvGrpSpPr/>
          <p:nvPr/>
        </p:nvGrpSpPr>
        <p:grpSpPr>
          <a:xfrm>
            <a:off x="2161343" y="2241195"/>
            <a:ext cx="6568753" cy="3024336"/>
            <a:chOff x="1323627" y="2060849"/>
            <a:chExt cx="6568753" cy="3024336"/>
          </a:xfrm>
        </p:grpSpPr>
        <p:sp>
          <p:nvSpPr>
            <p:cNvPr id="13" name="Ellipse 12"/>
            <p:cNvSpPr/>
            <p:nvPr/>
          </p:nvSpPr>
          <p:spPr>
            <a:xfrm>
              <a:off x="1323627" y="2060849"/>
              <a:ext cx="6568753" cy="3024336"/>
            </a:xfrm>
            <a:prstGeom prst="ellips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p:nvGrpSpPr>
          <p:grpSpPr>
            <a:xfrm>
              <a:off x="3419872" y="2960638"/>
              <a:ext cx="2376264" cy="1008112"/>
              <a:chOff x="3275856" y="2708920"/>
              <a:chExt cx="2376264" cy="1008112"/>
            </a:xfrm>
            <a:solidFill>
              <a:schemeClr val="tx1"/>
            </a:solidFill>
          </p:grpSpPr>
          <p:sp>
            <p:nvSpPr>
              <p:cNvPr id="15" name="Étoile à 12 branches 14"/>
              <p:cNvSpPr/>
              <p:nvPr/>
            </p:nvSpPr>
            <p:spPr>
              <a:xfrm>
                <a:off x="3275856" y="2708920"/>
                <a:ext cx="2376264" cy="1008112"/>
              </a:xfrm>
              <a:prstGeom prst="star12">
                <a:avLst/>
              </a:prstGeom>
              <a:solidFill>
                <a:schemeClr val="accent3">
                  <a:lumMod val="60000"/>
                  <a:lumOff val="4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6" name="ZoneTexte 15"/>
              <p:cNvSpPr txBox="1"/>
              <p:nvPr/>
            </p:nvSpPr>
            <p:spPr>
              <a:xfrm>
                <a:off x="3691355" y="2926651"/>
                <a:ext cx="1567737" cy="553998"/>
              </a:xfrm>
              <a:prstGeom prst="rect">
                <a:avLst/>
              </a:prstGeom>
              <a:noFill/>
            </p:spPr>
            <p:txBody>
              <a:bodyPr wrap="none" rtlCol="0">
                <a:spAutoFit/>
              </a:bodyPr>
              <a:lstStyle/>
              <a:p>
                <a:r>
                  <a:rPr lang="fr-FR" sz="3000" b="1" dirty="0" smtClean="0">
                    <a:solidFill>
                      <a:schemeClr val="bg1"/>
                    </a:solidFill>
                    <a:effectLst>
                      <a:outerShdw blurRad="38100" dist="38100" dir="2700000" algn="tl">
                        <a:srgbClr val="000000">
                          <a:alpha val="43137"/>
                        </a:srgbClr>
                      </a:outerShdw>
                    </a:effectLst>
                    <a:latin typeface="Calibri" panose="020F0502020204030204" pitchFamily="34" charset="0"/>
                  </a:rPr>
                  <a:t>SAGESSE</a:t>
                </a:r>
                <a:endParaRPr lang="fr-FR" sz="3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grpSp>
      </p:grpSp>
      <p:sp>
        <p:nvSpPr>
          <p:cNvPr id="8" name="Organigramme : Alternative 7"/>
          <p:cNvSpPr/>
          <p:nvPr/>
        </p:nvSpPr>
        <p:spPr>
          <a:xfrm>
            <a:off x="827584" y="4049336"/>
            <a:ext cx="3384376" cy="211368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prstClr val="white"/>
                </a:solidFill>
                <a:latin typeface="Calibri"/>
                <a:ea typeface="Calibri"/>
                <a:cs typeface="Times New Roman"/>
              </a:rPr>
              <a:t>Du monde</a:t>
            </a:r>
          </a:p>
          <a:p>
            <a:pPr marL="342900" indent="-342900" algn="ctr">
              <a:buFont typeface="Wingdings"/>
              <a:buChar char="ð"/>
            </a:pPr>
            <a:r>
              <a:rPr lang="fr-FR" sz="2400" b="1" dirty="0" smtClean="0">
                <a:solidFill>
                  <a:prstClr val="white"/>
                </a:solidFill>
                <a:latin typeface="Calibri"/>
                <a:ea typeface="Calibri"/>
                <a:cs typeface="Times New Roman"/>
              </a:rPr>
              <a:t>Terrestre, charnelle,</a:t>
            </a:r>
          </a:p>
          <a:p>
            <a:pPr algn="ctr"/>
            <a:r>
              <a:rPr lang="fr-FR" sz="2400" dirty="0" smtClean="0">
                <a:solidFill>
                  <a:prstClr val="white"/>
                </a:solidFill>
                <a:latin typeface="Calibri"/>
                <a:cs typeface="Times New Roman"/>
              </a:rPr>
              <a:t>Concerne l’humain,      le temps présent, </a:t>
            </a:r>
          </a:p>
          <a:p>
            <a:pPr algn="ctr"/>
            <a:r>
              <a:rPr lang="fr-FR" sz="2400" dirty="0" smtClean="0">
                <a:solidFill>
                  <a:prstClr val="white"/>
                </a:solidFill>
                <a:latin typeface="Calibri"/>
                <a:cs typeface="Times New Roman"/>
              </a:rPr>
              <a:t>le monde matériel</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0" b="99240" l="0" r="100000"/>
                    </a14:imgEffect>
                  </a14:imgLayer>
                </a14:imgProps>
              </a:ext>
              <a:ext uri="{28A0092B-C50C-407E-A947-70E740481C1C}">
                <a14:useLocalDpi xmlns:a14="http://schemas.microsoft.com/office/drawing/2010/main" val="0"/>
              </a:ext>
            </a:extLst>
          </a:blip>
          <a:srcRect/>
          <a:stretch>
            <a:fillRect/>
          </a:stretch>
        </p:blipFill>
        <p:spPr bwMode="auto">
          <a:xfrm>
            <a:off x="4652020" y="3998792"/>
            <a:ext cx="1656184" cy="251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rganigramme : Alternative 21"/>
          <p:cNvSpPr/>
          <p:nvPr/>
        </p:nvSpPr>
        <p:spPr>
          <a:xfrm>
            <a:off x="6308203" y="3753363"/>
            <a:ext cx="2648943" cy="22679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prstClr val="white"/>
                </a:solidFill>
                <a:latin typeface="Calibri"/>
                <a:ea typeface="Calibri"/>
                <a:cs typeface="Times New Roman"/>
                <a:sym typeface="Wingdings"/>
              </a:rPr>
              <a:t>Du diable</a:t>
            </a:r>
          </a:p>
          <a:p>
            <a:pPr algn="ctr"/>
            <a:r>
              <a:rPr lang="fr-FR" sz="2400" dirty="0" smtClean="0">
                <a:solidFill>
                  <a:prstClr val="white"/>
                </a:solidFill>
                <a:latin typeface="Calibri"/>
                <a:ea typeface="Calibri"/>
                <a:cs typeface="Times New Roman"/>
                <a:sym typeface="Wingdings"/>
              </a:rPr>
              <a:t> </a:t>
            </a:r>
            <a:r>
              <a:rPr lang="fr-FR" sz="2400" b="1" dirty="0" smtClean="0">
                <a:solidFill>
                  <a:prstClr val="white"/>
                </a:solidFill>
                <a:latin typeface="Calibri"/>
                <a:ea typeface="Calibri"/>
                <a:cs typeface="Times New Roman"/>
                <a:sym typeface="Wingdings"/>
              </a:rPr>
              <a:t>Spirituelle, </a:t>
            </a:r>
            <a:r>
              <a:rPr lang="fr-FR" sz="2400" dirty="0" smtClean="0">
                <a:solidFill>
                  <a:prstClr val="white"/>
                </a:solidFill>
                <a:latin typeface="Calibri"/>
                <a:ea typeface="Calibri"/>
                <a:cs typeface="Times New Roman"/>
                <a:sym typeface="Wingdings"/>
              </a:rPr>
              <a:t>d</a:t>
            </a:r>
            <a:r>
              <a:rPr lang="fr-FR" sz="2400" b="1" dirty="0" smtClean="0">
                <a:solidFill>
                  <a:prstClr val="white"/>
                </a:solidFill>
                <a:latin typeface="Calibri"/>
                <a:ea typeface="Calibri"/>
                <a:cs typeface="Times New Roman"/>
              </a:rPr>
              <a:t>iabolique</a:t>
            </a:r>
          </a:p>
          <a:p>
            <a:pPr algn="ctr"/>
            <a:r>
              <a:rPr lang="fr-FR" sz="2400" dirty="0" smtClean="0">
                <a:solidFill>
                  <a:prstClr val="white"/>
                </a:solidFill>
                <a:latin typeface="Calibri"/>
                <a:cs typeface="Times New Roman"/>
              </a:rPr>
              <a:t>Inspirée par les démons, opposée à Dieu</a:t>
            </a:r>
            <a:endParaRPr lang="fr-FR" sz="2400" dirty="0"/>
          </a:p>
        </p:txBody>
      </p:sp>
      <p:sp>
        <p:nvSpPr>
          <p:cNvPr id="23" name="Organigramme : Alternative 22"/>
          <p:cNvSpPr/>
          <p:nvPr/>
        </p:nvSpPr>
        <p:spPr>
          <a:xfrm>
            <a:off x="3923928" y="836712"/>
            <a:ext cx="3043584" cy="194421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prstClr val="white"/>
                </a:solidFill>
                <a:latin typeface="Calibri"/>
                <a:ea typeface="Calibri"/>
                <a:cs typeface="Times New Roman"/>
                <a:sym typeface="Wingdings"/>
              </a:rPr>
              <a:t>De la </a:t>
            </a:r>
            <a:r>
              <a:rPr lang="fr-FR" sz="2400" dirty="0" smtClean="0">
                <a:solidFill>
                  <a:prstClr val="white"/>
                </a:solidFill>
                <a:latin typeface="Calibri"/>
                <a:ea typeface="Calibri"/>
                <a:cs typeface="Times New Roman"/>
                <a:sym typeface="Wingdings"/>
              </a:rPr>
              <a:t>chair</a:t>
            </a:r>
          </a:p>
          <a:p>
            <a:pPr algn="ctr"/>
            <a:r>
              <a:rPr lang="fr-FR" sz="2400" dirty="0" smtClean="0">
                <a:solidFill>
                  <a:prstClr val="white"/>
                </a:solidFill>
                <a:latin typeface="Calibri"/>
                <a:ea typeface="Calibri"/>
                <a:cs typeface="Times New Roman"/>
                <a:sym typeface="Wingdings"/>
              </a:rPr>
              <a:t> </a:t>
            </a:r>
            <a:r>
              <a:rPr lang="fr-FR" sz="2400" b="1" dirty="0" smtClean="0">
                <a:solidFill>
                  <a:prstClr val="white"/>
                </a:solidFill>
                <a:latin typeface="Calibri"/>
                <a:ea typeface="Calibri"/>
                <a:cs typeface="Times New Roman"/>
                <a:sym typeface="Wingdings"/>
              </a:rPr>
              <a:t>A</a:t>
            </a:r>
            <a:r>
              <a:rPr lang="fr-FR" sz="2400" b="1" dirty="0" smtClean="0">
                <a:solidFill>
                  <a:prstClr val="white"/>
                </a:solidFill>
                <a:latin typeface="Calibri"/>
                <a:ea typeface="Calibri"/>
                <a:cs typeface="Times New Roman"/>
              </a:rPr>
              <a:t>nimale, de l’âme</a:t>
            </a:r>
            <a:endParaRPr lang="fr-FR" sz="2400" b="1" dirty="0">
              <a:solidFill>
                <a:prstClr val="white"/>
              </a:solidFill>
              <a:latin typeface="Calibri"/>
              <a:ea typeface="Calibri"/>
              <a:cs typeface="Times New Roman"/>
            </a:endParaRPr>
          </a:p>
          <a:p>
            <a:pPr algn="ctr"/>
            <a:r>
              <a:rPr lang="fr-FR" sz="2400" dirty="0" smtClean="0">
                <a:solidFill>
                  <a:prstClr val="white"/>
                </a:solidFill>
                <a:latin typeface="Calibri"/>
                <a:ea typeface="Calibri"/>
                <a:cs typeface="Times New Roman"/>
              </a:rPr>
              <a:t>Assouvit les désirs</a:t>
            </a:r>
          </a:p>
          <a:p>
            <a:pPr algn="ctr"/>
            <a:r>
              <a:rPr lang="fr-FR" sz="2400" dirty="0">
                <a:solidFill>
                  <a:prstClr val="white"/>
                </a:solidFill>
                <a:latin typeface="Calibri"/>
                <a:ea typeface="Calibri"/>
                <a:cs typeface="Times New Roman"/>
              </a:rPr>
              <a:t>d</a:t>
            </a:r>
            <a:r>
              <a:rPr lang="fr-FR" sz="2400" dirty="0" smtClean="0">
                <a:solidFill>
                  <a:prstClr val="white"/>
                </a:solidFill>
                <a:latin typeface="Calibri"/>
                <a:ea typeface="Calibri"/>
                <a:cs typeface="Times New Roman"/>
              </a:rPr>
              <a:t>e l’homme déchu;</a:t>
            </a:r>
          </a:p>
          <a:p>
            <a:pPr algn="ctr"/>
            <a:r>
              <a:rPr lang="fr-FR" sz="2400" dirty="0">
                <a:solidFill>
                  <a:prstClr val="white"/>
                </a:solidFill>
                <a:latin typeface="Calibri"/>
                <a:cs typeface="Times New Roman"/>
              </a:rPr>
              <a:t>Dieu est </a:t>
            </a:r>
            <a:r>
              <a:rPr lang="fr-FR" sz="2400" dirty="0" smtClean="0">
                <a:solidFill>
                  <a:prstClr val="white"/>
                </a:solidFill>
                <a:latin typeface="Calibri"/>
                <a:cs typeface="Times New Roman"/>
              </a:rPr>
              <a:t>exclu</a:t>
            </a:r>
            <a:endParaRPr lang="fr-FR" sz="2400" dirty="0"/>
          </a:p>
        </p:txBody>
      </p:sp>
      <p:sp>
        <p:nvSpPr>
          <p:cNvPr id="17" name="ZoneTexte 16"/>
          <p:cNvSpPr txBox="1"/>
          <p:nvPr/>
        </p:nvSpPr>
        <p:spPr>
          <a:xfrm>
            <a:off x="7407243" y="0"/>
            <a:ext cx="1736757"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b="1" dirty="0" smtClean="0">
                <a:solidFill>
                  <a:srgbClr val="FFFF00"/>
                </a:solidFill>
                <a:latin typeface="Calibri" panose="020F0502020204030204" pitchFamily="34" charset="0"/>
              </a:rPr>
              <a:t>3. L’épître de Jacques </a:t>
            </a:r>
          </a:p>
          <a:p>
            <a:pPr algn="ctr"/>
            <a:r>
              <a:rPr lang="fr-FR" sz="1200" b="1" dirty="0" smtClean="0">
                <a:solidFill>
                  <a:srgbClr val="FFFF00"/>
                </a:solidFill>
                <a:latin typeface="Calibri" panose="020F0502020204030204" pitchFamily="34" charset="0"/>
              </a:rPr>
              <a:t>et la sagesse</a:t>
            </a:r>
          </a:p>
          <a:p>
            <a:pPr algn="ctr"/>
            <a:r>
              <a:rPr lang="fr-FR" sz="1200" dirty="0" smtClean="0">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6" name="Espace réservé du numéro de diapositive 5"/>
          <p:cNvSpPr>
            <a:spLocks noGrp="1"/>
          </p:cNvSpPr>
          <p:nvPr>
            <p:ph type="sldNum" sz="quarter" idx="12"/>
          </p:nvPr>
        </p:nvSpPr>
        <p:spPr/>
        <p:txBody>
          <a:bodyPr/>
          <a:lstStyle/>
          <a:p>
            <a:fld id="{8991DF9D-E48D-4438-8871-78B12F652E0A}" type="slidenum">
              <a:rPr lang="fr-FR" smtClean="0"/>
              <a:pPr/>
              <a:t>15</a:t>
            </a:fld>
            <a:endParaRPr lang="fr-FR"/>
          </a:p>
        </p:txBody>
      </p:sp>
    </p:spTree>
    <p:extLst>
      <p:ext uri="{BB962C8B-B14F-4D97-AF65-F5344CB8AC3E}">
        <p14:creationId xmlns:p14="http://schemas.microsoft.com/office/powerpoint/2010/main" val="320946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fltVal val="0"/>
                                          </p:val>
                                        </p:tav>
                                        <p:tav tm="100000">
                                          <p:val>
                                            <p:strVal val="#ppt_w"/>
                                          </p:val>
                                        </p:tav>
                                      </p:tavLst>
                                    </p:anim>
                                    <p:anim calcmode="lin" valueType="num">
                                      <p:cBhvr>
                                        <p:cTn id="39" dur="1000" fill="hold"/>
                                        <p:tgtEl>
                                          <p:spTgt spid="22"/>
                                        </p:tgtEl>
                                        <p:attrNameLst>
                                          <p:attrName>ppt_h</p:attrName>
                                        </p:attrNameLst>
                                      </p:cBhvr>
                                      <p:tavLst>
                                        <p:tav tm="0">
                                          <p:val>
                                            <p:fltVal val="0"/>
                                          </p:val>
                                        </p:tav>
                                        <p:tav tm="100000">
                                          <p:val>
                                            <p:strVal val="#ppt_h"/>
                                          </p:val>
                                        </p:tav>
                                      </p:tavLst>
                                    </p:anim>
                                    <p:anim calcmode="lin" valueType="num">
                                      <p:cBhvr>
                                        <p:cTn id="40" dur="1000" fill="hold"/>
                                        <p:tgtEl>
                                          <p:spTgt spid="22"/>
                                        </p:tgtEl>
                                        <p:attrNameLst>
                                          <p:attrName>style.rotation</p:attrName>
                                        </p:attrNameLst>
                                      </p:cBhvr>
                                      <p:tavLst>
                                        <p:tav tm="0">
                                          <p:val>
                                            <p:fltVal val="90"/>
                                          </p:val>
                                        </p:tav>
                                        <p:tav tm="100000">
                                          <p:val>
                                            <p:fltVal val="0"/>
                                          </p:val>
                                        </p:tav>
                                      </p:tavLst>
                                    </p:anim>
                                    <p:animEffect transition="in" filter="fade">
                                      <p:cBhvr>
                                        <p:cTn id="4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107504" y="1988840"/>
            <a:ext cx="6568753" cy="3096345"/>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0"/>
            <a:ext cx="9144000" cy="836712"/>
          </a:xfrm>
        </p:spPr>
        <p:txBody>
          <a:bodyPr/>
          <a:lstStyle/>
          <a:p>
            <a:r>
              <a:rPr lang="fr-FR" dirty="0"/>
              <a:t>L</a:t>
            </a:r>
            <a:r>
              <a:rPr lang="fr-FR" dirty="0" smtClean="0"/>
              <a:t>a sagesse d’en haut (3.17)</a:t>
            </a:r>
            <a:endParaRPr lang="fr-FR" dirty="0"/>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grpSp>
        <p:nvGrpSpPr>
          <p:cNvPr id="9" name="Groupe 30"/>
          <p:cNvGrpSpPr/>
          <p:nvPr/>
        </p:nvGrpSpPr>
        <p:grpSpPr>
          <a:xfrm>
            <a:off x="2138479" y="3012303"/>
            <a:ext cx="2376264" cy="1008112"/>
            <a:chOff x="3275856" y="2708920"/>
            <a:chExt cx="2376264" cy="1008112"/>
          </a:xfrm>
          <a:solidFill>
            <a:schemeClr val="tx1"/>
          </a:solidFill>
        </p:grpSpPr>
        <p:sp>
          <p:nvSpPr>
            <p:cNvPr id="8" name="Étoile à 12 branches 7"/>
            <p:cNvSpPr/>
            <p:nvPr/>
          </p:nvSpPr>
          <p:spPr>
            <a:xfrm>
              <a:off x="3275856" y="2708920"/>
              <a:ext cx="2376264" cy="1008112"/>
            </a:xfrm>
            <a:prstGeom prst="star12">
              <a:avLst/>
            </a:prstGeom>
            <a:grp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2" name="ZoneTexte 11"/>
            <p:cNvSpPr txBox="1"/>
            <p:nvPr/>
          </p:nvSpPr>
          <p:spPr>
            <a:xfrm>
              <a:off x="3691355" y="2926651"/>
              <a:ext cx="1567737" cy="553998"/>
            </a:xfrm>
            <a:prstGeom prst="rect">
              <a:avLst/>
            </a:prstGeom>
            <a:effectLst>
              <a:outerShdw blurRad="63500" dist="25400" dir="5400000" rotWithShape="0">
                <a:srgbClr val="000000">
                  <a:alpha val="43000"/>
                </a:srgbClr>
              </a:outerShdw>
              <a:softEdge rad="31750"/>
            </a:effectLst>
          </p:spPr>
          <p:style>
            <a:lnRef idx="1">
              <a:schemeClr val="dk1"/>
            </a:lnRef>
            <a:fillRef idx="2">
              <a:schemeClr val="dk1"/>
            </a:fillRef>
            <a:effectRef idx="1">
              <a:schemeClr val="dk1"/>
            </a:effectRef>
            <a:fontRef idx="minor">
              <a:schemeClr val="dk1"/>
            </a:fontRef>
          </p:style>
          <p:txBody>
            <a:bodyPr wrap="none" rtlCol="0">
              <a:spAutoFit/>
            </a:bodyPr>
            <a:lstStyle/>
            <a:p>
              <a:r>
                <a:rPr lang="fr-FR" sz="3000" b="1" dirty="0" smtClean="0">
                  <a:solidFill>
                    <a:schemeClr val="bg1"/>
                  </a:solidFill>
                  <a:effectLst>
                    <a:outerShdw blurRad="38100" dist="38100" dir="2700000" algn="tl">
                      <a:srgbClr val="000000">
                        <a:alpha val="43137"/>
                      </a:srgbClr>
                    </a:outerShdw>
                  </a:effectLst>
                  <a:latin typeface="Calibri" panose="020F0502020204030204" pitchFamily="34" charset="0"/>
                </a:rPr>
                <a:t>SAGESSE</a:t>
              </a:r>
              <a:endParaRPr lang="fr-FR" sz="3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grpSp>
      <p:grpSp>
        <p:nvGrpSpPr>
          <p:cNvPr id="11" name="Groupe 31"/>
          <p:cNvGrpSpPr/>
          <p:nvPr/>
        </p:nvGrpSpPr>
        <p:grpSpPr>
          <a:xfrm>
            <a:off x="4336604" y="3774476"/>
            <a:ext cx="1728192" cy="769441"/>
            <a:chOff x="5940152" y="3385091"/>
            <a:chExt cx="1728192" cy="769441"/>
          </a:xfrm>
          <a:solidFill>
            <a:srgbClr val="803987"/>
          </a:solidFill>
        </p:grpSpPr>
        <p:sp>
          <p:nvSpPr>
            <p:cNvPr id="19" name="Organigramme : Alternative 18"/>
            <p:cNvSpPr/>
            <p:nvPr/>
          </p:nvSpPr>
          <p:spPr>
            <a:xfrm>
              <a:off x="5940152" y="3463487"/>
              <a:ext cx="1728192" cy="612648"/>
            </a:xfrm>
            <a:prstGeom prst="flowChartAlternateProcess">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0" name="ZoneTexte 19"/>
            <p:cNvSpPr txBox="1"/>
            <p:nvPr/>
          </p:nvSpPr>
          <p:spPr>
            <a:xfrm>
              <a:off x="6020219" y="3385091"/>
              <a:ext cx="1568058" cy="769441"/>
            </a:xfrm>
            <a:prstGeom prst="rect">
              <a:avLst/>
            </a:prstGeom>
            <a:noFill/>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fr-FR" sz="2200" b="1" dirty="0" smtClean="0">
                  <a:effectLst>
                    <a:outerShdw blurRad="38100" dist="38100" dir="2700000" algn="tl">
                      <a:srgbClr val="000000">
                        <a:alpha val="43137"/>
                      </a:srgbClr>
                    </a:outerShdw>
                  </a:effectLst>
                  <a:latin typeface="Calibri"/>
                  <a:ea typeface="Calibri"/>
                  <a:cs typeface="Times New Roman"/>
                </a:rPr>
                <a:t>Pleine de </a:t>
              </a:r>
            </a:p>
            <a:p>
              <a:pPr algn="ctr"/>
              <a:r>
                <a:rPr lang="fr-FR" sz="2200" b="1" dirty="0" smtClean="0">
                  <a:effectLst>
                    <a:outerShdw blurRad="38100" dist="38100" dir="2700000" algn="tl">
                      <a:srgbClr val="000000">
                        <a:alpha val="43137"/>
                      </a:srgbClr>
                    </a:outerShdw>
                  </a:effectLst>
                  <a:latin typeface="Calibri"/>
                  <a:ea typeface="Calibri"/>
                  <a:cs typeface="Times New Roman"/>
                </a:rPr>
                <a:t>miséricorde</a:t>
              </a:r>
              <a:endParaRPr lang="fr-FR" sz="2200" b="1" dirty="0">
                <a:effectLst>
                  <a:outerShdw blurRad="38100" dist="38100" dir="2700000" algn="tl">
                    <a:srgbClr val="000000">
                      <a:alpha val="43137"/>
                    </a:srgbClr>
                  </a:outerShdw>
                </a:effectLst>
              </a:endParaRPr>
            </a:p>
          </p:txBody>
        </p:sp>
      </p:grpSp>
      <p:grpSp>
        <p:nvGrpSpPr>
          <p:cNvPr id="13" name="Groupe 32"/>
          <p:cNvGrpSpPr/>
          <p:nvPr/>
        </p:nvGrpSpPr>
        <p:grpSpPr>
          <a:xfrm>
            <a:off x="4606205" y="3070757"/>
            <a:ext cx="1728192" cy="612648"/>
            <a:chOff x="6389657" y="2171762"/>
            <a:chExt cx="1728192" cy="612648"/>
          </a:xfrm>
          <a:solidFill>
            <a:srgbClr val="00B050"/>
          </a:solidFill>
        </p:grpSpPr>
        <p:sp>
          <p:nvSpPr>
            <p:cNvPr id="21" name="Organigramme : Alternative 20"/>
            <p:cNvSpPr/>
            <p:nvPr/>
          </p:nvSpPr>
          <p:spPr>
            <a:xfrm>
              <a:off x="6389657" y="2171762"/>
              <a:ext cx="1728192" cy="612648"/>
            </a:xfrm>
            <a:prstGeom prst="flowChartAlternateProcess">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2" name="ZoneTexte 21"/>
            <p:cNvSpPr txBox="1"/>
            <p:nvPr/>
          </p:nvSpPr>
          <p:spPr>
            <a:xfrm>
              <a:off x="6457945" y="2247255"/>
              <a:ext cx="1569533" cy="461665"/>
            </a:xfrm>
            <a:prstGeom prst="rect">
              <a:avLst/>
            </a:prstGeom>
            <a:noFill/>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fr-FR" sz="2400" b="1" dirty="0" smtClean="0">
                  <a:effectLst>
                    <a:outerShdw blurRad="38100" dist="38100" dir="2700000" algn="tl">
                      <a:srgbClr val="000000">
                        <a:alpha val="43137"/>
                      </a:srgbClr>
                    </a:outerShdw>
                  </a:effectLst>
                  <a:latin typeface="Calibri"/>
                  <a:ea typeface="Calibri"/>
                  <a:cs typeface="Times New Roman"/>
                </a:rPr>
                <a:t>conciliante</a:t>
              </a:r>
              <a:endParaRPr lang="fr-FR" sz="2400" b="1" dirty="0">
                <a:effectLst>
                  <a:outerShdw blurRad="38100" dist="38100" dir="2700000" algn="tl">
                    <a:srgbClr val="000000">
                      <a:alpha val="43137"/>
                    </a:srgbClr>
                  </a:outerShdw>
                </a:effectLst>
              </a:endParaRPr>
            </a:p>
          </p:txBody>
        </p:sp>
      </p:grpSp>
      <p:grpSp>
        <p:nvGrpSpPr>
          <p:cNvPr id="14" name="Groupe 36"/>
          <p:cNvGrpSpPr/>
          <p:nvPr/>
        </p:nvGrpSpPr>
        <p:grpSpPr>
          <a:xfrm>
            <a:off x="3347864" y="2348880"/>
            <a:ext cx="1728192" cy="612648"/>
            <a:chOff x="4752876" y="1266810"/>
            <a:chExt cx="1728192" cy="612648"/>
          </a:xfrm>
          <a:solidFill>
            <a:srgbClr val="00B0F0"/>
          </a:solidFill>
        </p:grpSpPr>
        <p:sp>
          <p:nvSpPr>
            <p:cNvPr id="23" name="Organigramme : Alternative 22"/>
            <p:cNvSpPr/>
            <p:nvPr/>
          </p:nvSpPr>
          <p:spPr>
            <a:xfrm>
              <a:off x="4752876" y="1266810"/>
              <a:ext cx="1728192" cy="612648"/>
            </a:xfrm>
            <a:prstGeom prst="flowChartAlternateProcess">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4" name="ZoneTexte 23"/>
            <p:cNvSpPr txBox="1"/>
            <p:nvPr/>
          </p:nvSpPr>
          <p:spPr>
            <a:xfrm>
              <a:off x="4948487" y="1344250"/>
              <a:ext cx="1336969" cy="461665"/>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fr-FR" sz="2400" b="1" dirty="0" smtClean="0">
                  <a:effectLst>
                    <a:outerShdw blurRad="38100" dist="38100" dir="2700000" algn="tl">
                      <a:srgbClr val="000000">
                        <a:alpha val="43137"/>
                      </a:srgbClr>
                    </a:outerShdw>
                  </a:effectLst>
                  <a:latin typeface="Calibri"/>
                  <a:ea typeface="Calibri"/>
                  <a:cs typeface="Times New Roman"/>
                </a:rPr>
                <a:t>modérée</a:t>
              </a:r>
              <a:endParaRPr lang="fr-FR" sz="2400" b="1" dirty="0">
                <a:effectLst>
                  <a:outerShdw blurRad="38100" dist="38100" dir="2700000" algn="tl">
                    <a:srgbClr val="000000">
                      <a:alpha val="43137"/>
                    </a:srgbClr>
                  </a:outerShdw>
                </a:effectLst>
              </a:endParaRPr>
            </a:p>
          </p:txBody>
        </p:sp>
      </p:grpSp>
      <p:grpSp>
        <p:nvGrpSpPr>
          <p:cNvPr id="16" name="Groupe 37"/>
          <p:cNvGrpSpPr/>
          <p:nvPr/>
        </p:nvGrpSpPr>
        <p:grpSpPr>
          <a:xfrm>
            <a:off x="1342747" y="2345707"/>
            <a:ext cx="1728192" cy="612648"/>
            <a:chOff x="2425827" y="1268759"/>
            <a:chExt cx="1728192" cy="612648"/>
          </a:xfrm>
          <a:solidFill>
            <a:srgbClr val="3C0CB4"/>
          </a:solidFill>
        </p:grpSpPr>
        <p:sp>
          <p:nvSpPr>
            <p:cNvPr id="25" name="Organigramme : Alternative 24"/>
            <p:cNvSpPr/>
            <p:nvPr/>
          </p:nvSpPr>
          <p:spPr>
            <a:xfrm>
              <a:off x="2425827" y="1268759"/>
              <a:ext cx="1728192" cy="612648"/>
            </a:xfrm>
            <a:prstGeom prst="flowChartAlternateProcess">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6" name="ZoneTexte 25"/>
            <p:cNvSpPr txBox="1"/>
            <p:nvPr/>
          </p:nvSpPr>
          <p:spPr>
            <a:xfrm>
              <a:off x="2703865" y="1342302"/>
              <a:ext cx="1172116" cy="461665"/>
            </a:xfrm>
            <a:prstGeom prst="rect">
              <a:avLst/>
            </a:prstGeom>
            <a:noFill/>
            <a:ln/>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fr-FR" sz="2400" b="1" dirty="0" smtClean="0">
                  <a:effectLst>
                    <a:outerShdw blurRad="38100" dist="38100" dir="2700000" algn="tl">
                      <a:srgbClr val="000000">
                        <a:alpha val="43137"/>
                      </a:srgbClr>
                    </a:outerShdw>
                  </a:effectLst>
                  <a:latin typeface="Calibri"/>
                  <a:ea typeface="Calibri"/>
                  <a:cs typeface="Times New Roman"/>
                </a:rPr>
                <a:t>paisible</a:t>
              </a:r>
              <a:endParaRPr lang="fr-FR" sz="2400" b="1" dirty="0">
                <a:effectLst>
                  <a:outerShdw blurRad="38100" dist="38100" dir="2700000" algn="tl">
                    <a:srgbClr val="000000">
                      <a:alpha val="43137"/>
                    </a:srgbClr>
                  </a:outerShdw>
                </a:effectLst>
              </a:endParaRPr>
            </a:p>
          </p:txBody>
        </p:sp>
      </p:grpSp>
      <p:grpSp>
        <p:nvGrpSpPr>
          <p:cNvPr id="17" name="Groupe 34"/>
          <p:cNvGrpSpPr/>
          <p:nvPr/>
        </p:nvGrpSpPr>
        <p:grpSpPr>
          <a:xfrm>
            <a:off x="720000" y="3811948"/>
            <a:ext cx="1728192" cy="769441"/>
            <a:chOff x="1416586" y="3563992"/>
            <a:chExt cx="1728192" cy="769441"/>
          </a:xfrm>
          <a:solidFill>
            <a:srgbClr val="FF0000"/>
          </a:solidFill>
        </p:grpSpPr>
        <p:sp>
          <p:nvSpPr>
            <p:cNvPr id="15" name="Organigramme : Alternative 14"/>
            <p:cNvSpPr/>
            <p:nvPr/>
          </p:nvSpPr>
          <p:spPr>
            <a:xfrm>
              <a:off x="1416586" y="3642009"/>
              <a:ext cx="1728192" cy="612648"/>
            </a:xfrm>
            <a:prstGeom prst="flowChartAlternateProcess">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9" name="ZoneTexte 28"/>
            <p:cNvSpPr txBox="1"/>
            <p:nvPr/>
          </p:nvSpPr>
          <p:spPr>
            <a:xfrm>
              <a:off x="1591358" y="3563992"/>
              <a:ext cx="1378647" cy="769441"/>
            </a:xfrm>
            <a:prstGeom prst="rect">
              <a:avLst/>
            </a:prstGeom>
            <a:noFill/>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fr-FR" sz="2200" b="1" dirty="0" smtClean="0">
                  <a:effectLst>
                    <a:outerShdw blurRad="38100" dist="38100" dir="2700000" algn="tl">
                      <a:srgbClr val="000000">
                        <a:alpha val="43137"/>
                      </a:srgbClr>
                    </a:outerShdw>
                  </a:effectLst>
                  <a:latin typeface="Calibri"/>
                  <a:cs typeface="Times New Roman"/>
                </a:rPr>
                <a:t>Sans </a:t>
              </a:r>
            </a:p>
            <a:p>
              <a:pPr algn="ctr"/>
              <a:r>
                <a:rPr lang="fr-FR" sz="2200" b="1" dirty="0" smtClean="0">
                  <a:effectLst>
                    <a:outerShdw blurRad="38100" dist="38100" dir="2700000" algn="tl">
                      <a:srgbClr val="000000">
                        <a:alpha val="43137"/>
                      </a:srgbClr>
                    </a:outerShdw>
                  </a:effectLst>
                  <a:latin typeface="Calibri"/>
                  <a:cs typeface="Times New Roman"/>
                </a:rPr>
                <a:t>hypocrisie</a:t>
              </a:r>
              <a:endParaRPr lang="fr-FR" sz="2200" b="1" dirty="0">
                <a:effectLst>
                  <a:outerShdw blurRad="38100" dist="38100" dir="2700000" algn="tl">
                    <a:srgbClr val="000000">
                      <a:alpha val="43137"/>
                    </a:srgbClr>
                  </a:outerShdw>
                </a:effectLst>
              </a:endParaRPr>
            </a:p>
          </p:txBody>
        </p:sp>
      </p:grpSp>
      <p:grpSp>
        <p:nvGrpSpPr>
          <p:cNvPr id="31" name="Groupe 35"/>
          <p:cNvGrpSpPr/>
          <p:nvPr/>
        </p:nvGrpSpPr>
        <p:grpSpPr>
          <a:xfrm>
            <a:off x="2553978" y="4056587"/>
            <a:ext cx="1728192" cy="769441"/>
            <a:chOff x="3637058" y="4211215"/>
            <a:chExt cx="1728192" cy="769441"/>
          </a:xfrm>
          <a:solidFill>
            <a:srgbClr val="F35F0D"/>
          </a:solidFill>
        </p:grpSpPr>
        <p:sp>
          <p:nvSpPr>
            <p:cNvPr id="30" name="Organigramme : Alternative 29"/>
            <p:cNvSpPr/>
            <p:nvPr/>
          </p:nvSpPr>
          <p:spPr>
            <a:xfrm>
              <a:off x="3637058" y="4289612"/>
              <a:ext cx="1728192" cy="612648"/>
            </a:xfrm>
            <a:prstGeom prst="flowChartAlternateProcess">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8" name="ZoneTexte 17"/>
            <p:cNvSpPr txBox="1"/>
            <p:nvPr/>
          </p:nvSpPr>
          <p:spPr>
            <a:xfrm>
              <a:off x="3886650" y="4211215"/>
              <a:ext cx="1256819" cy="769441"/>
            </a:xfrm>
            <a:prstGeom prst="rect">
              <a:avLst/>
            </a:prstGeom>
            <a:noFill/>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fr-FR" sz="2200" b="1" dirty="0" smtClean="0">
                  <a:effectLst>
                    <a:outerShdw blurRad="38100" dist="38100" dir="2700000" algn="tl">
                      <a:srgbClr val="000000">
                        <a:alpha val="43137"/>
                      </a:srgbClr>
                    </a:outerShdw>
                  </a:effectLst>
                  <a:latin typeface="Calibri"/>
                  <a:cs typeface="Times New Roman"/>
                </a:rPr>
                <a:t>Sans </a:t>
              </a:r>
            </a:p>
            <a:p>
              <a:pPr algn="ctr"/>
              <a:r>
                <a:rPr lang="fr-FR" sz="2200" b="1" dirty="0" smtClean="0">
                  <a:effectLst>
                    <a:outerShdw blurRad="38100" dist="38100" dir="2700000" algn="tl">
                      <a:srgbClr val="000000">
                        <a:alpha val="43137"/>
                      </a:srgbClr>
                    </a:outerShdw>
                  </a:effectLst>
                  <a:latin typeface="Calibri"/>
                  <a:cs typeface="Times New Roman"/>
                </a:rPr>
                <a:t>partialité</a:t>
              </a:r>
              <a:endParaRPr lang="fr-FR" sz="2200" b="1" dirty="0">
                <a:effectLst>
                  <a:outerShdw blurRad="38100" dist="38100" dir="2700000" algn="tl">
                    <a:srgbClr val="000000">
                      <a:alpha val="43137"/>
                    </a:srgbClr>
                  </a:outerShdw>
                </a:effectLst>
              </a:endParaRPr>
            </a:p>
          </p:txBody>
        </p:sp>
      </p:grpSp>
      <p:grpSp>
        <p:nvGrpSpPr>
          <p:cNvPr id="32" name="Groupe 44"/>
          <p:cNvGrpSpPr/>
          <p:nvPr/>
        </p:nvGrpSpPr>
        <p:grpSpPr>
          <a:xfrm>
            <a:off x="6475140" y="2996952"/>
            <a:ext cx="2668860" cy="1163067"/>
            <a:chOff x="218297" y="1205229"/>
            <a:chExt cx="2668860" cy="1163067"/>
          </a:xfrm>
          <a:solidFill>
            <a:srgbClr val="00B050"/>
          </a:solidFill>
        </p:grpSpPr>
        <p:sp>
          <p:nvSpPr>
            <p:cNvPr id="46" name="Rectangle 45"/>
            <p:cNvSpPr/>
            <p:nvPr/>
          </p:nvSpPr>
          <p:spPr>
            <a:xfrm>
              <a:off x="345549" y="1205229"/>
              <a:ext cx="2416282" cy="1163067"/>
            </a:xfrm>
            <a:prstGeom prst="wedgeRectCallout">
              <a:avLst>
                <a:gd name="adj1" fmla="val -61479"/>
                <a:gd name="adj2" fmla="val 381"/>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p:cNvSpPr/>
            <p:nvPr/>
          </p:nvSpPr>
          <p:spPr>
            <a:xfrm>
              <a:off x="218297" y="1289458"/>
              <a:ext cx="2668860" cy="1077218"/>
            </a:xfrm>
            <a:prstGeom prst="rect">
              <a:avLst/>
            </a:prstGeom>
            <a:noFill/>
          </p:spPr>
          <p:txBody>
            <a:bodyPr wrap="square">
              <a:spAutoFit/>
            </a:bodyPr>
            <a:lstStyle/>
            <a:p>
              <a:pPr algn="ctr"/>
              <a:r>
                <a:rPr lang="fr-FR" sz="1600" dirty="0" smtClean="0">
                  <a:latin typeface="Calibri" panose="020F0502020204030204" pitchFamily="34" charset="0"/>
                </a:rPr>
                <a:t>Il se peut que je ne partage pas vos motivations, mais je ne vous mépriserai, ni ne vous ridiculiserai.</a:t>
              </a:r>
              <a:endParaRPr lang="fr-FR" sz="1600" dirty="0">
                <a:latin typeface="Calibri" panose="020F0502020204030204" pitchFamily="34" charset="0"/>
              </a:endParaRPr>
            </a:p>
          </p:txBody>
        </p:sp>
      </p:grpSp>
      <p:grpSp>
        <p:nvGrpSpPr>
          <p:cNvPr id="33" name="Groupe 47"/>
          <p:cNvGrpSpPr/>
          <p:nvPr/>
        </p:nvGrpSpPr>
        <p:grpSpPr>
          <a:xfrm>
            <a:off x="6156176" y="1340768"/>
            <a:ext cx="2812876" cy="1152128"/>
            <a:chOff x="224383" y="1229253"/>
            <a:chExt cx="2668860" cy="1384995"/>
          </a:xfrm>
          <a:solidFill>
            <a:srgbClr val="00B0F0"/>
          </a:solidFill>
        </p:grpSpPr>
        <p:sp>
          <p:nvSpPr>
            <p:cNvPr id="49" name="Rectangle 48"/>
            <p:cNvSpPr/>
            <p:nvPr/>
          </p:nvSpPr>
          <p:spPr>
            <a:xfrm>
              <a:off x="353672" y="1229253"/>
              <a:ext cx="2416282" cy="1384995"/>
            </a:xfrm>
            <a:prstGeom prst="wedgeRectCallout">
              <a:avLst>
                <a:gd name="adj1" fmla="val -97283"/>
                <a:gd name="adj2" fmla="val 5088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p:cNvSpPr/>
            <p:nvPr/>
          </p:nvSpPr>
          <p:spPr>
            <a:xfrm>
              <a:off x="224383" y="1229253"/>
              <a:ext cx="2668860" cy="1298433"/>
            </a:xfrm>
            <a:prstGeom prst="rect">
              <a:avLst/>
            </a:prstGeom>
            <a:noFill/>
            <a:ln>
              <a:noFill/>
            </a:ln>
          </p:spPr>
          <p:txBody>
            <a:bodyPr wrap="square">
              <a:spAutoFit/>
            </a:bodyPr>
            <a:lstStyle/>
            <a:p>
              <a:pPr algn="ctr"/>
              <a:r>
                <a:rPr lang="fr-FR" sz="1600" dirty="0" smtClean="0">
                  <a:latin typeface="Calibri" panose="020F0502020204030204" pitchFamily="34" charset="0"/>
                </a:rPr>
                <a:t>Je donnerai mes raisons avec douceur pour éviter toute dispute et je tiendrai compte de votre ressenti.</a:t>
              </a:r>
              <a:endParaRPr lang="fr-FR" sz="1600" dirty="0">
                <a:latin typeface="Calibri" panose="020F0502020204030204" pitchFamily="34" charset="0"/>
              </a:endParaRPr>
            </a:p>
          </p:txBody>
        </p:sp>
      </p:grpSp>
      <p:grpSp>
        <p:nvGrpSpPr>
          <p:cNvPr id="34" name="Groupe 53"/>
          <p:cNvGrpSpPr/>
          <p:nvPr/>
        </p:nvGrpSpPr>
        <p:grpSpPr>
          <a:xfrm>
            <a:off x="215871" y="4510695"/>
            <a:ext cx="2668860" cy="1666100"/>
            <a:chOff x="124175" y="702191"/>
            <a:chExt cx="2668860" cy="1908955"/>
          </a:xfrm>
          <a:solidFill>
            <a:srgbClr val="FF0000"/>
          </a:solidFill>
        </p:grpSpPr>
        <p:sp>
          <p:nvSpPr>
            <p:cNvPr id="55" name="Rectangle 54"/>
            <p:cNvSpPr/>
            <p:nvPr/>
          </p:nvSpPr>
          <p:spPr>
            <a:xfrm>
              <a:off x="124176" y="702191"/>
              <a:ext cx="2668859" cy="1654127"/>
            </a:xfrm>
            <a:custGeom>
              <a:avLst/>
              <a:gdLst>
                <a:gd name="connsiteX0" fmla="*/ 0 w 2668859"/>
                <a:gd name="connsiteY0" fmla="*/ 0 h 1128360"/>
                <a:gd name="connsiteX1" fmla="*/ 444810 w 2668859"/>
                <a:gd name="connsiteY1" fmla="*/ 0 h 1128360"/>
                <a:gd name="connsiteX2" fmla="*/ 1255485 w 2668859"/>
                <a:gd name="connsiteY2" fmla="*/ -315331 h 1128360"/>
                <a:gd name="connsiteX3" fmla="*/ 1112025 w 2668859"/>
                <a:gd name="connsiteY3" fmla="*/ 0 h 1128360"/>
                <a:gd name="connsiteX4" fmla="*/ 2668859 w 2668859"/>
                <a:gd name="connsiteY4" fmla="*/ 0 h 1128360"/>
                <a:gd name="connsiteX5" fmla="*/ 2668859 w 2668859"/>
                <a:gd name="connsiteY5" fmla="*/ 188060 h 1128360"/>
                <a:gd name="connsiteX6" fmla="*/ 2668859 w 2668859"/>
                <a:gd name="connsiteY6" fmla="*/ 188060 h 1128360"/>
                <a:gd name="connsiteX7" fmla="*/ 2668859 w 2668859"/>
                <a:gd name="connsiteY7" fmla="*/ 470150 h 1128360"/>
                <a:gd name="connsiteX8" fmla="*/ 2668859 w 2668859"/>
                <a:gd name="connsiteY8" fmla="*/ 1128360 h 1128360"/>
                <a:gd name="connsiteX9" fmla="*/ 1112025 w 2668859"/>
                <a:gd name="connsiteY9" fmla="*/ 1128360 h 1128360"/>
                <a:gd name="connsiteX10" fmla="*/ 444810 w 2668859"/>
                <a:gd name="connsiteY10" fmla="*/ 1128360 h 1128360"/>
                <a:gd name="connsiteX11" fmla="*/ 444810 w 2668859"/>
                <a:gd name="connsiteY11" fmla="*/ 1128360 h 1128360"/>
                <a:gd name="connsiteX12" fmla="*/ 0 w 2668859"/>
                <a:gd name="connsiteY12" fmla="*/ 1128360 h 1128360"/>
                <a:gd name="connsiteX13" fmla="*/ 0 w 2668859"/>
                <a:gd name="connsiteY13" fmla="*/ 470150 h 1128360"/>
                <a:gd name="connsiteX14" fmla="*/ 0 w 2668859"/>
                <a:gd name="connsiteY14" fmla="*/ 188060 h 1128360"/>
                <a:gd name="connsiteX15" fmla="*/ 0 w 2668859"/>
                <a:gd name="connsiteY15" fmla="*/ 188060 h 1128360"/>
                <a:gd name="connsiteX16" fmla="*/ 0 w 2668859"/>
                <a:gd name="connsiteY16" fmla="*/ 0 h 1128360"/>
                <a:gd name="connsiteX0" fmla="*/ 0 w 2668859"/>
                <a:gd name="connsiteY0" fmla="*/ 315331 h 1443691"/>
                <a:gd name="connsiteX1" fmla="*/ 444810 w 2668859"/>
                <a:gd name="connsiteY1" fmla="*/ 315331 h 1443691"/>
                <a:gd name="connsiteX2" fmla="*/ 1255485 w 2668859"/>
                <a:gd name="connsiteY2" fmla="*/ 0 h 1443691"/>
                <a:gd name="connsiteX3" fmla="*/ 1145337 w 2668859"/>
                <a:gd name="connsiteY3" fmla="*/ 269121 h 1443691"/>
                <a:gd name="connsiteX4" fmla="*/ 1112025 w 2668859"/>
                <a:gd name="connsiteY4" fmla="*/ 315331 h 1443691"/>
                <a:gd name="connsiteX5" fmla="*/ 2668859 w 2668859"/>
                <a:gd name="connsiteY5" fmla="*/ 315331 h 1443691"/>
                <a:gd name="connsiteX6" fmla="*/ 2668859 w 2668859"/>
                <a:gd name="connsiteY6" fmla="*/ 503391 h 1443691"/>
                <a:gd name="connsiteX7" fmla="*/ 2668859 w 2668859"/>
                <a:gd name="connsiteY7" fmla="*/ 503391 h 1443691"/>
                <a:gd name="connsiteX8" fmla="*/ 2668859 w 2668859"/>
                <a:gd name="connsiteY8" fmla="*/ 785481 h 1443691"/>
                <a:gd name="connsiteX9" fmla="*/ 2668859 w 2668859"/>
                <a:gd name="connsiteY9" fmla="*/ 1443691 h 1443691"/>
                <a:gd name="connsiteX10" fmla="*/ 1112025 w 2668859"/>
                <a:gd name="connsiteY10" fmla="*/ 1443691 h 1443691"/>
                <a:gd name="connsiteX11" fmla="*/ 444810 w 2668859"/>
                <a:gd name="connsiteY11" fmla="*/ 1443691 h 1443691"/>
                <a:gd name="connsiteX12" fmla="*/ 444810 w 2668859"/>
                <a:gd name="connsiteY12" fmla="*/ 1443691 h 1443691"/>
                <a:gd name="connsiteX13" fmla="*/ 0 w 2668859"/>
                <a:gd name="connsiteY13" fmla="*/ 1443691 h 1443691"/>
                <a:gd name="connsiteX14" fmla="*/ 0 w 2668859"/>
                <a:gd name="connsiteY14" fmla="*/ 785481 h 1443691"/>
                <a:gd name="connsiteX15" fmla="*/ 0 w 2668859"/>
                <a:gd name="connsiteY15" fmla="*/ 503391 h 1443691"/>
                <a:gd name="connsiteX16" fmla="*/ 0 w 2668859"/>
                <a:gd name="connsiteY16" fmla="*/ 503391 h 1443691"/>
                <a:gd name="connsiteX17" fmla="*/ 0 w 2668859"/>
                <a:gd name="connsiteY17" fmla="*/ 315331 h 1443691"/>
                <a:gd name="connsiteX0" fmla="*/ 0 w 2668859"/>
                <a:gd name="connsiteY0" fmla="*/ 315331 h 1443691"/>
                <a:gd name="connsiteX1" fmla="*/ 444810 w 2668859"/>
                <a:gd name="connsiteY1" fmla="*/ 315331 h 1443691"/>
                <a:gd name="connsiteX2" fmla="*/ 1255485 w 2668859"/>
                <a:gd name="connsiteY2" fmla="*/ 0 h 1443691"/>
                <a:gd name="connsiteX3" fmla="*/ 937519 w 2668859"/>
                <a:gd name="connsiteY3" fmla="*/ 321076 h 1443691"/>
                <a:gd name="connsiteX4" fmla="*/ 1112025 w 2668859"/>
                <a:gd name="connsiteY4" fmla="*/ 315331 h 1443691"/>
                <a:gd name="connsiteX5" fmla="*/ 2668859 w 2668859"/>
                <a:gd name="connsiteY5" fmla="*/ 315331 h 1443691"/>
                <a:gd name="connsiteX6" fmla="*/ 2668859 w 2668859"/>
                <a:gd name="connsiteY6" fmla="*/ 503391 h 1443691"/>
                <a:gd name="connsiteX7" fmla="*/ 2668859 w 2668859"/>
                <a:gd name="connsiteY7" fmla="*/ 503391 h 1443691"/>
                <a:gd name="connsiteX8" fmla="*/ 2668859 w 2668859"/>
                <a:gd name="connsiteY8" fmla="*/ 785481 h 1443691"/>
                <a:gd name="connsiteX9" fmla="*/ 2668859 w 2668859"/>
                <a:gd name="connsiteY9" fmla="*/ 1443691 h 1443691"/>
                <a:gd name="connsiteX10" fmla="*/ 1112025 w 2668859"/>
                <a:gd name="connsiteY10" fmla="*/ 1443691 h 1443691"/>
                <a:gd name="connsiteX11" fmla="*/ 444810 w 2668859"/>
                <a:gd name="connsiteY11" fmla="*/ 1443691 h 1443691"/>
                <a:gd name="connsiteX12" fmla="*/ 444810 w 2668859"/>
                <a:gd name="connsiteY12" fmla="*/ 1443691 h 1443691"/>
                <a:gd name="connsiteX13" fmla="*/ 0 w 2668859"/>
                <a:gd name="connsiteY13" fmla="*/ 1443691 h 1443691"/>
                <a:gd name="connsiteX14" fmla="*/ 0 w 2668859"/>
                <a:gd name="connsiteY14" fmla="*/ 785481 h 1443691"/>
                <a:gd name="connsiteX15" fmla="*/ 0 w 2668859"/>
                <a:gd name="connsiteY15" fmla="*/ 503391 h 1443691"/>
                <a:gd name="connsiteX16" fmla="*/ 0 w 2668859"/>
                <a:gd name="connsiteY16" fmla="*/ 503391 h 1443691"/>
                <a:gd name="connsiteX17" fmla="*/ 0 w 2668859"/>
                <a:gd name="connsiteY17" fmla="*/ 315331 h 144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8859" h="1443691">
                  <a:moveTo>
                    <a:pt x="0" y="315331"/>
                  </a:moveTo>
                  <a:lnTo>
                    <a:pt x="444810" y="315331"/>
                  </a:lnTo>
                  <a:lnTo>
                    <a:pt x="1255485" y="0"/>
                  </a:lnTo>
                  <a:lnTo>
                    <a:pt x="937519" y="321076"/>
                  </a:lnTo>
                  <a:lnTo>
                    <a:pt x="1112025" y="315331"/>
                  </a:lnTo>
                  <a:lnTo>
                    <a:pt x="2668859" y="315331"/>
                  </a:lnTo>
                  <a:lnTo>
                    <a:pt x="2668859" y="503391"/>
                  </a:lnTo>
                  <a:lnTo>
                    <a:pt x="2668859" y="503391"/>
                  </a:lnTo>
                  <a:lnTo>
                    <a:pt x="2668859" y="785481"/>
                  </a:lnTo>
                  <a:lnTo>
                    <a:pt x="2668859" y="1443691"/>
                  </a:lnTo>
                  <a:lnTo>
                    <a:pt x="1112025" y="1443691"/>
                  </a:lnTo>
                  <a:lnTo>
                    <a:pt x="444810" y="1443691"/>
                  </a:lnTo>
                  <a:lnTo>
                    <a:pt x="444810" y="1443691"/>
                  </a:lnTo>
                  <a:lnTo>
                    <a:pt x="0" y="1443691"/>
                  </a:lnTo>
                  <a:lnTo>
                    <a:pt x="0" y="785481"/>
                  </a:lnTo>
                  <a:lnTo>
                    <a:pt x="0" y="503391"/>
                  </a:lnTo>
                  <a:lnTo>
                    <a:pt x="0" y="503391"/>
                  </a:lnTo>
                  <a:lnTo>
                    <a:pt x="0" y="315331"/>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p:cNvSpPr/>
            <p:nvPr/>
          </p:nvSpPr>
          <p:spPr>
            <a:xfrm>
              <a:off x="124175" y="1094800"/>
              <a:ext cx="2668860" cy="1516346"/>
            </a:xfrm>
            <a:prstGeom prst="rect">
              <a:avLst/>
            </a:prstGeom>
            <a:grpFill/>
          </p:spPr>
          <p:txBody>
            <a:bodyPr wrap="square">
              <a:spAutoFit/>
            </a:bodyPr>
            <a:lstStyle/>
            <a:p>
              <a:pPr algn="ctr"/>
              <a:r>
                <a:rPr lang="fr-FR" sz="1600" dirty="0">
                  <a:latin typeface="Calibri" panose="020F0502020204030204" pitchFamily="34" charset="0"/>
                </a:rPr>
                <a:t>Je ne cacherai pas mes </a:t>
              </a:r>
              <a:r>
                <a:rPr lang="fr-FR" sz="1600" dirty="0" smtClean="0">
                  <a:latin typeface="Calibri" panose="020F0502020204030204" pitchFamily="34" charset="0"/>
                </a:rPr>
                <a:t>motivations. Je </a:t>
              </a:r>
              <a:r>
                <a:rPr lang="fr-FR" sz="1600" dirty="0">
                  <a:latin typeface="Calibri" panose="020F0502020204030204" pitchFamily="34" charset="0"/>
                </a:rPr>
                <a:t>serai </a:t>
              </a:r>
              <a:r>
                <a:rPr lang="fr-FR" sz="1600" dirty="0" smtClean="0">
                  <a:latin typeface="Calibri" panose="020F0502020204030204" pitchFamily="34" charset="0"/>
                </a:rPr>
                <a:t>vrai et loyal envers </a:t>
              </a:r>
              <a:r>
                <a:rPr lang="fr-FR" sz="1600" dirty="0">
                  <a:latin typeface="Calibri" panose="020F0502020204030204" pitchFamily="34" charset="0"/>
                </a:rPr>
                <a:t>vous. Je ne vous duperai pas et je ne vous manipulerai pas.</a:t>
              </a:r>
            </a:p>
          </p:txBody>
        </p:sp>
      </p:grpSp>
      <p:grpSp>
        <p:nvGrpSpPr>
          <p:cNvPr id="35" name="Groupe 59"/>
          <p:cNvGrpSpPr/>
          <p:nvPr/>
        </p:nvGrpSpPr>
        <p:grpSpPr>
          <a:xfrm>
            <a:off x="3148686" y="4861906"/>
            <a:ext cx="2820109" cy="1402700"/>
            <a:chOff x="194384" y="892063"/>
            <a:chExt cx="2546638" cy="1402700"/>
          </a:xfrm>
          <a:solidFill>
            <a:srgbClr val="F35F0D"/>
          </a:solidFill>
        </p:grpSpPr>
        <p:sp>
          <p:nvSpPr>
            <p:cNvPr id="61" name="Rectangle 60"/>
            <p:cNvSpPr/>
            <p:nvPr/>
          </p:nvSpPr>
          <p:spPr>
            <a:xfrm>
              <a:off x="250465" y="892063"/>
              <a:ext cx="2416282" cy="1402700"/>
            </a:xfrm>
            <a:prstGeom prst="wedgeRectCallout">
              <a:avLst>
                <a:gd name="adj1" fmla="val -41263"/>
                <a:gd name="adj2" fmla="val -57413"/>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Rectangle 61"/>
            <p:cNvSpPr/>
            <p:nvPr/>
          </p:nvSpPr>
          <p:spPr>
            <a:xfrm>
              <a:off x="194384" y="931693"/>
              <a:ext cx="2546638" cy="1323439"/>
            </a:xfrm>
            <a:prstGeom prst="rect">
              <a:avLst/>
            </a:prstGeom>
            <a:noFill/>
          </p:spPr>
          <p:txBody>
            <a:bodyPr wrap="square">
              <a:spAutoFit/>
            </a:bodyPr>
            <a:lstStyle/>
            <a:p>
              <a:pPr algn="ctr"/>
              <a:r>
                <a:rPr lang="fr-FR" sz="1600" dirty="0" smtClean="0">
                  <a:latin typeface="Calibri" panose="020F0502020204030204" pitchFamily="34" charset="0"/>
                </a:rPr>
                <a:t>J’éviterai de prendre parti contre vous, j’agirai en toute justice et objectivité. </a:t>
              </a:r>
              <a:r>
                <a:rPr lang="fr-FR" sz="1600" dirty="0">
                  <a:latin typeface="Calibri" panose="020F0502020204030204" pitchFamily="34" charset="0"/>
                </a:rPr>
                <a:t>Je ne vous </a:t>
              </a:r>
              <a:r>
                <a:rPr lang="fr-FR" sz="1600" dirty="0" smtClean="0">
                  <a:latin typeface="Calibri" panose="020F0502020204030204" pitchFamily="34" charset="0"/>
                </a:rPr>
                <a:t>lèserai pas, mais chercherai plutôt votre intérêt.</a:t>
              </a:r>
              <a:endParaRPr lang="fr-FR" sz="1600" dirty="0">
                <a:latin typeface="Calibri" panose="020F0502020204030204" pitchFamily="34" charset="0"/>
              </a:endParaRPr>
            </a:p>
          </p:txBody>
        </p:sp>
      </p:grpSp>
      <p:grpSp>
        <p:nvGrpSpPr>
          <p:cNvPr id="36" name="Groupe 62"/>
          <p:cNvGrpSpPr/>
          <p:nvPr/>
        </p:nvGrpSpPr>
        <p:grpSpPr>
          <a:xfrm>
            <a:off x="3419872" y="908720"/>
            <a:ext cx="2675321" cy="1152128"/>
            <a:chOff x="46031" y="951451"/>
            <a:chExt cx="2747004" cy="1245938"/>
          </a:xfrm>
          <a:solidFill>
            <a:srgbClr val="3C0CB4"/>
          </a:solidFill>
        </p:grpSpPr>
        <p:sp>
          <p:nvSpPr>
            <p:cNvPr id="64" name="Rectangle 63"/>
            <p:cNvSpPr/>
            <p:nvPr/>
          </p:nvSpPr>
          <p:spPr>
            <a:xfrm>
              <a:off x="250466" y="951451"/>
              <a:ext cx="2416282" cy="1245938"/>
            </a:xfrm>
            <a:prstGeom prst="wedgeRectCallout">
              <a:avLst>
                <a:gd name="adj1" fmla="val -81832"/>
                <a:gd name="adj2" fmla="val 82777"/>
              </a:avLst>
            </a:prstGeom>
            <a:grp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Rectangle 64"/>
            <p:cNvSpPr/>
            <p:nvPr/>
          </p:nvSpPr>
          <p:spPr>
            <a:xfrm>
              <a:off x="46031" y="951451"/>
              <a:ext cx="2747004" cy="1164929"/>
            </a:xfrm>
            <a:prstGeom prst="rect">
              <a:avLst/>
            </a:prstGeom>
            <a:noFill/>
            <a:ln>
              <a:noFill/>
            </a:ln>
          </p:spPr>
          <p:txBody>
            <a:bodyPr wrap="square">
              <a:spAutoFit/>
            </a:bodyPr>
            <a:lstStyle/>
            <a:p>
              <a:pPr algn="ctr"/>
              <a:r>
                <a:rPr lang="fr-FR" sz="1600" dirty="0">
                  <a:latin typeface="Calibri" panose="020F0502020204030204" pitchFamily="34" charset="0"/>
                </a:rPr>
                <a:t>Je veillerai à maintenir </a:t>
              </a:r>
              <a:r>
                <a:rPr lang="fr-FR" sz="1600" dirty="0" smtClean="0">
                  <a:latin typeface="Calibri" panose="020F0502020204030204" pitchFamily="34" charset="0"/>
                </a:rPr>
                <a:t>l'harmonie, tout en évitant </a:t>
              </a:r>
            </a:p>
            <a:p>
              <a:pPr algn="ctr"/>
              <a:r>
                <a:rPr lang="fr-FR" sz="1600" dirty="0" smtClean="0">
                  <a:latin typeface="Calibri" panose="020F0502020204030204" pitchFamily="34" charset="0"/>
                </a:rPr>
                <a:t>les compromis. </a:t>
              </a:r>
            </a:p>
            <a:p>
              <a:pPr algn="ctr"/>
              <a:r>
                <a:rPr lang="fr-FR" sz="1600" dirty="0" smtClean="0">
                  <a:latin typeface="Calibri" panose="020F0502020204030204" pitchFamily="34" charset="0"/>
                </a:rPr>
                <a:t>Je </a:t>
              </a:r>
              <a:r>
                <a:rPr lang="fr-FR" sz="1600" dirty="0">
                  <a:latin typeface="Calibri" panose="020F0502020204030204" pitchFamily="34" charset="0"/>
                </a:rPr>
                <a:t>n'attiserai pas le feu ! </a:t>
              </a:r>
            </a:p>
          </p:txBody>
        </p:sp>
      </p:grpSp>
      <p:grpSp>
        <p:nvGrpSpPr>
          <p:cNvPr id="37" name="Groupe 65"/>
          <p:cNvGrpSpPr/>
          <p:nvPr/>
        </p:nvGrpSpPr>
        <p:grpSpPr>
          <a:xfrm>
            <a:off x="6267981" y="4746087"/>
            <a:ext cx="2668860" cy="1384995"/>
            <a:chOff x="124176" y="971324"/>
            <a:chExt cx="2668860" cy="1384995"/>
          </a:xfrm>
          <a:solidFill>
            <a:srgbClr val="803987"/>
          </a:solidFill>
        </p:grpSpPr>
        <p:sp>
          <p:nvSpPr>
            <p:cNvPr id="67" name="Rectangle 66"/>
            <p:cNvSpPr/>
            <p:nvPr/>
          </p:nvSpPr>
          <p:spPr>
            <a:xfrm>
              <a:off x="250465" y="971324"/>
              <a:ext cx="2416282" cy="1384995"/>
            </a:xfrm>
            <a:prstGeom prst="wedgeRectCallout">
              <a:avLst>
                <a:gd name="adj1" fmla="val -69750"/>
                <a:gd name="adj2" fmla="val -6804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Rectangle 67"/>
            <p:cNvSpPr/>
            <p:nvPr/>
          </p:nvSpPr>
          <p:spPr>
            <a:xfrm>
              <a:off x="124176" y="971324"/>
              <a:ext cx="2668860" cy="1323439"/>
            </a:xfrm>
            <a:prstGeom prst="rect">
              <a:avLst/>
            </a:prstGeom>
            <a:noFill/>
          </p:spPr>
          <p:txBody>
            <a:bodyPr wrap="square">
              <a:spAutoFit/>
            </a:bodyPr>
            <a:lstStyle/>
            <a:p>
              <a:pPr algn="ctr"/>
              <a:r>
                <a:rPr lang="fr-FR" sz="1600" dirty="0">
                  <a:latin typeface="Calibri" panose="020F0502020204030204" pitchFamily="34" charset="0"/>
                </a:rPr>
                <a:t>Je n'amplifierai pas vos </a:t>
              </a:r>
              <a:r>
                <a:rPr lang="fr-FR" sz="1600" dirty="0" smtClean="0">
                  <a:latin typeface="Calibri" panose="020F0502020204030204" pitchFamily="34" charset="0"/>
                </a:rPr>
                <a:t>erreurs. Je </a:t>
              </a:r>
              <a:r>
                <a:rPr lang="fr-FR" sz="1600" dirty="0">
                  <a:latin typeface="Calibri" panose="020F0502020204030204" pitchFamily="34" charset="0"/>
                </a:rPr>
                <a:t>les effacerai discrètement au lieu de les diffuser devant tout le monde</a:t>
              </a:r>
              <a:r>
                <a:rPr lang="fr-FR" sz="1400" dirty="0"/>
                <a:t>.</a:t>
              </a:r>
            </a:p>
          </p:txBody>
        </p:sp>
      </p:grpSp>
      <p:grpSp>
        <p:nvGrpSpPr>
          <p:cNvPr id="38" name="Groupe 8"/>
          <p:cNvGrpSpPr/>
          <p:nvPr/>
        </p:nvGrpSpPr>
        <p:grpSpPr>
          <a:xfrm>
            <a:off x="83078" y="894037"/>
            <a:ext cx="3308801" cy="2201676"/>
            <a:chOff x="83078" y="894037"/>
            <a:chExt cx="3308801" cy="2201676"/>
          </a:xfrm>
        </p:grpSpPr>
        <p:sp>
          <p:nvSpPr>
            <p:cNvPr id="7" name="Rectangle 6"/>
            <p:cNvSpPr/>
            <p:nvPr/>
          </p:nvSpPr>
          <p:spPr>
            <a:xfrm>
              <a:off x="196151" y="894037"/>
              <a:ext cx="3130460" cy="2201676"/>
            </a:xfrm>
            <a:custGeom>
              <a:avLst/>
              <a:gdLst>
                <a:gd name="connsiteX0" fmla="*/ 0 w 2994917"/>
                <a:gd name="connsiteY0" fmla="*/ 0 h 1091874"/>
                <a:gd name="connsiteX1" fmla="*/ 499153 w 2994917"/>
                <a:gd name="connsiteY1" fmla="*/ 0 h 1091874"/>
                <a:gd name="connsiteX2" fmla="*/ 499153 w 2994917"/>
                <a:gd name="connsiteY2" fmla="*/ 0 h 1091874"/>
                <a:gd name="connsiteX3" fmla="*/ 1247882 w 2994917"/>
                <a:gd name="connsiteY3" fmla="*/ 0 h 1091874"/>
                <a:gd name="connsiteX4" fmla="*/ 2994917 w 2994917"/>
                <a:gd name="connsiteY4" fmla="*/ 0 h 1091874"/>
                <a:gd name="connsiteX5" fmla="*/ 2994917 w 2994917"/>
                <a:gd name="connsiteY5" fmla="*/ 636927 h 1091874"/>
                <a:gd name="connsiteX6" fmla="*/ 2994917 w 2994917"/>
                <a:gd name="connsiteY6" fmla="*/ 636927 h 1091874"/>
                <a:gd name="connsiteX7" fmla="*/ 2994917 w 2994917"/>
                <a:gd name="connsiteY7" fmla="*/ 909895 h 1091874"/>
                <a:gd name="connsiteX8" fmla="*/ 2994917 w 2994917"/>
                <a:gd name="connsiteY8" fmla="*/ 1091874 h 1091874"/>
                <a:gd name="connsiteX9" fmla="*/ 1247882 w 2994917"/>
                <a:gd name="connsiteY9" fmla="*/ 1091874 h 1091874"/>
                <a:gd name="connsiteX10" fmla="*/ 272507 w 2994917"/>
                <a:gd name="connsiteY10" fmla="*/ 2100351 h 1091874"/>
                <a:gd name="connsiteX11" fmla="*/ 499153 w 2994917"/>
                <a:gd name="connsiteY11" fmla="*/ 1091874 h 1091874"/>
                <a:gd name="connsiteX12" fmla="*/ 0 w 2994917"/>
                <a:gd name="connsiteY12" fmla="*/ 1091874 h 1091874"/>
                <a:gd name="connsiteX13" fmla="*/ 0 w 2994917"/>
                <a:gd name="connsiteY13" fmla="*/ 909895 h 1091874"/>
                <a:gd name="connsiteX14" fmla="*/ 0 w 2994917"/>
                <a:gd name="connsiteY14" fmla="*/ 636927 h 1091874"/>
                <a:gd name="connsiteX15" fmla="*/ 0 w 2994917"/>
                <a:gd name="connsiteY15" fmla="*/ 636927 h 1091874"/>
                <a:gd name="connsiteX16" fmla="*/ 0 w 2994917"/>
                <a:gd name="connsiteY16" fmla="*/ 0 h 1091874"/>
                <a:gd name="connsiteX0" fmla="*/ 0 w 2994917"/>
                <a:gd name="connsiteY0" fmla="*/ 0 h 2100351"/>
                <a:gd name="connsiteX1" fmla="*/ 499153 w 2994917"/>
                <a:gd name="connsiteY1" fmla="*/ 0 h 2100351"/>
                <a:gd name="connsiteX2" fmla="*/ 499153 w 2994917"/>
                <a:gd name="connsiteY2" fmla="*/ 0 h 2100351"/>
                <a:gd name="connsiteX3" fmla="*/ 1247882 w 2994917"/>
                <a:gd name="connsiteY3" fmla="*/ 0 h 2100351"/>
                <a:gd name="connsiteX4" fmla="*/ 2994917 w 2994917"/>
                <a:gd name="connsiteY4" fmla="*/ 0 h 2100351"/>
                <a:gd name="connsiteX5" fmla="*/ 2994917 w 2994917"/>
                <a:gd name="connsiteY5" fmla="*/ 636927 h 2100351"/>
                <a:gd name="connsiteX6" fmla="*/ 2994917 w 2994917"/>
                <a:gd name="connsiteY6" fmla="*/ 636927 h 2100351"/>
                <a:gd name="connsiteX7" fmla="*/ 2994917 w 2994917"/>
                <a:gd name="connsiteY7" fmla="*/ 909895 h 2100351"/>
                <a:gd name="connsiteX8" fmla="*/ 2994917 w 2994917"/>
                <a:gd name="connsiteY8" fmla="*/ 1091874 h 2100351"/>
                <a:gd name="connsiteX9" fmla="*/ 1247882 w 2994917"/>
                <a:gd name="connsiteY9" fmla="*/ 1091874 h 2100351"/>
                <a:gd name="connsiteX10" fmla="*/ 1010256 w 2994917"/>
                <a:gd name="connsiteY10" fmla="*/ 1317025 h 2100351"/>
                <a:gd name="connsiteX11" fmla="*/ 272507 w 2994917"/>
                <a:gd name="connsiteY11" fmla="*/ 2100351 h 2100351"/>
                <a:gd name="connsiteX12" fmla="*/ 499153 w 2994917"/>
                <a:gd name="connsiteY12" fmla="*/ 1091874 h 2100351"/>
                <a:gd name="connsiteX13" fmla="*/ 0 w 2994917"/>
                <a:gd name="connsiteY13" fmla="*/ 1091874 h 2100351"/>
                <a:gd name="connsiteX14" fmla="*/ 0 w 2994917"/>
                <a:gd name="connsiteY14" fmla="*/ 909895 h 2100351"/>
                <a:gd name="connsiteX15" fmla="*/ 0 w 2994917"/>
                <a:gd name="connsiteY15" fmla="*/ 636927 h 2100351"/>
                <a:gd name="connsiteX16" fmla="*/ 0 w 2994917"/>
                <a:gd name="connsiteY16" fmla="*/ 636927 h 2100351"/>
                <a:gd name="connsiteX17" fmla="*/ 0 w 2994917"/>
                <a:gd name="connsiteY17" fmla="*/ 0 h 2100351"/>
                <a:gd name="connsiteX0" fmla="*/ 0 w 2994917"/>
                <a:gd name="connsiteY0" fmla="*/ 0 h 2100351"/>
                <a:gd name="connsiteX1" fmla="*/ 499153 w 2994917"/>
                <a:gd name="connsiteY1" fmla="*/ 0 h 2100351"/>
                <a:gd name="connsiteX2" fmla="*/ 499153 w 2994917"/>
                <a:gd name="connsiteY2" fmla="*/ 0 h 2100351"/>
                <a:gd name="connsiteX3" fmla="*/ 1247882 w 2994917"/>
                <a:gd name="connsiteY3" fmla="*/ 0 h 2100351"/>
                <a:gd name="connsiteX4" fmla="*/ 2994917 w 2994917"/>
                <a:gd name="connsiteY4" fmla="*/ 0 h 2100351"/>
                <a:gd name="connsiteX5" fmla="*/ 2994917 w 2994917"/>
                <a:gd name="connsiteY5" fmla="*/ 636927 h 2100351"/>
                <a:gd name="connsiteX6" fmla="*/ 2994917 w 2994917"/>
                <a:gd name="connsiteY6" fmla="*/ 636927 h 2100351"/>
                <a:gd name="connsiteX7" fmla="*/ 2994917 w 2994917"/>
                <a:gd name="connsiteY7" fmla="*/ 909895 h 2100351"/>
                <a:gd name="connsiteX8" fmla="*/ 2994917 w 2994917"/>
                <a:gd name="connsiteY8" fmla="*/ 1091874 h 2100351"/>
                <a:gd name="connsiteX9" fmla="*/ 1247882 w 2994917"/>
                <a:gd name="connsiteY9" fmla="*/ 1091874 h 2100351"/>
                <a:gd name="connsiteX10" fmla="*/ 781656 w 2994917"/>
                <a:gd name="connsiteY10" fmla="*/ 1098816 h 2100351"/>
                <a:gd name="connsiteX11" fmla="*/ 272507 w 2994917"/>
                <a:gd name="connsiteY11" fmla="*/ 2100351 h 2100351"/>
                <a:gd name="connsiteX12" fmla="*/ 499153 w 2994917"/>
                <a:gd name="connsiteY12" fmla="*/ 1091874 h 2100351"/>
                <a:gd name="connsiteX13" fmla="*/ 0 w 2994917"/>
                <a:gd name="connsiteY13" fmla="*/ 1091874 h 2100351"/>
                <a:gd name="connsiteX14" fmla="*/ 0 w 2994917"/>
                <a:gd name="connsiteY14" fmla="*/ 909895 h 2100351"/>
                <a:gd name="connsiteX15" fmla="*/ 0 w 2994917"/>
                <a:gd name="connsiteY15" fmla="*/ 636927 h 2100351"/>
                <a:gd name="connsiteX16" fmla="*/ 0 w 2994917"/>
                <a:gd name="connsiteY16" fmla="*/ 636927 h 2100351"/>
                <a:gd name="connsiteX17" fmla="*/ 0 w 2994917"/>
                <a:gd name="connsiteY17" fmla="*/ 0 h 2100351"/>
                <a:gd name="connsiteX0" fmla="*/ 0 w 2994917"/>
                <a:gd name="connsiteY0" fmla="*/ 0 h 2100351"/>
                <a:gd name="connsiteX1" fmla="*/ 499153 w 2994917"/>
                <a:gd name="connsiteY1" fmla="*/ 0 h 2100351"/>
                <a:gd name="connsiteX2" fmla="*/ 499153 w 2994917"/>
                <a:gd name="connsiteY2" fmla="*/ 0 h 2100351"/>
                <a:gd name="connsiteX3" fmla="*/ 1247882 w 2994917"/>
                <a:gd name="connsiteY3" fmla="*/ 0 h 2100351"/>
                <a:gd name="connsiteX4" fmla="*/ 2994917 w 2994917"/>
                <a:gd name="connsiteY4" fmla="*/ 0 h 2100351"/>
                <a:gd name="connsiteX5" fmla="*/ 2994917 w 2994917"/>
                <a:gd name="connsiteY5" fmla="*/ 636927 h 2100351"/>
                <a:gd name="connsiteX6" fmla="*/ 2994917 w 2994917"/>
                <a:gd name="connsiteY6" fmla="*/ 636927 h 2100351"/>
                <a:gd name="connsiteX7" fmla="*/ 2994917 w 2994917"/>
                <a:gd name="connsiteY7" fmla="*/ 909895 h 2100351"/>
                <a:gd name="connsiteX8" fmla="*/ 2994917 w 2994917"/>
                <a:gd name="connsiteY8" fmla="*/ 1091874 h 2100351"/>
                <a:gd name="connsiteX9" fmla="*/ 1247882 w 2994917"/>
                <a:gd name="connsiteY9" fmla="*/ 1091874 h 2100351"/>
                <a:gd name="connsiteX10" fmla="*/ 781656 w 2994917"/>
                <a:gd name="connsiteY10" fmla="*/ 1098816 h 2100351"/>
                <a:gd name="connsiteX11" fmla="*/ 272507 w 2994917"/>
                <a:gd name="connsiteY11" fmla="*/ 2100351 h 2100351"/>
                <a:gd name="connsiteX12" fmla="*/ 321779 w 2994917"/>
                <a:gd name="connsiteY12" fmla="*/ 1943834 h 2100351"/>
                <a:gd name="connsiteX13" fmla="*/ 499153 w 2994917"/>
                <a:gd name="connsiteY13" fmla="*/ 1091874 h 2100351"/>
                <a:gd name="connsiteX14" fmla="*/ 0 w 2994917"/>
                <a:gd name="connsiteY14" fmla="*/ 1091874 h 2100351"/>
                <a:gd name="connsiteX15" fmla="*/ 0 w 2994917"/>
                <a:gd name="connsiteY15" fmla="*/ 909895 h 2100351"/>
                <a:gd name="connsiteX16" fmla="*/ 0 w 2994917"/>
                <a:gd name="connsiteY16" fmla="*/ 636927 h 2100351"/>
                <a:gd name="connsiteX17" fmla="*/ 0 w 2994917"/>
                <a:gd name="connsiteY17" fmla="*/ 636927 h 2100351"/>
                <a:gd name="connsiteX18" fmla="*/ 0 w 2994917"/>
                <a:gd name="connsiteY18" fmla="*/ 0 h 2100351"/>
                <a:gd name="connsiteX0" fmla="*/ 0 w 2994917"/>
                <a:gd name="connsiteY0" fmla="*/ 0 h 1943834"/>
                <a:gd name="connsiteX1" fmla="*/ 499153 w 2994917"/>
                <a:gd name="connsiteY1" fmla="*/ 0 h 1943834"/>
                <a:gd name="connsiteX2" fmla="*/ 499153 w 2994917"/>
                <a:gd name="connsiteY2" fmla="*/ 0 h 1943834"/>
                <a:gd name="connsiteX3" fmla="*/ 1247882 w 2994917"/>
                <a:gd name="connsiteY3" fmla="*/ 0 h 1943834"/>
                <a:gd name="connsiteX4" fmla="*/ 2994917 w 2994917"/>
                <a:gd name="connsiteY4" fmla="*/ 0 h 1943834"/>
                <a:gd name="connsiteX5" fmla="*/ 2994917 w 2994917"/>
                <a:gd name="connsiteY5" fmla="*/ 636927 h 1943834"/>
                <a:gd name="connsiteX6" fmla="*/ 2994917 w 2994917"/>
                <a:gd name="connsiteY6" fmla="*/ 636927 h 1943834"/>
                <a:gd name="connsiteX7" fmla="*/ 2994917 w 2994917"/>
                <a:gd name="connsiteY7" fmla="*/ 909895 h 1943834"/>
                <a:gd name="connsiteX8" fmla="*/ 2994917 w 2994917"/>
                <a:gd name="connsiteY8" fmla="*/ 1091874 h 1943834"/>
                <a:gd name="connsiteX9" fmla="*/ 1247882 w 2994917"/>
                <a:gd name="connsiteY9" fmla="*/ 1091874 h 1943834"/>
                <a:gd name="connsiteX10" fmla="*/ 781656 w 2994917"/>
                <a:gd name="connsiteY10" fmla="*/ 1098816 h 1943834"/>
                <a:gd name="connsiteX11" fmla="*/ 321779 w 2994917"/>
                <a:gd name="connsiteY11" fmla="*/ 1943834 h 1943834"/>
                <a:gd name="connsiteX12" fmla="*/ 499153 w 2994917"/>
                <a:gd name="connsiteY12" fmla="*/ 1091874 h 1943834"/>
                <a:gd name="connsiteX13" fmla="*/ 0 w 2994917"/>
                <a:gd name="connsiteY13" fmla="*/ 1091874 h 1943834"/>
                <a:gd name="connsiteX14" fmla="*/ 0 w 2994917"/>
                <a:gd name="connsiteY14" fmla="*/ 909895 h 1943834"/>
                <a:gd name="connsiteX15" fmla="*/ 0 w 2994917"/>
                <a:gd name="connsiteY15" fmla="*/ 636927 h 1943834"/>
                <a:gd name="connsiteX16" fmla="*/ 0 w 2994917"/>
                <a:gd name="connsiteY16" fmla="*/ 636927 h 1943834"/>
                <a:gd name="connsiteX17" fmla="*/ 0 w 2994917"/>
                <a:gd name="connsiteY17" fmla="*/ 0 h 1943834"/>
                <a:gd name="connsiteX0" fmla="*/ 0 w 2994917"/>
                <a:gd name="connsiteY0" fmla="*/ 0 h 2060531"/>
                <a:gd name="connsiteX1" fmla="*/ 499153 w 2994917"/>
                <a:gd name="connsiteY1" fmla="*/ 0 h 2060531"/>
                <a:gd name="connsiteX2" fmla="*/ 499153 w 2994917"/>
                <a:gd name="connsiteY2" fmla="*/ 0 h 2060531"/>
                <a:gd name="connsiteX3" fmla="*/ 1247882 w 2994917"/>
                <a:gd name="connsiteY3" fmla="*/ 0 h 2060531"/>
                <a:gd name="connsiteX4" fmla="*/ 2994917 w 2994917"/>
                <a:gd name="connsiteY4" fmla="*/ 0 h 2060531"/>
                <a:gd name="connsiteX5" fmla="*/ 2994917 w 2994917"/>
                <a:gd name="connsiteY5" fmla="*/ 636927 h 2060531"/>
                <a:gd name="connsiteX6" fmla="*/ 2994917 w 2994917"/>
                <a:gd name="connsiteY6" fmla="*/ 636927 h 2060531"/>
                <a:gd name="connsiteX7" fmla="*/ 2994917 w 2994917"/>
                <a:gd name="connsiteY7" fmla="*/ 909895 h 2060531"/>
                <a:gd name="connsiteX8" fmla="*/ 2994917 w 2994917"/>
                <a:gd name="connsiteY8" fmla="*/ 1091874 h 2060531"/>
                <a:gd name="connsiteX9" fmla="*/ 1247882 w 2994917"/>
                <a:gd name="connsiteY9" fmla="*/ 1091874 h 2060531"/>
                <a:gd name="connsiteX10" fmla="*/ 781656 w 2994917"/>
                <a:gd name="connsiteY10" fmla="*/ 1098816 h 2060531"/>
                <a:gd name="connsiteX11" fmla="*/ 411248 w 2994917"/>
                <a:gd name="connsiteY11" fmla="*/ 2060531 h 2060531"/>
                <a:gd name="connsiteX12" fmla="*/ 499153 w 2994917"/>
                <a:gd name="connsiteY12" fmla="*/ 1091874 h 2060531"/>
                <a:gd name="connsiteX13" fmla="*/ 0 w 2994917"/>
                <a:gd name="connsiteY13" fmla="*/ 1091874 h 2060531"/>
                <a:gd name="connsiteX14" fmla="*/ 0 w 2994917"/>
                <a:gd name="connsiteY14" fmla="*/ 909895 h 2060531"/>
                <a:gd name="connsiteX15" fmla="*/ 0 w 2994917"/>
                <a:gd name="connsiteY15" fmla="*/ 636927 h 2060531"/>
                <a:gd name="connsiteX16" fmla="*/ 0 w 2994917"/>
                <a:gd name="connsiteY16" fmla="*/ 636927 h 2060531"/>
                <a:gd name="connsiteX17" fmla="*/ 0 w 2994917"/>
                <a:gd name="connsiteY17" fmla="*/ 0 h 206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94917" h="2060531">
                  <a:moveTo>
                    <a:pt x="0" y="0"/>
                  </a:moveTo>
                  <a:lnTo>
                    <a:pt x="499153" y="0"/>
                  </a:lnTo>
                  <a:lnTo>
                    <a:pt x="499153" y="0"/>
                  </a:lnTo>
                  <a:lnTo>
                    <a:pt x="1247882" y="0"/>
                  </a:lnTo>
                  <a:lnTo>
                    <a:pt x="2994917" y="0"/>
                  </a:lnTo>
                  <a:lnTo>
                    <a:pt x="2994917" y="636927"/>
                  </a:lnTo>
                  <a:lnTo>
                    <a:pt x="2994917" y="636927"/>
                  </a:lnTo>
                  <a:lnTo>
                    <a:pt x="2994917" y="909895"/>
                  </a:lnTo>
                  <a:lnTo>
                    <a:pt x="2994917" y="1091874"/>
                  </a:lnTo>
                  <a:lnTo>
                    <a:pt x="1247882" y="1091874"/>
                  </a:lnTo>
                  <a:lnTo>
                    <a:pt x="781656" y="1098816"/>
                  </a:lnTo>
                  <a:lnTo>
                    <a:pt x="411248" y="2060531"/>
                  </a:lnTo>
                  <a:lnTo>
                    <a:pt x="499153" y="1091874"/>
                  </a:lnTo>
                  <a:lnTo>
                    <a:pt x="0" y="1091874"/>
                  </a:lnTo>
                  <a:lnTo>
                    <a:pt x="0" y="909895"/>
                  </a:lnTo>
                  <a:lnTo>
                    <a:pt x="0" y="636927"/>
                  </a:lnTo>
                  <a:lnTo>
                    <a:pt x="0" y="636927"/>
                  </a:lnTo>
                  <a:lnTo>
                    <a:pt x="0" y="0"/>
                  </a:lnTo>
                  <a:close/>
                </a:path>
              </a:pathLst>
            </a:custGeom>
            <a:solidFill>
              <a:srgbClr val="FFFF00"/>
            </a:solid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600" dirty="0">
                <a:solidFill>
                  <a:prstClr val="white"/>
                </a:solidFill>
                <a:latin typeface="Calibri" panose="020F0502020204030204" pitchFamily="34" charset="0"/>
              </a:endParaRPr>
            </a:p>
          </p:txBody>
        </p:sp>
        <p:sp>
          <p:nvSpPr>
            <p:cNvPr id="6" name="ZoneTexte 5"/>
            <p:cNvSpPr txBox="1"/>
            <p:nvPr/>
          </p:nvSpPr>
          <p:spPr>
            <a:xfrm>
              <a:off x="83078" y="919932"/>
              <a:ext cx="3308801" cy="1077218"/>
            </a:xfrm>
            <a:prstGeom prst="rect">
              <a:avLst/>
            </a:prstGeom>
            <a:noFill/>
          </p:spPr>
          <p:txBody>
            <a:bodyPr wrap="square" rtlCol="0">
              <a:spAutoFit/>
            </a:bodyPr>
            <a:lstStyle/>
            <a:p>
              <a:pPr lvl="0" algn="ctr"/>
              <a:r>
                <a:rPr lang="fr-FR" sz="1600" dirty="0">
                  <a:solidFill>
                    <a:schemeClr val="bg1"/>
                  </a:solidFill>
                  <a:latin typeface="Calibri" panose="020F0502020204030204" pitchFamily="34" charset="0"/>
                </a:rPr>
                <a:t>Je ne compromettrai pas mon intégrité. Je serai honnête avec vous. Je tiendrai mes promesses et mes engagements envers vous.</a:t>
              </a:r>
            </a:p>
          </p:txBody>
        </p:sp>
      </p:grpSp>
      <p:grpSp>
        <p:nvGrpSpPr>
          <p:cNvPr id="39" name="Groupe 10"/>
          <p:cNvGrpSpPr/>
          <p:nvPr/>
        </p:nvGrpSpPr>
        <p:grpSpPr>
          <a:xfrm>
            <a:off x="333569" y="3070757"/>
            <a:ext cx="1728192" cy="612648"/>
            <a:chOff x="333569" y="3070757"/>
            <a:chExt cx="1728192" cy="612648"/>
          </a:xfrm>
          <a:solidFill>
            <a:srgbClr val="FFFF00"/>
          </a:solidFill>
        </p:grpSpPr>
        <p:grpSp>
          <p:nvGrpSpPr>
            <p:cNvPr id="40" name="Groupe 33"/>
            <p:cNvGrpSpPr/>
            <p:nvPr/>
          </p:nvGrpSpPr>
          <p:grpSpPr>
            <a:xfrm>
              <a:off x="333569" y="3070757"/>
              <a:ext cx="1728192" cy="612648"/>
              <a:chOff x="664077" y="2512084"/>
              <a:chExt cx="1728192" cy="612648"/>
            </a:xfrm>
            <a:grpFill/>
          </p:grpSpPr>
          <p:sp>
            <p:nvSpPr>
              <p:cNvPr id="27" name="Organigramme : Alternative 26"/>
              <p:cNvSpPr/>
              <p:nvPr/>
            </p:nvSpPr>
            <p:spPr>
              <a:xfrm>
                <a:off x="664077" y="2512084"/>
                <a:ext cx="1728192" cy="612648"/>
              </a:xfrm>
              <a:prstGeom prst="flowChartAlternateProcess">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8" name="ZoneTexte 27"/>
              <p:cNvSpPr txBox="1"/>
              <p:nvPr/>
            </p:nvSpPr>
            <p:spPr>
              <a:xfrm>
                <a:off x="1033907" y="2553577"/>
                <a:ext cx="1110369" cy="461665"/>
              </a:xfrm>
              <a:prstGeom prst="rect">
                <a:avLst/>
              </a:prstGeom>
              <a:noFill/>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fr-FR" sz="2400" dirty="0" smtClean="0">
                    <a:effectLst>
                      <a:outerShdw blurRad="38100" dist="38100" dir="2700000" algn="tl">
                        <a:srgbClr val="000000">
                          <a:alpha val="43137"/>
                        </a:srgbClr>
                      </a:outerShdw>
                    </a:effectLst>
                    <a:latin typeface="Calibri"/>
                    <a:ea typeface="Calibri"/>
                    <a:cs typeface="Times New Roman"/>
                  </a:rPr>
                  <a:t>     </a:t>
                </a:r>
                <a:r>
                  <a:rPr lang="fr-FR" sz="2400" b="1" dirty="0" smtClean="0">
                    <a:solidFill>
                      <a:schemeClr val="bg1"/>
                    </a:solidFill>
                    <a:effectLst>
                      <a:outerShdw blurRad="38100" dist="38100" dir="2700000" algn="tl">
                        <a:srgbClr val="000000">
                          <a:alpha val="43137"/>
                        </a:srgbClr>
                      </a:outerShdw>
                    </a:effectLst>
                    <a:latin typeface="Calibri"/>
                    <a:ea typeface="Calibri"/>
                    <a:cs typeface="Times New Roman"/>
                  </a:rPr>
                  <a:t>pure</a:t>
                </a:r>
                <a:endParaRPr lang="fr-FR" sz="2400" b="1" dirty="0">
                  <a:solidFill>
                    <a:schemeClr val="bg1"/>
                  </a:solidFill>
                  <a:effectLst>
                    <a:outerShdw blurRad="38100" dist="38100" dir="2700000" algn="tl">
                      <a:srgbClr val="000000">
                        <a:alpha val="43137"/>
                      </a:srgbClr>
                    </a:outerShdw>
                  </a:effectLst>
                </a:endParaRPr>
              </a:p>
            </p:txBody>
          </p:sp>
        </p:grpSp>
        <p:sp>
          <p:nvSpPr>
            <p:cNvPr id="10" name="Cœur 9"/>
            <p:cNvSpPr/>
            <p:nvPr/>
          </p:nvSpPr>
          <p:spPr>
            <a:xfrm>
              <a:off x="509390" y="3173049"/>
              <a:ext cx="457200" cy="434866"/>
            </a:xfrm>
            <a:prstGeom prst="heart">
              <a:avLst/>
            </a:prstGeom>
            <a:solidFill>
              <a:srgbClr val="DD010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sp>
        <p:nvSpPr>
          <p:cNvPr id="53" name="ZoneTexte 52"/>
          <p:cNvSpPr txBox="1"/>
          <p:nvPr/>
        </p:nvSpPr>
        <p:spPr>
          <a:xfrm>
            <a:off x="7397952" y="0"/>
            <a:ext cx="1736757"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b="1" dirty="0" smtClean="0">
                <a:solidFill>
                  <a:srgbClr val="FFFF00"/>
                </a:solidFill>
                <a:latin typeface="Calibri" panose="020F0502020204030204" pitchFamily="34" charset="0"/>
              </a:rPr>
              <a:t>3. L’épître de Jacques </a:t>
            </a:r>
          </a:p>
          <a:p>
            <a:pPr algn="ctr"/>
            <a:r>
              <a:rPr lang="fr-FR" sz="1200" b="1" dirty="0" smtClean="0">
                <a:solidFill>
                  <a:srgbClr val="FFFF00"/>
                </a:solidFill>
                <a:latin typeface="Calibri" panose="020F0502020204030204" pitchFamily="34" charset="0"/>
              </a:rPr>
              <a:t>et la sagesse</a:t>
            </a:r>
          </a:p>
          <a:p>
            <a:pPr algn="ctr"/>
            <a:r>
              <a:rPr lang="fr-FR" sz="1200" dirty="0" smtClean="0">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42" name="Espace réservé du numéro de diapositive 41"/>
          <p:cNvSpPr>
            <a:spLocks noGrp="1"/>
          </p:cNvSpPr>
          <p:nvPr>
            <p:ph type="sldNum" sz="quarter" idx="12"/>
          </p:nvPr>
        </p:nvSpPr>
        <p:spPr/>
        <p:txBody>
          <a:bodyPr/>
          <a:lstStyle/>
          <a:p>
            <a:fld id="{8991DF9D-E48D-4438-8871-78B12F652E0A}" type="slidenum">
              <a:rPr lang="fr-FR" smtClean="0"/>
              <a:pPr/>
              <a:t>16</a:t>
            </a:fld>
            <a:endParaRPr lang="fr-FR"/>
          </a:p>
        </p:txBody>
      </p:sp>
    </p:spTree>
    <p:extLst>
      <p:ext uri="{BB962C8B-B14F-4D97-AF65-F5344CB8AC3E}">
        <p14:creationId xmlns:p14="http://schemas.microsoft.com/office/powerpoint/2010/main" val="149752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arn(inVertical)">
                                      <p:cBhvr>
                                        <p:cTn id="23" dur="500"/>
                                        <p:tgtEl>
                                          <p:spTgt spid="39"/>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arn(inVertic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par>
                          <p:cTn id="33" fill="hold">
                            <p:stCondLst>
                              <p:cond delay="500"/>
                            </p:stCondLst>
                            <p:childTnLst>
                              <p:par>
                                <p:cTn id="34" presetID="16" presetClass="entr" presetSubtype="21" fill="hold" nodeType="afterEffect">
                                  <p:stCondLst>
                                    <p:cond delay="250"/>
                                  </p:stCondLst>
                                  <p:childTnLst>
                                    <p:set>
                                      <p:cBhvr>
                                        <p:cTn id="35" dur="1" fill="hold">
                                          <p:stCondLst>
                                            <p:cond delay="0"/>
                                          </p:stCondLst>
                                        </p:cTn>
                                        <p:tgtEl>
                                          <p:spTgt spid="36"/>
                                        </p:tgtEl>
                                        <p:attrNameLst>
                                          <p:attrName>style.visibility</p:attrName>
                                        </p:attrNameLst>
                                      </p:cBhvr>
                                      <p:to>
                                        <p:strVal val="visible"/>
                                      </p:to>
                                    </p:set>
                                    <p:animEffect transition="in" filter="barn(inVertical)">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par>
                          <p:cTn id="42" fill="hold">
                            <p:stCondLst>
                              <p:cond delay="500"/>
                            </p:stCondLst>
                            <p:childTnLst>
                              <p:par>
                                <p:cTn id="43" presetID="16" presetClass="entr" presetSubtype="21" fill="hold" nodeType="afterEffect">
                                  <p:stCondLst>
                                    <p:cond delay="25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par>
                          <p:cTn id="51" fill="hold">
                            <p:stCondLst>
                              <p:cond delay="500"/>
                            </p:stCondLst>
                            <p:childTnLst>
                              <p:par>
                                <p:cTn id="52" presetID="16" presetClass="entr" presetSubtype="21" fill="hold" nodeType="afterEffect">
                                  <p:stCondLst>
                                    <p:cond delay="250"/>
                                  </p:stCondLst>
                                  <p:childTnLst>
                                    <p:set>
                                      <p:cBhvr>
                                        <p:cTn id="53" dur="1" fill="hold">
                                          <p:stCondLst>
                                            <p:cond delay="0"/>
                                          </p:stCondLst>
                                        </p:cTn>
                                        <p:tgtEl>
                                          <p:spTgt spid="32"/>
                                        </p:tgtEl>
                                        <p:attrNameLst>
                                          <p:attrName>style.visibility</p:attrName>
                                        </p:attrNameLst>
                                      </p:cBhvr>
                                      <p:to>
                                        <p:strVal val="visible"/>
                                      </p:to>
                                    </p:set>
                                    <p:animEffect transition="in" filter="barn(inVertical)">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par>
                          <p:cTn id="60" fill="hold">
                            <p:stCondLst>
                              <p:cond delay="500"/>
                            </p:stCondLst>
                            <p:childTnLst>
                              <p:par>
                                <p:cTn id="61" presetID="16" presetClass="entr" presetSubtype="21" fill="hold" nodeType="afterEffect">
                                  <p:stCondLst>
                                    <p:cond delay="250"/>
                                  </p:stCondLst>
                                  <p:childTnLst>
                                    <p:set>
                                      <p:cBhvr>
                                        <p:cTn id="62" dur="1" fill="hold">
                                          <p:stCondLst>
                                            <p:cond delay="0"/>
                                          </p:stCondLst>
                                        </p:cTn>
                                        <p:tgtEl>
                                          <p:spTgt spid="37"/>
                                        </p:tgtEl>
                                        <p:attrNameLst>
                                          <p:attrName>style.visibility</p:attrName>
                                        </p:attrNameLst>
                                      </p:cBhvr>
                                      <p:to>
                                        <p:strVal val="visible"/>
                                      </p:to>
                                    </p:set>
                                    <p:animEffect transition="in" filter="barn(inVertical)">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arn(inVertical)">
                                      <p:cBhvr>
                                        <p:cTn id="68" dur="500"/>
                                        <p:tgtEl>
                                          <p:spTgt spid="31"/>
                                        </p:tgtEl>
                                      </p:cBhvr>
                                    </p:animEffect>
                                  </p:childTnLst>
                                </p:cTn>
                              </p:par>
                            </p:childTnLst>
                          </p:cTn>
                        </p:par>
                        <p:par>
                          <p:cTn id="69" fill="hold">
                            <p:stCondLst>
                              <p:cond delay="500"/>
                            </p:stCondLst>
                            <p:childTnLst>
                              <p:par>
                                <p:cTn id="70" presetID="16" presetClass="entr" presetSubtype="21" fill="hold" nodeType="afterEffect">
                                  <p:stCondLst>
                                    <p:cond delay="250"/>
                                  </p:stCondLst>
                                  <p:childTnLst>
                                    <p:set>
                                      <p:cBhvr>
                                        <p:cTn id="71" dur="1" fill="hold">
                                          <p:stCondLst>
                                            <p:cond delay="0"/>
                                          </p:stCondLst>
                                        </p:cTn>
                                        <p:tgtEl>
                                          <p:spTgt spid="35"/>
                                        </p:tgtEl>
                                        <p:attrNameLst>
                                          <p:attrName>style.visibility</p:attrName>
                                        </p:attrNameLst>
                                      </p:cBhvr>
                                      <p:to>
                                        <p:strVal val="visible"/>
                                      </p:to>
                                    </p:set>
                                    <p:animEffect transition="in" filter="barn(inVertical)">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arn(inVertical)">
                                      <p:cBhvr>
                                        <p:cTn id="77" dur="500"/>
                                        <p:tgtEl>
                                          <p:spTgt spid="17"/>
                                        </p:tgtEl>
                                      </p:cBhvr>
                                    </p:animEffect>
                                  </p:childTnLst>
                                </p:cTn>
                              </p:par>
                            </p:childTnLst>
                          </p:cTn>
                        </p:par>
                        <p:par>
                          <p:cTn id="78" fill="hold">
                            <p:stCondLst>
                              <p:cond delay="500"/>
                            </p:stCondLst>
                            <p:childTnLst>
                              <p:par>
                                <p:cTn id="79" presetID="16" presetClass="entr" presetSubtype="21" fill="hold" nodeType="afterEffect">
                                  <p:stCondLst>
                                    <p:cond delay="250"/>
                                  </p:stCondLst>
                                  <p:childTnLst>
                                    <p:set>
                                      <p:cBhvr>
                                        <p:cTn id="80" dur="1" fill="hold">
                                          <p:stCondLst>
                                            <p:cond delay="0"/>
                                          </p:stCondLst>
                                        </p:cTn>
                                        <p:tgtEl>
                                          <p:spTgt spid="34"/>
                                        </p:tgtEl>
                                        <p:attrNameLst>
                                          <p:attrName>style.visibility</p:attrName>
                                        </p:attrNameLst>
                                      </p:cBhvr>
                                      <p:to>
                                        <p:strVal val="visible"/>
                                      </p:to>
                                    </p:set>
                                    <p:animEffect transition="in" filter="barn(inVertical)">
                                      <p:cBhvr>
                                        <p:cTn id="8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lstStyle/>
          <a:p>
            <a:r>
              <a:rPr lang="fr-FR" dirty="0" smtClean="0"/>
              <a:t>Comment acquérir la sagesse?</a:t>
            </a:r>
            <a:endParaRPr lang="fr-FR" dirty="0"/>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sp>
        <p:nvSpPr>
          <p:cNvPr id="10" name="Espace réservé du contenu 2"/>
          <p:cNvSpPr txBox="1">
            <a:spLocks/>
          </p:cNvSpPr>
          <p:nvPr/>
        </p:nvSpPr>
        <p:spPr>
          <a:xfrm>
            <a:off x="179512" y="980728"/>
            <a:ext cx="8856984" cy="5976664"/>
          </a:xfrm>
          <a:prstGeom prst="rect">
            <a:avLst/>
          </a:prstGeom>
          <a:ln>
            <a:noFill/>
          </a:ln>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fontAlgn="base"/>
            <a:endParaRPr lang="fr-FR" b="1" dirty="0" smtClean="0">
              <a:solidFill>
                <a:srgbClr val="FFFF00"/>
              </a:solidFill>
            </a:endParaRPr>
          </a:p>
        </p:txBody>
      </p:sp>
      <p:sp>
        <p:nvSpPr>
          <p:cNvPr id="7" name="Espace réservé du contenu 2"/>
          <p:cNvSpPr>
            <a:spLocks noGrp="1"/>
          </p:cNvSpPr>
          <p:nvPr>
            <p:ph idx="1"/>
          </p:nvPr>
        </p:nvSpPr>
        <p:spPr>
          <a:xfrm>
            <a:off x="0" y="1124744"/>
            <a:ext cx="9144000" cy="4968552"/>
          </a:xfrm>
          <a:ln>
            <a:noFill/>
          </a:ln>
        </p:spPr>
        <p:txBody>
          <a:bodyPr>
            <a:normAutofit lnSpcReduction="10000"/>
          </a:bodyPr>
          <a:lstStyle/>
          <a:p>
            <a:pPr>
              <a:spcAft>
                <a:spcPts val="1000"/>
              </a:spcAft>
              <a:buNone/>
            </a:pPr>
            <a:r>
              <a:rPr lang="fr-FR" dirty="0" smtClean="0">
                <a:solidFill>
                  <a:schemeClr val="tx1"/>
                </a:solidFill>
                <a:latin typeface="Calibri"/>
                <a:ea typeface="Calibri"/>
                <a:cs typeface="Times New Roman"/>
              </a:rPr>
              <a:t>	</a:t>
            </a:r>
            <a:r>
              <a:rPr lang="fr-FR" dirty="0" smtClean="0">
                <a:solidFill>
                  <a:schemeClr val="tx1"/>
                </a:solidFill>
                <a:latin typeface="Calibri"/>
                <a:ea typeface="Calibri"/>
                <a:cs typeface="Times New Roman"/>
                <a:sym typeface="Wingdings"/>
              </a:rPr>
              <a:t></a:t>
            </a:r>
            <a:r>
              <a:rPr lang="fr-FR" dirty="0" smtClean="0">
                <a:solidFill>
                  <a:schemeClr val="tx1"/>
                </a:solidFill>
                <a:latin typeface="Calibri"/>
                <a:ea typeface="Calibri"/>
                <a:cs typeface="Times New Roman"/>
              </a:rPr>
              <a:t>Imitons </a:t>
            </a:r>
            <a:r>
              <a:rPr lang="fr-FR" b="1" dirty="0" smtClean="0">
                <a:solidFill>
                  <a:schemeClr val="tx1"/>
                </a:solidFill>
                <a:latin typeface="Calibri"/>
                <a:ea typeface="Calibri"/>
                <a:cs typeface="Times New Roman"/>
              </a:rPr>
              <a:t>Salomon</a:t>
            </a:r>
            <a:r>
              <a:rPr lang="fr-FR" dirty="0" smtClean="0">
                <a:solidFill>
                  <a:schemeClr val="tx1"/>
                </a:solidFill>
                <a:latin typeface="Calibri"/>
                <a:ea typeface="Calibri"/>
                <a:cs typeface="Times New Roman"/>
              </a:rPr>
              <a:t>, dans sa jeunesse…</a:t>
            </a:r>
          </a:p>
          <a:p>
            <a:pPr>
              <a:spcAft>
                <a:spcPts val="1000"/>
              </a:spcAft>
              <a:buNone/>
            </a:pPr>
            <a:endParaRPr lang="fr-FR" sz="900" dirty="0" smtClean="0">
              <a:solidFill>
                <a:schemeClr val="tx1"/>
              </a:solidFill>
              <a:latin typeface="Calibri"/>
              <a:ea typeface="Calibri"/>
              <a:cs typeface="Times New Roman"/>
            </a:endParaRPr>
          </a:p>
          <a:p>
            <a:pPr>
              <a:spcAft>
                <a:spcPts val="1000"/>
              </a:spcAft>
            </a:pPr>
            <a:r>
              <a:rPr lang="fr-FR" dirty="0" smtClean="0">
                <a:solidFill>
                  <a:schemeClr val="tx1"/>
                </a:solidFill>
                <a:latin typeface="Calibri"/>
                <a:ea typeface="Calibri"/>
                <a:cs typeface="Times New Roman"/>
              </a:rPr>
              <a:t>« Car l’Éternel </a:t>
            </a:r>
            <a:r>
              <a:rPr lang="fr-FR" dirty="0" smtClean="0">
                <a:solidFill>
                  <a:srgbClr val="FFFF00"/>
                </a:solidFill>
                <a:latin typeface="Calibri"/>
                <a:ea typeface="Calibri"/>
                <a:cs typeface="Times New Roman"/>
              </a:rPr>
              <a:t>donne la sagesse </a:t>
            </a:r>
            <a:r>
              <a:rPr lang="fr-FR" dirty="0" smtClean="0">
                <a:solidFill>
                  <a:schemeClr val="tx1"/>
                </a:solidFill>
                <a:latin typeface="Calibri"/>
                <a:ea typeface="Calibri"/>
                <a:cs typeface="Times New Roman"/>
              </a:rPr>
              <a:t>»</a:t>
            </a:r>
            <a:r>
              <a:rPr lang="fr-FR" dirty="0" smtClean="0">
                <a:solidFill>
                  <a:srgbClr val="FFFF00"/>
                </a:solidFill>
                <a:latin typeface="Calibri"/>
                <a:ea typeface="Calibri"/>
                <a:cs typeface="Times New Roman"/>
              </a:rPr>
              <a:t>                                                                                                </a:t>
            </a:r>
            <a:r>
              <a:rPr lang="fr-FR" dirty="0" err="1" smtClean="0">
                <a:solidFill>
                  <a:schemeClr val="tx1"/>
                </a:solidFill>
                <a:latin typeface="Calibri"/>
                <a:ea typeface="Calibri"/>
                <a:cs typeface="Times New Roman"/>
              </a:rPr>
              <a:t>Prov</a:t>
            </a:r>
            <a:r>
              <a:rPr lang="fr-FR" dirty="0" smtClean="0">
                <a:solidFill>
                  <a:schemeClr val="tx1"/>
                </a:solidFill>
                <a:latin typeface="Calibri"/>
                <a:ea typeface="Calibri"/>
                <a:cs typeface="Times New Roman"/>
              </a:rPr>
              <a:t> 2.6 </a:t>
            </a:r>
          </a:p>
          <a:p>
            <a:pPr>
              <a:spcAft>
                <a:spcPts val="1000"/>
              </a:spcAft>
            </a:pPr>
            <a:r>
              <a:rPr lang="fr-FR" dirty="0" smtClean="0">
                <a:solidFill>
                  <a:schemeClr val="tx1"/>
                </a:solidFill>
                <a:latin typeface="Calibri" panose="020F0502020204030204" pitchFamily="34" charset="0"/>
                <a:ea typeface="Calibri"/>
                <a:cs typeface="Times New Roman"/>
              </a:rPr>
              <a:t>« Et </a:t>
            </a:r>
            <a:r>
              <a:rPr lang="fr-FR" dirty="0">
                <a:solidFill>
                  <a:schemeClr val="tx1"/>
                </a:solidFill>
                <a:latin typeface="Calibri" panose="020F0502020204030204" pitchFamily="34" charset="0"/>
                <a:ea typeface="Calibri"/>
                <a:cs typeface="Times New Roman"/>
              </a:rPr>
              <a:t>Salomon dit à </a:t>
            </a:r>
            <a:r>
              <a:rPr lang="fr-FR" dirty="0" smtClean="0">
                <a:solidFill>
                  <a:schemeClr val="tx1"/>
                </a:solidFill>
                <a:latin typeface="Calibri" panose="020F0502020204030204" pitchFamily="34" charset="0"/>
                <a:ea typeface="Calibri"/>
                <a:cs typeface="Times New Roman"/>
              </a:rPr>
              <a:t>Dieu… </a:t>
            </a:r>
            <a:r>
              <a:rPr lang="fr-FR" dirty="0">
                <a:solidFill>
                  <a:schemeClr val="tx1"/>
                </a:solidFill>
                <a:latin typeface="Calibri" panose="020F0502020204030204" pitchFamily="34" charset="0"/>
                <a:ea typeface="Calibri"/>
                <a:cs typeface="Times New Roman"/>
              </a:rPr>
              <a:t>maintenant</a:t>
            </a:r>
            <a:r>
              <a:rPr lang="fr-FR" dirty="0" smtClean="0">
                <a:solidFill>
                  <a:schemeClr val="tx1"/>
                </a:solidFill>
                <a:latin typeface="Calibri" panose="020F0502020204030204" pitchFamily="34" charset="0"/>
                <a:ea typeface="Calibri"/>
                <a:cs typeface="Times New Roman"/>
              </a:rPr>
              <a:t>,                                                                                      </a:t>
            </a:r>
            <a:r>
              <a:rPr lang="fr-FR" dirty="0" smtClean="0">
                <a:solidFill>
                  <a:srgbClr val="FFFF00"/>
                </a:solidFill>
                <a:latin typeface="Calibri" panose="020F0502020204030204" pitchFamily="34" charset="0"/>
                <a:ea typeface="Calibri"/>
                <a:cs typeface="Times New Roman"/>
              </a:rPr>
              <a:t>donne-moi de </a:t>
            </a:r>
            <a:r>
              <a:rPr lang="fr-FR" dirty="0">
                <a:solidFill>
                  <a:srgbClr val="FFFF00"/>
                </a:solidFill>
                <a:latin typeface="Calibri" panose="020F0502020204030204" pitchFamily="34" charset="0"/>
                <a:ea typeface="Calibri"/>
                <a:cs typeface="Times New Roman"/>
              </a:rPr>
              <a:t>la </a:t>
            </a:r>
            <a:r>
              <a:rPr lang="fr-FR" b="1" dirty="0" smtClean="0">
                <a:solidFill>
                  <a:srgbClr val="FFFF00"/>
                </a:solidFill>
                <a:latin typeface="Calibri" panose="020F0502020204030204" pitchFamily="34" charset="0"/>
                <a:ea typeface="Calibri"/>
                <a:cs typeface="Times New Roman"/>
              </a:rPr>
              <a:t>sagesse </a:t>
            </a:r>
            <a:r>
              <a:rPr lang="fr-FR" b="1" dirty="0" smtClean="0">
                <a:solidFill>
                  <a:schemeClr val="tx1"/>
                </a:solidFill>
                <a:latin typeface="Calibri" panose="020F0502020204030204" pitchFamily="34" charset="0"/>
                <a:ea typeface="Calibri"/>
                <a:cs typeface="Times New Roman"/>
              </a:rPr>
              <a:t>»</a:t>
            </a:r>
            <a:r>
              <a:rPr lang="fr-FR" b="1" dirty="0" smtClean="0">
                <a:solidFill>
                  <a:srgbClr val="FFFF00"/>
                </a:solidFill>
                <a:latin typeface="Calibri" panose="020F0502020204030204" pitchFamily="34" charset="0"/>
                <a:ea typeface="Calibri"/>
                <a:cs typeface="Times New Roman"/>
              </a:rPr>
              <a:t> </a:t>
            </a:r>
            <a:r>
              <a:rPr lang="fr-FR" dirty="0" smtClean="0">
                <a:solidFill>
                  <a:schemeClr val="tx1"/>
                </a:solidFill>
                <a:latin typeface="Calibri" panose="020F0502020204030204" pitchFamily="34" charset="0"/>
                <a:ea typeface="Calibri"/>
                <a:cs typeface="Times New Roman"/>
              </a:rPr>
              <a:t>2 Chr 1.10 </a:t>
            </a:r>
            <a:endParaRPr lang="fr-FR" b="1" dirty="0" smtClean="0">
              <a:solidFill>
                <a:srgbClr val="FFFF00"/>
              </a:solidFill>
              <a:latin typeface="Calibri" panose="020F0502020204030204" pitchFamily="34" charset="0"/>
              <a:ea typeface="Calibri"/>
              <a:cs typeface="Times New Roman"/>
            </a:endParaRPr>
          </a:p>
          <a:p>
            <a:pPr>
              <a:spcAft>
                <a:spcPts val="1000"/>
              </a:spcAft>
            </a:pPr>
            <a:r>
              <a:rPr lang="fr-FR" dirty="0" smtClean="0">
                <a:solidFill>
                  <a:schemeClr val="tx1"/>
                </a:solidFill>
                <a:latin typeface="Calibri" panose="020F0502020204030204" pitchFamily="34" charset="0"/>
                <a:ea typeface="Calibri"/>
                <a:cs typeface="Times New Roman"/>
              </a:rPr>
              <a:t>« Et </a:t>
            </a:r>
            <a:r>
              <a:rPr lang="fr-FR" dirty="0">
                <a:solidFill>
                  <a:schemeClr val="tx1"/>
                </a:solidFill>
                <a:latin typeface="Calibri" panose="020F0502020204030204" pitchFamily="34" charset="0"/>
                <a:ea typeface="Calibri"/>
                <a:cs typeface="Times New Roman"/>
              </a:rPr>
              <a:t>Dieu lui dit… voici, </a:t>
            </a:r>
            <a:r>
              <a:rPr lang="fr-FR" dirty="0">
                <a:solidFill>
                  <a:srgbClr val="FFFF00"/>
                </a:solidFill>
                <a:latin typeface="Calibri" panose="020F0502020204030204" pitchFamily="34" charset="0"/>
                <a:ea typeface="Calibri"/>
                <a:cs typeface="Times New Roman"/>
              </a:rPr>
              <a:t>je t’ai donné un </a:t>
            </a:r>
            <a:r>
              <a:rPr lang="fr-FR" dirty="0" smtClean="0">
                <a:solidFill>
                  <a:srgbClr val="FFFF00"/>
                </a:solidFill>
                <a:latin typeface="Calibri" panose="020F0502020204030204" pitchFamily="34" charset="0"/>
                <a:ea typeface="Calibri"/>
                <a:cs typeface="Times New Roman"/>
              </a:rPr>
              <a:t>                                                                                        cœur </a:t>
            </a:r>
            <a:r>
              <a:rPr lang="fr-FR" b="1" dirty="0" smtClean="0">
                <a:solidFill>
                  <a:srgbClr val="FFFF00"/>
                </a:solidFill>
                <a:latin typeface="Calibri" panose="020F0502020204030204" pitchFamily="34" charset="0"/>
                <a:ea typeface="Calibri"/>
                <a:cs typeface="Times New Roman"/>
              </a:rPr>
              <a:t>sage</a:t>
            </a:r>
            <a:r>
              <a:rPr lang="fr-FR" dirty="0" smtClean="0">
                <a:solidFill>
                  <a:schemeClr val="tx1"/>
                </a:solidFill>
                <a:latin typeface="Calibri" panose="020F0502020204030204" pitchFamily="34" charset="0"/>
                <a:ea typeface="Calibri"/>
                <a:cs typeface="Times New Roman"/>
              </a:rPr>
              <a:t>…</a:t>
            </a:r>
            <a:r>
              <a:rPr lang="fr-FR" dirty="0">
                <a:solidFill>
                  <a:schemeClr val="tx1"/>
                </a:solidFill>
                <a:latin typeface="Calibri" panose="020F0502020204030204" pitchFamily="34" charset="0"/>
                <a:ea typeface="Calibri"/>
                <a:cs typeface="Times New Roman"/>
              </a:rPr>
              <a:t> </a:t>
            </a:r>
            <a:r>
              <a:rPr lang="fr-FR" dirty="0" smtClean="0">
                <a:solidFill>
                  <a:schemeClr val="tx1"/>
                </a:solidFill>
                <a:latin typeface="Calibri" panose="020F0502020204030204" pitchFamily="34" charset="0"/>
                <a:ea typeface="Calibri"/>
                <a:cs typeface="Times New Roman"/>
              </a:rPr>
              <a:t>» 1 Rois 3.12 </a:t>
            </a:r>
          </a:p>
          <a:p>
            <a:pPr>
              <a:spcAft>
                <a:spcPts val="1000"/>
              </a:spcAft>
            </a:pPr>
            <a:r>
              <a:rPr lang="fr-FR" dirty="0" smtClean="0">
                <a:solidFill>
                  <a:schemeClr val="tx1"/>
                </a:solidFill>
                <a:latin typeface="Calibri" panose="020F0502020204030204" pitchFamily="34" charset="0"/>
                <a:ea typeface="Calibri"/>
                <a:cs typeface="Times New Roman"/>
              </a:rPr>
              <a:t>« </a:t>
            </a:r>
            <a:r>
              <a:rPr lang="fr-FR" dirty="0" smtClean="0">
                <a:solidFill>
                  <a:srgbClr val="FFFF00"/>
                </a:solidFill>
                <a:latin typeface="Calibri" panose="020F0502020204030204" pitchFamily="34" charset="0"/>
                <a:ea typeface="Calibri"/>
                <a:cs typeface="Times New Roman"/>
              </a:rPr>
              <a:t>Heureux</a:t>
            </a:r>
            <a:r>
              <a:rPr lang="fr-FR" dirty="0" smtClean="0">
                <a:solidFill>
                  <a:schemeClr val="tx1"/>
                </a:solidFill>
                <a:latin typeface="Calibri" panose="020F0502020204030204" pitchFamily="34" charset="0"/>
                <a:ea typeface="Calibri"/>
                <a:cs typeface="Times New Roman"/>
              </a:rPr>
              <a:t> </a:t>
            </a:r>
            <a:r>
              <a:rPr lang="fr-FR" dirty="0">
                <a:solidFill>
                  <a:schemeClr val="tx1"/>
                </a:solidFill>
                <a:latin typeface="Calibri" panose="020F0502020204030204" pitchFamily="34" charset="0"/>
                <a:ea typeface="Calibri"/>
                <a:cs typeface="Times New Roman"/>
              </a:rPr>
              <a:t>tes gens, </a:t>
            </a:r>
            <a:r>
              <a:rPr lang="fr-FR" dirty="0">
                <a:solidFill>
                  <a:srgbClr val="FFFF00"/>
                </a:solidFill>
                <a:latin typeface="Calibri" panose="020F0502020204030204" pitchFamily="34" charset="0"/>
                <a:ea typeface="Calibri"/>
                <a:cs typeface="Times New Roman"/>
              </a:rPr>
              <a:t>heureux</a:t>
            </a:r>
            <a:r>
              <a:rPr lang="fr-FR" dirty="0">
                <a:solidFill>
                  <a:schemeClr val="tx1"/>
                </a:solidFill>
                <a:latin typeface="Calibri" panose="020F0502020204030204" pitchFamily="34" charset="0"/>
                <a:ea typeface="Calibri"/>
                <a:cs typeface="Times New Roman"/>
              </a:rPr>
              <a:t> ceux-ci, </a:t>
            </a:r>
            <a:r>
              <a:rPr lang="fr-FR" dirty="0" smtClean="0">
                <a:solidFill>
                  <a:schemeClr val="tx1"/>
                </a:solidFill>
                <a:latin typeface="Calibri" panose="020F0502020204030204" pitchFamily="34" charset="0"/>
                <a:ea typeface="Calibri"/>
                <a:cs typeface="Times New Roman"/>
              </a:rPr>
              <a:t>                                                                                                                              tes </a:t>
            </a:r>
            <a:r>
              <a:rPr lang="fr-FR" dirty="0">
                <a:solidFill>
                  <a:schemeClr val="tx1"/>
                </a:solidFill>
                <a:latin typeface="Calibri" panose="020F0502020204030204" pitchFamily="34" charset="0"/>
                <a:ea typeface="Calibri"/>
                <a:cs typeface="Times New Roman"/>
              </a:rPr>
              <a:t>serviteurs, qui se tiennent </a:t>
            </a:r>
            <a:r>
              <a:rPr lang="fr-FR" dirty="0" smtClean="0">
                <a:solidFill>
                  <a:schemeClr val="tx1"/>
                </a:solidFill>
                <a:latin typeface="Calibri" panose="020F0502020204030204" pitchFamily="34" charset="0"/>
                <a:ea typeface="Calibri"/>
                <a:cs typeface="Times New Roman"/>
              </a:rPr>
              <a:t>                                                                                continuellement </a:t>
            </a:r>
            <a:r>
              <a:rPr lang="fr-FR" dirty="0">
                <a:solidFill>
                  <a:schemeClr val="tx1"/>
                </a:solidFill>
                <a:latin typeface="Calibri" panose="020F0502020204030204" pitchFamily="34" charset="0"/>
                <a:ea typeface="Calibri"/>
                <a:cs typeface="Times New Roman"/>
              </a:rPr>
              <a:t>devant toi, et qui </a:t>
            </a:r>
            <a:r>
              <a:rPr lang="fr-FR" dirty="0">
                <a:solidFill>
                  <a:srgbClr val="FFFF00"/>
                </a:solidFill>
                <a:latin typeface="Calibri" panose="020F0502020204030204" pitchFamily="34" charset="0"/>
                <a:ea typeface="Calibri"/>
                <a:cs typeface="Times New Roman"/>
              </a:rPr>
              <a:t>entendent ta </a:t>
            </a:r>
            <a:r>
              <a:rPr lang="fr-FR" b="1" dirty="0">
                <a:solidFill>
                  <a:srgbClr val="FFFF00"/>
                </a:solidFill>
                <a:latin typeface="Calibri" panose="020F0502020204030204" pitchFamily="34" charset="0"/>
                <a:ea typeface="Calibri"/>
                <a:cs typeface="Times New Roman"/>
              </a:rPr>
              <a:t>sagesse</a:t>
            </a:r>
            <a:r>
              <a:rPr lang="fr-FR" dirty="0">
                <a:solidFill>
                  <a:schemeClr val="tx1"/>
                </a:solidFill>
                <a:latin typeface="Calibri" panose="020F0502020204030204" pitchFamily="34" charset="0"/>
                <a:ea typeface="Calibri"/>
                <a:cs typeface="Times New Roman"/>
              </a:rPr>
              <a:t> </a:t>
            </a:r>
            <a:r>
              <a:rPr lang="fr-FR" dirty="0" smtClean="0">
                <a:solidFill>
                  <a:schemeClr val="tx1"/>
                </a:solidFill>
                <a:latin typeface="Calibri" panose="020F0502020204030204" pitchFamily="34" charset="0"/>
                <a:ea typeface="Calibri"/>
                <a:cs typeface="Times New Roman"/>
              </a:rPr>
              <a:t>! »                                       1 Rois 10.8 </a:t>
            </a:r>
          </a:p>
          <a:p>
            <a:pPr marL="0" indent="0" fontAlgn="base">
              <a:buNone/>
            </a:pPr>
            <a:endParaRPr lang="fr-FR" b="1" dirty="0" smtClean="0">
              <a:solidFill>
                <a:srgbClr val="FFFF00"/>
              </a:solidFill>
            </a:endParaRPr>
          </a:p>
        </p:txBody>
      </p:sp>
      <p:pic>
        <p:nvPicPr>
          <p:cNvPr id="8" name="Picture 2"/>
          <p:cNvPicPr>
            <a:picLocks noChangeAspect="1" noChangeArrowheads="1"/>
          </p:cNvPicPr>
          <p:nvPr/>
        </p:nvPicPr>
        <p:blipFill>
          <a:blip r:embed="rId3" cstate="print"/>
          <a:srcRect l="25976" t="1691" r="28350" b="11510"/>
          <a:stretch>
            <a:fillRect/>
          </a:stretch>
        </p:blipFill>
        <p:spPr bwMode="auto">
          <a:xfrm>
            <a:off x="5508104" y="1484784"/>
            <a:ext cx="3240360" cy="3463833"/>
          </a:xfrm>
          <a:prstGeom prst="rect">
            <a:avLst/>
          </a:prstGeom>
          <a:noFill/>
          <a:ln w="9525">
            <a:noFill/>
            <a:miter lim="800000"/>
            <a:headEnd/>
            <a:tailEnd/>
          </a:ln>
        </p:spPr>
      </p:pic>
      <p:sp>
        <p:nvSpPr>
          <p:cNvPr id="9" name="ZoneTexte 8"/>
          <p:cNvSpPr txBox="1"/>
          <p:nvPr/>
        </p:nvSpPr>
        <p:spPr>
          <a:xfrm>
            <a:off x="7462664" y="49778"/>
            <a:ext cx="1681336"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dirty="0" smtClean="0">
                <a:latin typeface="Calibri" panose="020F0502020204030204" pitchFamily="34" charset="0"/>
              </a:rPr>
              <a:t>3. L’épître de Jacques </a:t>
            </a:r>
          </a:p>
          <a:p>
            <a:pPr algn="ctr"/>
            <a:r>
              <a:rPr lang="fr-FR" sz="1200" dirty="0" smtClean="0">
                <a:latin typeface="Calibri" panose="020F0502020204030204" pitchFamily="34" charset="0"/>
              </a:rPr>
              <a:t>et la sagesse</a:t>
            </a:r>
          </a:p>
          <a:p>
            <a:pPr algn="ctr"/>
            <a:r>
              <a:rPr lang="fr-FR" sz="1200" b="1" dirty="0" smtClean="0">
                <a:solidFill>
                  <a:srgbClr val="FFFF00"/>
                </a:solidFill>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6" name="Espace réservé du numéro de diapositive 5"/>
          <p:cNvSpPr>
            <a:spLocks noGrp="1"/>
          </p:cNvSpPr>
          <p:nvPr>
            <p:ph type="sldNum" sz="quarter" idx="12"/>
          </p:nvPr>
        </p:nvSpPr>
        <p:spPr/>
        <p:txBody>
          <a:bodyPr/>
          <a:lstStyle/>
          <a:p>
            <a:fld id="{8991DF9D-E48D-4438-8871-78B12F652E0A}" type="slidenum">
              <a:rPr lang="fr-FR" smtClean="0"/>
              <a:pPr/>
              <a:t>17</a:t>
            </a:fld>
            <a:endParaRPr lang="fr-FR"/>
          </a:p>
        </p:txBody>
      </p:sp>
    </p:spTree>
    <p:extLst>
      <p:ext uri="{BB962C8B-B14F-4D97-AF65-F5344CB8AC3E}">
        <p14:creationId xmlns:p14="http://schemas.microsoft.com/office/powerpoint/2010/main" val="35814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barn(inVertical)">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barn(inVertical)">
                                      <p:cBhvr>
                                        <p:cTn id="3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lstStyle/>
          <a:p>
            <a:r>
              <a:rPr lang="fr-FR" dirty="0" smtClean="0"/>
              <a:t>Comment acquérir la sagesse?</a:t>
            </a:r>
            <a:endParaRPr lang="fr-FR" dirty="0"/>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sp>
        <p:nvSpPr>
          <p:cNvPr id="10" name="Espace réservé du contenu 2"/>
          <p:cNvSpPr txBox="1">
            <a:spLocks/>
          </p:cNvSpPr>
          <p:nvPr/>
        </p:nvSpPr>
        <p:spPr>
          <a:xfrm>
            <a:off x="179512" y="980728"/>
            <a:ext cx="8856984" cy="5976664"/>
          </a:xfrm>
          <a:prstGeom prst="rect">
            <a:avLst/>
          </a:prstGeom>
          <a:ln>
            <a:noFill/>
          </a:ln>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fontAlgn="base"/>
            <a:endParaRPr lang="fr-FR" b="1" dirty="0" smtClean="0">
              <a:solidFill>
                <a:srgbClr val="FFFF00"/>
              </a:solidFill>
            </a:endParaRPr>
          </a:p>
        </p:txBody>
      </p:sp>
      <p:sp>
        <p:nvSpPr>
          <p:cNvPr id="7" name="Espace réservé du contenu 2"/>
          <p:cNvSpPr>
            <a:spLocks noGrp="1"/>
          </p:cNvSpPr>
          <p:nvPr>
            <p:ph idx="1"/>
          </p:nvPr>
        </p:nvSpPr>
        <p:spPr>
          <a:xfrm>
            <a:off x="36004" y="980728"/>
            <a:ext cx="9144000" cy="5400600"/>
          </a:xfrm>
          <a:ln>
            <a:noFill/>
          </a:ln>
        </p:spPr>
        <p:txBody>
          <a:bodyPr>
            <a:normAutofit/>
          </a:bodyPr>
          <a:lstStyle/>
          <a:p>
            <a:pPr>
              <a:spcAft>
                <a:spcPts val="1000"/>
              </a:spcAft>
            </a:pPr>
            <a:r>
              <a:rPr lang="fr-FR" b="1" dirty="0" smtClean="0">
                <a:solidFill>
                  <a:srgbClr val="FF0000"/>
                </a:solidFill>
                <a:latin typeface="Calibri" panose="020F0502020204030204" pitchFamily="34" charset="0"/>
                <a:ea typeface="Calibri"/>
                <a:cs typeface="Times New Roman"/>
              </a:rPr>
              <a:t>DIEU</a:t>
            </a:r>
            <a:r>
              <a:rPr lang="fr-FR" dirty="0" smtClean="0">
                <a:solidFill>
                  <a:schemeClr val="tx1"/>
                </a:solidFill>
                <a:latin typeface="Calibri" panose="020F0502020204030204" pitchFamily="34" charset="0"/>
                <a:ea typeface="Calibri"/>
                <a:cs typeface="Times New Roman"/>
              </a:rPr>
              <a:t> </a:t>
            </a:r>
            <a:r>
              <a:rPr lang="fr-FR" sz="2200" dirty="0" smtClean="0">
                <a:solidFill>
                  <a:schemeClr val="tx1"/>
                </a:solidFill>
                <a:latin typeface="Calibri" panose="020F0502020204030204" pitchFamily="34" charset="0"/>
                <a:ea typeface="Calibri"/>
                <a:cs typeface="Times New Roman"/>
              </a:rPr>
              <a:t>« Et </a:t>
            </a:r>
            <a:r>
              <a:rPr lang="fr-FR" sz="2200" dirty="0">
                <a:solidFill>
                  <a:schemeClr val="tx1"/>
                </a:solidFill>
                <a:latin typeface="Calibri" panose="020F0502020204030204" pitchFamily="34" charset="0"/>
                <a:ea typeface="Calibri"/>
                <a:cs typeface="Times New Roman"/>
              </a:rPr>
              <a:t>si quelqu’un de vous </a:t>
            </a:r>
            <a:r>
              <a:rPr lang="fr-FR" sz="2200" dirty="0" smtClean="0">
                <a:solidFill>
                  <a:srgbClr val="FFFF00"/>
                </a:solidFill>
                <a:latin typeface="Calibri" panose="020F0502020204030204" pitchFamily="34" charset="0"/>
                <a:ea typeface="Calibri"/>
                <a:cs typeface="Times New Roman"/>
              </a:rPr>
              <a:t>manque de </a:t>
            </a:r>
            <a:r>
              <a:rPr lang="fr-FR" sz="2200" b="1" dirty="0">
                <a:solidFill>
                  <a:srgbClr val="FFFF00"/>
                </a:solidFill>
                <a:latin typeface="Calibri" panose="020F0502020204030204" pitchFamily="34" charset="0"/>
                <a:ea typeface="Calibri"/>
                <a:cs typeface="Times New Roman"/>
              </a:rPr>
              <a:t>sagesse</a:t>
            </a:r>
            <a:r>
              <a:rPr lang="fr-FR" sz="2200" dirty="0">
                <a:solidFill>
                  <a:schemeClr val="tx1"/>
                </a:solidFill>
                <a:latin typeface="Calibri" panose="020F0502020204030204" pitchFamily="34" charset="0"/>
                <a:ea typeface="Calibri"/>
                <a:cs typeface="Times New Roman"/>
              </a:rPr>
              <a:t>, </a:t>
            </a:r>
            <a:r>
              <a:rPr lang="fr-FR" sz="2200" dirty="0" smtClean="0">
                <a:solidFill>
                  <a:schemeClr val="tx1"/>
                </a:solidFill>
                <a:latin typeface="Calibri" panose="020F0502020204030204" pitchFamily="34" charset="0"/>
                <a:ea typeface="Calibri"/>
                <a:cs typeface="Times New Roman"/>
              </a:rPr>
              <a:t>                                                                                          </a:t>
            </a:r>
            <a:r>
              <a:rPr lang="fr-FR" sz="2200" dirty="0" smtClean="0">
                <a:solidFill>
                  <a:srgbClr val="FFFF00"/>
                </a:solidFill>
                <a:latin typeface="Calibri" panose="020F0502020204030204" pitchFamily="34" charset="0"/>
                <a:ea typeface="Calibri"/>
                <a:cs typeface="Times New Roman"/>
              </a:rPr>
              <a:t>qu’il demande </a:t>
            </a:r>
            <a:r>
              <a:rPr lang="fr-FR" sz="2200" b="1" dirty="0">
                <a:solidFill>
                  <a:srgbClr val="CCECFF"/>
                </a:solidFill>
                <a:latin typeface="Calibri" panose="020F0502020204030204" pitchFamily="34" charset="0"/>
                <a:ea typeface="Calibri"/>
                <a:cs typeface="Times New Roman"/>
              </a:rPr>
              <a:t>à Dieu qui donne </a:t>
            </a:r>
            <a:r>
              <a:rPr lang="fr-FR" sz="2200" b="1" dirty="0" smtClean="0">
                <a:solidFill>
                  <a:srgbClr val="CCECFF"/>
                </a:solidFill>
                <a:latin typeface="Calibri" panose="020F0502020204030204" pitchFamily="34" charset="0"/>
                <a:ea typeface="Calibri"/>
                <a:cs typeface="Times New Roman"/>
              </a:rPr>
              <a:t> </a:t>
            </a:r>
            <a:r>
              <a:rPr lang="fr-FR" sz="2200" dirty="0" smtClean="0">
                <a:solidFill>
                  <a:schemeClr val="tx1"/>
                </a:solidFill>
                <a:latin typeface="Calibri" panose="020F0502020204030204" pitchFamily="34" charset="0"/>
                <a:ea typeface="Calibri"/>
                <a:cs typeface="Times New Roman"/>
              </a:rPr>
              <a:t>à </a:t>
            </a:r>
            <a:r>
              <a:rPr lang="fr-FR" sz="2200" dirty="0">
                <a:solidFill>
                  <a:schemeClr val="tx1"/>
                </a:solidFill>
                <a:latin typeface="Calibri" panose="020F0502020204030204" pitchFamily="34" charset="0"/>
                <a:ea typeface="Calibri"/>
                <a:cs typeface="Times New Roman"/>
              </a:rPr>
              <a:t>tous </a:t>
            </a:r>
            <a:r>
              <a:rPr lang="fr-FR" sz="2200" dirty="0" smtClean="0">
                <a:solidFill>
                  <a:schemeClr val="tx1"/>
                </a:solidFill>
                <a:latin typeface="Calibri" panose="020F0502020204030204" pitchFamily="34" charset="0"/>
                <a:ea typeface="Calibri"/>
                <a:cs typeface="Times New Roman"/>
              </a:rPr>
              <a:t>                                                                                            libéralement </a:t>
            </a:r>
            <a:r>
              <a:rPr lang="fr-FR" sz="2200" dirty="0">
                <a:solidFill>
                  <a:schemeClr val="tx1"/>
                </a:solidFill>
                <a:latin typeface="Calibri" pitchFamily="34" charset="0"/>
                <a:ea typeface="Calibri"/>
                <a:cs typeface="Times New Roman"/>
              </a:rPr>
              <a:t>et qui ne </a:t>
            </a:r>
            <a:r>
              <a:rPr lang="fr-FR" sz="2200" dirty="0" smtClean="0">
                <a:solidFill>
                  <a:schemeClr val="tx1"/>
                </a:solidFill>
                <a:latin typeface="Calibri" pitchFamily="34" charset="0"/>
                <a:ea typeface="Calibri"/>
                <a:cs typeface="Times New Roman"/>
              </a:rPr>
              <a:t>fait pas de reproches</a:t>
            </a:r>
            <a:r>
              <a:rPr lang="fr-FR" sz="2200" dirty="0">
                <a:solidFill>
                  <a:schemeClr val="tx1"/>
                </a:solidFill>
                <a:latin typeface="Calibri" pitchFamily="34" charset="0"/>
                <a:ea typeface="Calibri"/>
                <a:cs typeface="Times New Roman"/>
              </a:rPr>
              <a:t>, </a:t>
            </a:r>
            <a:r>
              <a:rPr lang="fr-FR" sz="2200" dirty="0" smtClean="0">
                <a:solidFill>
                  <a:schemeClr val="tx1"/>
                </a:solidFill>
                <a:latin typeface="Calibri" pitchFamily="34" charset="0"/>
                <a:ea typeface="Calibri"/>
                <a:cs typeface="Times New Roman"/>
              </a:rPr>
              <a:t>                                                                                  et </a:t>
            </a:r>
            <a:r>
              <a:rPr lang="fr-FR" sz="2200" dirty="0">
                <a:solidFill>
                  <a:schemeClr val="tx1"/>
                </a:solidFill>
                <a:latin typeface="Calibri" pitchFamily="34" charset="0"/>
                <a:ea typeface="Calibri"/>
                <a:cs typeface="Times New Roman"/>
              </a:rPr>
              <a:t>il lui sera </a:t>
            </a:r>
            <a:r>
              <a:rPr lang="fr-FR" sz="2200" dirty="0" smtClean="0">
                <a:solidFill>
                  <a:schemeClr val="tx1"/>
                </a:solidFill>
                <a:latin typeface="Calibri" pitchFamily="34" charset="0"/>
                <a:ea typeface="Calibri"/>
                <a:cs typeface="Times New Roman"/>
              </a:rPr>
              <a:t>donné » Jacques 1.5 </a:t>
            </a:r>
          </a:p>
          <a:p>
            <a:pPr lvl="0"/>
            <a:r>
              <a:rPr lang="fr-FR" b="1" dirty="0" smtClean="0">
                <a:solidFill>
                  <a:srgbClr val="FF0000"/>
                </a:solidFill>
                <a:latin typeface="Calibri" pitchFamily="34" charset="0"/>
              </a:rPr>
              <a:t>LE FILS </a:t>
            </a:r>
            <a:r>
              <a:rPr lang="fr-FR" sz="2200" dirty="0" smtClean="0">
                <a:solidFill>
                  <a:schemeClr val="tx1"/>
                </a:solidFill>
                <a:latin typeface="Calibri" pitchFamily="34" charset="0"/>
              </a:rPr>
              <a:t>«</a:t>
            </a:r>
            <a:r>
              <a:rPr lang="fr-FR" sz="2200" b="1" dirty="0" smtClean="0">
                <a:solidFill>
                  <a:srgbClr val="CCECFF"/>
                </a:solidFill>
                <a:latin typeface="Calibri" pitchFamily="34" charset="0"/>
              </a:rPr>
              <a:t> Le Christ</a:t>
            </a:r>
            <a:r>
              <a:rPr lang="fr-FR" sz="2200" dirty="0" smtClean="0">
                <a:solidFill>
                  <a:schemeClr val="tx1"/>
                </a:solidFill>
                <a:latin typeface="Calibri" pitchFamily="34" charset="0"/>
              </a:rPr>
              <a:t>, la puissance de Dieu et la </a:t>
            </a:r>
            <a:r>
              <a:rPr lang="fr-FR" sz="2200" dirty="0" smtClean="0">
                <a:solidFill>
                  <a:srgbClr val="FFFF00"/>
                </a:solidFill>
                <a:latin typeface="Calibri" pitchFamily="34" charset="0"/>
              </a:rPr>
              <a:t>sagesse                                                                                    de Dieu</a:t>
            </a:r>
            <a:r>
              <a:rPr lang="fr-FR" sz="2200" dirty="0" smtClean="0">
                <a:solidFill>
                  <a:schemeClr val="tx1"/>
                </a:solidFill>
                <a:latin typeface="Calibri" pitchFamily="34" charset="0"/>
              </a:rPr>
              <a:t>… </a:t>
            </a:r>
            <a:r>
              <a:rPr lang="fr-FR" sz="2200" b="1" dirty="0" smtClean="0">
                <a:solidFill>
                  <a:srgbClr val="CCECFF"/>
                </a:solidFill>
                <a:latin typeface="Calibri" pitchFamily="34" charset="0"/>
              </a:rPr>
              <a:t>nous</a:t>
            </a:r>
            <a:r>
              <a:rPr lang="fr-FR" sz="2200" dirty="0" smtClean="0">
                <a:solidFill>
                  <a:schemeClr val="tx1"/>
                </a:solidFill>
                <a:latin typeface="Calibri" pitchFamily="34" charset="0"/>
              </a:rPr>
              <a:t> a été fait </a:t>
            </a:r>
            <a:r>
              <a:rPr lang="fr-FR" sz="2200" b="1" dirty="0" smtClean="0">
                <a:solidFill>
                  <a:srgbClr val="FFFF00"/>
                </a:solidFill>
                <a:latin typeface="Calibri" pitchFamily="34" charset="0"/>
              </a:rPr>
              <a:t>sagesse</a:t>
            </a:r>
            <a:r>
              <a:rPr lang="fr-FR" sz="2200" dirty="0" smtClean="0">
                <a:solidFill>
                  <a:srgbClr val="FFFF00"/>
                </a:solidFill>
                <a:latin typeface="Calibri" pitchFamily="34" charset="0"/>
              </a:rPr>
              <a:t> </a:t>
            </a:r>
            <a:r>
              <a:rPr lang="fr-FR" sz="2200" dirty="0" smtClean="0">
                <a:solidFill>
                  <a:schemeClr val="tx1"/>
                </a:solidFill>
                <a:latin typeface="Calibri" pitchFamily="34" charset="0"/>
              </a:rPr>
              <a:t>de  la part de                                                              Dieu » 1 Cor. 1.30</a:t>
            </a:r>
          </a:p>
          <a:p>
            <a:pPr lvl="0"/>
            <a:r>
              <a:rPr lang="fr-FR" b="1" dirty="0" smtClean="0">
                <a:solidFill>
                  <a:srgbClr val="FF0000"/>
                </a:solidFill>
                <a:latin typeface="Calibri" pitchFamily="34" charset="0"/>
              </a:rPr>
              <a:t>LE SAINT-ESPRIT </a:t>
            </a:r>
            <a:r>
              <a:rPr lang="fr-FR" sz="2200" dirty="0" smtClean="0">
                <a:solidFill>
                  <a:schemeClr val="tx1"/>
                </a:solidFill>
                <a:latin typeface="Calibri" pitchFamily="34" charset="0"/>
              </a:rPr>
              <a:t>« que le </a:t>
            </a:r>
            <a:r>
              <a:rPr lang="fr-FR" sz="2200" b="1" dirty="0" smtClean="0">
                <a:solidFill>
                  <a:srgbClr val="CCECFF"/>
                </a:solidFill>
                <a:latin typeface="Calibri" pitchFamily="34" charset="0"/>
              </a:rPr>
              <a:t>Dieu</a:t>
            </a:r>
            <a:r>
              <a:rPr lang="fr-FR" sz="2200" dirty="0" smtClean="0">
                <a:solidFill>
                  <a:srgbClr val="FF0000"/>
                </a:solidFill>
                <a:latin typeface="Calibri" pitchFamily="34" charset="0"/>
              </a:rPr>
              <a:t> </a:t>
            </a:r>
            <a:r>
              <a:rPr lang="fr-FR" sz="2200" dirty="0" smtClean="0">
                <a:solidFill>
                  <a:schemeClr val="tx1"/>
                </a:solidFill>
                <a:latin typeface="Calibri" pitchFamily="34" charset="0"/>
              </a:rPr>
              <a:t>de notre seigneur                                                              Jésus Christ, le Père de gloire, </a:t>
            </a:r>
            <a:r>
              <a:rPr lang="fr-FR" sz="2200" b="1" dirty="0" smtClean="0">
                <a:solidFill>
                  <a:srgbClr val="CCECFF"/>
                </a:solidFill>
                <a:latin typeface="Calibri" pitchFamily="34" charset="0"/>
              </a:rPr>
              <a:t>vous donne </a:t>
            </a:r>
            <a:r>
              <a:rPr lang="fr-FR" sz="2200" dirty="0" smtClean="0">
                <a:solidFill>
                  <a:srgbClr val="FFFF00"/>
                </a:solidFill>
                <a:latin typeface="Calibri" pitchFamily="34" charset="0"/>
              </a:rPr>
              <a:t>[l']esprit                                                                       de </a:t>
            </a:r>
            <a:r>
              <a:rPr lang="fr-FR" sz="2200" b="1" dirty="0" smtClean="0">
                <a:solidFill>
                  <a:srgbClr val="FFFF00"/>
                </a:solidFill>
                <a:latin typeface="Calibri" pitchFamily="34" charset="0"/>
              </a:rPr>
              <a:t>sagesse</a:t>
            </a:r>
            <a:r>
              <a:rPr lang="fr-FR" sz="2200" dirty="0" smtClean="0">
                <a:solidFill>
                  <a:srgbClr val="FFFF00"/>
                </a:solidFill>
                <a:latin typeface="Calibri" pitchFamily="34" charset="0"/>
              </a:rPr>
              <a:t> </a:t>
            </a:r>
            <a:r>
              <a:rPr lang="fr-FR" sz="2200" dirty="0" smtClean="0">
                <a:solidFill>
                  <a:schemeClr val="tx1"/>
                </a:solidFill>
                <a:latin typeface="Calibri" pitchFamily="34" charset="0"/>
              </a:rPr>
              <a:t>et de révélation dans sa connaissance »                                                                                 </a:t>
            </a:r>
            <a:r>
              <a:rPr lang="fr-FR" sz="2200" dirty="0" err="1" smtClean="0">
                <a:solidFill>
                  <a:schemeClr val="tx1"/>
                </a:solidFill>
                <a:latin typeface="Calibri" pitchFamily="34" charset="0"/>
              </a:rPr>
              <a:t>Eph</a:t>
            </a:r>
            <a:r>
              <a:rPr lang="fr-FR" sz="2200" dirty="0" smtClean="0">
                <a:solidFill>
                  <a:schemeClr val="tx1"/>
                </a:solidFill>
                <a:latin typeface="Calibri" pitchFamily="34" charset="0"/>
              </a:rPr>
              <a:t> 1.17 </a:t>
            </a:r>
          </a:p>
          <a:p>
            <a:r>
              <a:rPr lang="fr-FR" b="1" dirty="0" smtClean="0">
                <a:solidFill>
                  <a:srgbClr val="FF0000"/>
                </a:solidFill>
                <a:latin typeface="Calibri" pitchFamily="34" charset="0"/>
              </a:rPr>
              <a:t>LES ECRITURES </a:t>
            </a:r>
            <a:r>
              <a:rPr lang="fr-FR" sz="2200" dirty="0" smtClean="0">
                <a:latin typeface="Calibri" pitchFamily="34" charset="0"/>
              </a:rPr>
              <a:t>« </a:t>
            </a:r>
            <a:r>
              <a:rPr lang="fr-FR" sz="2200" b="1" dirty="0" smtClean="0">
                <a:solidFill>
                  <a:srgbClr val="CCECFF"/>
                </a:solidFill>
                <a:latin typeface="Calibri" pitchFamily="34" charset="0"/>
              </a:rPr>
              <a:t>les saintes lettres</a:t>
            </a:r>
            <a:r>
              <a:rPr lang="fr-FR" sz="2200" dirty="0" smtClean="0">
                <a:latin typeface="Calibri" pitchFamily="34" charset="0"/>
              </a:rPr>
              <a:t>… peuvent </a:t>
            </a:r>
            <a:r>
              <a:rPr lang="fr-FR" sz="2200" b="1" dirty="0" smtClean="0">
                <a:solidFill>
                  <a:srgbClr val="CCECFF"/>
                </a:solidFill>
                <a:latin typeface="Calibri" pitchFamily="34" charset="0"/>
              </a:rPr>
              <a:t>te                                                                           rendre </a:t>
            </a:r>
            <a:r>
              <a:rPr lang="fr-FR" sz="2200" b="1" dirty="0" smtClean="0">
                <a:solidFill>
                  <a:srgbClr val="FFFF00"/>
                </a:solidFill>
                <a:latin typeface="Calibri" pitchFamily="34" charset="0"/>
              </a:rPr>
              <a:t>sage</a:t>
            </a:r>
            <a:r>
              <a:rPr lang="fr-FR" sz="2200" b="1" dirty="0" smtClean="0">
                <a:latin typeface="Calibri" pitchFamily="34" charset="0"/>
              </a:rPr>
              <a:t> </a:t>
            </a:r>
            <a:r>
              <a:rPr lang="fr-FR" sz="2200" dirty="0" smtClean="0">
                <a:latin typeface="Calibri" pitchFamily="34" charset="0"/>
              </a:rPr>
              <a:t> à salut par la foi en Jésus-Christ »                                                                                2 Tim 3.15</a:t>
            </a:r>
          </a:p>
          <a:p>
            <a:pPr>
              <a:spcAft>
                <a:spcPts val="1000"/>
              </a:spcAft>
            </a:pPr>
            <a:endParaRPr lang="fr-FR" dirty="0" smtClean="0">
              <a:solidFill>
                <a:schemeClr val="tx1"/>
              </a:solidFill>
              <a:latin typeface="Calibri" panose="020F0502020204030204" pitchFamily="34" charset="0"/>
              <a:ea typeface="Calibri"/>
              <a:cs typeface="Times New Roman"/>
            </a:endParaRPr>
          </a:p>
          <a:p>
            <a:pPr>
              <a:spcAft>
                <a:spcPts val="1000"/>
              </a:spcAft>
            </a:pPr>
            <a:endParaRPr lang="fr-FR" dirty="0" smtClean="0">
              <a:solidFill>
                <a:schemeClr val="tx1"/>
              </a:solidFill>
              <a:latin typeface="Calibri" panose="020F0502020204030204" pitchFamily="34" charset="0"/>
              <a:ea typeface="Calibri"/>
              <a:cs typeface="Times New Roman"/>
            </a:endParaRPr>
          </a:p>
          <a:p>
            <a:pPr marL="0" indent="0" fontAlgn="base">
              <a:buNone/>
            </a:pPr>
            <a:endParaRPr lang="fr-FR" b="1" dirty="0" smtClean="0">
              <a:solidFill>
                <a:srgbClr val="FFFF00"/>
              </a:solidFill>
            </a:endParaRPr>
          </a:p>
        </p:txBody>
      </p:sp>
      <p:sp>
        <p:nvSpPr>
          <p:cNvPr id="8" name="ZoneTexte 7"/>
          <p:cNvSpPr txBox="1"/>
          <p:nvPr/>
        </p:nvSpPr>
        <p:spPr>
          <a:xfrm>
            <a:off x="7462664" y="0"/>
            <a:ext cx="1681336"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dirty="0" smtClean="0">
                <a:latin typeface="Calibri" panose="020F0502020204030204" pitchFamily="34" charset="0"/>
              </a:rPr>
              <a:t>3. L’épître de Jacques </a:t>
            </a:r>
          </a:p>
          <a:p>
            <a:pPr algn="ctr"/>
            <a:r>
              <a:rPr lang="fr-FR" sz="1200" dirty="0" smtClean="0">
                <a:latin typeface="Calibri" panose="020F0502020204030204" pitchFamily="34" charset="0"/>
              </a:rPr>
              <a:t>et la sagesse</a:t>
            </a:r>
          </a:p>
          <a:p>
            <a:pPr algn="ctr"/>
            <a:r>
              <a:rPr lang="fr-FR" sz="1200" b="1" dirty="0" smtClean="0">
                <a:solidFill>
                  <a:srgbClr val="FFFF00"/>
                </a:solidFill>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611"/>
          <a:stretch/>
        </p:blipFill>
        <p:spPr bwMode="auto">
          <a:xfrm>
            <a:off x="6804247" y="1412776"/>
            <a:ext cx="1843025" cy="238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269" y="4323108"/>
            <a:ext cx="2171023" cy="1626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8991DF9D-E48D-4438-8871-78B12F652E0A}" type="slidenum">
              <a:rPr lang="fr-FR" smtClean="0"/>
              <a:pPr/>
              <a:t>18</a:t>
            </a:fld>
            <a:endParaRPr lang="fr-FR"/>
          </a:p>
        </p:txBody>
      </p:sp>
    </p:spTree>
    <p:extLst>
      <p:ext uri="{BB962C8B-B14F-4D97-AF65-F5344CB8AC3E}">
        <p14:creationId xmlns:p14="http://schemas.microsoft.com/office/powerpoint/2010/main" val="163913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randombar(horizont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circle(in)">
                                      <p:cBhvr>
                                        <p:cTn id="15" dur="2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circle(in)">
                                      <p:cBhvr>
                                        <p:cTn id="20" dur="2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circle(in)">
                                      <p:cBhvr>
                                        <p:cTn id="25" dur="2000"/>
                                        <p:tgtEl>
                                          <p:spTgt spid="7">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randombar(horizontal)">
                                      <p:cBhvr>
                                        <p:cTn id="2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a:p>
        </p:txBody>
      </p:sp>
      <p:sp>
        <p:nvSpPr>
          <p:cNvPr id="6" name="Titre 1"/>
          <p:cNvSpPr>
            <a:spLocks noGrp="1"/>
          </p:cNvSpPr>
          <p:nvPr>
            <p:ph type="title"/>
          </p:nvPr>
        </p:nvSpPr>
        <p:spPr>
          <a:xfrm>
            <a:off x="0" y="0"/>
            <a:ext cx="9144000" cy="836712"/>
          </a:xfrm>
        </p:spPr>
        <p:txBody>
          <a:bodyPr/>
          <a:lstStyle/>
          <a:p>
            <a:r>
              <a:rPr lang="fr-FR" dirty="0" smtClean="0"/>
              <a:t>Les obstacles: 3 guerres</a:t>
            </a:r>
            <a:endParaRPr lang="fr-FR" dirty="0"/>
          </a:p>
        </p:txBody>
      </p:sp>
      <p:sp>
        <p:nvSpPr>
          <p:cNvPr id="12" name="Ellipse 11"/>
          <p:cNvSpPr/>
          <p:nvPr/>
        </p:nvSpPr>
        <p:spPr>
          <a:xfrm>
            <a:off x="6238597" y="2662538"/>
            <a:ext cx="2077780" cy="1791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3203809" y="1988840"/>
            <a:ext cx="2077780" cy="1791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4079901" y="4303823"/>
            <a:ext cx="2077780" cy="1791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3304397" y="2358171"/>
            <a:ext cx="1876604" cy="1200329"/>
          </a:xfrm>
          <a:prstGeom prst="rect">
            <a:avLst/>
          </a:prstGeom>
          <a:noFill/>
        </p:spPr>
        <p:txBody>
          <a:bodyPr wrap="none" rtlCol="0">
            <a:spAutoFit/>
          </a:bodyPr>
          <a:lstStyle/>
          <a:p>
            <a:pPr algn="ctr"/>
            <a:r>
              <a:rPr lang="fr-FR" sz="2400" dirty="0" smtClean="0">
                <a:latin typeface="Calibri" panose="020F0502020204030204" pitchFamily="34" charset="0"/>
              </a:rPr>
              <a:t>Les querelles </a:t>
            </a:r>
          </a:p>
          <a:p>
            <a:pPr algn="ctr"/>
            <a:r>
              <a:rPr lang="fr-FR" sz="2400" dirty="0" smtClean="0">
                <a:latin typeface="Calibri" panose="020F0502020204030204" pitchFamily="34" charset="0"/>
              </a:rPr>
              <a:t>parmi vous </a:t>
            </a:r>
          </a:p>
          <a:p>
            <a:pPr algn="ctr"/>
            <a:r>
              <a:rPr lang="fr-FR" sz="2400" dirty="0" smtClean="0">
                <a:latin typeface="Calibri" panose="020F0502020204030204" pitchFamily="34" charset="0"/>
              </a:rPr>
              <a:t>v1</a:t>
            </a:r>
            <a:endParaRPr lang="fr-FR" sz="2400" dirty="0">
              <a:latin typeface="Calibri" panose="020F0502020204030204" pitchFamily="34" charset="0"/>
            </a:endParaRPr>
          </a:p>
        </p:txBody>
      </p:sp>
      <p:sp>
        <p:nvSpPr>
          <p:cNvPr id="9" name="ZoneTexte 8"/>
          <p:cNvSpPr txBox="1"/>
          <p:nvPr/>
        </p:nvSpPr>
        <p:spPr>
          <a:xfrm>
            <a:off x="6167611" y="2884802"/>
            <a:ext cx="2367956" cy="1569660"/>
          </a:xfrm>
          <a:prstGeom prst="rect">
            <a:avLst/>
          </a:prstGeom>
          <a:noFill/>
        </p:spPr>
        <p:txBody>
          <a:bodyPr wrap="none" rtlCol="0">
            <a:spAutoFit/>
          </a:bodyPr>
          <a:lstStyle/>
          <a:p>
            <a:pPr algn="ctr"/>
            <a:r>
              <a:rPr lang="fr-FR" sz="2400" dirty="0" smtClean="0">
                <a:latin typeface="Calibri" panose="020F0502020204030204" pitchFamily="34" charset="0"/>
              </a:rPr>
              <a:t>Des passions</a:t>
            </a:r>
          </a:p>
          <a:p>
            <a:pPr algn="ctr"/>
            <a:r>
              <a:rPr lang="fr-FR" sz="2400" dirty="0" smtClean="0">
                <a:latin typeface="Calibri" panose="020F0502020204030204" pitchFamily="34" charset="0"/>
              </a:rPr>
              <a:t>combattent dans </a:t>
            </a:r>
          </a:p>
          <a:p>
            <a:pPr algn="ctr"/>
            <a:r>
              <a:rPr lang="fr-FR" sz="2400" dirty="0" smtClean="0">
                <a:latin typeface="Calibri" panose="020F0502020204030204" pitchFamily="34" charset="0"/>
              </a:rPr>
              <a:t>vos membres </a:t>
            </a:r>
          </a:p>
          <a:p>
            <a:pPr algn="ctr"/>
            <a:r>
              <a:rPr lang="fr-FR" sz="2400" dirty="0" smtClean="0">
                <a:latin typeface="Calibri" panose="020F0502020204030204" pitchFamily="34" charset="0"/>
              </a:rPr>
              <a:t>v1</a:t>
            </a:r>
            <a:endParaRPr lang="fr-FR" sz="2400" dirty="0">
              <a:latin typeface="Calibri" panose="020F0502020204030204" pitchFamily="34" charset="0"/>
            </a:endParaRPr>
          </a:p>
        </p:txBody>
      </p:sp>
      <p:sp>
        <p:nvSpPr>
          <p:cNvPr id="10" name="ZoneTexte 9"/>
          <p:cNvSpPr txBox="1"/>
          <p:nvPr/>
        </p:nvSpPr>
        <p:spPr>
          <a:xfrm>
            <a:off x="4550475" y="4599620"/>
            <a:ext cx="1220206" cy="1200329"/>
          </a:xfrm>
          <a:prstGeom prst="rect">
            <a:avLst/>
          </a:prstGeom>
          <a:noFill/>
        </p:spPr>
        <p:txBody>
          <a:bodyPr wrap="none" rtlCol="0">
            <a:spAutoFit/>
          </a:bodyPr>
          <a:lstStyle/>
          <a:p>
            <a:pPr algn="ctr"/>
            <a:r>
              <a:rPr lang="fr-FR" sz="2400" dirty="0" smtClean="0">
                <a:latin typeface="Calibri" panose="020F0502020204030204" pitchFamily="34" charset="0"/>
              </a:rPr>
              <a:t>Ennemi </a:t>
            </a:r>
          </a:p>
          <a:p>
            <a:pPr algn="ctr"/>
            <a:r>
              <a:rPr lang="fr-FR" sz="2400" dirty="0" smtClean="0">
                <a:latin typeface="Calibri" panose="020F0502020204030204" pitchFamily="34" charset="0"/>
              </a:rPr>
              <a:t>de Dieu </a:t>
            </a:r>
          </a:p>
          <a:p>
            <a:pPr algn="ctr"/>
            <a:r>
              <a:rPr lang="fr-FR" sz="2400" dirty="0" smtClean="0">
                <a:latin typeface="Calibri" panose="020F0502020204030204" pitchFamily="34" charset="0"/>
              </a:rPr>
              <a:t>v4</a:t>
            </a:r>
            <a:endParaRPr lang="fr-FR" sz="2400" dirty="0">
              <a:latin typeface="Calibri" panose="020F0502020204030204" pitchFamily="34" charset="0"/>
            </a:endParaRPr>
          </a:p>
        </p:txBody>
      </p:sp>
      <p:sp>
        <p:nvSpPr>
          <p:cNvPr id="18" name="Flèche en arc 17"/>
          <p:cNvSpPr/>
          <p:nvPr/>
        </p:nvSpPr>
        <p:spPr>
          <a:xfrm rot="179839">
            <a:off x="4807263" y="1988840"/>
            <a:ext cx="2191011" cy="1439682"/>
          </a:xfrm>
          <a:prstGeom prst="circularArrow">
            <a:avLst>
              <a:gd name="adj1" fmla="val 12500"/>
              <a:gd name="adj2" fmla="val 1142319"/>
              <a:gd name="adj3" fmla="val 20457681"/>
              <a:gd name="adj4" fmla="val 12227314"/>
              <a:gd name="adj5" fmla="val 169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Flèche en arc 19"/>
          <p:cNvSpPr/>
          <p:nvPr/>
        </p:nvSpPr>
        <p:spPr>
          <a:xfrm rot="8075017">
            <a:off x="5622231" y="4074409"/>
            <a:ext cx="2191011" cy="1439682"/>
          </a:xfrm>
          <a:prstGeom prst="circularArrow">
            <a:avLst>
              <a:gd name="adj1" fmla="val 12500"/>
              <a:gd name="adj2" fmla="val 1142319"/>
              <a:gd name="adj3" fmla="val 20457681"/>
              <a:gd name="adj4" fmla="val 12227314"/>
              <a:gd name="adj5" fmla="val 169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Rectangle à coins arrondis 21"/>
          <p:cNvSpPr/>
          <p:nvPr/>
        </p:nvSpPr>
        <p:spPr>
          <a:xfrm>
            <a:off x="323528" y="1080796"/>
            <a:ext cx="2232248" cy="1356918"/>
          </a:xfrm>
          <a:prstGeom prst="wedgeRoundRectCallout">
            <a:avLst>
              <a:gd name="adj1" fmla="val -56125"/>
              <a:gd name="adj2" fmla="val 90492"/>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bg1"/>
                </a:solidFill>
                <a:latin typeface="Calibri" panose="020F0502020204030204" pitchFamily="34" charset="0"/>
              </a:rPr>
              <a:t>Pourquoi?</a:t>
            </a:r>
          </a:p>
          <a:p>
            <a:pPr algn="ctr"/>
            <a:r>
              <a:rPr lang="fr-FR" sz="2400" dirty="0" smtClean="0">
                <a:solidFill>
                  <a:schemeClr val="bg1"/>
                </a:solidFill>
                <a:latin typeface="Calibri" panose="020F0502020204030204" pitchFamily="34" charset="0"/>
              </a:rPr>
              <a:t>D’où </a:t>
            </a:r>
          </a:p>
          <a:p>
            <a:pPr algn="ctr"/>
            <a:r>
              <a:rPr lang="fr-FR" sz="2400" dirty="0" smtClean="0">
                <a:solidFill>
                  <a:schemeClr val="bg1"/>
                </a:solidFill>
                <a:latin typeface="Calibri" panose="020F0502020204030204" pitchFamily="34" charset="0"/>
              </a:rPr>
              <a:t>ça vient?</a:t>
            </a:r>
            <a:endParaRPr lang="fr-FR" sz="2400" dirty="0">
              <a:solidFill>
                <a:schemeClr val="bg1"/>
              </a:solidFill>
              <a:latin typeface="Calibri" panose="020F0502020204030204" pitchFamily="34" charset="0"/>
            </a:endParaRPr>
          </a:p>
        </p:txBody>
      </p:sp>
      <p:sp>
        <p:nvSpPr>
          <p:cNvPr id="23" name="ZoneTexte 22"/>
          <p:cNvSpPr txBox="1"/>
          <p:nvPr/>
        </p:nvSpPr>
        <p:spPr>
          <a:xfrm rot="240529">
            <a:off x="5785078" y="1978026"/>
            <a:ext cx="542071" cy="430887"/>
          </a:xfrm>
          <a:prstGeom prst="rect">
            <a:avLst/>
          </a:prstGeom>
          <a:noFill/>
        </p:spPr>
        <p:txBody>
          <a:bodyPr wrap="none" rtlCol="0">
            <a:spAutoFit/>
          </a:bodyPr>
          <a:lstStyle/>
          <a:p>
            <a:r>
              <a:rPr lang="fr-FR" sz="2200" b="1" dirty="0" smtClean="0">
                <a:latin typeface="Calibri" panose="020F0502020204030204" pitchFamily="34" charset="0"/>
              </a:rPr>
              <a:t>car</a:t>
            </a:r>
            <a:endParaRPr lang="fr-FR" sz="2200" b="1" dirty="0">
              <a:latin typeface="Calibri" panose="020F0502020204030204" pitchFamily="34" charset="0"/>
            </a:endParaRPr>
          </a:p>
        </p:txBody>
      </p:sp>
      <p:sp>
        <p:nvSpPr>
          <p:cNvPr id="25" name="ZoneTexte 24"/>
          <p:cNvSpPr txBox="1"/>
          <p:nvPr/>
        </p:nvSpPr>
        <p:spPr>
          <a:xfrm rot="18878376">
            <a:off x="6720762" y="4932447"/>
            <a:ext cx="542071" cy="430887"/>
          </a:xfrm>
          <a:prstGeom prst="rect">
            <a:avLst/>
          </a:prstGeom>
          <a:noFill/>
        </p:spPr>
        <p:txBody>
          <a:bodyPr wrap="none" rtlCol="0">
            <a:spAutoFit/>
          </a:bodyPr>
          <a:lstStyle/>
          <a:p>
            <a:r>
              <a:rPr lang="fr-FR" sz="2200" b="1" dirty="0" smtClean="0">
                <a:latin typeface="Calibri" panose="020F0502020204030204" pitchFamily="34" charset="0"/>
              </a:rPr>
              <a:t>car</a:t>
            </a:r>
            <a:endParaRPr lang="fr-FR" sz="2200" b="1" dirty="0">
              <a:latin typeface="Calibri" panose="020F0502020204030204" pitchFamily="34" charset="0"/>
            </a:endParaRPr>
          </a:p>
        </p:txBody>
      </p:sp>
      <p:sp>
        <p:nvSpPr>
          <p:cNvPr id="3" name="AutoShape 2" descr="Résultat de recherche d'images pour &quot;IMAGES BAGARRE personnages blanc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Résultat de recherche d'images pour &quot;IMAGES BAGARRE personnages blanc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21" b="99107" l="2679" r="89732">
                        <a14:foregroundMark x1="6696" y1="95089" x2="2679" y2="99107"/>
                      </a14:backgroundRemoval>
                    </a14:imgEffect>
                  </a14:imgLayer>
                </a14:imgProps>
              </a:ext>
              <a:ext uri="{28A0092B-C50C-407E-A947-70E740481C1C}">
                <a14:useLocalDpi xmlns:a14="http://schemas.microsoft.com/office/drawing/2010/main" val="0"/>
              </a:ext>
            </a:extLst>
          </a:blip>
          <a:srcRect/>
          <a:stretch>
            <a:fillRect/>
          </a:stretch>
        </p:blipFill>
        <p:spPr bwMode="auto">
          <a:xfrm>
            <a:off x="-97450" y="2867345"/>
            <a:ext cx="2620771" cy="262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93" b="100000" l="1786" r="89286"/>
                    </a14:imgEffect>
                  </a14:imgLayer>
                </a14:imgProps>
              </a:ext>
              <a:ext uri="{28A0092B-C50C-407E-A947-70E740481C1C}">
                <a14:useLocalDpi xmlns:a14="http://schemas.microsoft.com/office/drawing/2010/main" val="0"/>
              </a:ext>
            </a:extLst>
          </a:blip>
          <a:srcRect/>
          <a:stretch>
            <a:fillRect/>
          </a:stretch>
        </p:blipFill>
        <p:spPr bwMode="auto">
          <a:xfrm>
            <a:off x="1488976" y="3650121"/>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20"/>
          <p:cNvSpPr txBox="1"/>
          <p:nvPr/>
        </p:nvSpPr>
        <p:spPr>
          <a:xfrm>
            <a:off x="7437113" y="0"/>
            <a:ext cx="1681336"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dirty="0" smtClean="0">
                <a:latin typeface="Calibri" panose="020F0502020204030204" pitchFamily="34" charset="0"/>
              </a:rPr>
              <a:t>3. L’épître de Jacques </a:t>
            </a:r>
          </a:p>
          <a:p>
            <a:pPr algn="ctr"/>
            <a:r>
              <a:rPr lang="fr-FR" sz="1200" dirty="0" smtClean="0">
                <a:latin typeface="Calibri" panose="020F0502020204030204" pitchFamily="34" charset="0"/>
              </a:rPr>
              <a:t>et la sagesse</a:t>
            </a:r>
          </a:p>
          <a:p>
            <a:pPr algn="ctr"/>
            <a:r>
              <a:rPr lang="fr-FR" sz="1200" b="1" dirty="0" smtClean="0">
                <a:solidFill>
                  <a:srgbClr val="FFFF00"/>
                </a:solidFill>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11" name="Espace réservé du numéro de diapositive 10"/>
          <p:cNvSpPr>
            <a:spLocks noGrp="1"/>
          </p:cNvSpPr>
          <p:nvPr>
            <p:ph type="sldNum" sz="quarter" idx="12"/>
          </p:nvPr>
        </p:nvSpPr>
        <p:spPr/>
        <p:txBody>
          <a:bodyPr/>
          <a:lstStyle/>
          <a:p>
            <a:fld id="{8991DF9D-E48D-4438-8871-78B12F652E0A}" type="slidenum">
              <a:rPr lang="fr-FR" smtClean="0"/>
              <a:pPr/>
              <a:t>19</a:t>
            </a:fld>
            <a:endParaRPr lang="fr-FR"/>
          </a:p>
        </p:txBody>
      </p:sp>
    </p:spTree>
    <p:extLst>
      <p:ext uri="{BB962C8B-B14F-4D97-AF65-F5344CB8AC3E}">
        <p14:creationId xmlns:p14="http://schemas.microsoft.com/office/powerpoint/2010/main" val="332912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circle(in)">
                                      <p:cBhvr>
                                        <p:cTn id="7" dur="2000"/>
                                        <p:tgtEl>
                                          <p:spTgt spid="1029"/>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circle(in)">
                                      <p:cBhvr>
                                        <p:cTn id="11" dur="2000"/>
                                        <p:tgtEl>
                                          <p:spTgt spid="103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par>
                          <p:cTn id="47" fill="hold">
                            <p:stCondLst>
                              <p:cond delay="500"/>
                            </p:stCondLst>
                            <p:childTnLst>
                              <p:par>
                                <p:cTn id="48" presetID="16" presetClass="entr" presetSubtype="21"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animBg="1"/>
      <p:bldP spid="2" grpId="0"/>
      <p:bldP spid="9" grpId="0"/>
      <p:bldP spid="10" grpId="0"/>
      <p:bldP spid="18" grpId="0" animBg="1"/>
      <p:bldP spid="20" grpId="0" animBg="1"/>
      <p:bldP spid="22" grpId="0" animBg="1"/>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098" y="204664"/>
            <a:ext cx="7704856" cy="401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ctrTitle"/>
          </p:nvPr>
        </p:nvSpPr>
        <p:spPr>
          <a:xfrm>
            <a:off x="23526" y="4797152"/>
            <a:ext cx="9144000" cy="880120"/>
          </a:xfrm>
        </p:spPr>
        <p:txBody>
          <a:bodyPr>
            <a:normAutofit/>
          </a:bodyPr>
          <a:lstStyle/>
          <a:p>
            <a:pPr algn="ctr"/>
            <a:r>
              <a:rPr lang="fr-FR" dirty="0" smtClean="0"/>
              <a:t> QUELLE </a:t>
            </a:r>
            <a:r>
              <a:rPr lang="fr-FR" dirty="0"/>
              <a:t>SAGESSE </a:t>
            </a:r>
            <a:r>
              <a:rPr lang="fr-FR" dirty="0" smtClean="0"/>
              <a:t>MONTRONS-NOUS?</a:t>
            </a:r>
            <a:endParaRPr lang="fr-FR" dirty="0"/>
          </a:p>
        </p:txBody>
      </p:sp>
      <p:sp>
        <p:nvSpPr>
          <p:cNvPr id="3" name="Sous-titre 2"/>
          <p:cNvSpPr>
            <a:spLocks noGrp="1"/>
          </p:cNvSpPr>
          <p:nvPr>
            <p:ph type="subTitle" idx="1"/>
          </p:nvPr>
        </p:nvSpPr>
        <p:spPr>
          <a:xfrm>
            <a:off x="3251" y="4247458"/>
            <a:ext cx="4932040" cy="523220"/>
          </a:xfrm>
          <a:noFill/>
        </p:spPr>
        <p:txBody>
          <a:bodyPr wrap="square">
            <a:spAutoFit/>
          </a:bodyPr>
          <a:lstStyle/>
          <a:p>
            <a:r>
              <a:rPr lang="fr-FR" sz="2800" b="1" dirty="0" smtClean="0">
                <a:solidFill>
                  <a:srgbClr val="FFC000"/>
                </a:solidFill>
              </a:rPr>
              <a:t>     </a:t>
            </a:r>
            <a:r>
              <a:rPr lang="fr-FR" sz="2800" dirty="0" smtClean="0">
                <a:solidFill>
                  <a:schemeClr val="tx1"/>
                </a:solidFill>
                <a:effectLst>
                  <a:outerShdw blurRad="38100" dist="38100" dir="2700000" algn="tl">
                    <a:srgbClr val="000000">
                      <a:alpha val="43137"/>
                    </a:srgbClr>
                  </a:outerShdw>
                </a:effectLst>
              </a:rPr>
              <a:t>Avec l’épître de Jacques,</a:t>
            </a:r>
            <a:endParaRPr lang="fr-FR" sz="2800"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5508104" y="476672"/>
            <a:ext cx="3503730" cy="923330"/>
          </a:xfrm>
          <a:prstGeom prst="rect">
            <a:avLst/>
          </a:prstGeom>
          <a:noFill/>
        </p:spPr>
        <p:txBody>
          <a:bodyPr wrap="square" lIns="91440" tIns="45720" rIns="91440" bIns="45720">
            <a:spAutoFit/>
          </a:bodyPr>
          <a:lstStyle/>
          <a:p>
            <a:pPr algn="ctr"/>
            <a:r>
              <a:rPr lang="el-G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Σοφια</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8993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childTnLst>
                          </p:cTn>
                        </p:par>
                        <p:par>
                          <p:cTn id="16" fill="hold">
                            <p:stCondLst>
                              <p:cond delay="325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horizontal à deux flèches 11"/>
          <p:cNvSpPr/>
          <p:nvPr/>
        </p:nvSpPr>
        <p:spPr>
          <a:xfrm rot="5400000">
            <a:off x="7272328" y="2972730"/>
            <a:ext cx="1320074" cy="1557664"/>
          </a:xfrm>
          <a:prstGeom prst="leftRightArrowCallout">
            <a:avLst/>
          </a:prstGeom>
          <a:solidFill>
            <a:srgbClr val="8039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a:p>
        </p:txBody>
      </p:sp>
      <p:sp>
        <p:nvSpPr>
          <p:cNvPr id="6" name="Titre 1"/>
          <p:cNvSpPr>
            <a:spLocks noGrp="1"/>
          </p:cNvSpPr>
          <p:nvPr>
            <p:ph type="title"/>
          </p:nvPr>
        </p:nvSpPr>
        <p:spPr>
          <a:xfrm>
            <a:off x="98490" y="0"/>
            <a:ext cx="9144000" cy="836712"/>
          </a:xfrm>
        </p:spPr>
        <p:txBody>
          <a:bodyPr>
            <a:normAutofit/>
          </a:bodyPr>
          <a:lstStyle/>
          <a:p>
            <a:r>
              <a:rPr lang="fr-FR" dirty="0" smtClean="0"/>
              <a:t>Les obstacles: 3 ennemis</a:t>
            </a:r>
            <a:endParaRPr lang="fr-FR" dirty="0"/>
          </a:p>
        </p:txBody>
      </p:sp>
      <p:sp>
        <p:nvSpPr>
          <p:cNvPr id="11" name="Explosion 1 10"/>
          <p:cNvSpPr/>
          <p:nvPr/>
        </p:nvSpPr>
        <p:spPr>
          <a:xfrm>
            <a:off x="2195736" y="2909639"/>
            <a:ext cx="1872208" cy="1368152"/>
          </a:xfrm>
          <a:prstGeom prst="irregularSeal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t>La chair</a:t>
            </a:r>
            <a:endParaRPr lang="fr-FR" sz="2200" dirty="0"/>
          </a:p>
        </p:txBody>
      </p:sp>
      <p:sp>
        <p:nvSpPr>
          <p:cNvPr id="14" name="Ellipse 13"/>
          <p:cNvSpPr/>
          <p:nvPr/>
        </p:nvSpPr>
        <p:spPr>
          <a:xfrm>
            <a:off x="5220072" y="2909639"/>
            <a:ext cx="1512168" cy="914400"/>
          </a:xfrm>
          <a:prstGeom prst="ellipse">
            <a:avLst/>
          </a:prstGeom>
          <a:solidFill>
            <a:srgbClr val="1212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p:txBody>
      </p:sp>
      <p:sp>
        <p:nvSpPr>
          <p:cNvPr id="15" name="ZoneTexte 14"/>
          <p:cNvSpPr txBox="1"/>
          <p:nvPr/>
        </p:nvSpPr>
        <p:spPr>
          <a:xfrm>
            <a:off x="5364088" y="3197671"/>
            <a:ext cx="1074718" cy="430887"/>
          </a:xfrm>
          <a:prstGeom prst="rect">
            <a:avLst/>
          </a:prstGeom>
          <a:noFill/>
        </p:spPr>
        <p:txBody>
          <a:bodyPr wrap="none" rtlCol="0">
            <a:spAutoFit/>
          </a:bodyPr>
          <a:lstStyle/>
          <a:p>
            <a:r>
              <a:rPr lang="fr-FR" sz="2200" dirty="0" smtClean="0"/>
              <a:t>L’ESPRIT</a:t>
            </a:r>
          </a:p>
        </p:txBody>
      </p:sp>
      <p:sp>
        <p:nvSpPr>
          <p:cNvPr id="18" name="Éclair 17"/>
          <p:cNvSpPr/>
          <p:nvPr/>
        </p:nvSpPr>
        <p:spPr>
          <a:xfrm rot="6068188">
            <a:off x="4213290" y="3198999"/>
            <a:ext cx="914400" cy="914400"/>
          </a:xfrm>
          <a:prstGeom prst="lightningBol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9154" name="Picture 2" descr="Afficher l’image source"/>
          <p:cNvPicPr>
            <a:picLocks noChangeAspect="1" noChangeArrowheads="1"/>
          </p:cNvPicPr>
          <p:nvPr/>
        </p:nvPicPr>
        <p:blipFill>
          <a:blip r:embed="rId3" cstate="print">
            <a:clrChange>
              <a:clrFrom>
                <a:srgbClr val="FFFFFF"/>
              </a:clrFrom>
              <a:clrTo>
                <a:srgbClr val="FFFFFF">
                  <a:alpha val="0"/>
                </a:srgbClr>
              </a:clrTo>
            </a:clrChange>
          </a:blip>
          <a:srcRect l="32237" t="4884" r="36962" b="8647"/>
          <a:stretch>
            <a:fillRect/>
          </a:stretch>
        </p:blipFill>
        <p:spPr bwMode="auto">
          <a:xfrm rot="11728654" flipH="1">
            <a:off x="4562829" y="2852935"/>
            <a:ext cx="331495" cy="1595318"/>
          </a:xfrm>
          <a:prstGeom prst="rect">
            <a:avLst/>
          </a:prstGeom>
          <a:noFill/>
        </p:spPr>
      </p:pic>
      <p:sp>
        <p:nvSpPr>
          <p:cNvPr id="7" name="Ellipse 6"/>
          <p:cNvSpPr/>
          <p:nvPr/>
        </p:nvSpPr>
        <p:spPr>
          <a:xfrm>
            <a:off x="5076056" y="1181447"/>
            <a:ext cx="1512168" cy="914400"/>
          </a:xfrm>
          <a:prstGeom prst="ellipse">
            <a:avLst/>
          </a:prstGeom>
          <a:solidFill>
            <a:srgbClr val="1212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t>DIEU</a:t>
            </a:r>
            <a:endParaRPr lang="fr-FR" sz="2200" dirty="0"/>
          </a:p>
        </p:txBody>
      </p:sp>
      <p:sp>
        <p:nvSpPr>
          <p:cNvPr id="8" name="Explosion 1 7"/>
          <p:cNvSpPr/>
          <p:nvPr/>
        </p:nvSpPr>
        <p:spPr>
          <a:xfrm>
            <a:off x="2195736" y="1268760"/>
            <a:ext cx="1872208" cy="1368152"/>
          </a:xfrm>
          <a:prstGeom prst="irregularSeal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t>Le monde</a:t>
            </a:r>
            <a:endParaRPr lang="fr-FR" sz="2200" dirty="0"/>
          </a:p>
        </p:txBody>
      </p:sp>
      <p:sp>
        <p:nvSpPr>
          <p:cNvPr id="16" name="Éclair 15"/>
          <p:cNvSpPr/>
          <p:nvPr/>
        </p:nvSpPr>
        <p:spPr>
          <a:xfrm rot="5811869">
            <a:off x="4069273" y="1470808"/>
            <a:ext cx="914400" cy="914400"/>
          </a:xfrm>
          <a:prstGeom prst="lightningBol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2" descr="Afficher l’image source"/>
          <p:cNvPicPr>
            <a:picLocks noChangeAspect="1" noChangeArrowheads="1"/>
          </p:cNvPicPr>
          <p:nvPr/>
        </p:nvPicPr>
        <p:blipFill>
          <a:blip r:embed="rId3" cstate="print">
            <a:clrChange>
              <a:clrFrom>
                <a:srgbClr val="FFFFFF"/>
              </a:clrFrom>
              <a:clrTo>
                <a:srgbClr val="FFFFFF">
                  <a:alpha val="0"/>
                </a:srgbClr>
              </a:clrTo>
            </a:clrChange>
          </a:blip>
          <a:srcRect l="32237" t="4884" r="36962" b="8647"/>
          <a:stretch>
            <a:fillRect/>
          </a:stretch>
        </p:blipFill>
        <p:spPr bwMode="auto">
          <a:xfrm rot="11728654" flipH="1">
            <a:off x="4418813" y="1052736"/>
            <a:ext cx="331495" cy="1595318"/>
          </a:xfrm>
          <a:prstGeom prst="rect">
            <a:avLst/>
          </a:prstGeom>
          <a:noFill/>
        </p:spPr>
      </p:pic>
      <p:sp>
        <p:nvSpPr>
          <p:cNvPr id="10" name="Explosion 1 9"/>
          <p:cNvSpPr/>
          <p:nvPr/>
        </p:nvSpPr>
        <p:spPr>
          <a:xfrm>
            <a:off x="2195736" y="4637832"/>
            <a:ext cx="1872208" cy="1368152"/>
          </a:xfrm>
          <a:prstGeom prst="irregularSeal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t>Le diable</a:t>
            </a:r>
            <a:endParaRPr lang="fr-FR" sz="2200" dirty="0"/>
          </a:p>
        </p:txBody>
      </p:sp>
      <p:sp>
        <p:nvSpPr>
          <p:cNvPr id="13" name="Ellipse 12"/>
          <p:cNvSpPr/>
          <p:nvPr/>
        </p:nvSpPr>
        <p:spPr>
          <a:xfrm>
            <a:off x="5292080" y="4581128"/>
            <a:ext cx="1512168" cy="914400"/>
          </a:xfrm>
          <a:prstGeom prst="ellipse">
            <a:avLst/>
          </a:prstGeom>
          <a:solidFill>
            <a:srgbClr val="1212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t>LE</a:t>
            </a:r>
          </a:p>
          <a:p>
            <a:pPr algn="ctr"/>
            <a:r>
              <a:rPr lang="fr-FR" sz="2200" dirty="0" smtClean="0"/>
              <a:t> FILS</a:t>
            </a:r>
            <a:endParaRPr lang="fr-FR" sz="2200" dirty="0"/>
          </a:p>
        </p:txBody>
      </p:sp>
      <p:sp>
        <p:nvSpPr>
          <p:cNvPr id="17" name="Éclair 16"/>
          <p:cNvSpPr/>
          <p:nvPr/>
        </p:nvSpPr>
        <p:spPr>
          <a:xfrm rot="6040018">
            <a:off x="4285298" y="4855185"/>
            <a:ext cx="914400" cy="914400"/>
          </a:xfrm>
          <a:prstGeom prst="lightningBol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Picture 2" descr="Afficher l’image source"/>
          <p:cNvPicPr>
            <a:picLocks noChangeAspect="1" noChangeArrowheads="1"/>
          </p:cNvPicPr>
          <p:nvPr/>
        </p:nvPicPr>
        <p:blipFill>
          <a:blip r:embed="rId3" cstate="print">
            <a:clrChange>
              <a:clrFrom>
                <a:srgbClr val="FFFFFF"/>
              </a:clrFrom>
              <a:clrTo>
                <a:srgbClr val="FFFFFF">
                  <a:alpha val="0"/>
                </a:srgbClr>
              </a:clrTo>
            </a:clrChange>
          </a:blip>
          <a:srcRect l="32237" t="4884" r="36962" b="8647"/>
          <a:stretch>
            <a:fillRect/>
          </a:stretch>
        </p:blipFill>
        <p:spPr bwMode="auto">
          <a:xfrm rot="11728654" flipH="1">
            <a:off x="4562829" y="4581128"/>
            <a:ext cx="331495" cy="1595318"/>
          </a:xfrm>
          <a:prstGeom prst="rect">
            <a:avLst/>
          </a:prstGeom>
          <a:noFill/>
        </p:spPr>
      </p:pic>
      <p:pic>
        <p:nvPicPr>
          <p:cNvPr id="2050" name="Picture 2" descr="Afficher l’image sourc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1052736"/>
            <a:ext cx="1728192" cy="1728193"/>
          </a:xfrm>
          <a:prstGeom prst="rect">
            <a:avLst/>
          </a:prstGeom>
          <a:noFill/>
        </p:spPr>
      </p:pic>
      <p:pic>
        <p:nvPicPr>
          <p:cNvPr id="2052" name="Picture 4" descr="Résultat d’images pour images coeur"/>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flipH="1">
            <a:off x="1259632" y="1556792"/>
            <a:ext cx="817364" cy="705248"/>
          </a:xfrm>
          <a:prstGeom prst="rect">
            <a:avLst/>
          </a:prstGeom>
          <a:noFill/>
        </p:spPr>
      </p:pic>
      <p:pic>
        <p:nvPicPr>
          <p:cNvPr id="26" name="Picture 2" descr="Afficher l’image sourc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2708920"/>
            <a:ext cx="1728192" cy="1728193"/>
          </a:xfrm>
          <a:prstGeom prst="rect">
            <a:avLst/>
          </a:prstGeom>
          <a:noFill/>
        </p:spPr>
      </p:pic>
      <p:pic>
        <p:nvPicPr>
          <p:cNvPr id="27" name="Picture 4" descr="Résultat d’images pour images coeur"/>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flipH="1">
            <a:off x="1259632" y="3212976"/>
            <a:ext cx="817364" cy="705248"/>
          </a:xfrm>
          <a:prstGeom prst="rect">
            <a:avLst/>
          </a:prstGeom>
          <a:noFill/>
        </p:spPr>
      </p:pic>
      <p:pic>
        <p:nvPicPr>
          <p:cNvPr id="29" name="Picture 2" descr="Afficher l’image sourc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365104"/>
            <a:ext cx="1728192" cy="1728193"/>
          </a:xfrm>
          <a:prstGeom prst="rect">
            <a:avLst/>
          </a:prstGeom>
          <a:noFill/>
        </p:spPr>
      </p:pic>
      <p:pic>
        <p:nvPicPr>
          <p:cNvPr id="30" name="Picture 4" descr="Résultat d’images pour images coeur"/>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flipH="1">
            <a:off x="1259632" y="4869160"/>
            <a:ext cx="817364" cy="705248"/>
          </a:xfrm>
          <a:prstGeom prst="rect">
            <a:avLst/>
          </a:prstGeom>
          <a:noFill/>
        </p:spPr>
      </p:pic>
      <p:pic>
        <p:nvPicPr>
          <p:cNvPr id="2054" name="Picture 6" descr="Afficher l’image sourc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353940" y="1181920"/>
            <a:ext cx="1080120" cy="1080120"/>
          </a:xfrm>
          <a:prstGeom prst="rect">
            <a:avLst/>
          </a:prstGeom>
          <a:noFill/>
        </p:spPr>
      </p:pic>
      <p:sp>
        <p:nvSpPr>
          <p:cNvPr id="36" name="ZoneTexte 35"/>
          <p:cNvSpPr txBox="1"/>
          <p:nvPr/>
        </p:nvSpPr>
        <p:spPr>
          <a:xfrm>
            <a:off x="6940924" y="2204864"/>
            <a:ext cx="1779654" cy="769441"/>
          </a:xfrm>
          <a:prstGeom prst="rect">
            <a:avLst/>
          </a:prstGeom>
          <a:noFill/>
        </p:spPr>
        <p:txBody>
          <a:bodyPr wrap="none" rtlCol="0">
            <a:spAutoFit/>
          </a:bodyPr>
          <a:lstStyle/>
          <a:p>
            <a:pPr algn="ctr"/>
            <a:r>
              <a:rPr lang="fr-FR" sz="2200" dirty="0" smtClean="0"/>
              <a:t>S’approcher</a:t>
            </a:r>
          </a:p>
          <a:p>
            <a:pPr algn="ctr"/>
            <a:r>
              <a:rPr lang="fr-FR" sz="2200" dirty="0" smtClean="0"/>
              <a:t> Se soumettre </a:t>
            </a:r>
            <a:endParaRPr lang="fr-FR" sz="2200" dirty="0"/>
          </a:p>
        </p:txBody>
      </p:sp>
      <p:sp>
        <p:nvSpPr>
          <p:cNvPr id="37" name="ZoneTexte 36"/>
          <p:cNvSpPr txBox="1"/>
          <p:nvPr/>
        </p:nvSpPr>
        <p:spPr>
          <a:xfrm>
            <a:off x="7236296" y="5805264"/>
            <a:ext cx="1245854" cy="430887"/>
          </a:xfrm>
          <a:prstGeom prst="rect">
            <a:avLst/>
          </a:prstGeom>
          <a:noFill/>
        </p:spPr>
        <p:txBody>
          <a:bodyPr wrap="none" rtlCol="0">
            <a:spAutoFit/>
          </a:bodyPr>
          <a:lstStyle/>
          <a:p>
            <a:r>
              <a:rPr lang="fr-FR" sz="2200" dirty="0" smtClean="0"/>
              <a:t>S’humilier</a:t>
            </a:r>
            <a:endParaRPr lang="fr-FR" sz="2200" dirty="0"/>
          </a:p>
        </p:txBody>
      </p:sp>
      <p:pic>
        <p:nvPicPr>
          <p:cNvPr id="39" name="Picture 6" descr="Afficher l’image sourc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380312" y="4725144"/>
            <a:ext cx="1080120" cy="1080120"/>
          </a:xfrm>
          <a:prstGeom prst="rect">
            <a:avLst/>
          </a:prstGeom>
          <a:noFill/>
        </p:spPr>
      </p:pic>
      <p:sp>
        <p:nvSpPr>
          <p:cNvPr id="9" name="ZoneTexte 8"/>
          <p:cNvSpPr txBox="1"/>
          <p:nvPr/>
        </p:nvSpPr>
        <p:spPr>
          <a:xfrm>
            <a:off x="7129546" y="3366839"/>
            <a:ext cx="1581651" cy="769441"/>
          </a:xfrm>
          <a:prstGeom prst="rect">
            <a:avLst/>
          </a:prstGeom>
          <a:noFill/>
        </p:spPr>
        <p:txBody>
          <a:bodyPr wrap="none" rtlCol="0">
            <a:spAutoFit/>
          </a:bodyPr>
          <a:lstStyle/>
          <a:p>
            <a:pPr algn="ctr"/>
            <a:r>
              <a:rPr lang="fr-FR" sz="2200" dirty="0" smtClean="0"/>
              <a:t>Des armes </a:t>
            </a:r>
          </a:p>
          <a:p>
            <a:pPr algn="ctr"/>
            <a:r>
              <a:rPr lang="fr-FR" sz="2200" dirty="0" smtClean="0"/>
              <a:t>pour vaincre</a:t>
            </a:r>
            <a:endParaRPr lang="fr-FR" sz="2200" dirty="0"/>
          </a:p>
        </p:txBody>
      </p:sp>
      <p:sp>
        <p:nvSpPr>
          <p:cNvPr id="31" name="ZoneTexte 30"/>
          <p:cNvSpPr txBox="1"/>
          <p:nvPr/>
        </p:nvSpPr>
        <p:spPr>
          <a:xfrm>
            <a:off x="7462664" y="0"/>
            <a:ext cx="1681336"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dirty="0" smtClean="0">
                <a:latin typeface="Calibri" panose="020F0502020204030204" pitchFamily="34" charset="0"/>
              </a:rPr>
              <a:t>3. L’épître de Jacques </a:t>
            </a:r>
          </a:p>
          <a:p>
            <a:pPr algn="ctr"/>
            <a:r>
              <a:rPr lang="fr-FR" sz="1200" dirty="0" smtClean="0">
                <a:latin typeface="Calibri" panose="020F0502020204030204" pitchFamily="34" charset="0"/>
              </a:rPr>
              <a:t>et la sagesse</a:t>
            </a:r>
          </a:p>
          <a:p>
            <a:pPr algn="ctr"/>
            <a:r>
              <a:rPr lang="fr-FR" sz="1200" b="1" dirty="0" smtClean="0">
                <a:solidFill>
                  <a:srgbClr val="FFFF00"/>
                </a:solidFill>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3" name="Espace réservé du numéro de diapositive 2"/>
          <p:cNvSpPr>
            <a:spLocks noGrp="1"/>
          </p:cNvSpPr>
          <p:nvPr>
            <p:ph type="sldNum" sz="quarter" idx="12"/>
          </p:nvPr>
        </p:nvSpPr>
        <p:spPr/>
        <p:txBody>
          <a:bodyPr/>
          <a:lstStyle/>
          <a:p>
            <a:fld id="{8991DF9D-E48D-4438-8871-78B12F652E0A}" type="slidenum">
              <a:rPr lang="fr-FR" smtClean="0"/>
              <a:pPr/>
              <a:t>20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circle(in)">
                                      <p:cBhvr>
                                        <p:cTn id="23" dur="2000"/>
                                        <p:tgtEl>
                                          <p:spTgt spid="2050"/>
                                        </p:tgtEl>
                                      </p:cBhvr>
                                    </p:animEffect>
                                  </p:childTnLst>
                                </p:cTn>
                              </p:par>
                              <p:par>
                                <p:cTn id="24" presetID="6" presetClass="entr" presetSubtype="16"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circle(in)">
                                      <p:cBhvr>
                                        <p:cTn id="26" dur="2000"/>
                                        <p:tgtEl>
                                          <p:spTgt spid="2052"/>
                                        </p:tgtEl>
                                      </p:cBhvr>
                                    </p:animEffec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par>
                          <p:cTn id="32" fill="hold">
                            <p:stCondLst>
                              <p:cond delay="2000"/>
                            </p:stCondLst>
                            <p:childTnLst>
                              <p:par>
                                <p:cTn id="33" presetID="6"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circle(in)">
                                      <p:cBhvr>
                                        <p:cTn id="40" dur="2000"/>
                                        <p:tgtEl>
                                          <p:spTgt spid="26"/>
                                        </p:tgtEl>
                                      </p:cBhvr>
                                    </p:animEffect>
                                  </p:childTnLst>
                                </p:cTn>
                              </p:par>
                              <p:par>
                                <p:cTn id="41" presetID="6" presetClass="entr" presetSubtype="16"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circle(in)">
                                      <p:cBhvr>
                                        <p:cTn id="43" dur="2000"/>
                                        <p:tgtEl>
                                          <p:spTgt spid="27"/>
                                        </p:tgtEl>
                                      </p:cBhvr>
                                    </p:animEffec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154"/>
                                        </p:tgtEl>
                                        <p:attrNameLst>
                                          <p:attrName>style.visibility</p:attrName>
                                        </p:attrNameLst>
                                      </p:cBhvr>
                                      <p:to>
                                        <p:strVal val="visible"/>
                                      </p:to>
                                    </p:set>
                                  </p:childTnLst>
                                </p:cTn>
                              </p:par>
                            </p:childTnLst>
                          </p:cTn>
                        </p:par>
                        <p:par>
                          <p:cTn id="49" fill="hold">
                            <p:stCondLst>
                              <p:cond delay="2000"/>
                            </p:stCondLst>
                            <p:childTnLst>
                              <p:par>
                                <p:cTn id="50" presetID="6"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1600"/>
                                        <p:tgtEl>
                                          <p:spTgt spid="15"/>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circle(in)">
                                      <p:cBhvr>
                                        <p:cTn id="60" dur="2000"/>
                                        <p:tgtEl>
                                          <p:spTgt spid="29"/>
                                        </p:tgtEl>
                                      </p:cBhvr>
                                    </p:animEffect>
                                  </p:childTnLst>
                                </p:cTn>
                              </p:par>
                              <p:par>
                                <p:cTn id="61" presetID="6" presetClass="entr" presetSubtype="16"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circle(in)">
                                      <p:cBhvr>
                                        <p:cTn id="63" dur="2000"/>
                                        <p:tgtEl>
                                          <p:spTgt spid="30"/>
                                        </p:tgtEl>
                                      </p:cBhvr>
                                    </p:animEffect>
                                  </p:childTnLst>
                                </p:cTn>
                              </p:par>
                            </p:childTnLst>
                          </p:cTn>
                        </p:par>
                        <p:par>
                          <p:cTn id="64" fill="hold">
                            <p:stCondLst>
                              <p:cond delay="2000"/>
                            </p:stCondLst>
                            <p:childTnLst>
                              <p:par>
                                <p:cTn id="65" presetID="1"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par>
                          <p:cTn id="67" fill="hold">
                            <p:stCondLst>
                              <p:cond delay="2000"/>
                            </p:stCondLst>
                            <p:childTnLst>
                              <p:par>
                                <p:cTn id="68" presetID="1" presetClass="entr" presetSubtype="0" fill="hold" nodeType="after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childTnLst>
                          </p:cTn>
                        </p:par>
                        <p:par>
                          <p:cTn id="70" fill="hold">
                            <p:stCondLst>
                              <p:cond delay="2000"/>
                            </p:stCondLst>
                            <p:childTnLst>
                              <p:par>
                                <p:cTn id="71" presetID="6"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circle(in)">
                                      <p:cBhvr>
                                        <p:cTn id="73" dur="2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heel(1)">
                                      <p:cBhvr>
                                        <p:cTn id="78" dur="2000"/>
                                        <p:tgtEl>
                                          <p:spTgt spid="9"/>
                                        </p:tgtEl>
                                      </p:cBhvr>
                                    </p:animEffect>
                                  </p:childTnLst>
                                </p:cTn>
                              </p:par>
                              <p:par>
                                <p:cTn id="79" presetID="21" presetClass="entr" presetSubtype="1"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heel(1)">
                                      <p:cBhvr>
                                        <p:cTn id="81" dur="2000"/>
                                        <p:tgtEl>
                                          <p:spTgt spid="12"/>
                                        </p:tgtEl>
                                      </p:cBhvr>
                                    </p:animEffect>
                                  </p:childTnLst>
                                </p:cTn>
                              </p:par>
                            </p:childTnLst>
                          </p:cTn>
                        </p:par>
                        <p:par>
                          <p:cTn id="82" fill="hold">
                            <p:stCondLst>
                              <p:cond delay="2000"/>
                            </p:stCondLst>
                            <p:childTnLst>
                              <p:par>
                                <p:cTn id="83" presetID="10" presetClass="entr" presetSubtype="0" fill="hold" nodeType="afterEffect">
                                  <p:stCondLst>
                                    <p:cond delay="500"/>
                                  </p:stCondLst>
                                  <p:childTnLst>
                                    <p:set>
                                      <p:cBhvr>
                                        <p:cTn id="84" dur="1" fill="hold">
                                          <p:stCondLst>
                                            <p:cond delay="0"/>
                                          </p:stCondLst>
                                        </p:cTn>
                                        <p:tgtEl>
                                          <p:spTgt spid="2054"/>
                                        </p:tgtEl>
                                        <p:attrNameLst>
                                          <p:attrName>style.visibility</p:attrName>
                                        </p:attrNameLst>
                                      </p:cBhvr>
                                      <p:to>
                                        <p:strVal val="visible"/>
                                      </p:to>
                                    </p:set>
                                    <p:animEffect transition="in" filter="fade">
                                      <p:cBhvr>
                                        <p:cTn id="85" dur="500"/>
                                        <p:tgtEl>
                                          <p:spTgt spid="2054"/>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par>
                          <p:cTn id="89" fill="hold">
                            <p:stCondLst>
                              <p:cond delay="3000"/>
                            </p:stCondLst>
                            <p:childTnLst>
                              <p:par>
                                <p:cTn id="90" presetID="10" presetClass="entr" presetSubtype="0" fill="hold" nodeType="afterEffect">
                                  <p:stCondLst>
                                    <p:cond delay="50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par>
                                <p:cTn id="93" presetID="10" presetClass="entr" presetSubtype="0" fill="hold" grpId="0" nodeType="withEffect">
                                  <p:stCondLst>
                                    <p:cond delay="50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4" grpId="0" animBg="1"/>
      <p:bldP spid="15" grpId="0"/>
      <p:bldP spid="18" grpId="0" animBg="1"/>
      <p:bldP spid="7" grpId="0" animBg="1"/>
      <p:bldP spid="8" grpId="0" animBg="1"/>
      <p:bldP spid="16" grpId="0" animBg="1"/>
      <p:bldP spid="10" grpId="0" animBg="1"/>
      <p:bldP spid="13" grpId="0" animBg="1"/>
      <p:bldP spid="17" grpId="0" animBg="1"/>
      <p:bldP spid="36" grpId="0"/>
      <p:bldP spid="3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a:p>
        </p:txBody>
      </p:sp>
      <p:sp>
        <p:nvSpPr>
          <p:cNvPr id="6" name="Titre 1"/>
          <p:cNvSpPr>
            <a:spLocks noGrp="1"/>
          </p:cNvSpPr>
          <p:nvPr>
            <p:ph type="title"/>
          </p:nvPr>
        </p:nvSpPr>
        <p:spPr>
          <a:xfrm>
            <a:off x="0" y="0"/>
            <a:ext cx="9144000" cy="836712"/>
          </a:xfrm>
        </p:spPr>
        <p:txBody>
          <a:bodyPr/>
          <a:lstStyle/>
          <a:p>
            <a:r>
              <a:rPr lang="fr-FR" dirty="0" smtClean="0"/>
              <a:t>La panoplie du vainqueur</a:t>
            </a:r>
            <a:endParaRPr lang="fr-FR"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000" b="89778" l="7556" r="89778"/>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5106" y="332656"/>
            <a:ext cx="6899262" cy="689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2310912" y="1720184"/>
            <a:ext cx="3718069" cy="4124206"/>
          </a:xfrm>
          <a:prstGeom prst="rect">
            <a:avLst/>
          </a:prstGeom>
          <a:noFill/>
        </p:spPr>
        <p:txBody>
          <a:bodyPr wrap="none" rtlCol="0">
            <a:spAutoFit/>
          </a:bodyPr>
          <a:lstStyle/>
          <a:p>
            <a:pPr algn="ctr"/>
            <a:r>
              <a:rPr lang="fr-FR" sz="2200" dirty="0"/>
              <a:t>Soumettez-vous donc à Dieu v7</a:t>
            </a:r>
          </a:p>
          <a:p>
            <a:pPr algn="ctr"/>
            <a:endParaRPr lang="fr-FR" sz="1000" dirty="0" smtClean="0"/>
          </a:p>
          <a:p>
            <a:pPr algn="ctr"/>
            <a:r>
              <a:rPr lang="fr-FR" sz="2200" dirty="0" smtClean="0"/>
              <a:t>Résistez </a:t>
            </a:r>
            <a:r>
              <a:rPr lang="fr-FR" sz="2200" dirty="0"/>
              <a:t>au diable v7</a:t>
            </a:r>
          </a:p>
          <a:p>
            <a:pPr algn="ctr"/>
            <a:endParaRPr lang="fr-FR" sz="1000" dirty="0" smtClean="0"/>
          </a:p>
          <a:p>
            <a:pPr algn="ctr"/>
            <a:r>
              <a:rPr lang="fr-FR" sz="2200" dirty="0" smtClean="0"/>
              <a:t>Approchez-vous </a:t>
            </a:r>
            <a:r>
              <a:rPr lang="fr-FR" sz="2200" dirty="0"/>
              <a:t>de Dieu v8</a:t>
            </a:r>
          </a:p>
          <a:p>
            <a:pPr algn="ctr"/>
            <a:endParaRPr lang="fr-FR" sz="1000" dirty="0" smtClean="0"/>
          </a:p>
          <a:p>
            <a:pPr algn="ctr"/>
            <a:r>
              <a:rPr lang="fr-FR" sz="2200" dirty="0" smtClean="0"/>
              <a:t>Nettoyez </a:t>
            </a:r>
            <a:r>
              <a:rPr lang="fr-FR" sz="2200" dirty="0"/>
              <a:t>vos mains v8</a:t>
            </a:r>
          </a:p>
          <a:p>
            <a:pPr algn="ctr"/>
            <a:endParaRPr lang="fr-FR" sz="1000" dirty="0" smtClean="0"/>
          </a:p>
          <a:p>
            <a:pPr algn="ctr"/>
            <a:r>
              <a:rPr lang="fr-FR" sz="2200" dirty="0" smtClean="0"/>
              <a:t>Purifiez </a:t>
            </a:r>
            <a:r>
              <a:rPr lang="fr-FR" sz="2200" dirty="0"/>
              <a:t>vos cœurs v8</a:t>
            </a:r>
          </a:p>
          <a:p>
            <a:pPr algn="ctr"/>
            <a:endParaRPr lang="fr-FR" sz="1000" dirty="0" smtClean="0"/>
          </a:p>
          <a:p>
            <a:pPr algn="ctr"/>
            <a:r>
              <a:rPr lang="fr-FR" sz="2200" dirty="0" smtClean="0"/>
              <a:t>Sentez </a:t>
            </a:r>
            <a:r>
              <a:rPr lang="fr-FR" sz="2200" dirty="0"/>
              <a:t>votre misère v9</a:t>
            </a:r>
          </a:p>
          <a:p>
            <a:pPr algn="ctr"/>
            <a:endParaRPr lang="fr-FR" sz="1000" dirty="0" smtClean="0"/>
          </a:p>
          <a:p>
            <a:pPr algn="ctr"/>
            <a:r>
              <a:rPr lang="fr-FR" sz="2200" dirty="0" smtClean="0"/>
              <a:t>Menez deuil et pleurez v9</a:t>
            </a:r>
          </a:p>
          <a:p>
            <a:pPr algn="ctr"/>
            <a:endParaRPr lang="fr-FR" sz="1000" dirty="0" smtClean="0"/>
          </a:p>
          <a:p>
            <a:pPr algn="ctr"/>
            <a:r>
              <a:rPr lang="fr-FR" sz="2200" dirty="0" smtClean="0"/>
              <a:t>Humiliez-vous </a:t>
            </a:r>
            <a:r>
              <a:rPr lang="fr-FR" sz="2200" dirty="0"/>
              <a:t>v10</a:t>
            </a:r>
          </a:p>
          <a:p>
            <a:endParaRPr lang="fr-FR" dirty="0"/>
          </a:p>
        </p:txBody>
      </p:sp>
      <p:sp>
        <p:nvSpPr>
          <p:cNvPr id="7" name="ZoneTexte 6"/>
          <p:cNvSpPr txBox="1"/>
          <p:nvPr/>
        </p:nvSpPr>
        <p:spPr>
          <a:xfrm>
            <a:off x="7462664" y="0"/>
            <a:ext cx="1681336"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dirty="0" smtClean="0">
                <a:latin typeface="Calibri" panose="020F0502020204030204" pitchFamily="34" charset="0"/>
              </a:rPr>
              <a:t>3. L’épître de Jacques </a:t>
            </a:r>
          </a:p>
          <a:p>
            <a:pPr algn="ctr"/>
            <a:r>
              <a:rPr lang="fr-FR" sz="1200" dirty="0" smtClean="0">
                <a:latin typeface="Calibri" panose="020F0502020204030204" pitchFamily="34" charset="0"/>
              </a:rPr>
              <a:t>et la sagesse</a:t>
            </a:r>
          </a:p>
          <a:p>
            <a:pPr algn="ctr"/>
            <a:r>
              <a:rPr lang="fr-FR" sz="1200" b="1" dirty="0" smtClean="0">
                <a:solidFill>
                  <a:srgbClr val="FFFF00"/>
                </a:solidFill>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3" name="Espace réservé du numéro de diapositive 2"/>
          <p:cNvSpPr>
            <a:spLocks noGrp="1"/>
          </p:cNvSpPr>
          <p:nvPr>
            <p:ph type="sldNum" sz="quarter" idx="12"/>
          </p:nvPr>
        </p:nvSpPr>
        <p:spPr/>
        <p:txBody>
          <a:bodyPr/>
          <a:lstStyle/>
          <a:p>
            <a:fld id="{8991DF9D-E48D-4438-8871-78B12F652E0A}" type="slidenum">
              <a:rPr lang="fr-FR" smtClean="0"/>
              <a:pPr/>
              <a:t>21</a:t>
            </a:fld>
            <a:endParaRPr lang="fr-FR"/>
          </a:p>
        </p:txBody>
      </p:sp>
    </p:spTree>
    <p:extLst>
      <p:ext uri="{BB962C8B-B14F-4D97-AF65-F5344CB8AC3E}">
        <p14:creationId xmlns:p14="http://schemas.microsoft.com/office/powerpoint/2010/main" val="98145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barn(inVertical)">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barn(inVertical)">
                                      <p:cBhvr>
                                        <p:cTn id="32" dur="500"/>
                                        <p:tgtEl>
                                          <p:spTgt spid="1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10" end="10"/>
                                            </p:txEl>
                                          </p:spTgt>
                                        </p:tgtEl>
                                        <p:attrNameLst>
                                          <p:attrName>style.visibility</p:attrName>
                                        </p:attrNameLst>
                                      </p:cBhvr>
                                      <p:to>
                                        <p:strVal val="visible"/>
                                      </p:to>
                                    </p:set>
                                    <p:animEffect transition="in" filter="barn(inVertical)">
                                      <p:cBhvr>
                                        <p:cTn id="37" dur="500"/>
                                        <p:tgtEl>
                                          <p:spTgt spid="1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xEl>
                                              <p:pRg st="12" end="12"/>
                                            </p:txEl>
                                          </p:spTgt>
                                        </p:tgtEl>
                                        <p:attrNameLst>
                                          <p:attrName>style.visibility</p:attrName>
                                        </p:attrNameLst>
                                      </p:cBhvr>
                                      <p:to>
                                        <p:strVal val="visible"/>
                                      </p:to>
                                    </p:set>
                                    <p:animEffect transition="in" filter="barn(inVertical)">
                                      <p:cBhvr>
                                        <p:cTn id="42" dur="500"/>
                                        <p:tgtEl>
                                          <p:spTgt spid="12">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2">
                                            <p:txEl>
                                              <p:pRg st="14" end="14"/>
                                            </p:txEl>
                                          </p:spTgt>
                                        </p:tgtEl>
                                        <p:attrNameLst>
                                          <p:attrName>style.visibility</p:attrName>
                                        </p:attrNameLst>
                                      </p:cBhvr>
                                      <p:to>
                                        <p:strVal val="visible"/>
                                      </p:to>
                                    </p:set>
                                    <p:animEffect transition="in" filter="barn(inVertical)">
                                      <p:cBhvr>
                                        <p:cTn id="47" dur="500"/>
                                        <p:tgtEl>
                                          <p:spTgt spid="1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backgroundMark x1="36462" y1="27473" x2="36462" y2="27473"/>
                        <a14:backgroundMark x1="32000" y1="34341" x2="32000" y2="34341"/>
                        <a14:backgroundMark x1="42308" y1="46154" x2="42308" y2="46154"/>
                        <a14:backgroundMark x1="49385" y1="25549" x2="49385" y2="25549"/>
                        <a14:backgroundMark x1="50923" y1="49451" x2="50923" y2="49451"/>
                        <a14:backgroundMark x1="57077" y1="51374" x2="57077" y2="51374"/>
                        <a14:backgroundMark x1="58462" y1="53022" x2="58462" y2="53022"/>
                        <a14:backgroundMark x1="54462" y1="54396" x2="54462" y2="54396"/>
                        <a14:backgroundMark x1="61692" y1="65110" x2="61692" y2="65110"/>
                        <a14:backgroundMark x1="59846" y1="58791" x2="59846" y2="58791"/>
                        <a14:backgroundMark x1="62462" y1="33791" x2="62462" y2="33791"/>
                        <a14:backgroundMark x1="57538" y1="37088" x2="57538" y2="37088"/>
                        <a14:backgroundMark x1="59692" y1="40659" x2="59692" y2="40659"/>
                        <a14:backgroundMark x1="68000" y1="45055" x2="68000" y2="45055"/>
                        <a14:backgroundMark x1="66154" y1="42582" x2="66154" y2="42582"/>
                        <a14:backgroundMark x1="61231" y1="20055" x2="61231" y2="20055"/>
                        <a14:backgroundMark x1="53385" y1="18956" x2="53385" y2="18956"/>
                        <a14:backgroundMark x1="37231" y1="35440" x2="37231" y2="35440"/>
                        <a14:backgroundMark x1="34923" y1="37088" x2="34923" y2="37088"/>
                        <a14:backgroundMark x1="37692" y1="58242" x2="37692" y2="58242"/>
                        <a14:backgroundMark x1="36615" y1="32692" x2="36615" y2="32692"/>
                        <a14:backgroundMark x1="62308" y1="17857" x2="62308" y2="17857"/>
                        <a14:backgroundMark x1="36462" y1="30495" x2="36462" y2="30495"/>
                        <a14:backgroundMark x1="47385" y1="34066" x2="47385" y2="34066"/>
                        <a14:backgroundMark x1="53692" y1="31044" x2="53692" y2="31044"/>
                        <a14:backgroundMark x1="54769" y1="33516" x2="54769" y2="33516"/>
                        <a14:backgroundMark x1="35538" y1="33242" x2="35538" y2="33242"/>
                        <a14:backgroundMark x1="28615" y1="32143" x2="28615" y2="32143"/>
                      </a14:backgroundRemoval>
                    </a14:imgEffect>
                  </a14:imgLayer>
                </a14:imgProps>
              </a:ext>
              <a:ext uri="{28A0092B-C50C-407E-A947-70E740481C1C}">
                <a14:useLocalDpi xmlns:a14="http://schemas.microsoft.com/office/drawing/2010/main" val="0"/>
              </a:ext>
            </a:extLst>
          </a:blip>
          <a:srcRect b="5733"/>
          <a:stretch/>
        </p:blipFill>
        <p:spPr bwMode="auto">
          <a:xfrm>
            <a:off x="-545987" y="400767"/>
            <a:ext cx="10237182" cy="509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a:p>
        </p:txBody>
      </p:sp>
      <p:sp>
        <p:nvSpPr>
          <p:cNvPr id="6" name="Titre 1"/>
          <p:cNvSpPr>
            <a:spLocks noGrp="1"/>
          </p:cNvSpPr>
          <p:nvPr>
            <p:ph type="title"/>
          </p:nvPr>
        </p:nvSpPr>
        <p:spPr>
          <a:xfrm>
            <a:off x="0" y="0"/>
            <a:ext cx="9144000" cy="836712"/>
          </a:xfrm>
        </p:spPr>
        <p:txBody>
          <a:bodyPr/>
          <a:lstStyle/>
          <a:p>
            <a:r>
              <a:rPr lang="fr-FR" dirty="0" smtClean="0"/>
              <a:t>Que retenir?</a:t>
            </a:r>
            <a:endParaRPr lang="fr-FR" dirty="0"/>
          </a:p>
        </p:txBody>
      </p:sp>
      <p:sp>
        <p:nvSpPr>
          <p:cNvPr id="12" name="ZoneTexte 11"/>
          <p:cNvSpPr txBox="1"/>
          <p:nvPr/>
        </p:nvSpPr>
        <p:spPr>
          <a:xfrm>
            <a:off x="2051720" y="1412776"/>
            <a:ext cx="4911858" cy="3785652"/>
          </a:xfrm>
          <a:prstGeom prst="rect">
            <a:avLst/>
          </a:prstGeom>
          <a:noFill/>
        </p:spPr>
        <p:txBody>
          <a:bodyPr wrap="none" rtlCol="0">
            <a:spAutoFit/>
          </a:bodyPr>
          <a:lstStyle/>
          <a:p>
            <a:pPr algn="ctr"/>
            <a:r>
              <a:rPr lang="fr-FR" sz="2400" b="1" dirty="0" smtClean="0">
                <a:latin typeface="Calibri" panose="020F0502020204030204" pitchFamily="34" charset="0"/>
              </a:rPr>
              <a:t>Appliquons-nous, </a:t>
            </a:r>
          </a:p>
          <a:p>
            <a:pPr algn="ctr"/>
            <a:r>
              <a:rPr lang="fr-FR" sz="2400" b="1" dirty="0" smtClean="0">
                <a:latin typeface="Calibri" panose="020F0502020204030204" pitchFamily="34" charset="0"/>
              </a:rPr>
              <a:t>avec le secours du </a:t>
            </a:r>
          </a:p>
          <a:p>
            <a:pPr algn="ctr"/>
            <a:r>
              <a:rPr lang="fr-FR" sz="2400" b="1" dirty="0" smtClean="0">
                <a:solidFill>
                  <a:srgbClr val="FFFF00"/>
                </a:solidFill>
                <a:latin typeface="Calibri" panose="020F0502020204030204" pitchFamily="34" charset="0"/>
              </a:rPr>
              <a:t>Saint-Esprit</a:t>
            </a:r>
            <a:r>
              <a:rPr lang="fr-FR" sz="2400" b="1" dirty="0" smtClean="0">
                <a:latin typeface="Calibri" panose="020F0502020204030204" pitchFamily="34" charset="0"/>
              </a:rPr>
              <a:t>,</a:t>
            </a:r>
          </a:p>
          <a:p>
            <a:pPr algn="ctr"/>
            <a:r>
              <a:rPr lang="fr-FR" sz="2400" b="1" dirty="0" smtClean="0">
                <a:latin typeface="Calibri" panose="020F0502020204030204" pitchFamily="34" charset="0"/>
              </a:rPr>
              <a:t>à nous conduire d’une manière juste,</a:t>
            </a:r>
          </a:p>
          <a:p>
            <a:pPr algn="ctr"/>
            <a:r>
              <a:rPr lang="fr-FR" sz="2400" b="1" dirty="0" smtClean="0">
                <a:latin typeface="Calibri" panose="020F0502020204030204" pitchFamily="34" charset="0"/>
              </a:rPr>
              <a:t> empreinte de douceur, </a:t>
            </a:r>
          </a:p>
          <a:p>
            <a:pPr algn="ctr"/>
            <a:r>
              <a:rPr lang="fr-FR" sz="2400" b="1" dirty="0" smtClean="0">
                <a:latin typeface="Calibri" panose="020F0502020204030204" pitchFamily="34" charset="0"/>
              </a:rPr>
              <a:t>afin que nous révélions au monde </a:t>
            </a:r>
          </a:p>
          <a:p>
            <a:pPr algn="ctr"/>
            <a:r>
              <a:rPr lang="fr-FR" sz="2400" b="1" dirty="0" smtClean="0">
                <a:solidFill>
                  <a:srgbClr val="FFFF00"/>
                </a:solidFill>
                <a:latin typeface="Calibri" panose="020F0502020204030204" pitchFamily="34" charset="0"/>
              </a:rPr>
              <a:t>le Fils de Dieu</a:t>
            </a:r>
            <a:r>
              <a:rPr lang="fr-FR" sz="2400" b="1" dirty="0" smtClean="0">
                <a:latin typeface="Calibri" panose="020F0502020204030204" pitchFamily="34" charset="0"/>
              </a:rPr>
              <a:t>, </a:t>
            </a:r>
          </a:p>
          <a:p>
            <a:pPr algn="ctr"/>
            <a:r>
              <a:rPr lang="fr-FR" sz="2400" b="1" dirty="0" smtClean="0">
                <a:latin typeface="Calibri" panose="020F0502020204030204" pitchFamily="34" charset="0"/>
              </a:rPr>
              <a:t>notre sagesse,</a:t>
            </a:r>
          </a:p>
          <a:p>
            <a:pPr algn="ctr"/>
            <a:r>
              <a:rPr lang="fr-FR" sz="2400" b="1" dirty="0" smtClean="0">
                <a:latin typeface="Calibri" panose="020F0502020204030204" pitchFamily="34" charset="0"/>
              </a:rPr>
              <a:t>à travers des œuvres qui glorifient </a:t>
            </a:r>
          </a:p>
          <a:p>
            <a:pPr algn="ctr"/>
            <a:r>
              <a:rPr lang="fr-FR" sz="2400" b="1" dirty="0" smtClean="0">
                <a:solidFill>
                  <a:srgbClr val="FFFF00"/>
                </a:solidFill>
                <a:latin typeface="Calibri" panose="020F0502020204030204" pitchFamily="34" charset="0"/>
              </a:rPr>
              <a:t>Dieu notre Père</a:t>
            </a:r>
            <a:r>
              <a:rPr lang="fr-FR" sz="2400" b="1" dirty="0" smtClean="0">
                <a:latin typeface="Calibri" panose="020F0502020204030204" pitchFamily="34" charset="0"/>
              </a:rPr>
              <a:t>.</a:t>
            </a:r>
            <a:r>
              <a:rPr lang="fr-FR" sz="2400" dirty="0" smtClean="0">
                <a:latin typeface="Calibri" panose="020F0502020204030204" pitchFamily="34" charset="0"/>
              </a:rPr>
              <a:t> </a:t>
            </a:r>
            <a:endParaRPr lang="fr-FR" sz="1050" dirty="0" smtClean="0">
              <a:latin typeface="Calibri" panose="020F0502020204030204" pitchFamily="34" charset="0"/>
            </a:endParaRPr>
          </a:p>
        </p:txBody>
      </p:sp>
      <p:sp>
        <p:nvSpPr>
          <p:cNvPr id="8" name="ZoneTexte 7"/>
          <p:cNvSpPr txBox="1"/>
          <p:nvPr/>
        </p:nvSpPr>
        <p:spPr>
          <a:xfrm>
            <a:off x="7380312" y="0"/>
            <a:ext cx="1728192"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dirty="0" smtClean="0">
                <a:latin typeface="Calibri" panose="020F0502020204030204" pitchFamily="34" charset="0"/>
              </a:rPr>
              <a:t>3. L’épître de Jacques </a:t>
            </a:r>
          </a:p>
          <a:p>
            <a:pPr algn="ctr"/>
            <a:r>
              <a:rPr lang="fr-FR" sz="1200" dirty="0" smtClean="0">
                <a:latin typeface="Calibri" panose="020F0502020204030204" pitchFamily="34" charset="0"/>
              </a:rPr>
              <a:t>et la sagesse</a:t>
            </a:r>
          </a:p>
          <a:p>
            <a:pPr algn="ctr"/>
            <a:r>
              <a:rPr lang="fr-FR" sz="1200" dirty="0" smtClean="0">
                <a:latin typeface="Calibri" panose="020F0502020204030204" pitchFamily="34" charset="0"/>
              </a:rPr>
              <a:t>4. Acquérir la sagesse</a:t>
            </a:r>
          </a:p>
          <a:p>
            <a:pPr algn="ctr"/>
            <a:r>
              <a:rPr lang="fr-FR" sz="1200" b="1" dirty="0" smtClean="0">
                <a:solidFill>
                  <a:srgbClr val="FFFF00"/>
                </a:solidFill>
                <a:latin typeface="Calibri" panose="020F0502020204030204" pitchFamily="34" charset="0"/>
              </a:rPr>
              <a:t>5. A vivre</a:t>
            </a:r>
          </a:p>
        </p:txBody>
      </p:sp>
      <p:sp>
        <p:nvSpPr>
          <p:cNvPr id="7" name="Parchemin horizontal 6"/>
          <p:cNvSpPr/>
          <p:nvPr/>
        </p:nvSpPr>
        <p:spPr>
          <a:xfrm>
            <a:off x="539552" y="5301208"/>
            <a:ext cx="8136904" cy="1033272"/>
          </a:xfrm>
          <a:prstGeom prst="horizontalScroll">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5463901"/>
            <a:ext cx="9108504" cy="830997"/>
          </a:xfrm>
          <a:prstGeom prst="rect">
            <a:avLst/>
          </a:prstGeom>
        </p:spPr>
        <p:txBody>
          <a:bodyPr wrap="square">
            <a:spAutoFit/>
          </a:bodyPr>
          <a:lstStyle/>
          <a:p>
            <a:pPr algn="ctr"/>
            <a:r>
              <a:rPr lang="fr-FR" sz="2400" dirty="0" smtClean="0">
                <a:solidFill>
                  <a:schemeClr val="bg1"/>
                </a:solidFill>
                <a:latin typeface="Blackadder ITC" panose="04020505051007020D02" pitchFamily="82" charset="0"/>
              </a:rPr>
              <a:t>“</a:t>
            </a:r>
            <a:r>
              <a:rPr lang="fr-FR" sz="2400" dirty="0">
                <a:solidFill>
                  <a:schemeClr val="bg1"/>
                </a:solidFill>
                <a:latin typeface="Blackadder ITC" panose="04020505051007020D02" pitchFamily="82" charset="0"/>
              </a:rPr>
              <a:t>que le Dieu de notre Seigneur Jésus-Christ, le Père de gloire, vous donne </a:t>
            </a:r>
            <a:endParaRPr lang="fr-FR" sz="2400" dirty="0" smtClean="0">
              <a:solidFill>
                <a:schemeClr val="bg1"/>
              </a:solidFill>
              <a:latin typeface="Blackadder ITC" panose="04020505051007020D02" pitchFamily="82" charset="0"/>
            </a:endParaRPr>
          </a:p>
          <a:p>
            <a:pPr algn="ctr"/>
            <a:r>
              <a:rPr lang="fr-FR" sz="2400" dirty="0" smtClean="0">
                <a:solidFill>
                  <a:schemeClr val="bg1"/>
                </a:solidFill>
                <a:latin typeface="Blackadder ITC" panose="04020505051007020D02" pitchFamily="82" charset="0"/>
              </a:rPr>
              <a:t>un </a:t>
            </a:r>
            <a:r>
              <a:rPr lang="fr-FR" sz="2400" dirty="0">
                <a:solidFill>
                  <a:schemeClr val="bg1"/>
                </a:solidFill>
                <a:latin typeface="Blackadder ITC" panose="04020505051007020D02" pitchFamily="82" charset="0"/>
              </a:rPr>
              <a:t>esprit de sagesse et de révélation qui vous le fasse connaître” </a:t>
            </a:r>
            <a:r>
              <a:rPr lang="fr-FR" sz="2400" dirty="0" smtClean="0">
                <a:solidFill>
                  <a:schemeClr val="bg1"/>
                </a:solidFill>
                <a:latin typeface="Blackadder ITC" panose="04020505051007020D02" pitchFamily="82" charset="0"/>
              </a:rPr>
              <a:t> </a:t>
            </a:r>
            <a:r>
              <a:rPr lang="fr-FR" sz="2400" dirty="0" err="1" smtClean="0">
                <a:solidFill>
                  <a:schemeClr val="bg1"/>
                </a:solidFill>
                <a:latin typeface="Blackadder ITC" panose="04020505051007020D02" pitchFamily="82" charset="0"/>
              </a:rPr>
              <a:t>Eph</a:t>
            </a:r>
            <a:r>
              <a:rPr lang="fr-FR" sz="2400" dirty="0" smtClean="0">
                <a:solidFill>
                  <a:schemeClr val="bg1"/>
                </a:solidFill>
                <a:latin typeface="Blackadder ITC" panose="04020505051007020D02" pitchFamily="82" charset="0"/>
              </a:rPr>
              <a:t> 1.17</a:t>
            </a:r>
            <a:endParaRPr lang="fr-FR" sz="2400" dirty="0">
              <a:solidFill>
                <a:schemeClr val="bg1"/>
              </a:solidFill>
              <a:latin typeface="Blackadder ITC" panose="04020505051007020D02" pitchFamily="82" charset="0"/>
            </a:endParaRPr>
          </a:p>
        </p:txBody>
      </p:sp>
      <p:sp>
        <p:nvSpPr>
          <p:cNvPr id="9" name="Espace réservé du numéro de diapositive 8"/>
          <p:cNvSpPr>
            <a:spLocks noGrp="1"/>
          </p:cNvSpPr>
          <p:nvPr>
            <p:ph type="sldNum" sz="quarter" idx="12"/>
          </p:nvPr>
        </p:nvSpPr>
        <p:spPr/>
        <p:txBody>
          <a:bodyPr/>
          <a:lstStyle/>
          <a:p>
            <a:fld id="{8991DF9D-E48D-4438-8871-78B12F652E0A}" type="slidenum">
              <a:rPr lang="fr-FR" smtClean="0"/>
              <a:pPr/>
              <a:t>22</a:t>
            </a:fld>
            <a:endParaRPr lang="fr-FR"/>
          </a:p>
        </p:txBody>
      </p:sp>
    </p:spTree>
    <p:extLst>
      <p:ext uri="{BB962C8B-B14F-4D97-AF65-F5344CB8AC3E}">
        <p14:creationId xmlns:p14="http://schemas.microsoft.com/office/powerpoint/2010/main" val="241077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250"/>
                                        <p:tgtEl>
                                          <p:spTgt spid="12">
                                            <p:txEl>
                                              <p:pRg st="0" end="0"/>
                                            </p:txEl>
                                          </p:spTgt>
                                        </p:tgtEl>
                                      </p:cBhvr>
                                    </p:animEffect>
                                  </p:childTnLst>
                                </p:cTn>
                              </p:par>
                            </p:childTnLst>
                          </p:cTn>
                        </p:par>
                        <p:par>
                          <p:cTn id="8" fill="hold">
                            <p:stCondLst>
                              <p:cond delay="625"/>
                            </p:stCondLst>
                            <p:childTnLst>
                              <p:par>
                                <p:cTn id="9" presetID="22" presetClass="entr" presetSubtype="8" fill="hold" nodeType="afterEffect">
                                  <p:stCondLst>
                                    <p:cond delay="0"/>
                                  </p:stCondLst>
                                  <p:iterate type="lt">
                                    <p:tmPct val="10000"/>
                                  </p:iterate>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250"/>
                                        <p:tgtEl>
                                          <p:spTgt spid="12">
                                            <p:txEl>
                                              <p:pRg st="1" end="1"/>
                                            </p:txEl>
                                          </p:spTgt>
                                        </p:tgtEl>
                                      </p:cBhvr>
                                    </p:animEffect>
                                  </p:childTnLst>
                                </p:cTn>
                              </p:par>
                            </p:childTnLst>
                          </p:cTn>
                        </p:par>
                        <p:par>
                          <p:cTn id="12" fill="hold">
                            <p:stCondLst>
                              <p:cond delay="1225"/>
                            </p:stCondLst>
                            <p:childTnLst>
                              <p:par>
                                <p:cTn id="13" presetID="22" presetClass="entr" presetSubtype="8" fill="hold" nodeType="afterEffect">
                                  <p:stCondLst>
                                    <p:cond delay="0"/>
                                  </p:stCondLst>
                                  <p:iterate type="lt">
                                    <p:tmPct val="10000"/>
                                  </p:iterate>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left)">
                                      <p:cBhvr>
                                        <p:cTn id="15" dur="25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iterate type="lt">
                                    <p:tmPct val="10000"/>
                                  </p:iterate>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wipe(left)">
                                      <p:cBhvr>
                                        <p:cTn id="20" dur="250"/>
                                        <p:tgtEl>
                                          <p:spTgt spid="12">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iterate type="lt">
                                    <p:tmPct val="10000"/>
                                  </p:iterate>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wipe(left)">
                                      <p:cBhvr>
                                        <p:cTn id="24" dur="250"/>
                                        <p:tgtEl>
                                          <p:spTgt spid="1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lt">
                                    <p:tmPct val="10000"/>
                                  </p:iterate>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wipe(left)">
                                      <p:cBhvr>
                                        <p:cTn id="29" dur="250"/>
                                        <p:tgtEl>
                                          <p:spTgt spid="12">
                                            <p:txEl>
                                              <p:pRg st="5" end="5"/>
                                            </p:txEl>
                                          </p:spTgt>
                                        </p:tgtEl>
                                      </p:cBhvr>
                                    </p:animEffect>
                                  </p:childTnLst>
                                </p:cTn>
                              </p:par>
                            </p:childTnLst>
                          </p:cTn>
                        </p:par>
                        <p:par>
                          <p:cTn id="30" fill="hold">
                            <p:stCondLst>
                              <p:cond delay="900"/>
                            </p:stCondLst>
                            <p:childTnLst>
                              <p:par>
                                <p:cTn id="31" presetID="22" presetClass="entr" presetSubtype="8" fill="hold" nodeType="afterEffect">
                                  <p:stCondLst>
                                    <p:cond delay="0"/>
                                  </p:stCondLst>
                                  <p:iterate type="lt">
                                    <p:tmPct val="10000"/>
                                  </p:iterate>
                                  <p:childTnLst>
                                    <p:set>
                                      <p:cBhvr>
                                        <p:cTn id="32" dur="1" fill="hold">
                                          <p:stCondLst>
                                            <p:cond delay="0"/>
                                          </p:stCondLst>
                                        </p:cTn>
                                        <p:tgtEl>
                                          <p:spTgt spid="12">
                                            <p:txEl>
                                              <p:pRg st="6" end="6"/>
                                            </p:txEl>
                                          </p:spTgt>
                                        </p:tgtEl>
                                        <p:attrNameLst>
                                          <p:attrName>style.visibility</p:attrName>
                                        </p:attrNameLst>
                                      </p:cBhvr>
                                      <p:to>
                                        <p:strVal val="visible"/>
                                      </p:to>
                                    </p:set>
                                    <p:animEffect transition="in" filter="wipe(left)">
                                      <p:cBhvr>
                                        <p:cTn id="33" dur="250"/>
                                        <p:tgtEl>
                                          <p:spTgt spid="12">
                                            <p:txEl>
                                              <p:pRg st="6" end="6"/>
                                            </p:txEl>
                                          </p:spTgt>
                                        </p:tgtEl>
                                      </p:cBhvr>
                                    </p:animEffect>
                                  </p:childTnLst>
                                </p:cTn>
                              </p:par>
                            </p:childTnLst>
                          </p:cTn>
                        </p:par>
                        <p:par>
                          <p:cTn id="34" fill="hold">
                            <p:stCondLst>
                              <p:cond delay="1450"/>
                            </p:stCondLst>
                            <p:childTnLst>
                              <p:par>
                                <p:cTn id="35" presetID="22" presetClass="entr" presetSubtype="8" fill="hold" nodeType="afterEffect">
                                  <p:stCondLst>
                                    <p:cond delay="0"/>
                                  </p:stCondLst>
                                  <p:iterate type="lt">
                                    <p:tmPct val="10000"/>
                                  </p:iterate>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wipe(left)">
                                      <p:cBhvr>
                                        <p:cTn id="37" dur="250"/>
                                        <p:tgtEl>
                                          <p:spTgt spid="1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12">
                                            <p:txEl>
                                              <p:pRg st="8" end="8"/>
                                            </p:txEl>
                                          </p:spTgt>
                                        </p:tgtEl>
                                        <p:attrNameLst>
                                          <p:attrName>style.visibility</p:attrName>
                                        </p:attrNameLst>
                                      </p:cBhvr>
                                      <p:to>
                                        <p:strVal val="visible"/>
                                      </p:to>
                                    </p:set>
                                    <p:animEffect transition="in" filter="wipe(left)">
                                      <p:cBhvr>
                                        <p:cTn id="42" dur="250"/>
                                        <p:tgtEl>
                                          <p:spTgt spid="12">
                                            <p:txEl>
                                              <p:pRg st="8" end="8"/>
                                            </p:txEl>
                                          </p:spTgt>
                                        </p:tgtEl>
                                      </p:cBhvr>
                                    </p:animEffect>
                                  </p:childTnLst>
                                </p:cTn>
                              </p:par>
                            </p:childTnLst>
                          </p:cTn>
                        </p:par>
                        <p:par>
                          <p:cTn id="43" fill="hold">
                            <p:stCondLst>
                              <p:cond delay="975"/>
                            </p:stCondLst>
                            <p:childTnLst>
                              <p:par>
                                <p:cTn id="44" presetID="22" presetClass="entr" presetSubtype="8" fill="hold" nodeType="afterEffect">
                                  <p:stCondLst>
                                    <p:cond delay="0"/>
                                  </p:stCondLst>
                                  <p:iterate type="lt">
                                    <p:tmPct val="10000"/>
                                  </p:iterate>
                                  <p:childTnLst>
                                    <p:set>
                                      <p:cBhvr>
                                        <p:cTn id="45" dur="1" fill="hold">
                                          <p:stCondLst>
                                            <p:cond delay="0"/>
                                          </p:stCondLst>
                                        </p:cTn>
                                        <p:tgtEl>
                                          <p:spTgt spid="12">
                                            <p:txEl>
                                              <p:pRg st="9" end="9"/>
                                            </p:txEl>
                                          </p:spTgt>
                                        </p:tgtEl>
                                        <p:attrNameLst>
                                          <p:attrName>style.visibility</p:attrName>
                                        </p:attrNameLst>
                                      </p:cBhvr>
                                      <p:to>
                                        <p:strVal val="visible"/>
                                      </p:to>
                                    </p:set>
                                    <p:animEffect transition="in" filter="wipe(left)">
                                      <p:cBhvr>
                                        <p:cTn id="46" dur="250"/>
                                        <p:tgtEl>
                                          <p:spTgt spid="12">
                                            <p:txEl>
                                              <p:pRg st="9" end="9"/>
                                            </p:txEl>
                                          </p:spTgt>
                                        </p:tgtEl>
                                      </p:cBhvr>
                                    </p:animEffect>
                                  </p:childTnLst>
                                </p:cTn>
                              </p:par>
                            </p:childTnLst>
                          </p:cTn>
                        </p:par>
                        <p:par>
                          <p:cTn id="47" fill="hold">
                            <p:stCondLst>
                              <p:cond delay="1550"/>
                            </p:stCondLst>
                            <p:childTnLst>
                              <p:par>
                                <p:cTn id="48" presetID="42" presetClass="entr" presetSubtype="0" fill="hold" nodeType="after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fade">
                                      <p:cBhvr>
                                        <p:cTn id="50" dur="1000"/>
                                        <p:tgtEl>
                                          <p:spTgt spid="1026"/>
                                        </p:tgtEl>
                                      </p:cBhvr>
                                    </p:animEffect>
                                    <p:anim calcmode="lin" valueType="num">
                                      <p:cBhvr>
                                        <p:cTn id="51" dur="1000" fill="hold"/>
                                        <p:tgtEl>
                                          <p:spTgt spid="1026"/>
                                        </p:tgtEl>
                                        <p:attrNameLst>
                                          <p:attrName>ppt_x</p:attrName>
                                        </p:attrNameLst>
                                      </p:cBhvr>
                                      <p:tavLst>
                                        <p:tav tm="0">
                                          <p:val>
                                            <p:strVal val="#ppt_x"/>
                                          </p:val>
                                        </p:tav>
                                        <p:tav tm="100000">
                                          <p:val>
                                            <p:strVal val="#ppt_x"/>
                                          </p:val>
                                        </p:tav>
                                      </p:tavLst>
                                    </p:anim>
                                    <p:anim calcmode="lin" valueType="num">
                                      <p:cBhvr>
                                        <p:cTn id="5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a:p>
        </p:txBody>
      </p:sp>
      <p:sp>
        <p:nvSpPr>
          <p:cNvPr id="2" name="Rectangle 1"/>
          <p:cNvSpPr/>
          <p:nvPr/>
        </p:nvSpPr>
        <p:spPr>
          <a:xfrm>
            <a:off x="0" y="1412776"/>
            <a:ext cx="9144000" cy="3600986"/>
          </a:xfrm>
          <a:prstGeom prst="rect">
            <a:avLst/>
          </a:prstGeom>
          <a:noFill/>
        </p:spPr>
        <p:txBody>
          <a:bodyPr wrap="square" lIns="91440" tIns="45720" rIns="91440" bIns="45720">
            <a:spAutoFit/>
          </a:bodyPr>
          <a:lstStyle/>
          <a:p>
            <a:pPr algn="ctr"/>
            <a:r>
              <a:rPr lang="fr-FR"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anose="020F0502020204030204" pitchFamily="34" charset="0"/>
              </a:rPr>
              <a:t>FIN</a:t>
            </a:r>
          </a:p>
          <a:p>
            <a:pPr algn="ctr"/>
            <a:endParaRPr lang="fr-FR"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anose="020F0502020204030204" pitchFamily="34" charset="0"/>
            </a:endParaRPr>
          </a:p>
          <a:p>
            <a:pPr algn="ctr"/>
            <a:r>
              <a:rPr lang="fr-F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anose="020F0502020204030204" pitchFamily="34" charset="0"/>
              </a:rPr>
              <a:t>MERCI </a:t>
            </a:r>
          </a:p>
          <a:p>
            <a:pPr algn="ctr"/>
            <a:r>
              <a:rPr lang="fr-F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anose="020F0502020204030204" pitchFamily="34" charset="0"/>
              </a:rPr>
              <a:t>POUR VOTRE ATTENTION</a:t>
            </a:r>
            <a:endParaRPr lang="fr-F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Espace réservé du numéro de diapositive 5"/>
          <p:cNvSpPr>
            <a:spLocks noGrp="1"/>
          </p:cNvSpPr>
          <p:nvPr>
            <p:ph type="sldNum" sz="quarter" idx="12"/>
          </p:nvPr>
        </p:nvSpPr>
        <p:spPr/>
        <p:txBody>
          <a:bodyPr/>
          <a:lstStyle/>
          <a:p>
            <a:fld id="{8991DF9D-E48D-4438-8871-78B12F652E0A}" type="slidenum">
              <a:rPr lang="fr-FR" smtClean="0"/>
              <a:pPr/>
              <a:t>23</a:t>
            </a:fld>
            <a:endParaRPr lang="fr-FR"/>
          </a:p>
        </p:txBody>
      </p:sp>
    </p:spTree>
    <p:extLst>
      <p:ext uri="{BB962C8B-B14F-4D97-AF65-F5344CB8AC3E}">
        <p14:creationId xmlns:p14="http://schemas.microsoft.com/office/powerpoint/2010/main" val="215909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8229600" cy="6009531"/>
          </a:xfrm>
        </p:spPr>
        <p:txBody>
          <a:bodyPr/>
          <a:lstStyle/>
          <a:p>
            <a:r>
              <a:rPr lang="fr-FR" dirty="0" smtClean="0"/>
              <a:t>Reflets n°252</a:t>
            </a:r>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a:p>
        </p:txBody>
      </p:sp>
      <p:pic>
        <p:nvPicPr>
          <p:cNvPr id="2050" name="Picture 2" descr="C:\Users\Jean-Paul\Desktop\Capture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612113"/>
            <a:ext cx="4457351" cy="57204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ean-Paul\Desktop\Capture 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382" y="612112"/>
            <a:ext cx="4383836" cy="572066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8991DF9D-E48D-4438-8871-78B12F652E0A}" type="slidenum">
              <a:rPr lang="fr-FR" smtClean="0"/>
              <a:pPr/>
              <a:t>24</a:t>
            </a:fld>
            <a:endParaRPr lang="fr-FR"/>
          </a:p>
        </p:txBody>
      </p:sp>
    </p:spTree>
    <p:extLst>
      <p:ext uri="{BB962C8B-B14F-4D97-AF65-F5344CB8AC3E}">
        <p14:creationId xmlns:p14="http://schemas.microsoft.com/office/powerpoint/2010/main" val="3689876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a:p>
        </p:txBody>
      </p:sp>
      <p:sp>
        <p:nvSpPr>
          <p:cNvPr id="7" name="Rectangle 6"/>
          <p:cNvSpPr/>
          <p:nvPr/>
        </p:nvSpPr>
        <p:spPr>
          <a:xfrm>
            <a:off x="393580" y="260648"/>
            <a:ext cx="8354884" cy="6063198"/>
          </a:xfrm>
          <a:prstGeom prst="rect">
            <a:avLst/>
          </a:prstGeom>
        </p:spPr>
        <p:txBody>
          <a:bodyPr wrap="square">
            <a:spAutoFit/>
          </a:bodyPr>
          <a:lstStyle/>
          <a:p>
            <a:r>
              <a:rPr lang="fr-FR" sz="3600" b="1" dirty="0">
                <a:solidFill>
                  <a:srgbClr val="FFC000"/>
                </a:solidFill>
                <a:latin typeface="Arial"/>
              </a:rPr>
              <a:t>Te </a:t>
            </a:r>
            <a:r>
              <a:rPr lang="fr-FR" sz="3600" b="1" dirty="0" smtClean="0">
                <a:solidFill>
                  <a:srgbClr val="FFC000"/>
                </a:solidFill>
                <a:latin typeface="Arial"/>
              </a:rPr>
              <a:t>connaître                        </a:t>
            </a:r>
            <a:r>
              <a:rPr lang="fr-FR" sz="2800" b="1" dirty="0" smtClean="0">
                <a:solidFill>
                  <a:srgbClr val="FFC000"/>
                </a:solidFill>
                <a:latin typeface="Arial"/>
              </a:rPr>
              <a:t>Reflets </a:t>
            </a:r>
            <a:r>
              <a:rPr lang="fr-FR" sz="2800" b="1" dirty="0">
                <a:solidFill>
                  <a:srgbClr val="FFC000"/>
                </a:solidFill>
                <a:latin typeface="Arial"/>
              </a:rPr>
              <a:t>n°256</a:t>
            </a:r>
          </a:p>
          <a:p>
            <a:endParaRPr lang="fr-FR" sz="1000" b="1" dirty="0">
              <a:solidFill>
                <a:srgbClr val="FFC000"/>
              </a:solidFill>
              <a:latin typeface="Arial"/>
            </a:endParaRPr>
          </a:p>
          <a:p>
            <a:r>
              <a:rPr lang="fr-FR" b="1" dirty="0">
                <a:latin typeface="Arial"/>
              </a:rPr>
              <a:t>1. Ce qui m'était cher</a:t>
            </a:r>
          </a:p>
          <a:p>
            <a:r>
              <a:rPr lang="fr-FR" b="1" dirty="0">
                <a:solidFill>
                  <a:srgbClr val="FFFFFF"/>
                </a:solidFill>
                <a:latin typeface="Arial"/>
              </a:rPr>
              <a:t>pour construire ma vie,</a:t>
            </a:r>
          </a:p>
          <a:p>
            <a:r>
              <a:rPr lang="fr-FR" b="1" dirty="0">
                <a:solidFill>
                  <a:srgbClr val="FFFFFF"/>
                </a:solidFill>
                <a:latin typeface="Arial"/>
              </a:rPr>
              <a:t>utile et précieux selon ce monde,</a:t>
            </a:r>
          </a:p>
          <a:p>
            <a:r>
              <a:rPr lang="fr-FR" b="1" dirty="0">
                <a:solidFill>
                  <a:srgbClr val="FFFFFF"/>
                </a:solidFill>
                <a:latin typeface="Arial"/>
              </a:rPr>
              <a:t>ce qui m'était gain</a:t>
            </a:r>
          </a:p>
          <a:p>
            <a:r>
              <a:rPr lang="fr-FR" b="1" dirty="0">
                <a:solidFill>
                  <a:srgbClr val="FFFFFF"/>
                </a:solidFill>
                <a:latin typeface="Arial"/>
              </a:rPr>
              <a:t>n'a plus de valeur,</a:t>
            </a:r>
          </a:p>
          <a:p>
            <a:r>
              <a:rPr lang="fr-FR" b="1" dirty="0">
                <a:solidFill>
                  <a:srgbClr val="FFFFFF"/>
                </a:solidFill>
                <a:latin typeface="Arial"/>
              </a:rPr>
              <a:t>ne me sert à rien, car je préfère :</a:t>
            </a:r>
          </a:p>
          <a:p>
            <a:endParaRPr lang="fr-FR" b="1" i="1" dirty="0" smtClean="0">
              <a:solidFill>
                <a:srgbClr val="FF9A00"/>
              </a:solidFill>
              <a:latin typeface="Arial"/>
            </a:endParaRPr>
          </a:p>
          <a:p>
            <a:r>
              <a:rPr lang="fr-FR" b="1" i="1" dirty="0" smtClean="0">
                <a:solidFill>
                  <a:srgbClr val="FFFF00"/>
                </a:solidFill>
                <a:latin typeface="Arial"/>
              </a:rPr>
              <a:t>R1,2. Te </a:t>
            </a:r>
            <a:r>
              <a:rPr lang="fr-FR" b="1" i="1" dirty="0">
                <a:solidFill>
                  <a:srgbClr val="FFFF00"/>
                </a:solidFill>
                <a:latin typeface="Arial"/>
              </a:rPr>
              <a:t>connaître, Jésus, te connaître,</a:t>
            </a:r>
          </a:p>
          <a:p>
            <a:r>
              <a:rPr lang="fr-FR" b="1" i="1" dirty="0">
                <a:solidFill>
                  <a:srgbClr val="FFFF00"/>
                </a:solidFill>
                <a:latin typeface="Arial"/>
              </a:rPr>
              <a:t>il n'est rien de meilleur.</a:t>
            </a:r>
          </a:p>
          <a:p>
            <a:r>
              <a:rPr lang="fr-FR" b="1" i="1" dirty="0">
                <a:solidFill>
                  <a:srgbClr val="FFFF00"/>
                </a:solidFill>
                <a:latin typeface="Arial"/>
              </a:rPr>
              <a:t>Toi, mon Dieu, mon seul bien,</a:t>
            </a:r>
          </a:p>
          <a:p>
            <a:r>
              <a:rPr lang="fr-FR" b="1" i="1" dirty="0">
                <a:solidFill>
                  <a:srgbClr val="FFFF00"/>
                </a:solidFill>
                <a:latin typeface="Arial"/>
              </a:rPr>
              <a:t>ma vraie joie et ma justice,</a:t>
            </a:r>
          </a:p>
          <a:p>
            <a:r>
              <a:rPr lang="fr-FR" b="1" i="1" dirty="0">
                <a:solidFill>
                  <a:srgbClr val="FFFF00"/>
                </a:solidFill>
                <a:latin typeface="Arial"/>
              </a:rPr>
              <a:t>ô Seigneur, je t'aime</a:t>
            </a:r>
            <a:r>
              <a:rPr lang="fr-FR" b="1" i="1" dirty="0" smtClean="0">
                <a:solidFill>
                  <a:srgbClr val="FFFF00"/>
                </a:solidFill>
                <a:latin typeface="Arial"/>
              </a:rPr>
              <a:t>.</a:t>
            </a:r>
          </a:p>
          <a:p>
            <a:endParaRPr lang="fr-FR" b="1" dirty="0" smtClean="0">
              <a:solidFill>
                <a:srgbClr val="FFFFFF"/>
              </a:solidFill>
              <a:latin typeface="Arial"/>
            </a:endParaRPr>
          </a:p>
          <a:p>
            <a:r>
              <a:rPr lang="fr-FR" b="1" dirty="0" smtClean="0">
                <a:solidFill>
                  <a:srgbClr val="FFFFFF"/>
                </a:solidFill>
                <a:latin typeface="Arial"/>
              </a:rPr>
              <a:t>2</a:t>
            </a:r>
            <a:r>
              <a:rPr lang="fr-FR" b="1" dirty="0">
                <a:solidFill>
                  <a:srgbClr val="FFFFFF"/>
                </a:solidFill>
                <a:latin typeface="Arial"/>
              </a:rPr>
              <a:t>. Mon plus cher désir,</a:t>
            </a:r>
          </a:p>
          <a:p>
            <a:r>
              <a:rPr lang="fr-FR" b="1" dirty="0">
                <a:solidFill>
                  <a:srgbClr val="FFFFFF"/>
                </a:solidFill>
                <a:latin typeface="Arial"/>
              </a:rPr>
              <a:t>te connaître mieux,</a:t>
            </a:r>
          </a:p>
          <a:p>
            <a:r>
              <a:rPr lang="fr-FR" b="1" dirty="0">
                <a:solidFill>
                  <a:srgbClr val="FFFFFF"/>
                </a:solidFill>
                <a:latin typeface="Arial"/>
              </a:rPr>
              <a:t>demeurer en toi, t'appartenir,</a:t>
            </a:r>
          </a:p>
          <a:p>
            <a:r>
              <a:rPr lang="fr-FR" b="1" dirty="0">
                <a:solidFill>
                  <a:srgbClr val="FFFFFF"/>
                </a:solidFill>
                <a:latin typeface="Arial"/>
              </a:rPr>
              <a:t>saisir par la foi ta grâce infinie</a:t>
            </a:r>
          </a:p>
          <a:p>
            <a:r>
              <a:rPr lang="fr-FR" b="1" dirty="0">
                <a:solidFill>
                  <a:srgbClr val="FFFFFF"/>
                </a:solidFill>
                <a:latin typeface="Arial"/>
              </a:rPr>
              <a:t>et le don précieux de la justice.</a:t>
            </a:r>
          </a:p>
          <a:p>
            <a:endParaRPr lang="fr-FR" b="1" i="1" dirty="0">
              <a:solidFill>
                <a:srgbClr val="FF9A00"/>
              </a:solidFill>
              <a:latin typeface="Arial"/>
            </a:endParaRPr>
          </a:p>
        </p:txBody>
      </p:sp>
      <p:sp>
        <p:nvSpPr>
          <p:cNvPr id="9" name="Rectangle 8"/>
          <p:cNvSpPr/>
          <p:nvPr/>
        </p:nvSpPr>
        <p:spPr>
          <a:xfrm>
            <a:off x="4860032" y="1484784"/>
            <a:ext cx="4283968" cy="3970318"/>
          </a:xfrm>
          <a:prstGeom prst="rect">
            <a:avLst/>
          </a:prstGeom>
        </p:spPr>
        <p:txBody>
          <a:bodyPr wrap="square">
            <a:spAutoFit/>
          </a:bodyPr>
          <a:lstStyle/>
          <a:p>
            <a:endParaRPr lang="fr-FR" b="1" dirty="0" smtClean="0">
              <a:solidFill>
                <a:srgbClr val="FFFFFF"/>
              </a:solidFill>
              <a:latin typeface="Arial"/>
            </a:endParaRPr>
          </a:p>
          <a:p>
            <a:r>
              <a:rPr lang="fr-FR" b="1" dirty="0" smtClean="0">
                <a:solidFill>
                  <a:srgbClr val="FFFFFF"/>
                </a:solidFill>
                <a:latin typeface="Arial"/>
              </a:rPr>
              <a:t>3. Vivre de ta vie de résurrection,</a:t>
            </a:r>
          </a:p>
          <a:p>
            <a:r>
              <a:rPr lang="fr-FR" b="1" dirty="0" smtClean="0">
                <a:solidFill>
                  <a:srgbClr val="FFFFFF"/>
                </a:solidFill>
                <a:latin typeface="Arial"/>
              </a:rPr>
              <a:t>communier</a:t>
            </a:r>
            <a:r>
              <a:rPr lang="fr-FR" b="1" dirty="0">
                <a:solidFill>
                  <a:srgbClr val="FFFFFF"/>
                </a:solidFill>
                <a:latin typeface="Arial"/>
              </a:rPr>
              <a:t>, Jésus,</a:t>
            </a:r>
          </a:p>
          <a:p>
            <a:r>
              <a:rPr lang="fr-FR" b="1" dirty="0">
                <a:solidFill>
                  <a:srgbClr val="FFFFFF"/>
                </a:solidFill>
                <a:latin typeface="Arial"/>
              </a:rPr>
              <a:t>à tes souffrances,</a:t>
            </a:r>
          </a:p>
          <a:p>
            <a:r>
              <a:rPr lang="fr-FR" b="1" dirty="0">
                <a:solidFill>
                  <a:srgbClr val="FFFFFF"/>
                </a:solidFill>
                <a:latin typeface="Arial"/>
              </a:rPr>
              <a:t>devenir conforme</a:t>
            </a:r>
          </a:p>
          <a:p>
            <a:r>
              <a:rPr lang="fr-FR" b="1" dirty="0">
                <a:solidFill>
                  <a:srgbClr val="FFFFFF"/>
                </a:solidFill>
                <a:latin typeface="Arial"/>
              </a:rPr>
              <a:t>à toi dans la mort</a:t>
            </a:r>
          </a:p>
          <a:p>
            <a:r>
              <a:rPr lang="fr-FR" b="1" dirty="0">
                <a:solidFill>
                  <a:srgbClr val="FFFFFF"/>
                </a:solidFill>
                <a:latin typeface="Arial"/>
              </a:rPr>
              <a:t>et vivre avec toi l'éternité.</a:t>
            </a:r>
          </a:p>
          <a:p>
            <a:endParaRPr lang="fr-FR" b="1" i="1" dirty="0" smtClean="0">
              <a:solidFill>
                <a:srgbClr val="FF9A00"/>
              </a:solidFill>
              <a:latin typeface="Arial"/>
            </a:endParaRPr>
          </a:p>
          <a:p>
            <a:r>
              <a:rPr lang="fr-FR" b="1" i="1" dirty="0" smtClean="0">
                <a:solidFill>
                  <a:srgbClr val="FFFF00"/>
                </a:solidFill>
                <a:latin typeface="Arial"/>
              </a:rPr>
              <a:t>R3.Te </a:t>
            </a:r>
            <a:r>
              <a:rPr lang="fr-FR" b="1" i="1" dirty="0">
                <a:solidFill>
                  <a:srgbClr val="FFFF00"/>
                </a:solidFill>
                <a:latin typeface="Arial"/>
              </a:rPr>
              <a:t>connaître, Jésus, te connaître,</a:t>
            </a:r>
          </a:p>
          <a:p>
            <a:r>
              <a:rPr lang="fr-FR" b="1" i="1" dirty="0">
                <a:solidFill>
                  <a:srgbClr val="FFFF00"/>
                </a:solidFill>
                <a:latin typeface="Arial"/>
              </a:rPr>
              <a:t>il n'est rien de meilleur.</a:t>
            </a:r>
          </a:p>
          <a:p>
            <a:r>
              <a:rPr lang="fr-FR" b="1" i="1" dirty="0">
                <a:solidFill>
                  <a:srgbClr val="FFFF00"/>
                </a:solidFill>
                <a:latin typeface="Arial"/>
              </a:rPr>
              <a:t>Toi, mon Dieu, mon seul bien,</a:t>
            </a:r>
          </a:p>
          <a:p>
            <a:r>
              <a:rPr lang="fr-FR" b="1" i="1" dirty="0">
                <a:solidFill>
                  <a:srgbClr val="FFFF00"/>
                </a:solidFill>
                <a:latin typeface="Arial"/>
              </a:rPr>
              <a:t>ma vraie joie et ma justice,</a:t>
            </a:r>
          </a:p>
          <a:p>
            <a:r>
              <a:rPr lang="fr-FR" b="1" i="1" dirty="0">
                <a:solidFill>
                  <a:srgbClr val="FFFF00"/>
                </a:solidFill>
                <a:latin typeface="Arial"/>
              </a:rPr>
              <a:t>ô Seigneur, je t'aime.</a:t>
            </a:r>
          </a:p>
          <a:p>
            <a:r>
              <a:rPr lang="fr-FR" b="1" i="1" dirty="0">
                <a:solidFill>
                  <a:srgbClr val="FFFF00"/>
                </a:solidFill>
                <a:latin typeface="Arial"/>
              </a:rPr>
              <a:t>Oui, je t'aime</a:t>
            </a:r>
            <a:r>
              <a:rPr lang="fr-FR" b="1" i="1" dirty="0" smtClean="0">
                <a:solidFill>
                  <a:srgbClr val="FFFF00"/>
                </a:solidFill>
                <a:latin typeface="Arial"/>
              </a:rPr>
              <a:t>.</a:t>
            </a:r>
            <a:endParaRPr lang="fr-FR" b="1" i="1" dirty="0">
              <a:solidFill>
                <a:srgbClr val="FFFF00"/>
              </a:solidFill>
              <a:latin typeface="Arial"/>
            </a:endParaRPr>
          </a:p>
        </p:txBody>
      </p:sp>
      <p:sp>
        <p:nvSpPr>
          <p:cNvPr id="3" name="Espace réservé du numéro de diapositive 2"/>
          <p:cNvSpPr>
            <a:spLocks noGrp="1"/>
          </p:cNvSpPr>
          <p:nvPr>
            <p:ph type="sldNum" sz="quarter" idx="12"/>
          </p:nvPr>
        </p:nvSpPr>
        <p:spPr/>
        <p:txBody>
          <a:bodyPr/>
          <a:lstStyle/>
          <a:p>
            <a:fld id="{8991DF9D-E48D-4438-8871-78B12F652E0A}" type="slidenum">
              <a:rPr lang="fr-FR" smtClean="0"/>
              <a:pPr/>
              <a:t>25</a:t>
            </a:fld>
            <a:endParaRPr lang="fr-FR"/>
          </a:p>
        </p:txBody>
      </p:sp>
    </p:spTree>
    <p:extLst>
      <p:ext uri="{BB962C8B-B14F-4D97-AF65-F5344CB8AC3E}">
        <p14:creationId xmlns:p14="http://schemas.microsoft.com/office/powerpoint/2010/main" val="139308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415" r="100000"/>
                    </a14:imgEffect>
                  </a14:imgLayer>
                </a14:imgProps>
              </a:ext>
              <a:ext uri="{28A0092B-C50C-407E-A947-70E740481C1C}">
                <a14:useLocalDpi xmlns:a14="http://schemas.microsoft.com/office/drawing/2010/main" val="0"/>
              </a:ext>
            </a:extLst>
          </a:blip>
          <a:srcRect/>
          <a:stretch>
            <a:fillRect/>
          </a:stretch>
        </p:blipFill>
        <p:spPr bwMode="auto">
          <a:xfrm>
            <a:off x="2276475" y="980728"/>
            <a:ext cx="459105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a:p>
        </p:txBody>
      </p:sp>
      <p:sp>
        <p:nvSpPr>
          <p:cNvPr id="6" name="Titre 1"/>
          <p:cNvSpPr>
            <a:spLocks noGrp="1"/>
          </p:cNvSpPr>
          <p:nvPr>
            <p:ph type="title"/>
          </p:nvPr>
        </p:nvSpPr>
        <p:spPr>
          <a:xfrm>
            <a:off x="0" y="0"/>
            <a:ext cx="9144000" cy="836712"/>
          </a:xfrm>
        </p:spPr>
        <p:txBody>
          <a:bodyPr/>
          <a:lstStyle/>
          <a:p>
            <a:r>
              <a:rPr lang="fr-FR" smtClean="0"/>
              <a:t>Plan </a:t>
            </a:r>
            <a:endParaRPr lang="fr-FR" dirty="0"/>
          </a:p>
        </p:txBody>
      </p:sp>
      <p:sp>
        <p:nvSpPr>
          <p:cNvPr id="12" name="ZoneTexte 11"/>
          <p:cNvSpPr txBox="1"/>
          <p:nvPr/>
        </p:nvSpPr>
        <p:spPr>
          <a:xfrm>
            <a:off x="0" y="2063351"/>
            <a:ext cx="9144000" cy="3108543"/>
          </a:xfrm>
          <a:prstGeom prst="rect">
            <a:avLst/>
          </a:prstGeom>
          <a:noFill/>
        </p:spPr>
        <p:txBody>
          <a:bodyPr wrap="square" rtlCol="0">
            <a:spAutoFit/>
          </a:bodyPr>
          <a:lstStyle/>
          <a:p>
            <a:pPr algn="ctr"/>
            <a:r>
              <a:rPr lang="fr-FR" sz="2800" dirty="0" smtClean="0">
                <a:solidFill>
                  <a:schemeClr val="bg1"/>
                </a:solidFill>
                <a:latin typeface="Calibri" panose="020F0502020204030204" pitchFamily="34" charset="0"/>
              </a:rPr>
              <a:t>1. Sagesse humaine</a:t>
            </a:r>
          </a:p>
          <a:p>
            <a:pPr algn="ctr"/>
            <a:r>
              <a:rPr lang="fr-FR" sz="2800" dirty="0" smtClean="0">
                <a:solidFill>
                  <a:schemeClr val="bg1"/>
                </a:solidFill>
                <a:latin typeface="Calibri" panose="020F0502020204030204" pitchFamily="34" charset="0"/>
              </a:rPr>
              <a:t>2. Sagesse selon la Bible</a:t>
            </a:r>
          </a:p>
          <a:p>
            <a:pPr algn="ctr"/>
            <a:r>
              <a:rPr lang="fr-FR" sz="2800" dirty="0" smtClean="0">
                <a:solidFill>
                  <a:schemeClr val="bg1"/>
                </a:solidFill>
                <a:latin typeface="Calibri" panose="020F0502020204030204" pitchFamily="34" charset="0"/>
              </a:rPr>
              <a:t>3. L’épître de Jacques </a:t>
            </a:r>
          </a:p>
          <a:p>
            <a:pPr algn="ctr"/>
            <a:r>
              <a:rPr lang="fr-FR" sz="2800" dirty="0" smtClean="0">
                <a:solidFill>
                  <a:schemeClr val="bg1"/>
                </a:solidFill>
                <a:latin typeface="Calibri" panose="020F0502020204030204" pitchFamily="34" charset="0"/>
              </a:rPr>
              <a:t>et la sagesse</a:t>
            </a:r>
          </a:p>
          <a:p>
            <a:pPr algn="ctr"/>
            <a:r>
              <a:rPr lang="fr-FR" sz="2800" dirty="0" smtClean="0">
                <a:solidFill>
                  <a:schemeClr val="bg1"/>
                </a:solidFill>
                <a:latin typeface="Calibri" panose="020F0502020204030204" pitchFamily="34" charset="0"/>
              </a:rPr>
              <a:t>4. Acquérir la sagesse</a:t>
            </a:r>
          </a:p>
          <a:p>
            <a:pPr algn="ctr"/>
            <a:r>
              <a:rPr lang="fr-FR" sz="2800" dirty="0" smtClean="0">
                <a:solidFill>
                  <a:schemeClr val="bg1"/>
                </a:solidFill>
                <a:latin typeface="Calibri" panose="020F0502020204030204" pitchFamily="34" charset="0"/>
              </a:rPr>
              <a:t>5. A vivre</a:t>
            </a:r>
          </a:p>
          <a:p>
            <a:pPr algn="ctr"/>
            <a:endParaRPr lang="fr-FR" sz="2800" dirty="0" smtClean="0">
              <a:latin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8991DF9D-E48D-4438-8871-78B12F652E0A}" type="slidenum">
              <a:rPr lang="fr-FR" smtClean="0"/>
              <a:pPr/>
              <a:t>3</a:t>
            </a:fld>
            <a:endParaRPr lang="fr-FR"/>
          </a:p>
        </p:txBody>
      </p:sp>
    </p:spTree>
    <p:extLst>
      <p:ext uri="{BB962C8B-B14F-4D97-AF65-F5344CB8AC3E}">
        <p14:creationId xmlns:p14="http://schemas.microsoft.com/office/powerpoint/2010/main" val="202304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barn(inVertical)">
                                      <p:cBhvr>
                                        <p:cTn id="21" dur="500"/>
                                        <p:tgtEl>
                                          <p:spTgt spid="1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Effect transition="in" filter="barn(inVertical)">
                                      <p:cBhvr>
                                        <p:cTn id="26" dur="500"/>
                                        <p:tgtEl>
                                          <p:spTgt spid="1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Effect transition="in" filter="barn(inVertical)">
                                      <p:cBhvr>
                                        <p:cTn id="31"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lstStyle/>
          <a:p>
            <a:r>
              <a:rPr lang="fr-FR" dirty="0" smtClean="0"/>
              <a:t>La sagesse</a:t>
            </a:r>
            <a:r>
              <a:rPr lang="fr-FR" dirty="0"/>
              <a:t> </a:t>
            </a:r>
            <a:r>
              <a:rPr lang="fr-FR" dirty="0" smtClean="0"/>
              <a:t>humaine</a:t>
            </a:r>
            <a:endParaRPr lang="fr-FR" dirty="0"/>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132206"/>
            <a:ext cx="2736304" cy="4068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7308304" y="0"/>
            <a:ext cx="1835696" cy="1200329"/>
          </a:xfrm>
          <a:prstGeom prst="rect">
            <a:avLst/>
          </a:prstGeom>
          <a:noFill/>
        </p:spPr>
        <p:txBody>
          <a:bodyPr wrap="square" rtlCol="0">
            <a:spAutoFit/>
          </a:bodyPr>
          <a:lstStyle/>
          <a:p>
            <a:pPr algn="ctr"/>
            <a:r>
              <a:rPr lang="fr-FR" sz="1200" b="1" dirty="0" smtClean="0">
                <a:solidFill>
                  <a:srgbClr val="FFFF00"/>
                </a:solidFill>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dirty="0" smtClean="0">
                <a:latin typeface="Calibri" panose="020F0502020204030204" pitchFamily="34" charset="0"/>
              </a:rPr>
              <a:t>3. L’épître de Jacques </a:t>
            </a:r>
          </a:p>
          <a:p>
            <a:pPr algn="ctr"/>
            <a:r>
              <a:rPr lang="fr-FR" sz="1200" dirty="0" smtClean="0">
                <a:latin typeface="Calibri" panose="020F0502020204030204" pitchFamily="34" charset="0"/>
              </a:rPr>
              <a:t>et la sagesse</a:t>
            </a:r>
          </a:p>
          <a:p>
            <a:pPr algn="ctr"/>
            <a:r>
              <a:rPr lang="fr-FR" sz="1200" dirty="0" smtClean="0">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50" y="1958175"/>
            <a:ext cx="2041056" cy="20410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914" t="8334" r="5205"/>
          <a:stretch/>
        </p:blipFill>
        <p:spPr bwMode="auto">
          <a:xfrm>
            <a:off x="2221606" y="809101"/>
            <a:ext cx="2128345" cy="2129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6572" r="17587"/>
          <a:stretch/>
        </p:blipFill>
        <p:spPr bwMode="auto">
          <a:xfrm>
            <a:off x="6973560" y="2825026"/>
            <a:ext cx="2002221" cy="20168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21397" r="17978"/>
          <a:stretch/>
        </p:blipFill>
        <p:spPr bwMode="auto">
          <a:xfrm>
            <a:off x="608811" y="3906442"/>
            <a:ext cx="2042094" cy="21052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349951" y="476672"/>
            <a:ext cx="1855043" cy="20988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33" name="Picture 9" descr="Résultat de recherche d'images pour &quot;images dalaï lama&quot;"/>
          <p:cNvPicPr>
            <a:picLocks noChangeAspect="1" noChangeArrowheads="1"/>
          </p:cNvPicPr>
          <p:nvPr/>
        </p:nvPicPr>
        <p:blipFill rotWithShape="1">
          <a:blip r:embed="rId9" cstate="print">
            <a:duotone>
              <a:schemeClr val="bg2">
                <a:shade val="45000"/>
                <a:satMod val="135000"/>
              </a:schemeClr>
              <a:prstClr val="white"/>
            </a:duotone>
            <a:extLst>
              <a:ext uri="{28A0092B-C50C-407E-A947-70E740481C1C}">
                <a14:useLocalDpi xmlns:a14="http://schemas.microsoft.com/office/drawing/2010/main" val="0"/>
              </a:ext>
            </a:extLst>
          </a:blip>
          <a:srcRect l="34709" r="22989" b="17459"/>
          <a:stretch/>
        </p:blipFill>
        <p:spPr bwMode="auto">
          <a:xfrm>
            <a:off x="5724128" y="4166273"/>
            <a:ext cx="1802405" cy="23430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rotWithShape="1">
          <a:blip r:embed="rId10">
            <a:duotone>
              <a:prstClr val="black"/>
              <a:schemeClr val="tx2">
                <a:tint val="45000"/>
                <a:satMod val="400000"/>
              </a:schemeClr>
            </a:duotone>
            <a:extLst>
              <a:ext uri="{28A0092B-C50C-407E-A947-70E740481C1C}">
                <a14:useLocalDpi xmlns:a14="http://schemas.microsoft.com/office/drawing/2010/main" val="0"/>
              </a:ext>
            </a:extLst>
          </a:blip>
          <a:srcRect l="9641" t="9900" r="25946" b="12709"/>
          <a:stretch/>
        </p:blipFill>
        <p:spPr bwMode="auto">
          <a:xfrm>
            <a:off x="6068338" y="1064555"/>
            <a:ext cx="1810444" cy="21430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nvGrpSpPr>
          <p:cNvPr id="17" name="Groupe 16"/>
          <p:cNvGrpSpPr/>
          <p:nvPr/>
        </p:nvGrpSpPr>
        <p:grpSpPr>
          <a:xfrm>
            <a:off x="302101" y="5874719"/>
            <a:ext cx="1140877" cy="325621"/>
            <a:chOff x="6732240" y="5877272"/>
            <a:chExt cx="1322634" cy="369332"/>
          </a:xfrm>
        </p:grpSpPr>
        <p:sp>
          <p:nvSpPr>
            <p:cNvPr id="18" name="ZoneTexte 17"/>
            <p:cNvSpPr txBox="1"/>
            <p:nvPr/>
          </p:nvSpPr>
          <p:spPr>
            <a:xfrm>
              <a:off x="6732240" y="5877272"/>
              <a:ext cx="132263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fr-FR" dirty="0"/>
            </a:p>
          </p:txBody>
        </p:sp>
        <p:sp>
          <p:nvSpPr>
            <p:cNvPr id="19" name="ZoneTexte 18"/>
            <p:cNvSpPr txBox="1"/>
            <p:nvPr/>
          </p:nvSpPr>
          <p:spPr>
            <a:xfrm>
              <a:off x="6751745" y="5877272"/>
              <a:ext cx="1062855" cy="369332"/>
            </a:xfrm>
            <a:prstGeom prst="rect">
              <a:avLst/>
            </a:prstGeom>
            <a:noFill/>
          </p:spPr>
          <p:txBody>
            <a:bodyPr wrap="none" rtlCol="0">
              <a:noAutofit/>
            </a:bodyPr>
            <a:lstStyle/>
            <a:p>
              <a:r>
                <a:rPr lang="fr-FR" dirty="0" smtClean="0"/>
                <a:t>SOCRATE</a:t>
              </a:r>
              <a:endParaRPr lang="fr-FR" dirty="0"/>
            </a:p>
          </p:txBody>
        </p:sp>
      </p:grpSp>
      <p:grpSp>
        <p:nvGrpSpPr>
          <p:cNvPr id="44" name="Groupe 43"/>
          <p:cNvGrpSpPr/>
          <p:nvPr/>
        </p:nvGrpSpPr>
        <p:grpSpPr>
          <a:xfrm>
            <a:off x="1355230" y="824303"/>
            <a:ext cx="1416570" cy="325621"/>
            <a:chOff x="6732240" y="5877272"/>
            <a:chExt cx="1322634" cy="369332"/>
          </a:xfrm>
        </p:grpSpPr>
        <p:sp>
          <p:nvSpPr>
            <p:cNvPr id="45" name="ZoneTexte 44"/>
            <p:cNvSpPr txBox="1"/>
            <p:nvPr/>
          </p:nvSpPr>
          <p:spPr>
            <a:xfrm>
              <a:off x="6732240" y="5877272"/>
              <a:ext cx="132263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fr-FR" dirty="0"/>
            </a:p>
          </p:txBody>
        </p:sp>
        <p:sp>
          <p:nvSpPr>
            <p:cNvPr id="46" name="ZoneTexte 45"/>
            <p:cNvSpPr txBox="1"/>
            <p:nvPr/>
          </p:nvSpPr>
          <p:spPr>
            <a:xfrm>
              <a:off x="6732240" y="5877272"/>
              <a:ext cx="1062855" cy="369332"/>
            </a:xfrm>
            <a:prstGeom prst="rect">
              <a:avLst/>
            </a:prstGeom>
            <a:noFill/>
          </p:spPr>
          <p:txBody>
            <a:bodyPr wrap="none" rtlCol="0">
              <a:noAutofit/>
            </a:bodyPr>
            <a:lstStyle/>
            <a:p>
              <a:r>
                <a:rPr lang="fr-FR" dirty="0" smtClean="0"/>
                <a:t>CONFUCIUS</a:t>
              </a:r>
              <a:endParaRPr lang="fr-FR" dirty="0"/>
            </a:p>
          </p:txBody>
        </p:sp>
      </p:grpSp>
      <p:grpSp>
        <p:nvGrpSpPr>
          <p:cNvPr id="47" name="Groupe 46"/>
          <p:cNvGrpSpPr/>
          <p:nvPr/>
        </p:nvGrpSpPr>
        <p:grpSpPr>
          <a:xfrm>
            <a:off x="5637178" y="231737"/>
            <a:ext cx="1185273" cy="368427"/>
            <a:chOff x="6732240" y="5877272"/>
            <a:chExt cx="1322634" cy="369332"/>
          </a:xfrm>
        </p:grpSpPr>
        <p:sp>
          <p:nvSpPr>
            <p:cNvPr id="48" name="ZoneTexte 47"/>
            <p:cNvSpPr txBox="1"/>
            <p:nvPr/>
          </p:nvSpPr>
          <p:spPr>
            <a:xfrm>
              <a:off x="6732240" y="5877272"/>
              <a:ext cx="132263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fr-FR" dirty="0"/>
            </a:p>
          </p:txBody>
        </p:sp>
        <p:sp>
          <p:nvSpPr>
            <p:cNvPr id="49" name="ZoneTexte 48"/>
            <p:cNvSpPr txBox="1"/>
            <p:nvPr/>
          </p:nvSpPr>
          <p:spPr>
            <a:xfrm>
              <a:off x="6770507" y="5877272"/>
              <a:ext cx="1062855" cy="369332"/>
            </a:xfrm>
            <a:prstGeom prst="rect">
              <a:avLst/>
            </a:prstGeom>
            <a:noFill/>
          </p:spPr>
          <p:txBody>
            <a:bodyPr wrap="none" rtlCol="0">
              <a:noAutofit/>
            </a:bodyPr>
            <a:lstStyle/>
            <a:p>
              <a:r>
                <a:rPr lang="fr-FR" dirty="0" smtClean="0"/>
                <a:t>LAO  TSEU</a:t>
              </a:r>
              <a:endParaRPr lang="fr-FR" dirty="0"/>
            </a:p>
          </p:txBody>
        </p:sp>
      </p:grpSp>
      <p:grpSp>
        <p:nvGrpSpPr>
          <p:cNvPr id="50" name="Groupe 49"/>
          <p:cNvGrpSpPr/>
          <p:nvPr/>
        </p:nvGrpSpPr>
        <p:grpSpPr>
          <a:xfrm>
            <a:off x="289160" y="1674022"/>
            <a:ext cx="1251319" cy="325623"/>
            <a:chOff x="6732240" y="5877272"/>
            <a:chExt cx="1322634" cy="369335"/>
          </a:xfrm>
        </p:grpSpPr>
        <p:sp>
          <p:nvSpPr>
            <p:cNvPr id="51" name="ZoneTexte 50"/>
            <p:cNvSpPr txBox="1"/>
            <p:nvPr/>
          </p:nvSpPr>
          <p:spPr>
            <a:xfrm>
              <a:off x="6732240" y="5877272"/>
              <a:ext cx="132263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fr-FR" dirty="0"/>
            </a:p>
          </p:txBody>
        </p:sp>
        <p:sp>
          <p:nvSpPr>
            <p:cNvPr id="52" name="ZoneTexte 51"/>
            <p:cNvSpPr txBox="1"/>
            <p:nvPr/>
          </p:nvSpPr>
          <p:spPr>
            <a:xfrm>
              <a:off x="6745919" y="5877275"/>
              <a:ext cx="1062855" cy="369332"/>
            </a:xfrm>
            <a:prstGeom prst="rect">
              <a:avLst/>
            </a:prstGeom>
            <a:noFill/>
          </p:spPr>
          <p:txBody>
            <a:bodyPr wrap="none" rtlCol="0">
              <a:noAutofit/>
            </a:bodyPr>
            <a:lstStyle/>
            <a:p>
              <a:r>
                <a:rPr lang="fr-FR" dirty="0" smtClean="0"/>
                <a:t>BOUDDHA</a:t>
              </a:r>
              <a:endParaRPr lang="fr-FR" dirty="0"/>
            </a:p>
          </p:txBody>
        </p:sp>
      </p:grpSp>
      <p:grpSp>
        <p:nvGrpSpPr>
          <p:cNvPr id="53" name="Groupe 52"/>
          <p:cNvGrpSpPr/>
          <p:nvPr/>
        </p:nvGrpSpPr>
        <p:grpSpPr>
          <a:xfrm>
            <a:off x="7699539" y="1412777"/>
            <a:ext cx="1017612" cy="360040"/>
            <a:chOff x="6732240" y="5877272"/>
            <a:chExt cx="1322634" cy="369332"/>
          </a:xfrm>
        </p:grpSpPr>
        <p:sp>
          <p:nvSpPr>
            <p:cNvPr id="54" name="ZoneTexte 53"/>
            <p:cNvSpPr txBox="1"/>
            <p:nvPr/>
          </p:nvSpPr>
          <p:spPr>
            <a:xfrm>
              <a:off x="6732240" y="5877272"/>
              <a:ext cx="132263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fr-FR" dirty="0"/>
            </a:p>
          </p:txBody>
        </p:sp>
        <p:sp>
          <p:nvSpPr>
            <p:cNvPr id="55" name="ZoneTexte 54"/>
            <p:cNvSpPr txBox="1"/>
            <p:nvPr/>
          </p:nvSpPr>
          <p:spPr>
            <a:xfrm>
              <a:off x="6862129" y="5877272"/>
              <a:ext cx="1062855" cy="369332"/>
            </a:xfrm>
            <a:prstGeom prst="rect">
              <a:avLst/>
            </a:prstGeom>
            <a:noFill/>
          </p:spPr>
          <p:txBody>
            <a:bodyPr wrap="none" rtlCol="0">
              <a:noAutofit/>
            </a:bodyPr>
            <a:lstStyle/>
            <a:p>
              <a:r>
                <a:rPr lang="fr-FR" dirty="0" smtClean="0"/>
                <a:t>RUMI</a:t>
              </a:r>
              <a:endParaRPr lang="fr-FR" dirty="0"/>
            </a:p>
          </p:txBody>
        </p:sp>
      </p:grpSp>
      <p:grpSp>
        <p:nvGrpSpPr>
          <p:cNvPr id="56" name="Groupe 55"/>
          <p:cNvGrpSpPr/>
          <p:nvPr/>
        </p:nvGrpSpPr>
        <p:grpSpPr>
          <a:xfrm>
            <a:off x="7878782" y="4796259"/>
            <a:ext cx="1128431" cy="325621"/>
            <a:chOff x="6732240" y="5877272"/>
            <a:chExt cx="1322634" cy="369332"/>
          </a:xfrm>
        </p:grpSpPr>
        <p:sp>
          <p:nvSpPr>
            <p:cNvPr id="57" name="ZoneTexte 56"/>
            <p:cNvSpPr txBox="1"/>
            <p:nvPr/>
          </p:nvSpPr>
          <p:spPr>
            <a:xfrm>
              <a:off x="6732240" y="5877272"/>
              <a:ext cx="132263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fr-FR" dirty="0"/>
            </a:p>
          </p:txBody>
        </p:sp>
        <p:sp>
          <p:nvSpPr>
            <p:cNvPr id="58" name="ZoneTexte 57"/>
            <p:cNvSpPr txBox="1"/>
            <p:nvPr/>
          </p:nvSpPr>
          <p:spPr>
            <a:xfrm>
              <a:off x="6862129" y="5877272"/>
              <a:ext cx="1062855" cy="369332"/>
            </a:xfrm>
            <a:prstGeom prst="rect">
              <a:avLst/>
            </a:prstGeom>
            <a:noFill/>
          </p:spPr>
          <p:txBody>
            <a:bodyPr wrap="none" rtlCol="0">
              <a:noAutofit/>
            </a:bodyPr>
            <a:lstStyle/>
            <a:p>
              <a:r>
                <a:rPr lang="fr-FR" dirty="0" smtClean="0"/>
                <a:t>GANDHI</a:t>
              </a:r>
              <a:endParaRPr lang="fr-FR" dirty="0"/>
            </a:p>
          </p:txBody>
        </p:sp>
      </p:grpSp>
      <p:grpSp>
        <p:nvGrpSpPr>
          <p:cNvPr id="59" name="Groupe 58"/>
          <p:cNvGrpSpPr/>
          <p:nvPr/>
        </p:nvGrpSpPr>
        <p:grpSpPr>
          <a:xfrm>
            <a:off x="6906914" y="6200333"/>
            <a:ext cx="1388963" cy="397018"/>
            <a:chOff x="6672283" y="5877272"/>
            <a:chExt cx="1382591" cy="369338"/>
          </a:xfrm>
        </p:grpSpPr>
        <p:sp>
          <p:nvSpPr>
            <p:cNvPr id="60" name="ZoneTexte 59"/>
            <p:cNvSpPr txBox="1"/>
            <p:nvPr/>
          </p:nvSpPr>
          <p:spPr>
            <a:xfrm>
              <a:off x="6732240" y="5877272"/>
              <a:ext cx="132263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fr-FR" dirty="0"/>
            </a:p>
          </p:txBody>
        </p:sp>
        <p:sp>
          <p:nvSpPr>
            <p:cNvPr id="61" name="ZoneTexte 60"/>
            <p:cNvSpPr txBox="1"/>
            <p:nvPr/>
          </p:nvSpPr>
          <p:spPr>
            <a:xfrm>
              <a:off x="6672283" y="5877278"/>
              <a:ext cx="1062855" cy="369332"/>
            </a:xfrm>
            <a:prstGeom prst="rect">
              <a:avLst/>
            </a:prstGeom>
            <a:noFill/>
          </p:spPr>
          <p:txBody>
            <a:bodyPr wrap="none" rtlCol="0">
              <a:noAutofit/>
            </a:bodyPr>
            <a:lstStyle/>
            <a:p>
              <a:r>
                <a:rPr lang="fr-FR" dirty="0" smtClean="0"/>
                <a:t>DALAÏ  LAMA</a:t>
              </a:r>
              <a:endParaRPr lang="fr-FR" dirty="0"/>
            </a:p>
          </p:txBody>
        </p:sp>
      </p:grpSp>
      <p:sp>
        <p:nvSpPr>
          <p:cNvPr id="6" name="Espace réservé du numéro de diapositive 5"/>
          <p:cNvSpPr>
            <a:spLocks noGrp="1"/>
          </p:cNvSpPr>
          <p:nvPr>
            <p:ph type="sldNum" sz="quarter" idx="12"/>
          </p:nvPr>
        </p:nvSpPr>
        <p:spPr/>
        <p:txBody>
          <a:bodyPr/>
          <a:lstStyle/>
          <a:p>
            <a:fld id="{8991DF9D-E48D-4438-8871-78B12F652E0A}" type="slidenum">
              <a:rPr lang="fr-FR" smtClean="0"/>
              <a:pPr/>
              <a:t>4</a:t>
            </a:fld>
            <a:endParaRPr lang="fr-FR"/>
          </a:p>
        </p:txBody>
      </p:sp>
    </p:spTree>
    <p:extLst>
      <p:ext uri="{BB962C8B-B14F-4D97-AF65-F5344CB8AC3E}">
        <p14:creationId xmlns:p14="http://schemas.microsoft.com/office/powerpoint/2010/main" val="104650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circle(in)">
                                      <p:cBhvr>
                                        <p:cTn id="16" dur="2000"/>
                                        <p:tgtEl>
                                          <p:spTgt spid="1030"/>
                                        </p:tgtEl>
                                      </p:cBhvr>
                                    </p:animEffect>
                                  </p:childTnLst>
                                </p:cTn>
                              </p:par>
                              <p:par>
                                <p:cTn id="17" presetID="6"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par>
                                <p:cTn id="25" presetID="16" presetClass="entr" presetSubtype="21"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arn(inVertical)">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barn(inVertical)">
                                      <p:cBhvr>
                                        <p:cTn id="32" dur="500"/>
                                        <p:tgtEl>
                                          <p:spTgt spid="1027"/>
                                        </p:tgtEl>
                                      </p:cBhvr>
                                    </p:animEffect>
                                  </p:childTnLst>
                                </p:cTn>
                              </p:par>
                              <p:par>
                                <p:cTn id="33" presetID="16" presetClass="entr" presetSubtype="21"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31"/>
                                        </p:tgtEl>
                                        <p:attrNameLst>
                                          <p:attrName>style.visibility</p:attrName>
                                        </p:attrNameLst>
                                      </p:cBhvr>
                                      <p:to>
                                        <p:strVal val="visible"/>
                                      </p:to>
                                    </p:set>
                                    <p:animEffect transition="in" filter="barn(inVertical)">
                                      <p:cBhvr>
                                        <p:cTn id="40" dur="500"/>
                                        <p:tgtEl>
                                          <p:spTgt spid="1031"/>
                                        </p:tgtEl>
                                      </p:cBhvr>
                                    </p:animEffect>
                                  </p:childTnLst>
                                </p:cTn>
                              </p:par>
                              <p:par>
                                <p:cTn id="41" presetID="16" presetClass="entr" presetSubtype="21"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barn(inVertical)">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34"/>
                                        </p:tgtEl>
                                        <p:attrNameLst>
                                          <p:attrName>style.visibility</p:attrName>
                                        </p:attrNameLst>
                                      </p:cBhvr>
                                      <p:to>
                                        <p:strVal val="visible"/>
                                      </p:to>
                                    </p:set>
                                    <p:animEffect transition="in" filter="barn(inVertical)">
                                      <p:cBhvr>
                                        <p:cTn id="48" dur="500"/>
                                        <p:tgtEl>
                                          <p:spTgt spid="1034"/>
                                        </p:tgtEl>
                                      </p:cBhvr>
                                    </p:animEffect>
                                  </p:childTnLst>
                                </p:cTn>
                              </p:par>
                              <p:par>
                                <p:cTn id="49" presetID="16" presetClass="entr" presetSubtype="21"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barn(inVertical)">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029"/>
                                        </p:tgtEl>
                                        <p:attrNameLst>
                                          <p:attrName>style.visibility</p:attrName>
                                        </p:attrNameLst>
                                      </p:cBhvr>
                                      <p:to>
                                        <p:strVal val="visible"/>
                                      </p:to>
                                    </p:set>
                                    <p:animEffect transition="in" filter="barn(inVertical)">
                                      <p:cBhvr>
                                        <p:cTn id="56" dur="500"/>
                                        <p:tgtEl>
                                          <p:spTgt spid="1029"/>
                                        </p:tgtEl>
                                      </p:cBhvr>
                                    </p:animEffect>
                                  </p:childTnLst>
                                </p:cTn>
                              </p:par>
                              <p:par>
                                <p:cTn id="57" presetID="16" presetClass="entr" presetSubtype="21"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inVertical)">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033"/>
                                        </p:tgtEl>
                                        <p:attrNameLst>
                                          <p:attrName>style.visibility</p:attrName>
                                        </p:attrNameLst>
                                      </p:cBhvr>
                                      <p:to>
                                        <p:strVal val="visible"/>
                                      </p:to>
                                    </p:set>
                                    <p:animEffect transition="in" filter="barn(inVertical)">
                                      <p:cBhvr>
                                        <p:cTn id="64" dur="500"/>
                                        <p:tgtEl>
                                          <p:spTgt spid="1033"/>
                                        </p:tgtEl>
                                      </p:cBhvr>
                                    </p:animEffect>
                                  </p:childTnLst>
                                </p:cTn>
                              </p:par>
                              <p:par>
                                <p:cTn id="65" presetID="16" presetClass="entr" presetSubtype="21"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barn(inVertical)">
                                      <p:cBhvr>
                                        <p:cTn id="6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28183" y="1777801"/>
            <a:ext cx="2739843" cy="1015663"/>
          </a:xfrm>
          <a:prstGeom prst="wedgeRectCallout">
            <a:avLst>
              <a:gd name="adj1" fmla="val -58193"/>
              <a:gd name="adj2" fmla="val 688"/>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Bulle ronde 5"/>
          <p:cNvSpPr/>
          <p:nvPr/>
        </p:nvSpPr>
        <p:spPr>
          <a:xfrm>
            <a:off x="237229" y="4293096"/>
            <a:ext cx="3256633" cy="1532173"/>
          </a:xfrm>
          <a:prstGeom prst="wedgeEllipseCallout">
            <a:avLst>
              <a:gd name="adj1" fmla="val 63378"/>
              <a:gd name="adj2" fmla="val -39673"/>
            </a:avLst>
          </a:prstGeom>
          <a:solidFill>
            <a:schemeClr val="bg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0"/>
            <a:ext cx="9144000" cy="836712"/>
          </a:xfrm>
        </p:spPr>
        <p:txBody>
          <a:bodyPr/>
          <a:lstStyle/>
          <a:p>
            <a:r>
              <a:rPr lang="fr-FR" dirty="0" smtClean="0"/>
              <a:t>La sagesse</a:t>
            </a:r>
            <a:r>
              <a:rPr lang="fr-FR" dirty="0"/>
              <a:t> </a:t>
            </a:r>
            <a:r>
              <a:rPr lang="fr-FR" dirty="0" smtClean="0"/>
              <a:t>humaine</a:t>
            </a:r>
            <a:endParaRPr lang="fr-FR" dirty="0"/>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953" y="3356992"/>
            <a:ext cx="2684199" cy="268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8505" y="1492857"/>
            <a:ext cx="2469666" cy="143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157944" y="1777802"/>
            <a:ext cx="2880320" cy="1015663"/>
          </a:xfrm>
          <a:prstGeom prst="rect">
            <a:avLst/>
          </a:prstGeom>
        </p:spPr>
        <p:txBody>
          <a:bodyPr wrap="square">
            <a:spAutoFit/>
          </a:bodyPr>
          <a:lstStyle/>
          <a:p>
            <a:pPr algn="ctr"/>
            <a:r>
              <a:rPr lang="fr-FR" sz="2000" dirty="0">
                <a:solidFill>
                  <a:prstClr val="white"/>
                </a:solidFill>
                <a:latin typeface="Calibri" panose="020F0502020204030204" pitchFamily="34" charset="0"/>
              </a:rPr>
              <a:t>« Ne rien voir de </a:t>
            </a:r>
            <a:r>
              <a:rPr lang="fr-FR" sz="2000" dirty="0" smtClean="0">
                <a:solidFill>
                  <a:prstClr val="white"/>
                </a:solidFill>
                <a:latin typeface="Calibri" panose="020F0502020204030204" pitchFamily="34" charset="0"/>
              </a:rPr>
              <a:t>mal, </a:t>
            </a:r>
          </a:p>
          <a:p>
            <a:pPr algn="ctr"/>
            <a:r>
              <a:rPr lang="fr-FR" sz="2000" dirty="0" smtClean="0">
                <a:solidFill>
                  <a:prstClr val="white"/>
                </a:solidFill>
                <a:latin typeface="Calibri" panose="020F0502020204030204" pitchFamily="34" charset="0"/>
              </a:rPr>
              <a:t>ne </a:t>
            </a:r>
            <a:r>
              <a:rPr lang="fr-FR" sz="2000" dirty="0">
                <a:solidFill>
                  <a:prstClr val="white"/>
                </a:solidFill>
                <a:latin typeface="Calibri" panose="020F0502020204030204" pitchFamily="34" charset="0"/>
              </a:rPr>
              <a:t>rien entendre de mal, </a:t>
            </a:r>
            <a:endParaRPr lang="fr-FR" sz="2000" dirty="0" smtClean="0">
              <a:solidFill>
                <a:prstClr val="white"/>
              </a:solidFill>
              <a:latin typeface="Calibri" panose="020F0502020204030204" pitchFamily="34" charset="0"/>
            </a:endParaRPr>
          </a:p>
          <a:p>
            <a:pPr algn="ctr"/>
            <a:r>
              <a:rPr lang="fr-FR" sz="2000" dirty="0" smtClean="0">
                <a:solidFill>
                  <a:prstClr val="white"/>
                </a:solidFill>
                <a:latin typeface="Calibri" panose="020F0502020204030204" pitchFamily="34" charset="0"/>
              </a:rPr>
              <a:t>ne </a:t>
            </a:r>
            <a:r>
              <a:rPr lang="fr-FR" sz="2000" dirty="0">
                <a:solidFill>
                  <a:prstClr val="white"/>
                </a:solidFill>
                <a:latin typeface="Calibri" panose="020F0502020204030204" pitchFamily="34" charset="0"/>
              </a:rPr>
              <a:t>rien dire de mal »</a:t>
            </a:r>
          </a:p>
        </p:txBody>
      </p:sp>
      <p:pic>
        <p:nvPicPr>
          <p:cNvPr id="14"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778" l="0" r="100000"/>
                    </a14:imgEffect>
                  </a14:imgLayer>
                </a14:imgProps>
              </a:ext>
              <a:ext uri="{28A0092B-C50C-407E-A947-70E740481C1C}">
                <a14:useLocalDpi xmlns:a14="http://schemas.microsoft.com/office/drawing/2010/main" val="0"/>
              </a:ext>
            </a:extLst>
          </a:blip>
          <a:srcRect/>
          <a:stretch>
            <a:fillRect/>
          </a:stretch>
        </p:blipFill>
        <p:spPr bwMode="auto">
          <a:xfrm>
            <a:off x="3829786" y="3645024"/>
            <a:ext cx="890760" cy="252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8855"/>
          <a:stretch/>
        </p:blipFill>
        <p:spPr bwMode="auto">
          <a:xfrm>
            <a:off x="403884" y="1024397"/>
            <a:ext cx="2511932" cy="30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7308304" y="0"/>
            <a:ext cx="1835696" cy="1200329"/>
          </a:xfrm>
          <a:prstGeom prst="rect">
            <a:avLst/>
          </a:prstGeom>
          <a:noFill/>
        </p:spPr>
        <p:txBody>
          <a:bodyPr wrap="square" rtlCol="0">
            <a:spAutoFit/>
          </a:bodyPr>
          <a:lstStyle/>
          <a:p>
            <a:pPr algn="ctr"/>
            <a:r>
              <a:rPr lang="fr-FR" sz="1200" b="1" dirty="0" smtClean="0">
                <a:solidFill>
                  <a:srgbClr val="FFFF00"/>
                </a:solidFill>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dirty="0" smtClean="0">
                <a:latin typeface="Calibri" panose="020F0502020204030204" pitchFamily="34" charset="0"/>
              </a:rPr>
              <a:t>3. L’épître de Jacques </a:t>
            </a:r>
          </a:p>
          <a:p>
            <a:pPr algn="ctr"/>
            <a:r>
              <a:rPr lang="fr-FR" sz="1200" dirty="0" smtClean="0">
                <a:latin typeface="Calibri" panose="020F0502020204030204" pitchFamily="34" charset="0"/>
              </a:rPr>
              <a:t>et la sagesse</a:t>
            </a:r>
          </a:p>
          <a:p>
            <a:pPr algn="ctr"/>
            <a:r>
              <a:rPr lang="fr-FR" sz="1200" dirty="0" smtClean="0">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3" name="Rectangle 2"/>
          <p:cNvSpPr/>
          <p:nvPr/>
        </p:nvSpPr>
        <p:spPr>
          <a:xfrm>
            <a:off x="173357" y="4474354"/>
            <a:ext cx="3384376" cy="1323439"/>
          </a:xfrm>
          <a:prstGeom prst="rect">
            <a:avLst/>
          </a:prstGeom>
        </p:spPr>
        <p:txBody>
          <a:bodyPr wrap="square">
            <a:spAutoFit/>
          </a:bodyPr>
          <a:lstStyle/>
          <a:p>
            <a:pPr algn="ctr"/>
            <a:r>
              <a:rPr lang="fr-FR" sz="2000" dirty="0">
                <a:latin typeface="Calibri" panose="020F0502020204030204" pitchFamily="34" charset="0"/>
              </a:rPr>
              <a:t> La connaissance </a:t>
            </a:r>
            <a:endParaRPr lang="fr-FR" sz="2000" dirty="0" smtClean="0">
              <a:latin typeface="Calibri" panose="020F0502020204030204" pitchFamily="34" charset="0"/>
            </a:endParaRPr>
          </a:p>
          <a:p>
            <a:pPr algn="ctr"/>
            <a:r>
              <a:rPr lang="fr-FR" sz="2000" dirty="0" smtClean="0">
                <a:latin typeface="Calibri" panose="020F0502020204030204" pitchFamily="34" charset="0"/>
              </a:rPr>
              <a:t>de </a:t>
            </a:r>
            <a:r>
              <a:rPr lang="fr-FR" sz="2000" dirty="0">
                <a:latin typeface="Calibri" panose="020F0502020204030204" pitchFamily="34" charset="0"/>
              </a:rPr>
              <a:t>soi </a:t>
            </a:r>
            <a:r>
              <a:rPr lang="fr-FR" sz="2000" dirty="0" smtClean="0">
                <a:latin typeface="Calibri" panose="020F0502020204030204" pitchFamily="34" charset="0"/>
              </a:rPr>
              <a:t>est le commencement de la </a:t>
            </a:r>
            <a:r>
              <a:rPr lang="fr-FR" sz="2000" dirty="0">
                <a:latin typeface="Calibri" panose="020F0502020204030204" pitchFamily="34" charset="0"/>
              </a:rPr>
              <a:t>sagesse. </a:t>
            </a:r>
            <a:endParaRPr lang="fr-FR" sz="2000" dirty="0" smtClean="0">
              <a:latin typeface="Calibri" panose="020F0502020204030204" pitchFamily="34" charset="0"/>
            </a:endParaRPr>
          </a:p>
          <a:p>
            <a:pPr algn="ctr"/>
            <a:r>
              <a:rPr lang="fr-FR" sz="2000" dirty="0" smtClean="0">
                <a:latin typeface="Calibri" panose="020F0502020204030204" pitchFamily="34" charset="0"/>
              </a:rPr>
              <a:t>Aristote</a:t>
            </a:r>
            <a:endParaRPr lang="fr-FR" sz="2000" dirty="0">
              <a:latin typeface="Calibri" panose="020F0502020204030204" pitchFamily="34" charset="0"/>
            </a:endParaRPr>
          </a:p>
        </p:txBody>
      </p:sp>
      <p:sp>
        <p:nvSpPr>
          <p:cNvPr id="12" name="Espace réservé du numéro de diapositive 11"/>
          <p:cNvSpPr>
            <a:spLocks noGrp="1"/>
          </p:cNvSpPr>
          <p:nvPr>
            <p:ph type="sldNum" sz="quarter" idx="12"/>
          </p:nvPr>
        </p:nvSpPr>
        <p:spPr/>
        <p:txBody>
          <a:bodyPr/>
          <a:lstStyle/>
          <a:p>
            <a:fld id="{8991DF9D-E48D-4438-8871-78B12F652E0A}" type="slidenum">
              <a:rPr lang="fr-FR" smtClean="0"/>
              <a:pPr/>
              <a:t>5</a:t>
            </a:fld>
            <a:endParaRPr lang="fr-FR"/>
          </a:p>
        </p:txBody>
      </p:sp>
    </p:spTree>
    <p:extLst>
      <p:ext uri="{BB962C8B-B14F-4D97-AF65-F5344CB8AC3E}">
        <p14:creationId xmlns:p14="http://schemas.microsoft.com/office/powerpoint/2010/main" val="16654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normAutofit/>
          </a:bodyPr>
          <a:lstStyle/>
          <a:p>
            <a:r>
              <a:rPr lang="fr-FR" dirty="0" smtClean="0"/>
              <a:t>Tester sa sagesse</a:t>
            </a:r>
            <a:endParaRPr lang="fr-FR" sz="2000" dirty="0"/>
          </a:p>
        </p:txBody>
      </p:sp>
      <p:sp>
        <p:nvSpPr>
          <p:cNvPr id="3" name="Espace réservé du contenu 2"/>
          <p:cNvSpPr>
            <a:spLocks noGrp="1"/>
          </p:cNvSpPr>
          <p:nvPr>
            <p:ph idx="1"/>
          </p:nvPr>
        </p:nvSpPr>
        <p:spPr>
          <a:xfrm>
            <a:off x="179512" y="1052736"/>
            <a:ext cx="8856984" cy="5904656"/>
          </a:xfrm>
          <a:ln>
            <a:noFill/>
          </a:ln>
        </p:spPr>
        <p:txBody>
          <a:bodyPr/>
          <a:lstStyle/>
          <a:p>
            <a:pPr fontAlgn="base"/>
            <a:r>
              <a:rPr lang="fr-FR" b="1" dirty="0">
                <a:solidFill>
                  <a:schemeClr val="tx1"/>
                </a:solidFill>
                <a:latin typeface="Calibri" panose="020F0502020204030204" pitchFamily="34" charset="0"/>
              </a:rPr>
              <a:t>Quel est votre degré de sagesse </a:t>
            </a:r>
            <a:r>
              <a:rPr lang="fr-FR" b="1" dirty="0" smtClean="0">
                <a:solidFill>
                  <a:schemeClr val="tx1"/>
                </a:solidFill>
                <a:latin typeface="Calibri" panose="020F0502020204030204" pitchFamily="34" charset="0"/>
              </a:rPr>
              <a:t>?     </a:t>
            </a:r>
            <a:r>
              <a:rPr lang="fr-FR" b="1" dirty="0" smtClean="0">
                <a:solidFill>
                  <a:srgbClr val="FFFF00"/>
                </a:solidFill>
                <a:latin typeface="Calibri" panose="020F0502020204030204" pitchFamily="34" charset="0"/>
                <a:sym typeface="Wingdings"/>
              </a:rPr>
              <a:t> </a:t>
            </a:r>
            <a:r>
              <a:rPr lang="fr-FR" b="1" dirty="0" smtClean="0">
                <a:solidFill>
                  <a:srgbClr val="FFFF00"/>
                </a:solidFill>
                <a:latin typeface="Calibri" panose="020F0502020204030204" pitchFamily="34" charset="0"/>
              </a:rPr>
              <a:t>JE FAIS LE TEST</a:t>
            </a:r>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017923490"/>
              </p:ext>
            </p:extLst>
          </p:nvPr>
        </p:nvGraphicFramePr>
        <p:xfrm>
          <a:off x="179512" y="1700808"/>
          <a:ext cx="8784976" cy="4358640"/>
        </p:xfrm>
        <a:graphic>
          <a:graphicData uri="http://schemas.openxmlformats.org/drawingml/2006/table">
            <a:tbl>
              <a:tblPr firstRow="1" bandRow="1">
                <a:tableStyleId>{5C22544A-7EE6-4342-B048-85BDC9FD1C3A}</a:tableStyleId>
              </a:tblPr>
              <a:tblGrid>
                <a:gridCol w="4392488"/>
                <a:gridCol w="4392488"/>
              </a:tblGrid>
              <a:tr h="370840">
                <a:tc>
                  <a:txBody>
                    <a:bodyPr/>
                    <a:lstStyle/>
                    <a:p>
                      <a:pPr algn="ctr" fontAlgn="base"/>
                      <a:r>
                        <a:rPr lang="fr-FR" sz="1400" b="1" i="0" cap="all" dirty="0" smtClean="0">
                          <a:solidFill>
                            <a:srgbClr val="3C4858"/>
                          </a:solidFill>
                          <a:effectLst/>
                          <a:latin typeface="Lato"/>
                        </a:rPr>
                        <a:t>7 QUESTIONS</a:t>
                      </a:r>
                    </a:p>
                    <a:p>
                      <a:pPr algn="ctr" fontAlgn="base"/>
                      <a:endParaRPr lang="fr-FR" sz="1400" b="1" i="0" cap="all" dirty="0" smtClean="0">
                        <a:solidFill>
                          <a:srgbClr val="3C4858"/>
                        </a:solidFill>
                        <a:effectLst/>
                        <a:latin typeface="Lato"/>
                      </a:endParaRPr>
                    </a:p>
                    <a:p>
                      <a:pPr algn="just" fontAlgn="base">
                        <a:buFont typeface="Arial"/>
                        <a:buChar char="•"/>
                      </a:pPr>
                      <a:r>
                        <a:rPr lang="fr-FR" sz="1400" b="0" i="0" dirty="0" smtClean="0">
                          <a:solidFill>
                            <a:srgbClr val="1F2D3D"/>
                          </a:solidFill>
                          <a:effectLst/>
                          <a:latin typeface="Lato"/>
                        </a:rPr>
                        <a:t>Si j'étais l'aiguille d'une montre, je serais...</a:t>
                      </a:r>
                    </a:p>
                    <a:p>
                      <a:pPr marL="742950" lvl="1" indent="-285750" algn="l" fontAlgn="base">
                        <a:buFont typeface="Arial"/>
                        <a:buChar char="•"/>
                      </a:pPr>
                      <a:r>
                        <a:rPr lang="fr-FR" sz="1400" b="0" i="0" dirty="0" smtClean="0">
                          <a:solidFill>
                            <a:srgbClr val="0070C0"/>
                          </a:solidFill>
                          <a:effectLst/>
                          <a:latin typeface="Lato"/>
                        </a:rPr>
                        <a:t>La grande aiguille, qui sait prendre son temps.</a:t>
                      </a:r>
                    </a:p>
                    <a:p>
                      <a:pPr marL="742950" lvl="1" indent="-285750" algn="l" fontAlgn="base">
                        <a:buFont typeface="Arial"/>
                        <a:buChar char="•"/>
                      </a:pPr>
                      <a:r>
                        <a:rPr lang="fr-FR" sz="1400" b="0" i="0" dirty="0" smtClean="0">
                          <a:solidFill>
                            <a:srgbClr val="0070C0"/>
                          </a:solidFill>
                          <a:effectLst/>
                          <a:latin typeface="Lato"/>
                        </a:rPr>
                        <a:t>L'aiguille des minutes, pressée mais pas trop.</a:t>
                      </a:r>
                    </a:p>
                    <a:p>
                      <a:pPr marL="742950" lvl="1" indent="-285750" algn="l" fontAlgn="base">
                        <a:buFont typeface="Arial"/>
                        <a:buChar char="•"/>
                      </a:pPr>
                      <a:r>
                        <a:rPr lang="fr-FR" sz="1400" b="0" i="0" dirty="0" smtClean="0">
                          <a:solidFill>
                            <a:srgbClr val="0070C0"/>
                          </a:solidFill>
                          <a:effectLst/>
                          <a:latin typeface="Lato"/>
                        </a:rPr>
                        <a:t>La trotteuse, toujours pressée, mais toujours au top !</a:t>
                      </a:r>
                    </a:p>
                    <a:p>
                      <a:pPr algn="just" fontAlgn="base">
                        <a:buFont typeface="Arial"/>
                        <a:buChar char="•"/>
                      </a:pPr>
                      <a:r>
                        <a:rPr lang="fr-FR" sz="1400" b="0" i="0" dirty="0" smtClean="0">
                          <a:solidFill>
                            <a:srgbClr val="1F2D3D"/>
                          </a:solidFill>
                          <a:effectLst/>
                          <a:latin typeface="Lato"/>
                        </a:rPr>
                        <a:t>L'amour...</a:t>
                      </a:r>
                    </a:p>
                    <a:p>
                      <a:pPr marL="742950" lvl="1" indent="-285750" algn="l" fontAlgn="base">
                        <a:buFont typeface="Arial"/>
                        <a:buChar char="•"/>
                      </a:pPr>
                      <a:r>
                        <a:rPr lang="fr-FR" sz="1400" b="0" i="0" dirty="0" smtClean="0">
                          <a:solidFill>
                            <a:srgbClr val="0070C0"/>
                          </a:solidFill>
                          <a:effectLst/>
                          <a:latin typeface="Lato"/>
                        </a:rPr>
                        <a:t>Se rencontre, s'épanouit et se vit dans l'ouverture.</a:t>
                      </a:r>
                    </a:p>
                    <a:p>
                      <a:pPr marL="742950" lvl="1" indent="-285750" algn="l" fontAlgn="base">
                        <a:buFont typeface="Arial"/>
                        <a:buChar char="•"/>
                      </a:pPr>
                      <a:r>
                        <a:rPr lang="fr-FR" sz="1400" b="0" i="0" dirty="0" smtClean="0">
                          <a:solidFill>
                            <a:srgbClr val="0070C0"/>
                          </a:solidFill>
                          <a:effectLst/>
                          <a:latin typeface="Lato"/>
                        </a:rPr>
                        <a:t>Demande avant tout d'écouter son cœur.</a:t>
                      </a:r>
                    </a:p>
                    <a:p>
                      <a:pPr marL="742950" lvl="1" indent="-285750" algn="l" fontAlgn="base">
                        <a:buFont typeface="Arial"/>
                        <a:buChar char="•"/>
                      </a:pPr>
                      <a:r>
                        <a:rPr lang="fr-FR" sz="1400" b="0" i="0" dirty="0" smtClean="0">
                          <a:solidFill>
                            <a:srgbClr val="0070C0"/>
                          </a:solidFill>
                          <a:effectLst/>
                          <a:latin typeface="Lato"/>
                        </a:rPr>
                        <a:t>Se croise tout simplement au gré de ses désirs.</a:t>
                      </a:r>
                    </a:p>
                    <a:p>
                      <a:pPr algn="just" fontAlgn="base">
                        <a:buFont typeface="Arial"/>
                        <a:buChar char="•"/>
                      </a:pPr>
                      <a:r>
                        <a:rPr lang="fr-FR" sz="1400" b="0" i="0" dirty="0" smtClean="0">
                          <a:solidFill>
                            <a:srgbClr val="1F2D3D"/>
                          </a:solidFill>
                          <a:effectLst/>
                          <a:latin typeface="Lato"/>
                        </a:rPr>
                        <a:t>Un sorcier m'offre une gemme de pouvoir. Je choisis celle...</a:t>
                      </a:r>
                    </a:p>
                    <a:p>
                      <a:pPr marL="742950" lvl="1" indent="-285750" algn="l" fontAlgn="base">
                        <a:buFont typeface="Arial"/>
                        <a:buChar char="•"/>
                      </a:pPr>
                      <a:r>
                        <a:rPr lang="fr-FR" sz="1400" b="0" i="0" dirty="0" smtClean="0">
                          <a:solidFill>
                            <a:srgbClr val="0070C0"/>
                          </a:solidFill>
                          <a:effectLst/>
                          <a:latin typeface="Lato"/>
                        </a:rPr>
                        <a:t>Qui permet de tout connaître.</a:t>
                      </a:r>
                    </a:p>
                    <a:p>
                      <a:pPr marL="742950" lvl="1" indent="-285750" algn="l" fontAlgn="base">
                        <a:buFont typeface="Arial"/>
                        <a:buChar char="•"/>
                      </a:pPr>
                      <a:r>
                        <a:rPr lang="fr-FR" sz="1400" b="0" i="0" dirty="0" smtClean="0">
                          <a:solidFill>
                            <a:srgbClr val="0070C0"/>
                          </a:solidFill>
                          <a:effectLst/>
                          <a:latin typeface="Lato"/>
                        </a:rPr>
                        <a:t>Qui permet de tout oser.</a:t>
                      </a:r>
                    </a:p>
                    <a:p>
                      <a:pPr marL="742950" lvl="1" indent="-285750" algn="l" fontAlgn="base">
                        <a:buFont typeface="Arial"/>
                        <a:buChar char="•"/>
                      </a:pPr>
                      <a:r>
                        <a:rPr lang="fr-FR" sz="1400" b="0" i="0" dirty="0" smtClean="0">
                          <a:solidFill>
                            <a:srgbClr val="0070C0"/>
                          </a:solidFill>
                          <a:effectLst/>
                          <a:latin typeface="Lato"/>
                        </a:rPr>
                        <a:t>Qui permet de tout surmonter</a:t>
                      </a:r>
                      <a:r>
                        <a:rPr lang="fr-FR" sz="1400" b="0" i="0" dirty="0" smtClean="0">
                          <a:solidFill>
                            <a:srgbClr val="8492A6"/>
                          </a:solidFill>
                          <a:effectLst/>
                          <a:latin typeface="Lato"/>
                        </a:rPr>
                        <a:t>.</a:t>
                      </a:r>
                    </a:p>
                  </a:txBody>
                  <a:tcPr>
                    <a:solidFill>
                      <a:schemeClr val="tx1"/>
                    </a:solidFill>
                  </a:tcPr>
                </a:tc>
                <a:tc>
                  <a:txBody>
                    <a:bodyPr/>
                    <a:lstStyle/>
                    <a:p>
                      <a:pPr algn="just" fontAlgn="base">
                        <a:buFont typeface="Arial"/>
                        <a:buChar char="•"/>
                      </a:pPr>
                      <a:r>
                        <a:rPr lang="fr-FR" sz="1400" b="0" i="0" dirty="0" smtClean="0">
                          <a:solidFill>
                            <a:srgbClr val="1F2D3D"/>
                          </a:solidFill>
                          <a:effectLst/>
                          <a:latin typeface="Lato"/>
                        </a:rPr>
                        <a:t>Je pratique plutôt...</a:t>
                      </a:r>
                    </a:p>
                    <a:p>
                      <a:pPr marL="742950" lvl="1" indent="-285750" algn="l" fontAlgn="base">
                        <a:buFont typeface="Arial"/>
                        <a:buChar char="•"/>
                      </a:pPr>
                      <a:r>
                        <a:rPr lang="fr-FR" sz="1400" b="0" i="0" dirty="0" smtClean="0">
                          <a:solidFill>
                            <a:srgbClr val="0070C0"/>
                          </a:solidFill>
                          <a:effectLst/>
                          <a:latin typeface="Lato"/>
                        </a:rPr>
                        <a:t>L'art du calme intérieur.</a:t>
                      </a:r>
                    </a:p>
                    <a:p>
                      <a:pPr marL="742950" lvl="1" indent="-285750" algn="l" fontAlgn="base">
                        <a:buFont typeface="Arial"/>
                        <a:buChar char="•"/>
                      </a:pPr>
                      <a:r>
                        <a:rPr lang="fr-FR" sz="1400" b="0" i="0" dirty="0" smtClean="0">
                          <a:solidFill>
                            <a:srgbClr val="0070C0"/>
                          </a:solidFill>
                          <a:effectLst/>
                          <a:latin typeface="Lato"/>
                        </a:rPr>
                        <a:t>L'art d'aimer.</a:t>
                      </a:r>
                    </a:p>
                    <a:p>
                      <a:pPr marL="742950" lvl="1" indent="-285750" algn="l" fontAlgn="base">
                        <a:buFont typeface="Arial"/>
                        <a:buChar char="•"/>
                      </a:pPr>
                      <a:r>
                        <a:rPr lang="fr-FR" sz="1400" b="0" i="0" dirty="0" smtClean="0">
                          <a:solidFill>
                            <a:srgbClr val="0070C0"/>
                          </a:solidFill>
                          <a:effectLst/>
                          <a:latin typeface="Lato"/>
                        </a:rPr>
                        <a:t>L'art de m'éclater.</a:t>
                      </a:r>
                    </a:p>
                    <a:p>
                      <a:pPr algn="just" fontAlgn="base">
                        <a:buFont typeface="Arial"/>
                        <a:buChar char="•"/>
                      </a:pPr>
                      <a:r>
                        <a:rPr lang="fr-FR" sz="1400" b="0" i="0" dirty="0" smtClean="0">
                          <a:solidFill>
                            <a:srgbClr val="1F2D3D"/>
                          </a:solidFill>
                          <a:effectLst/>
                          <a:latin typeface="Lato"/>
                        </a:rPr>
                        <a:t>Je suis plutôt...</a:t>
                      </a:r>
                    </a:p>
                    <a:p>
                      <a:pPr marL="742950" lvl="1" indent="-285750" algn="l" fontAlgn="base">
                        <a:buFont typeface="Arial"/>
                        <a:buChar char="•"/>
                      </a:pPr>
                      <a:r>
                        <a:rPr lang="fr-FR" sz="1400" b="0" i="0" dirty="0" smtClean="0">
                          <a:solidFill>
                            <a:srgbClr val="0070C0"/>
                          </a:solidFill>
                          <a:effectLst/>
                          <a:latin typeface="Lato"/>
                        </a:rPr>
                        <a:t>A fleur de peau.</a:t>
                      </a:r>
                    </a:p>
                    <a:p>
                      <a:pPr marL="742950" lvl="1" indent="-285750" algn="l" fontAlgn="base">
                        <a:buFont typeface="Arial"/>
                        <a:buChar char="•"/>
                      </a:pPr>
                      <a:r>
                        <a:rPr lang="fr-FR" sz="1400" b="0" i="0" dirty="0" smtClean="0">
                          <a:solidFill>
                            <a:srgbClr val="0070C0"/>
                          </a:solidFill>
                          <a:effectLst/>
                          <a:latin typeface="Lato"/>
                        </a:rPr>
                        <a:t>Libre comme l'air.</a:t>
                      </a:r>
                    </a:p>
                    <a:p>
                      <a:pPr marL="742950" lvl="1" indent="-285750" algn="l" fontAlgn="base">
                        <a:buFont typeface="Arial"/>
                        <a:buChar char="•"/>
                      </a:pPr>
                      <a:r>
                        <a:rPr lang="fr-FR" sz="1400" b="0" i="0" dirty="0" smtClean="0">
                          <a:solidFill>
                            <a:srgbClr val="0070C0"/>
                          </a:solidFill>
                          <a:effectLst/>
                          <a:latin typeface="Lato"/>
                        </a:rPr>
                        <a:t>Tout feu tout flamme.</a:t>
                      </a:r>
                    </a:p>
                    <a:p>
                      <a:pPr algn="just" fontAlgn="base">
                        <a:buFont typeface="Arial"/>
                        <a:buChar char="•"/>
                      </a:pPr>
                      <a:r>
                        <a:rPr lang="fr-FR" sz="1400" b="0" i="0" dirty="0" smtClean="0">
                          <a:solidFill>
                            <a:srgbClr val="1F2D3D"/>
                          </a:solidFill>
                          <a:effectLst/>
                          <a:latin typeface="Lato"/>
                        </a:rPr>
                        <a:t>L'immortalité...</a:t>
                      </a:r>
                    </a:p>
                    <a:p>
                      <a:pPr marL="742950" lvl="1" indent="-285750" algn="l" fontAlgn="base">
                        <a:buFont typeface="Arial"/>
                        <a:buChar char="•"/>
                      </a:pPr>
                      <a:r>
                        <a:rPr lang="fr-FR" sz="1400" b="0" i="0" dirty="0" smtClean="0">
                          <a:solidFill>
                            <a:srgbClr val="0070C0"/>
                          </a:solidFill>
                          <a:effectLst/>
                          <a:latin typeface="Lato"/>
                        </a:rPr>
                        <a:t>La Vie est immortelle... et nous sommes la Vie !</a:t>
                      </a:r>
                    </a:p>
                    <a:p>
                      <a:pPr marL="742950" lvl="1" indent="-285750" algn="l" fontAlgn="base">
                        <a:buFont typeface="Arial"/>
                        <a:buChar char="•"/>
                      </a:pPr>
                      <a:r>
                        <a:rPr lang="fr-FR" sz="1400" b="0" i="0" dirty="0" smtClean="0">
                          <a:solidFill>
                            <a:srgbClr val="0070C0"/>
                          </a:solidFill>
                          <a:effectLst/>
                          <a:latin typeface="Lato"/>
                        </a:rPr>
                        <a:t>On n'a qu'une vie... et elle est courte, autant la vivre intensément !</a:t>
                      </a:r>
                    </a:p>
                    <a:p>
                      <a:pPr marL="742950" lvl="1" indent="-285750" algn="l" fontAlgn="base">
                        <a:buFont typeface="Arial"/>
                        <a:buChar char="•"/>
                      </a:pPr>
                      <a:r>
                        <a:rPr lang="fr-FR" sz="1400" b="0" i="0" dirty="0" smtClean="0">
                          <a:solidFill>
                            <a:srgbClr val="0070C0"/>
                          </a:solidFill>
                          <a:effectLst/>
                          <a:latin typeface="Lato"/>
                        </a:rPr>
                        <a:t>Elle serait bien ennuyeuse. C'est la fragilité de la vie qui la rend belle et désirable.</a:t>
                      </a:r>
                    </a:p>
                    <a:p>
                      <a:pPr algn="just" fontAlgn="base">
                        <a:buFont typeface="Arial"/>
                        <a:buChar char="•"/>
                      </a:pPr>
                      <a:r>
                        <a:rPr lang="fr-FR" sz="1400" b="0" i="0" dirty="0" smtClean="0">
                          <a:solidFill>
                            <a:srgbClr val="1F2D3D"/>
                          </a:solidFill>
                          <a:effectLst/>
                          <a:latin typeface="Lato"/>
                        </a:rPr>
                        <a:t>Je suis parfois encore victime...</a:t>
                      </a:r>
                    </a:p>
                    <a:p>
                      <a:pPr marL="742950" lvl="1" indent="-285750" algn="l" fontAlgn="base">
                        <a:buFont typeface="Arial"/>
                        <a:buChar char="•"/>
                      </a:pPr>
                      <a:r>
                        <a:rPr lang="fr-FR" sz="1400" b="0" i="0" dirty="0" smtClean="0">
                          <a:solidFill>
                            <a:srgbClr val="0070C0"/>
                          </a:solidFill>
                          <a:effectLst/>
                          <a:latin typeface="Lato"/>
                        </a:rPr>
                        <a:t>Du jeu de mes pensées.</a:t>
                      </a:r>
                    </a:p>
                    <a:p>
                      <a:pPr marL="742950" lvl="1" indent="-285750" algn="l" fontAlgn="base">
                        <a:buFont typeface="Arial"/>
                        <a:buChar char="•"/>
                      </a:pPr>
                      <a:r>
                        <a:rPr lang="fr-FR" sz="1400" b="0" i="0" dirty="0" smtClean="0">
                          <a:solidFill>
                            <a:srgbClr val="0070C0"/>
                          </a:solidFill>
                          <a:effectLst/>
                          <a:latin typeface="Lato"/>
                        </a:rPr>
                        <a:t>De mes grands sentiments.</a:t>
                      </a:r>
                    </a:p>
                    <a:p>
                      <a:pPr marL="742950" lvl="1" indent="-285750" algn="l" fontAlgn="base">
                        <a:buFont typeface="Arial"/>
                        <a:buChar char="•"/>
                      </a:pPr>
                      <a:r>
                        <a:rPr lang="fr-FR" sz="1400" b="0" i="0" dirty="0" smtClean="0">
                          <a:solidFill>
                            <a:srgbClr val="0070C0"/>
                          </a:solidFill>
                          <a:effectLst/>
                          <a:latin typeface="Lato"/>
                        </a:rPr>
                        <a:t>De mon impulsivité.</a:t>
                      </a:r>
                    </a:p>
                    <a:p>
                      <a:endParaRPr lang="fr-FR" sz="1400" dirty="0"/>
                    </a:p>
                  </a:txBody>
                  <a:tcPr>
                    <a:solidFill>
                      <a:schemeClr val="tx1"/>
                    </a:solidFill>
                  </a:tcPr>
                </a:tc>
              </a:tr>
            </a:tbl>
          </a:graphicData>
        </a:graphic>
      </p:graphicFrame>
      <p:sp>
        <p:nvSpPr>
          <p:cNvPr id="8" name="ZoneTexte 7"/>
          <p:cNvSpPr txBox="1"/>
          <p:nvPr/>
        </p:nvSpPr>
        <p:spPr>
          <a:xfrm>
            <a:off x="7452319" y="0"/>
            <a:ext cx="1692769" cy="1200329"/>
          </a:xfrm>
          <a:prstGeom prst="rect">
            <a:avLst/>
          </a:prstGeom>
          <a:noFill/>
        </p:spPr>
        <p:txBody>
          <a:bodyPr wrap="square" rtlCol="0">
            <a:spAutoFit/>
          </a:bodyPr>
          <a:lstStyle/>
          <a:p>
            <a:pPr algn="ctr"/>
            <a:r>
              <a:rPr lang="fr-FR" sz="1200" b="1" dirty="0" smtClean="0">
                <a:solidFill>
                  <a:srgbClr val="FFFF00"/>
                </a:solidFill>
                <a:latin typeface="Calibri" panose="020F0502020204030204" pitchFamily="34" charset="0"/>
              </a:rPr>
              <a:t>1. Sagesse humaine</a:t>
            </a:r>
          </a:p>
          <a:p>
            <a:pPr algn="ctr"/>
            <a:r>
              <a:rPr lang="fr-FR" sz="1200" dirty="0" smtClean="0">
                <a:latin typeface="Calibri" panose="020F0502020204030204" pitchFamily="34" charset="0"/>
              </a:rPr>
              <a:t>2. Sagesse selon la Bible</a:t>
            </a:r>
          </a:p>
          <a:p>
            <a:pPr algn="ctr"/>
            <a:r>
              <a:rPr lang="fr-FR" sz="1200" dirty="0" smtClean="0">
                <a:latin typeface="Calibri" panose="020F0502020204030204" pitchFamily="34" charset="0"/>
              </a:rPr>
              <a:t>3. L’épître de Jacques </a:t>
            </a:r>
          </a:p>
          <a:p>
            <a:pPr algn="ctr"/>
            <a:r>
              <a:rPr lang="fr-FR" sz="1200" dirty="0" smtClean="0">
                <a:latin typeface="Calibri" panose="020F0502020204030204" pitchFamily="34" charset="0"/>
              </a:rPr>
              <a:t>et la sagesse</a:t>
            </a:r>
          </a:p>
          <a:p>
            <a:pPr algn="ctr"/>
            <a:r>
              <a:rPr lang="fr-FR" sz="1200" dirty="0" smtClean="0">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35051"/>
            <a:ext cx="30670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8"/>
          <p:cNvSpPr>
            <a:spLocks noGrp="1"/>
          </p:cNvSpPr>
          <p:nvPr>
            <p:ph type="sldNum" sz="quarter" idx="12"/>
          </p:nvPr>
        </p:nvSpPr>
        <p:spPr/>
        <p:txBody>
          <a:bodyPr/>
          <a:lstStyle/>
          <a:p>
            <a:fld id="{8991DF9D-E48D-4438-8871-78B12F652E0A}" type="slidenum">
              <a:rPr lang="fr-FR" smtClean="0"/>
              <a:pPr/>
              <a:t>6</a:t>
            </a:fld>
            <a:endParaRPr lang="fr-FR"/>
          </a:p>
        </p:txBody>
      </p:sp>
    </p:spTree>
    <p:extLst>
      <p:ext uri="{BB962C8B-B14F-4D97-AF65-F5344CB8AC3E}">
        <p14:creationId xmlns:p14="http://schemas.microsoft.com/office/powerpoint/2010/main" val="31302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16" presetClass="entr" presetSubtype="21"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Vertical)">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2136716" y="273369"/>
            <a:ext cx="4213779" cy="806752"/>
          </a:xfrm>
          <a:custGeom>
            <a:avLst/>
            <a:gdLst>
              <a:gd name="connsiteX0" fmla="*/ 0 w 1418456"/>
              <a:gd name="connsiteY0" fmla="*/ 134461 h 806752"/>
              <a:gd name="connsiteX1" fmla="*/ 134461 w 1418456"/>
              <a:gd name="connsiteY1" fmla="*/ 0 h 806752"/>
              <a:gd name="connsiteX2" fmla="*/ 236409 w 1418456"/>
              <a:gd name="connsiteY2" fmla="*/ 0 h 806752"/>
              <a:gd name="connsiteX3" fmla="*/ 236409 w 1418456"/>
              <a:gd name="connsiteY3" fmla="*/ 0 h 806752"/>
              <a:gd name="connsiteX4" fmla="*/ 591023 w 1418456"/>
              <a:gd name="connsiteY4" fmla="*/ 0 h 806752"/>
              <a:gd name="connsiteX5" fmla="*/ 1283995 w 1418456"/>
              <a:gd name="connsiteY5" fmla="*/ 0 h 806752"/>
              <a:gd name="connsiteX6" fmla="*/ 1418456 w 1418456"/>
              <a:gd name="connsiteY6" fmla="*/ 134461 h 806752"/>
              <a:gd name="connsiteX7" fmla="*/ 1418456 w 1418456"/>
              <a:gd name="connsiteY7" fmla="*/ 470605 h 806752"/>
              <a:gd name="connsiteX8" fmla="*/ 1418456 w 1418456"/>
              <a:gd name="connsiteY8" fmla="*/ 470605 h 806752"/>
              <a:gd name="connsiteX9" fmla="*/ 1418456 w 1418456"/>
              <a:gd name="connsiteY9" fmla="*/ 672293 h 806752"/>
              <a:gd name="connsiteX10" fmla="*/ 1418456 w 1418456"/>
              <a:gd name="connsiteY10" fmla="*/ 672291 h 806752"/>
              <a:gd name="connsiteX11" fmla="*/ 1283995 w 1418456"/>
              <a:gd name="connsiteY11" fmla="*/ 806752 h 806752"/>
              <a:gd name="connsiteX12" fmla="*/ 591023 w 1418456"/>
              <a:gd name="connsiteY12" fmla="*/ 806752 h 806752"/>
              <a:gd name="connsiteX13" fmla="*/ 236409 w 1418456"/>
              <a:gd name="connsiteY13" fmla="*/ 806752 h 806752"/>
              <a:gd name="connsiteX14" fmla="*/ 236409 w 1418456"/>
              <a:gd name="connsiteY14" fmla="*/ 806752 h 806752"/>
              <a:gd name="connsiteX15" fmla="*/ 134461 w 1418456"/>
              <a:gd name="connsiteY15" fmla="*/ 806752 h 806752"/>
              <a:gd name="connsiteX16" fmla="*/ 0 w 1418456"/>
              <a:gd name="connsiteY16" fmla="*/ 672291 h 806752"/>
              <a:gd name="connsiteX17" fmla="*/ 0 w 1418456"/>
              <a:gd name="connsiteY17" fmla="*/ 672293 h 806752"/>
              <a:gd name="connsiteX18" fmla="*/ -2795323 w 1418456"/>
              <a:gd name="connsiteY18" fmla="*/ 518338 h 806752"/>
              <a:gd name="connsiteX19" fmla="*/ 0 w 1418456"/>
              <a:gd name="connsiteY19" fmla="*/ 470605 h 806752"/>
              <a:gd name="connsiteX20" fmla="*/ 0 w 1418456"/>
              <a:gd name="connsiteY20" fmla="*/ 134461 h 806752"/>
              <a:gd name="connsiteX0" fmla="*/ 2795323 w 4213779"/>
              <a:gd name="connsiteY0" fmla="*/ 134461 h 806752"/>
              <a:gd name="connsiteX1" fmla="*/ 2929784 w 4213779"/>
              <a:gd name="connsiteY1" fmla="*/ 0 h 806752"/>
              <a:gd name="connsiteX2" fmla="*/ 3031732 w 4213779"/>
              <a:gd name="connsiteY2" fmla="*/ 0 h 806752"/>
              <a:gd name="connsiteX3" fmla="*/ 3031732 w 4213779"/>
              <a:gd name="connsiteY3" fmla="*/ 0 h 806752"/>
              <a:gd name="connsiteX4" fmla="*/ 3386346 w 4213779"/>
              <a:gd name="connsiteY4" fmla="*/ 0 h 806752"/>
              <a:gd name="connsiteX5" fmla="*/ 4079318 w 4213779"/>
              <a:gd name="connsiteY5" fmla="*/ 0 h 806752"/>
              <a:gd name="connsiteX6" fmla="*/ 4213779 w 4213779"/>
              <a:gd name="connsiteY6" fmla="*/ 134461 h 806752"/>
              <a:gd name="connsiteX7" fmla="*/ 4213779 w 4213779"/>
              <a:gd name="connsiteY7" fmla="*/ 470605 h 806752"/>
              <a:gd name="connsiteX8" fmla="*/ 4213779 w 4213779"/>
              <a:gd name="connsiteY8" fmla="*/ 470605 h 806752"/>
              <a:gd name="connsiteX9" fmla="*/ 4213779 w 4213779"/>
              <a:gd name="connsiteY9" fmla="*/ 672293 h 806752"/>
              <a:gd name="connsiteX10" fmla="*/ 4213779 w 4213779"/>
              <a:gd name="connsiteY10" fmla="*/ 672291 h 806752"/>
              <a:gd name="connsiteX11" fmla="*/ 4079318 w 4213779"/>
              <a:gd name="connsiteY11" fmla="*/ 806752 h 806752"/>
              <a:gd name="connsiteX12" fmla="*/ 3386346 w 4213779"/>
              <a:gd name="connsiteY12" fmla="*/ 806752 h 806752"/>
              <a:gd name="connsiteX13" fmla="*/ 3031732 w 4213779"/>
              <a:gd name="connsiteY13" fmla="*/ 806752 h 806752"/>
              <a:gd name="connsiteX14" fmla="*/ 3031732 w 4213779"/>
              <a:gd name="connsiteY14" fmla="*/ 806752 h 806752"/>
              <a:gd name="connsiteX15" fmla="*/ 2929784 w 4213779"/>
              <a:gd name="connsiteY15" fmla="*/ 806752 h 806752"/>
              <a:gd name="connsiteX16" fmla="*/ 2795323 w 4213779"/>
              <a:gd name="connsiteY16" fmla="*/ 672291 h 806752"/>
              <a:gd name="connsiteX17" fmla="*/ 2795323 w 4213779"/>
              <a:gd name="connsiteY17" fmla="*/ 672293 h 806752"/>
              <a:gd name="connsiteX18" fmla="*/ 1556509 w 4213779"/>
              <a:gd name="connsiteY18" fmla="*/ 712283 h 806752"/>
              <a:gd name="connsiteX19" fmla="*/ 0 w 4213779"/>
              <a:gd name="connsiteY19" fmla="*/ 518338 h 806752"/>
              <a:gd name="connsiteX20" fmla="*/ 2795323 w 4213779"/>
              <a:gd name="connsiteY20" fmla="*/ 470605 h 806752"/>
              <a:gd name="connsiteX21" fmla="*/ 2795323 w 4213779"/>
              <a:gd name="connsiteY21" fmla="*/ 134461 h 806752"/>
              <a:gd name="connsiteX0" fmla="*/ 2795323 w 4213779"/>
              <a:gd name="connsiteY0" fmla="*/ 134461 h 806752"/>
              <a:gd name="connsiteX1" fmla="*/ 2929784 w 4213779"/>
              <a:gd name="connsiteY1" fmla="*/ 0 h 806752"/>
              <a:gd name="connsiteX2" fmla="*/ 3031732 w 4213779"/>
              <a:gd name="connsiteY2" fmla="*/ 0 h 806752"/>
              <a:gd name="connsiteX3" fmla="*/ 3031732 w 4213779"/>
              <a:gd name="connsiteY3" fmla="*/ 0 h 806752"/>
              <a:gd name="connsiteX4" fmla="*/ 3386346 w 4213779"/>
              <a:gd name="connsiteY4" fmla="*/ 0 h 806752"/>
              <a:gd name="connsiteX5" fmla="*/ 4079318 w 4213779"/>
              <a:gd name="connsiteY5" fmla="*/ 0 h 806752"/>
              <a:gd name="connsiteX6" fmla="*/ 4213779 w 4213779"/>
              <a:gd name="connsiteY6" fmla="*/ 134461 h 806752"/>
              <a:gd name="connsiteX7" fmla="*/ 4213779 w 4213779"/>
              <a:gd name="connsiteY7" fmla="*/ 470605 h 806752"/>
              <a:gd name="connsiteX8" fmla="*/ 4213779 w 4213779"/>
              <a:gd name="connsiteY8" fmla="*/ 470605 h 806752"/>
              <a:gd name="connsiteX9" fmla="*/ 4213779 w 4213779"/>
              <a:gd name="connsiteY9" fmla="*/ 672293 h 806752"/>
              <a:gd name="connsiteX10" fmla="*/ 4213779 w 4213779"/>
              <a:gd name="connsiteY10" fmla="*/ 672291 h 806752"/>
              <a:gd name="connsiteX11" fmla="*/ 4079318 w 4213779"/>
              <a:gd name="connsiteY11" fmla="*/ 806752 h 806752"/>
              <a:gd name="connsiteX12" fmla="*/ 3386346 w 4213779"/>
              <a:gd name="connsiteY12" fmla="*/ 806752 h 806752"/>
              <a:gd name="connsiteX13" fmla="*/ 3031732 w 4213779"/>
              <a:gd name="connsiteY13" fmla="*/ 806752 h 806752"/>
              <a:gd name="connsiteX14" fmla="*/ 3031732 w 4213779"/>
              <a:gd name="connsiteY14" fmla="*/ 806752 h 806752"/>
              <a:gd name="connsiteX15" fmla="*/ 2929784 w 4213779"/>
              <a:gd name="connsiteY15" fmla="*/ 806752 h 806752"/>
              <a:gd name="connsiteX16" fmla="*/ 2795323 w 4213779"/>
              <a:gd name="connsiteY16" fmla="*/ 672291 h 806752"/>
              <a:gd name="connsiteX17" fmla="*/ 2795323 w 4213779"/>
              <a:gd name="connsiteY17" fmla="*/ 672293 h 806752"/>
              <a:gd name="connsiteX18" fmla="*/ 1556509 w 4213779"/>
              <a:gd name="connsiteY18" fmla="*/ 712283 h 806752"/>
              <a:gd name="connsiteX19" fmla="*/ 0 w 4213779"/>
              <a:gd name="connsiteY19" fmla="*/ 518338 h 806752"/>
              <a:gd name="connsiteX20" fmla="*/ 1544635 w 4213779"/>
              <a:gd name="connsiteY20" fmla="*/ 617280 h 806752"/>
              <a:gd name="connsiteX21" fmla="*/ 2795323 w 4213779"/>
              <a:gd name="connsiteY21" fmla="*/ 470605 h 806752"/>
              <a:gd name="connsiteX22" fmla="*/ 2795323 w 4213779"/>
              <a:gd name="connsiteY22" fmla="*/ 134461 h 80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13779" h="806752">
                <a:moveTo>
                  <a:pt x="2795323" y="134461"/>
                </a:moveTo>
                <a:cubicBezTo>
                  <a:pt x="2795323" y="60200"/>
                  <a:pt x="2855523" y="0"/>
                  <a:pt x="2929784" y="0"/>
                </a:cubicBezTo>
                <a:lnTo>
                  <a:pt x="3031732" y="0"/>
                </a:lnTo>
                <a:lnTo>
                  <a:pt x="3031732" y="0"/>
                </a:lnTo>
                <a:lnTo>
                  <a:pt x="3386346" y="0"/>
                </a:lnTo>
                <a:lnTo>
                  <a:pt x="4079318" y="0"/>
                </a:lnTo>
                <a:cubicBezTo>
                  <a:pt x="4153579" y="0"/>
                  <a:pt x="4213779" y="60200"/>
                  <a:pt x="4213779" y="134461"/>
                </a:cubicBezTo>
                <a:lnTo>
                  <a:pt x="4213779" y="470605"/>
                </a:lnTo>
                <a:lnTo>
                  <a:pt x="4213779" y="470605"/>
                </a:lnTo>
                <a:lnTo>
                  <a:pt x="4213779" y="672293"/>
                </a:lnTo>
                <a:lnTo>
                  <a:pt x="4213779" y="672291"/>
                </a:lnTo>
                <a:cubicBezTo>
                  <a:pt x="4213779" y="746552"/>
                  <a:pt x="4153579" y="806752"/>
                  <a:pt x="4079318" y="806752"/>
                </a:cubicBezTo>
                <a:lnTo>
                  <a:pt x="3386346" y="806752"/>
                </a:lnTo>
                <a:lnTo>
                  <a:pt x="3031732" y="806752"/>
                </a:lnTo>
                <a:lnTo>
                  <a:pt x="3031732" y="806752"/>
                </a:lnTo>
                <a:lnTo>
                  <a:pt x="2929784" y="806752"/>
                </a:lnTo>
                <a:cubicBezTo>
                  <a:pt x="2855523" y="806752"/>
                  <a:pt x="2795323" y="746552"/>
                  <a:pt x="2795323" y="672291"/>
                </a:cubicBezTo>
                <a:lnTo>
                  <a:pt x="2795323" y="672293"/>
                </a:lnTo>
                <a:cubicBezTo>
                  <a:pt x="2382385" y="653955"/>
                  <a:pt x="1969447" y="730621"/>
                  <a:pt x="1556509" y="712283"/>
                </a:cubicBezTo>
                <a:lnTo>
                  <a:pt x="0" y="518338"/>
                </a:lnTo>
                <a:cubicBezTo>
                  <a:pt x="514878" y="503817"/>
                  <a:pt x="1029757" y="631801"/>
                  <a:pt x="1544635" y="617280"/>
                </a:cubicBezTo>
                <a:lnTo>
                  <a:pt x="2795323" y="470605"/>
                </a:lnTo>
                <a:lnTo>
                  <a:pt x="2795323" y="134461"/>
                </a:lnTo>
                <a:close/>
              </a:path>
            </a:pathLst>
          </a:custGeom>
          <a:solidFill>
            <a:srgbClr val="FFF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1">
                  <a:lumMod val="20000"/>
                  <a:lumOff val="80000"/>
                </a:schemeClr>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080121"/>
            <a:ext cx="2808312" cy="52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0" y="0"/>
            <a:ext cx="9144000" cy="836712"/>
          </a:xfrm>
        </p:spPr>
        <p:txBody>
          <a:bodyPr/>
          <a:lstStyle/>
          <a:p>
            <a:r>
              <a:rPr lang="fr-FR" dirty="0"/>
              <a:t>L</a:t>
            </a:r>
            <a:r>
              <a:rPr lang="fr-FR" dirty="0" smtClean="0"/>
              <a:t>a </a:t>
            </a:r>
            <a:r>
              <a:rPr lang="fr-FR" dirty="0" smtClean="0">
                <a:ln w="13335" cmpd="sng">
                  <a:solidFill>
                    <a:srgbClr val="FF0000"/>
                  </a:solidFill>
                  <a:prstDash val="solid"/>
                </a:ln>
              </a:rPr>
              <a:t>sagesse</a:t>
            </a:r>
            <a:r>
              <a:rPr lang="fr-FR" dirty="0" smtClean="0"/>
              <a:t> dans l’AT</a:t>
            </a:r>
            <a:endParaRPr lang="fr-FR" dirty="0"/>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sp>
        <p:nvSpPr>
          <p:cNvPr id="13" name="Flèche vers le haut 12"/>
          <p:cNvSpPr/>
          <p:nvPr/>
        </p:nvSpPr>
        <p:spPr>
          <a:xfrm>
            <a:off x="971600" y="1700808"/>
            <a:ext cx="912440" cy="4392488"/>
          </a:xfrm>
          <a:prstGeom prst="upArrow">
            <a:avLst/>
          </a:prstGeom>
          <a:noFill/>
          <a:ln w="28575" cap="rnd" cmpd="sng" algn="ctr">
            <a:solidFill>
              <a:srgbClr val="3E3D2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Verdana"/>
              <a:ea typeface="+mn-ea"/>
              <a:cs typeface="+mn-cs"/>
            </a:endParaRPr>
          </a:p>
        </p:txBody>
      </p:sp>
      <p:sp>
        <p:nvSpPr>
          <p:cNvPr id="8" name="Espace réservé du contenu 2"/>
          <p:cNvSpPr txBox="1">
            <a:spLocks/>
          </p:cNvSpPr>
          <p:nvPr/>
        </p:nvSpPr>
        <p:spPr>
          <a:xfrm>
            <a:off x="0" y="1080121"/>
            <a:ext cx="9144000" cy="5517231"/>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
                <a:srgbClr val="CAF278"/>
              </a:buClr>
              <a:buSzTx/>
              <a:buFont typeface="Wingdings 2" charset="2"/>
              <a:buChar char=""/>
              <a:tabLst/>
              <a:defRPr/>
            </a:pPr>
            <a:r>
              <a:rPr kumimoji="0" lang="fr-FR" sz="2000" b="1" i="0" u="none" strike="noStrike" kern="1200" cap="none" spc="0" normalizeH="0" baseline="0" noProof="0" dirty="0" smtClean="0">
                <a:ln>
                  <a:noFill/>
                </a:ln>
                <a:solidFill>
                  <a:sysClr val="window" lastClr="FFFFFF"/>
                </a:solidFill>
                <a:effectLst/>
                <a:uLnTx/>
                <a:uFillTx/>
                <a:latin typeface="Verdana"/>
                <a:ea typeface="+mn-ea"/>
                <a:cs typeface="+mn-cs"/>
              </a:rPr>
              <a:t>La sagesse           </a:t>
            </a:r>
            <a:r>
              <a:rPr kumimoji="0" lang="fr-FR" sz="2000" b="1" i="0" u="none" strike="noStrike" kern="1200" cap="none" spc="0" normalizeH="0" baseline="0" noProof="0" dirty="0" smtClean="0">
                <a:ln>
                  <a:noFill/>
                </a:ln>
                <a:solidFill>
                  <a:srgbClr val="FF0000"/>
                </a:solidFill>
                <a:effectLst/>
                <a:uLnTx/>
                <a:uFillTx/>
                <a:latin typeface="Verdana"/>
                <a:ea typeface="+mn-ea"/>
                <a:cs typeface="+mn-cs"/>
                <a:sym typeface="Wingdings"/>
              </a:rPr>
              <a:t> </a:t>
            </a:r>
            <a:r>
              <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sym typeface="Wingdings"/>
              </a:rPr>
              <a:t>elle </a:t>
            </a:r>
            <a:r>
              <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rPr>
              <a:t>permet de choisir et d'appliquer les moyens 							nécessaires pour atteindre les buts fixés par Dieu </a:t>
            </a:r>
          </a:p>
          <a:p>
            <a:pPr marL="342900" marR="0" lvl="0" indent="-342900" algn="l" defTabSz="457200" rtl="0" eaLnBrk="1" fontAlgn="auto" latinLnBrk="0" hangingPunct="1">
              <a:lnSpc>
                <a:spcPct val="100000"/>
              </a:lnSpc>
              <a:spcBef>
                <a:spcPct val="20000"/>
              </a:spcBef>
              <a:spcAft>
                <a:spcPts val="600"/>
              </a:spcAft>
              <a:buClr>
                <a:srgbClr val="CAF278"/>
              </a:buClr>
              <a:buSzTx/>
              <a:buFont typeface="Wingdings 2" charset="2"/>
              <a:buChar char=""/>
              <a:tabLst/>
              <a:defRPr/>
            </a:pPr>
            <a:r>
              <a:rPr kumimoji="0" lang="fr-FR" sz="2000" b="1" i="0" u="none" strike="noStrike" kern="1200" cap="none" spc="0" normalizeH="0" baseline="0" noProof="0" dirty="0" smtClean="0">
                <a:ln>
                  <a:noFill/>
                </a:ln>
                <a:solidFill>
                  <a:sysClr val="windowText" lastClr="000000"/>
                </a:solidFill>
                <a:effectLst/>
                <a:uLnTx/>
                <a:uFillTx/>
                <a:latin typeface="Verdana"/>
                <a:ea typeface="+mn-ea"/>
                <a:cs typeface="+mn-cs"/>
              </a:rPr>
              <a:t>La connaissance   </a:t>
            </a:r>
            <a:r>
              <a:rPr kumimoji="0" lang="fr-FR" sz="2000" b="1" i="0" u="none" strike="noStrike" kern="1200" cap="none" spc="0" normalizeH="0" baseline="0" noProof="0" dirty="0" smtClean="0">
                <a:ln>
                  <a:noFill/>
                </a:ln>
                <a:solidFill>
                  <a:srgbClr val="FF0000"/>
                </a:solidFill>
                <a:effectLst/>
                <a:uLnTx/>
                <a:uFillTx/>
                <a:latin typeface="Verdana"/>
                <a:ea typeface="+mn-ea"/>
                <a:cs typeface="+mn-cs"/>
                <a:sym typeface="Wingdings"/>
              </a:rPr>
              <a:t></a:t>
            </a:r>
            <a:r>
              <a:rPr kumimoji="0" lang="fr-FR" sz="2000" b="0" i="0" u="none" strike="noStrike" kern="1200" cap="none" spc="0" normalizeH="0" baseline="0" noProof="0" dirty="0" smtClean="0">
                <a:ln>
                  <a:noFill/>
                </a:ln>
                <a:solidFill>
                  <a:srgbClr val="FF0000"/>
                </a:solidFill>
                <a:effectLst/>
                <a:uLnTx/>
                <a:uFillTx/>
                <a:latin typeface="Verdana"/>
                <a:ea typeface="+mn-ea"/>
                <a:cs typeface="+mn-cs"/>
                <a:sym typeface="Wingdings"/>
              </a:rPr>
              <a:t> </a:t>
            </a:r>
            <a:r>
              <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sym typeface="Wingdings"/>
              </a:rPr>
              <a:t>elle </a:t>
            </a:r>
            <a:r>
              <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rPr>
              <a:t>a pour objet Dieu et ses pensées pour nous 							 diriger </a:t>
            </a:r>
          </a:p>
          <a:p>
            <a:pPr marL="342900" marR="0" lvl="0" indent="-342900" algn="l" defTabSz="457200" rtl="0" eaLnBrk="1" fontAlgn="auto" latinLnBrk="0" hangingPunct="1">
              <a:lnSpc>
                <a:spcPct val="100000"/>
              </a:lnSpc>
              <a:spcBef>
                <a:spcPct val="20000"/>
              </a:spcBef>
              <a:spcAft>
                <a:spcPts val="600"/>
              </a:spcAft>
              <a:buClr>
                <a:srgbClr val="CAF278"/>
              </a:buClr>
              <a:buSzTx/>
              <a:buFont typeface="Wingdings 2" charset="2"/>
              <a:buChar char=""/>
              <a:tabLst/>
              <a:defRPr/>
            </a:pPr>
            <a:r>
              <a:rPr kumimoji="0" lang="fr-FR" sz="2000" b="1" i="0" u="none" strike="noStrike" kern="1200" cap="none" spc="0" normalizeH="0" baseline="0" noProof="0" dirty="0" smtClean="0">
                <a:ln>
                  <a:noFill/>
                </a:ln>
                <a:solidFill>
                  <a:sysClr val="windowText" lastClr="000000"/>
                </a:solidFill>
                <a:effectLst/>
                <a:uLnTx/>
                <a:uFillTx/>
                <a:latin typeface="Verdana"/>
                <a:ea typeface="+mn-ea"/>
                <a:cs typeface="+mn-cs"/>
              </a:rPr>
              <a:t>Le discernement   </a:t>
            </a:r>
            <a:r>
              <a:rPr kumimoji="0" lang="fr-FR" sz="2000" b="1" i="0" u="none" strike="noStrike" kern="1200" cap="none" spc="0" normalizeH="0" baseline="0" noProof="0" dirty="0" smtClean="0">
                <a:ln>
                  <a:noFill/>
                </a:ln>
                <a:solidFill>
                  <a:srgbClr val="FF0000"/>
                </a:solidFill>
                <a:effectLst/>
                <a:uLnTx/>
                <a:uFillTx/>
                <a:latin typeface="Verdana"/>
                <a:ea typeface="+mn-ea"/>
                <a:cs typeface="+mn-cs"/>
                <a:sym typeface="Wingdings"/>
              </a:rPr>
              <a:t></a:t>
            </a:r>
            <a:r>
              <a:rPr kumimoji="0" lang="fr-FR" sz="2000" b="0" i="0" u="none" strike="noStrike" kern="1200" cap="none" spc="0" normalizeH="0" baseline="0" noProof="0" dirty="0" smtClean="0">
                <a:ln>
                  <a:noFill/>
                </a:ln>
                <a:solidFill>
                  <a:srgbClr val="FF0000"/>
                </a:solidFill>
                <a:effectLst/>
                <a:uLnTx/>
                <a:uFillTx/>
                <a:latin typeface="Verdana"/>
                <a:ea typeface="+mn-ea"/>
                <a:cs typeface="+mn-cs"/>
                <a:sym typeface="Wingdings"/>
              </a:rPr>
              <a:t> </a:t>
            </a:r>
            <a:r>
              <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sym typeface="Wingdings"/>
              </a:rPr>
              <a:t>il nous </a:t>
            </a:r>
            <a:r>
              <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rPr>
              <a:t>permet de distinguer entre le bien et le         							</a:t>
            </a:r>
            <a:r>
              <a:rPr kumimoji="0" lang="fr-FR" sz="1800" b="0" i="0" u="none" strike="noStrike" kern="1200" cap="none" spc="0" normalizeH="0" noProof="0" dirty="0" smtClean="0">
                <a:ln>
                  <a:noFill/>
                </a:ln>
                <a:solidFill>
                  <a:sysClr val="window" lastClr="FFFFFF"/>
                </a:solidFill>
                <a:effectLst/>
                <a:uLnTx/>
                <a:uFillTx/>
                <a:latin typeface="Verdana"/>
                <a:ea typeface="+mn-ea"/>
                <a:cs typeface="+mn-cs"/>
              </a:rPr>
              <a:t> </a:t>
            </a:r>
            <a:r>
              <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rPr>
              <a:t>mal    </a:t>
            </a:r>
            <a:endParaRPr kumimoji="0" lang="fr-FR" sz="1000" b="0" i="0" u="none" strike="noStrike" kern="1200" cap="none" spc="0" normalizeH="0" baseline="0" noProof="0" dirty="0" smtClean="0">
              <a:ln>
                <a:noFill/>
              </a:ln>
              <a:solidFill>
                <a:sysClr val="window" lastClr="FFFFFF"/>
              </a:solidFill>
              <a:effectLst/>
              <a:uLnTx/>
              <a:uFillTx/>
              <a:latin typeface="Verdana"/>
              <a:ea typeface="+mn-ea"/>
              <a:cs typeface="+mn-cs"/>
            </a:endParaRPr>
          </a:p>
          <a:p>
            <a:pPr marL="342900" marR="0" lvl="0" indent="-342900" algn="l" defTabSz="457200" rtl="0" eaLnBrk="1" fontAlgn="auto" latinLnBrk="0" hangingPunct="1">
              <a:lnSpc>
                <a:spcPct val="100000"/>
              </a:lnSpc>
              <a:spcBef>
                <a:spcPct val="20000"/>
              </a:spcBef>
              <a:spcAft>
                <a:spcPts val="600"/>
              </a:spcAft>
              <a:buClr>
                <a:srgbClr val="CAF278"/>
              </a:buClr>
              <a:buSzTx/>
              <a:buFont typeface="Wingdings 2" charset="2"/>
              <a:buChar char=""/>
              <a:tabLst/>
              <a:defRPr/>
            </a:pPr>
            <a:r>
              <a:rPr kumimoji="0" lang="fr-FR" sz="2000" b="1" i="0" u="none" strike="noStrike" kern="1200" cap="none" spc="0" normalizeH="0" baseline="0" noProof="0" dirty="0" smtClean="0">
                <a:ln>
                  <a:noFill/>
                </a:ln>
                <a:solidFill>
                  <a:sysClr val="windowText" lastClr="000000"/>
                </a:solidFill>
                <a:effectLst/>
                <a:uLnTx/>
                <a:uFillTx/>
                <a:latin typeface="Verdana"/>
                <a:ea typeface="+mn-ea"/>
                <a:cs typeface="+mn-cs"/>
              </a:rPr>
              <a:t>L’intelligence</a:t>
            </a:r>
            <a:r>
              <a:rPr kumimoji="0" lang="fr-FR" sz="2000" b="0" i="0" u="none" strike="noStrike" kern="1200" cap="none" spc="0" normalizeH="0" baseline="0" noProof="0" dirty="0" smtClean="0">
                <a:ln>
                  <a:noFill/>
                </a:ln>
                <a:solidFill>
                  <a:srgbClr val="FF0000"/>
                </a:solidFill>
                <a:effectLst/>
                <a:uLnTx/>
                <a:uFillTx/>
                <a:latin typeface="Verdana"/>
                <a:ea typeface="+mn-ea"/>
                <a:cs typeface="+mn-cs"/>
              </a:rPr>
              <a:t> </a:t>
            </a:r>
            <a:r>
              <a:rPr kumimoji="0" lang="fr-FR" sz="2400" b="0" i="0" u="none" strike="noStrike" kern="1200" cap="none" spc="0" normalizeH="0" baseline="0" noProof="0" dirty="0" smtClean="0">
                <a:ln>
                  <a:noFill/>
                </a:ln>
                <a:solidFill>
                  <a:srgbClr val="FF0000"/>
                </a:solidFill>
                <a:effectLst/>
                <a:uLnTx/>
                <a:uFillTx/>
                <a:latin typeface="Verdana"/>
                <a:ea typeface="+mn-ea"/>
                <a:cs typeface="+mn-cs"/>
              </a:rPr>
              <a:t>      </a:t>
            </a:r>
            <a:r>
              <a:rPr kumimoji="0" lang="fr-FR" sz="1800" b="1" i="0" u="none" strike="noStrike" kern="1200" cap="none" spc="0" normalizeH="0" baseline="0" noProof="0" dirty="0" smtClean="0">
                <a:ln>
                  <a:noFill/>
                </a:ln>
                <a:solidFill>
                  <a:srgbClr val="FF0000"/>
                </a:solidFill>
                <a:effectLst/>
                <a:uLnTx/>
                <a:uFillTx/>
                <a:latin typeface="Verdana"/>
                <a:ea typeface="+mn-ea"/>
                <a:cs typeface="+mn-cs"/>
                <a:sym typeface="Wingdings"/>
              </a:rPr>
              <a:t></a:t>
            </a:r>
            <a:r>
              <a:rPr kumimoji="0" lang="fr-FR" sz="1800" b="0" i="0" u="none" strike="noStrike" kern="1200" cap="none" spc="0" normalizeH="0" baseline="0" noProof="0" dirty="0" smtClean="0">
                <a:ln>
                  <a:noFill/>
                </a:ln>
                <a:solidFill>
                  <a:srgbClr val="FF0000"/>
                </a:solidFill>
                <a:effectLst/>
                <a:uLnTx/>
                <a:uFillTx/>
                <a:latin typeface="Verdana"/>
                <a:ea typeface="+mn-ea"/>
                <a:cs typeface="+mn-cs"/>
                <a:sym typeface="Wingdings"/>
              </a:rPr>
              <a:t> </a:t>
            </a:r>
            <a:r>
              <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sym typeface="Wingdings"/>
              </a:rPr>
              <a:t>elle nous </a:t>
            </a:r>
            <a:r>
              <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rPr>
              <a:t>permet de comprendre</a:t>
            </a:r>
            <a:r>
              <a:rPr lang="fr-FR" dirty="0" smtClean="0">
                <a:solidFill>
                  <a:sysClr val="window" lastClr="FFFFFF"/>
                </a:solidFill>
                <a:latin typeface="Verdana"/>
              </a:rPr>
              <a:t> et analyser des 							circonstances de la vie</a:t>
            </a:r>
            <a:endPar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endParaRPr>
          </a:p>
          <a:p>
            <a:pPr marL="342900" marR="0" lvl="0" indent="-342900" algn="l" defTabSz="457200" rtl="0" eaLnBrk="1" fontAlgn="auto" latinLnBrk="0" hangingPunct="1">
              <a:lnSpc>
                <a:spcPct val="100000"/>
              </a:lnSpc>
              <a:spcBef>
                <a:spcPct val="20000"/>
              </a:spcBef>
              <a:spcAft>
                <a:spcPts val="600"/>
              </a:spcAft>
              <a:buClr>
                <a:srgbClr val="CAF278"/>
              </a:buClr>
              <a:buSzTx/>
              <a:buFont typeface="Wingdings 2" charset="2"/>
              <a:buChar char=""/>
              <a:tabLst/>
              <a:defRPr/>
            </a:pPr>
            <a:r>
              <a:rPr kumimoji="0" lang="fr-FR" sz="2000" b="1" i="0" u="none" strike="noStrike" kern="1200" cap="none" spc="0" normalizeH="0" baseline="0" noProof="0" dirty="0" smtClean="0">
                <a:ln>
                  <a:noFill/>
                </a:ln>
                <a:solidFill>
                  <a:sysClr val="windowText" lastClr="000000"/>
                </a:solidFill>
                <a:effectLst/>
                <a:uLnTx/>
                <a:uFillTx/>
                <a:latin typeface="Verdana"/>
                <a:ea typeface="+mn-ea"/>
                <a:cs typeface="+mn-cs"/>
              </a:rPr>
              <a:t>L’instruction</a:t>
            </a:r>
            <a:r>
              <a:rPr kumimoji="0" lang="fr-FR" sz="2000" b="0" i="0" u="none" strike="noStrike" kern="1200" cap="none" spc="0" normalizeH="0" baseline="0" noProof="0" dirty="0" smtClean="0">
                <a:ln>
                  <a:noFill/>
                </a:ln>
                <a:solidFill>
                  <a:srgbClr val="FF0000"/>
                </a:solidFill>
                <a:effectLst/>
                <a:uLnTx/>
                <a:uFillTx/>
                <a:latin typeface="Verdana"/>
                <a:ea typeface="+mn-ea"/>
                <a:cs typeface="+mn-cs"/>
              </a:rPr>
              <a:t>         </a:t>
            </a:r>
            <a:r>
              <a:rPr kumimoji="0" lang="fr-FR" sz="2000" b="1" i="0" u="none" strike="noStrike" kern="1200" cap="none" spc="0" normalizeH="0" baseline="0" noProof="0" dirty="0" smtClean="0">
                <a:ln>
                  <a:noFill/>
                </a:ln>
                <a:solidFill>
                  <a:srgbClr val="FF0000"/>
                </a:solidFill>
                <a:effectLst/>
                <a:uLnTx/>
                <a:uFillTx/>
                <a:latin typeface="Verdana"/>
                <a:ea typeface="+mn-ea"/>
                <a:cs typeface="+mn-cs"/>
                <a:sym typeface="Wingdings"/>
              </a:rPr>
              <a:t></a:t>
            </a:r>
            <a:r>
              <a:rPr kumimoji="0" lang="fr-FR" sz="2000" b="0" i="0" u="none" strike="noStrike" kern="1200" cap="none" spc="0" normalizeH="0" baseline="0" noProof="0" dirty="0" smtClean="0">
                <a:ln>
                  <a:noFill/>
                </a:ln>
                <a:solidFill>
                  <a:srgbClr val="FF0000"/>
                </a:solidFill>
                <a:effectLst/>
                <a:uLnTx/>
                <a:uFillTx/>
                <a:latin typeface="Verdana"/>
                <a:ea typeface="+mn-ea"/>
                <a:cs typeface="+mn-cs"/>
                <a:sym typeface="Wingdings"/>
              </a:rPr>
              <a:t> </a:t>
            </a:r>
            <a:r>
              <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sym typeface="Wingdings"/>
              </a:rPr>
              <a:t>assimilée à la discipline, c’</a:t>
            </a:r>
            <a:r>
              <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rPr>
              <a:t>est un moyen 									 d’acquérir la sagesse</a:t>
            </a:r>
          </a:p>
          <a:p>
            <a:pPr marL="342900" marR="0" lvl="0" indent="-342900" algn="l" defTabSz="457200" rtl="0" eaLnBrk="1" fontAlgn="auto" latinLnBrk="0" hangingPunct="1">
              <a:lnSpc>
                <a:spcPct val="100000"/>
              </a:lnSpc>
              <a:spcBef>
                <a:spcPct val="20000"/>
              </a:spcBef>
              <a:spcAft>
                <a:spcPts val="600"/>
              </a:spcAft>
              <a:buClr>
                <a:srgbClr val="CAF278"/>
              </a:buClr>
              <a:buSzTx/>
              <a:buFont typeface="Wingdings 2" charset="2"/>
              <a:buChar char=""/>
              <a:tabLst/>
              <a:defRPr/>
            </a:pPr>
            <a:r>
              <a:rPr kumimoji="0" lang="fr-FR" sz="2000" b="1" i="0" u="none" strike="noStrike" kern="1200" cap="none" spc="0" normalizeH="0" baseline="0" noProof="0" dirty="0" smtClean="0">
                <a:ln>
                  <a:noFill/>
                </a:ln>
                <a:solidFill>
                  <a:sysClr val="windowText" lastClr="000000"/>
                </a:solidFill>
                <a:effectLst/>
                <a:uLnTx/>
                <a:uFillTx/>
                <a:latin typeface="Verdana"/>
                <a:ea typeface="+mn-ea"/>
                <a:cs typeface="+mn-cs"/>
              </a:rPr>
              <a:t>Le bon sens          </a:t>
            </a:r>
            <a:r>
              <a:rPr kumimoji="0" lang="fr-FR" sz="1800" b="1" i="0" u="none" strike="noStrike" kern="1200" cap="none" spc="0" normalizeH="0" baseline="0" noProof="0" dirty="0" smtClean="0">
                <a:ln>
                  <a:noFill/>
                </a:ln>
                <a:solidFill>
                  <a:srgbClr val="FF0000"/>
                </a:solidFill>
                <a:effectLst/>
                <a:uLnTx/>
                <a:uFillTx/>
                <a:latin typeface="Verdana"/>
                <a:ea typeface="+mn-ea"/>
                <a:cs typeface="+mn-cs"/>
                <a:sym typeface="Wingdings"/>
              </a:rPr>
              <a:t></a:t>
            </a:r>
            <a:r>
              <a:rPr kumimoji="0" lang="fr-FR" sz="1800" b="0" i="0" u="none" strike="noStrike" kern="1200" cap="none" spc="0" normalizeH="0" baseline="0" noProof="0" dirty="0" smtClean="0">
                <a:ln>
                  <a:noFill/>
                </a:ln>
                <a:solidFill>
                  <a:srgbClr val="FF0000"/>
                </a:solidFill>
                <a:effectLst/>
                <a:uLnTx/>
                <a:uFillTx/>
                <a:latin typeface="Verdana"/>
                <a:ea typeface="+mn-ea"/>
                <a:cs typeface="+mn-cs"/>
                <a:sym typeface="Wingdings"/>
              </a:rPr>
              <a:t> </a:t>
            </a:r>
            <a:r>
              <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rPr>
              <a:t>c’est acquérir un savoir-faire dans les actions 								concrètes de notre vie au quotidien</a:t>
            </a:r>
            <a:endParaRPr kumimoji="0" lang="fr-FR" sz="1800" b="1"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342900" marR="0" lvl="0" indent="-342900" algn="l" defTabSz="457200" rtl="0" eaLnBrk="1" fontAlgn="auto" latinLnBrk="0" hangingPunct="1">
              <a:lnSpc>
                <a:spcPct val="100000"/>
              </a:lnSpc>
              <a:spcBef>
                <a:spcPct val="20000"/>
              </a:spcBef>
              <a:spcAft>
                <a:spcPts val="600"/>
              </a:spcAft>
              <a:buClr>
                <a:srgbClr val="CAF278"/>
              </a:buClr>
              <a:buSzTx/>
              <a:buFont typeface="Wingdings 2" charset="2"/>
              <a:buChar char=""/>
              <a:tabLst/>
              <a:defRPr/>
            </a:pPr>
            <a:r>
              <a:rPr kumimoji="0" lang="fr-FR" sz="2000" b="1" i="0" u="none" strike="noStrike" kern="1200" cap="none" spc="0" normalizeH="0" baseline="0" noProof="0" dirty="0" smtClean="0">
                <a:ln>
                  <a:noFill/>
                </a:ln>
                <a:solidFill>
                  <a:sysClr val="windowText" lastClr="000000"/>
                </a:solidFill>
                <a:effectLst/>
                <a:uLnTx/>
                <a:uFillTx/>
                <a:latin typeface="Verdana"/>
                <a:ea typeface="+mn-ea"/>
                <a:cs typeface="+mn-cs"/>
              </a:rPr>
              <a:t>La réflexion          </a:t>
            </a:r>
            <a:r>
              <a:rPr kumimoji="0" lang="fr-FR" sz="2000" b="1" i="0" u="none" strike="noStrike" kern="1200" cap="none" spc="0" normalizeH="0" baseline="0" noProof="0" dirty="0" smtClean="0">
                <a:ln>
                  <a:noFill/>
                </a:ln>
                <a:solidFill>
                  <a:srgbClr val="FF0000"/>
                </a:solidFill>
                <a:effectLst/>
                <a:uLnTx/>
                <a:uFillTx/>
                <a:latin typeface="Verdana"/>
                <a:ea typeface="+mn-ea"/>
                <a:cs typeface="+mn-cs"/>
                <a:sym typeface="Wingdings"/>
              </a:rPr>
              <a:t></a:t>
            </a:r>
            <a:r>
              <a:rPr kumimoji="0" lang="fr-FR" sz="2000" b="0" i="0" u="none" strike="noStrike" kern="1200" cap="none" spc="0" normalizeH="0" baseline="0" noProof="0" dirty="0" smtClean="0">
                <a:ln>
                  <a:noFill/>
                </a:ln>
                <a:solidFill>
                  <a:srgbClr val="FF0000"/>
                </a:solidFill>
                <a:effectLst/>
                <a:uLnTx/>
                <a:uFillTx/>
                <a:latin typeface="Verdana"/>
                <a:ea typeface="+mn-ea"/>
                <a:cs typeface="+mn-cs"/>
                <a:sym typeface="Wingdings"/>
              </a:rPr>
              <a:t> </a:t>
            </a:r>
            <a:r>
              <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sym typeface="Wingdings"/>
              </a:rPr>
              <a:t>c’est la </a:t>
            </a:r>
            <a:r>
              <a:rPr kumimoji="0" lang="fr-FR" sz="1800" b="0" i="0" u="none" strike="noStrike" kern="1200" cap="none" spc="0" normalizeH="0" baseline="0" noProof="0" dirty="0" smtClean="0">
                <a:ln>
                  <a:noFill/>
                </a:ln>
                <a:solidFill>
                  <a:sysClr val="window" lastClr="FFFFFF"/>
                </a:solidFill>
                <a:effectLst/>
                <a:uLnTx/>
                <a:uFillTx/>
                <a:latin typeface="Verdana"/>
                <a:ea typeface="+mn-ea"/>
                <a:cs typeface="+mn-cs"/>
              </a:rPr>
              <a:t>capacité d’analyse et de synthèse de la 							 pensée</a:t>
            </a:r>
          </a:p>
        </p:txBody>
      </p:sp>
      <p:sp>
        <p:nvSpPr>
          <p:cNvPr id="12" name="ZoneTexte 11"/>
          <p:cNvSpPr txBox="1"/>
          <p:nvPr/>
        </p:nvSpPr>
        <p:spPr>
          <a:xfrm>
            <a:off x="7380312" y="11087"/>
            <a:ext cx="1763688"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b="1" dirty="0" smtClean="0">
                <a:solidFill>
                  <a:srgbClr val="FFFF00"/>
                </a:solidFill>
                <a:latin typeface="Calibri" panose="020F0502020204030204" pitchFamily="34" charset="0"/>
              </a:rPr>
              <a:t>2. Sagesse selon la Bible</a:t>
            </a:r>
          </a:p>
          <a:p>
            <a:pPr algn="ctr"/>
            <a:r>
              <a:rPr lang="fr-FR" sz="1200" dirty="0" smtClean="0">
                <a:latin typeface="Calibri" panose="020F0502020204030204" pitchFamily="34" charset="0"/>
              </a:rPr>
              <a:t>3. L’épître de Jacques </a:t>
            </a:r>
          </a:p>
          <a:p>
            <a:pPr algn="ctr"/>
            <a:r>
              <a:rPr lang="fr-FR" sz="1200" dirty="0" smtClean="0">
                <a:latin typeface="Calibri" panose="020F0502020204030204" pitchFamily="34" charset="0"/>
              </a:rPr>
              <a:t>et la sagesse</a:t>
            </a:r>
          </a:p>
          <a:p>
            <a:pPr algn="ctr"/>
            <a:r>
              <a:rPr lang="fr-FR" sz="1200" dirty="0" smtClean="0">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7" name="ZoneTexte 6"/>
          <p:cNvSpPr txBox="1"/>
          <p:nvPr/>
        </p:nvSpPr>
        <p:spPr>
          <a:xfrm>
            <a:off x="4932040" y="322802"/>
            <a:ext cx="1418455" cy="707886"/>
          </a:xfrm>
          <a:prstGeom prst="rect">
            <a:avLst/>
          </a:prstGeom>
          <a:noFill/>
        </p:spPr>
        <p:txBody>
          <a:bodyPr wrap="square" rtlCol="0">
            <a:spAutoFit/>
          </a:bodyPr>
          <a:lstStyle/>
          <a:p>
            <a:pPr algn="ctr"/>
            <a:r>
              <a:rPr lang="fr-FR" sz="2000" dirty="0" smtClean="0">
                <a:solidFill>
                  <a:schemeClr val="bg1"/>
                </a:solidFill>
              </a:rPr>
              <a:t>C’est quoi, </a:t>
            </a:r>
          </a:p>
          <a:p>
            <a:pPr algn="ctr"/>
            <a:r>
              <a:rPr lang="fr-FR" sz="2000" dirty="0">
                <a:solidFill>
                  <a:schemeClr val="bg1"/>
                </a:solidFill>
              </a:rPr>
              <a:t>a</a:t>
            </a:r>
            <a:r>
              <a:rPr lang="fr-FR" sz="2000" dirty="0" smtClean="0">
                <a:solidFill>
                  <a:schemeClr val="bg1"/>
                </a:solidFill>
              </a:rPr>
              <a:t>u juste?</a:t>
            </a:r>
            <a:endParaRPr lang="fr-FR" sz="2000" dirty="0">
              <a:solidFill>
                <a:schemeClr val="bg1"/>
              </a:solidFill>
            </a:endParaRPr>
          </a:p>
        </p:txBody>
      </p:sp>
      <p:sp>
        <p:nvSpPr>
          <p:cNvPr id="3" name="Espace réservé du numéro de diapositive 2"/>
          <p:cNvSpPr>
            <a:spLocks noGrp="1"/>
          </p:cNvSpPr>
          <p:nvPr>
            <p:ph type="sldNum" sz="quarter" idx="12"/>
          </p:nvPr>
        </p:nvSpPr>
        <p:spPr/>
        <p:txBody>
          <a:bodyPr/>
          <a:lstStyle/>
          <a:p>
            <a:fld id="{8991DF9D-E48D-4438-8871-78B12F652E0A}" type="slidenum">
              <a:rPr lang="fr-FR" smtClean="0"/>
              <a:pPr/>
              <a:t>7</a:t>
            </a:fld>
            <a:endParaRPr lang="fr-FR"/>
          </a:p>
        </p:txBody>
      </p:sp>
    </p:spTree>
    <p:extLst>
      <p:ext uri="{BB962C8B-B14F-4D97-AF65-F5344CB8AC3E}">
        <p14:creationId xmlns:p14="http://schemas.microsoft.com/office/powerpoint/2010/main" val="13776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5000"/>
                                  </p:iterate>
                                  <p:childTnLst>
                                    <p:set>
                                      <p:cBhvr>
                                        <p:cTn id="6" dur="1" fill="hold">
                                          <p:stCondLst>
                                            <p:cond delay="0"/>
                                          </p:stCondLst>
                                        </p:cTn>
                                        <p:tgtEl>
                                          <p:spTgt spid="8">
                                            <p:txEl>
                                              <p:pRg st="6" end="6"/>
                                            </p:txEl>
                                          </p:spTgt>
                                        </p:tgtEl>
                                        <p:attrNameLst>
                                          <p:attrName>style.visibility</p:attrName>
                                        </p:attrNameLst>
                                      </p:cBhvr>
                                      <p:to>
                                        <p:strVal val="visible"/>
                                      </p:to>
                                    </p:set>
                                    <p:animEffect transition="in" filter="wipe(left)">
                                      <p:cBhvr>
                                        <p:cTn id="7" dur="500"/>
                                        <p:tgtEl>
                                          <p:spTgt spid="8">
                                            <p:txEl>
                                              <p:pRg st="6" end="6"/>
                                            </p:txEl>
                                          </p:spTgt>
                                        </p:tgtEl>
                                      </p:cBhvr>
                                    </p:animEffect>
                                  </p:childTnLst>
                                </p:cTn>
                              </p:par>
                            </p:childTnLst>
                          </p:cTn>
                        </p:par>
                        <p:par>
                          <p:cTn id="8" fill="hold">
                            <p:stCondLst>
                              <p:cond delay="1925"/>
                            </p:stCondLst>
                            <p:childTnLst>
                              <p:par>
                                <p:cTn id="9" presetID="22" presetClass="entr" presetSubtype="8" fill="hold" nodeType="afterEffect">
                                  <p:stCondLst>
                                    <p:cond delay="0"/>
                                  </p:stCondLst>
                                  <p:iterate type="lt">
                                    <p:tmPct val="5000"/>
                                  </p:iterate>
                                  <p:childTnLst>
                                    <p:set>
                                      <p:cBhvr>
                                        <p:cTn id="10" dur="1" fill="hold">
                                          <p:stCondLst>
                                            <p:cond delay="0"/>
                                          </p:stCondLst>
                                        </p:cTn>
                                        <p:tgtEl>
                                          <p:spTgt spid="8">
                                            <p:txEl>
                                              <p:pRg st="5" end="5"/>
                                            </p:txEl>
                                          </p:spTgt>
                                        </p:tgtEl>
                                        <p:attrNameLst>
                                          <p:attrName>style.visibility</p:attrName>
                                        </p:attrNameLst>
                                      </p:cBhvr>
                                      <p:to>
                                        <p:strVal val="visible"/>
                                      </p:to>
                                    </p:set>
                                    <p:animEffect transition="in" filter="wipe(left)">
                                      <p:cBhvr>
                                        <p:cTn id="11" dur="500"/>
                                        <p:tgtEl>
                                          <p:spTgt spid="8">
                                            <p:txEl>
                                              <p:pRg st="5" end="5"/>
                                            </p:txEl>
                                          </p:spTgt>
                                        </p:tgtEl>
                                      </p:cBhvr>
                                    </p:animEffect>
                                  </p:childTnLst>
                                </p:cTn>
                              </p:par>
                            </p:childTnLst>
                          </p:cTn>
                        </p:par>
                        <p:par>
                          <p:cTn id="12" fill="hold">
                            <p:stCondLst>
                              <p:cond delay="4425"/>
                            </p:stCondLst>
                            <p:childTnLst>
                              <p:par>
                                <p:cTn id="13" presetID="22" presetClass="entr" presetSubtype="8" fill="hold" nodeType="afterEffect">
                                  <p:stCondLst>
                                    <p:cond delay="0"/>
                                  </p:stCondLst>
                                  <p:iterate type="lt">
                                    <p:tmPct val="5000"/>
                                  </p:iterate>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left)">
                                      <p:cBhvr>
                                        <p:cTn id="15" dur="500"/>
                                        <p:tgtEl>
                                          <p:spTgt spid="8">
                                            <p:txEl>
                                              <p:pRg st="4" end="4"/>
                                            </p:txEl>
                                          </p:spTgt>
                                        </p:tgtEl>
                                      </p:cBhvr>
                                    </p:animEffect>
                                  </p:childTnLst>
                                </p:cTn>
                              </p:par>
                            </p:childTnLst>
                          </p:cTn>
                        </p:par>
                        <p:par>
                          <p:cTn id="16" fill="hold">
                            <p:stCondLst>
                              <p:cond delay="6600"/>
                            </p:stCondLst>
                            <p:childTnLst>
                              <p:par>
                                <p:cTn id="17" presetID="22" presetClass="entr" presetSubtype="8" fill="hold" nodeType="afterEffect">
                                  <p:stCondLst>
                                    <p:cond delay="0"/>
                                  </p:stCondLst>
                                  <p:iterate type="lt">
                                    <p:tmPct val="5000"/>
                                  </p:iterate>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left)">
                                      <p:cBhvr>
                                        <p:cTn id="19" dur="500"/>
                                        <p:tgtEl>
                                          <p:spTgt spid="8">
                                            <p:txEl>
                                              <p:pRg st="3" end="3"/>
                                            </p:txEl>
                                          </p:spTgt>
                                        </p:tgtEl>
                                      </p:cBhvr>
                                    </p:animEffect>
                                  </p:childTnLst>
                                </p:cTn>
                              </p:par>
                            </p:childTnLst>
                          </p:cTn>
                        </p:par>
                        <p:par>
                          <p:cTn id="20" fill="hold">
                            <p:stCondLst>
                              <p:cond delay="8925"/>
                            </p:stCondLst>
                            <p:childTnLst>
                              <p:par>
                                <p:cTn id="21" presetID="22" presetClass="entr" presetSubtype="8" fill="hold" nodeType="afterEffect">
                                  <p:stCondLst>
                                    <p:cond delay="0"/>
                                  </p:stCondLst>
                                  <p:iterate type="lt">
                                    <p:tmPct val="5000"/>
                                  </p:iterate>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left)">
                                      <p:cBhvr>
                                        <p:cTn id="23" dur="500"/>
                                        <p:tgtEl>
                                          <p:spTgt spid="8">
                                            <p:txEl>
                                              <p:pRg st="2" end="2"/>
                                            </p:txEl>
                                          </p:spTgt>
                                        </p:tgtEl>
                                      </p:cBhvr>
                                    </p:animEffect>
                                  </p:childTnLst>
                                </p:cTn>
                              </p:par>
                            </p:childTnLst>
                          </p:cTn>
                        </p:par>
                        <p:par>
                          <p:cTn id="24" fill="hold">
                            <p:stCondLst>
                              <p:cond delay="10825"/>
                            </p:stCondLst>
                            <p:childTnLst>
                              <p:par>
                                <p:cTn id="25" presetID="22" presetClass="entr" presetSubtype="8" fill="hold" nodeType="afterEffect">
                                  <p:stCondLst>
                                    <p:cond delay="0"/>
                                  </p:stCondLst>
                                  <p:iterate type="lt">
                                    <p:tmPct val="5000"/>
                                  </p:iterate>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par>
                          <p:cTn id="28" fill="hold">
                            <p:stCondLst>
                              <p:cond delay="12800"/>
                            </p:stCondLst>
                            <p:childTnLst>
                              <p:par>
                                <p:cTn id="29" presetID="22" presetClass="entr" presetSubtype="4" fill="hold" nodeType="after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Effect transition="in" filter="wipe(down)">
                                      <p:cBhvr>
                                        <p:cTn id="31" dur="40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4000"/>
                                        <p:tgtEl>
                                          <p:spTgt spid="13"/>
                                        </p:tgtEl>
                                      </p:cBhvr>
                                    </p:animEffect>
                                  </p:childTnLst>
                                </p:cTn>
                              </p:par>
                            </p:childTnLst>
                          </p:cTn>
                        </p:par>
                        <p:par>
                          <p:cTn id="35" fill="hold">
                            <p:stCondLst>
                              <p:cond delay="16800"/>
                            </p:stCondLst>
                            <p:childTnLst>
                              <p:par>
                                <p:cTn id="36" presetID="22" presetClass="entr" presetSubtype="8" fill="hold" nodeType="afterEffect">
                                  <p:stCondLst>
                                    <p:cond delay="0"/>
                                  </p:stCondLst>
                                  <p:iterate type="lt">
                                    <p:tmPct val="5000"/>
                                  </p:iterate>
                                  <p:childTnLst>
                                    <p:set>
                                      <p:cBhvr>
                                        <p:cTn id="37" dur="1" fill="hold">
                                          <p:stCondLst>
                                            <p:cond delay="0"/>
                                          </p:stCondLst>
                                        </p:cTn>
                                        <p:tgtEl>
                                          <p:spTgt spid="8">
                                            <p:txEl>
                                              <p:pRg st="0" end="0"/>
                                            </p:txEl>
                                          </p:spTgt>
                                        </p:tgtEl>
                                        <p:attrNameLst>
                                          <p:attrName>style.visibility</p:attrName>
                                        </p:attrNameLst>
                                      </p:cBhvr>
                                      <p:to>
                                        <p:strVal val="visible"/>
                                      </p:to>
                                    </p:set>
                                    <p:animEffect transition="in" filter="wipe(left)">
                                      <p:cBhvr>
                                        <p:cTn id="3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lstStyle/>
          <a:p>
            <a:r>
              <a:rPr lang="fr-FR" dirty="0"/>
              <a:t>L</a:t>
            </a:r>
            <a:r>
              <a:rPr lang="fr-FR" dirty="0" smtClean="0"/>
              <a:t>a sagesse dans l’AT</a:t>
            </a:r>
            <a:endParaRPr lang="fr-FR" dirty="0"/>
          </a:p>
        </p:txBody>
      </p:sp>
      <p:sp>
        <p:nvSpPr>
          <p:cNvPr id="3" name="Espace réservé du contenu 2"/>
          <p:cNvSpPr>
            <a:spLocks noGrp="1"/>
          </p:cNvSpPr>
          <p:nvPr>
            <p:ph idx="1"/>
          </p:nvPr>
        </p:nvSpPr>
        <p:spPr>
          <a:xfrm>
            <a:off x="107504" y="1265647"/>
            <a:ext cx="8856984" cy="5976664"/>
          </a:xfrm>
          <a:ln>
            <a:noFill/>
          </a:ln>
        </p:spPr>
        <p:txBody>
          <a:bodyPr/>
          <a:lstStyle/>
          <a:p>
            <a:pPr marL="0" indent="0">
              <a:lnSpc>
                <a:spcPct val="115000"/>
              </a:lnSpc>
              <a:spcAft>
                <a:spcPts val="1000"/>
              </a:spcAft>
              <a:buNone/>
            </a:pPr>
            <a:endParaRPr lang="fr-FR" dirty="0">
              <a:solidFill>
                <a:schemeClr val="tx1"/>
              </a:solidFill>
              <a:latin typeface="Calibri" pitchFamily="34" charset="0"/>
              <a:ea typeface="Calibri"/>
              <a:cs typeface="Times New Roman"/>
            </a:endParaRPr>
          </a:p>
          <a:p>
            <a:pPr>
              <a:lnSpc>
                <a:spcPct val="115000"/>
              </a:lnSpc>
              <a:spcAft>
                <a:spcPts val="1000"/>
              </a:spcAft>
              <a:buFont typeface="Wingdings" pitchFamily="2" charset="2"/>
              <a:buChar char="q"/>
            </a:pPr>
            <a:r>
              <a:rPr lang="fr-FR" b="1" dirty="0" smtClean="0">
                <a:solidFill>
                  <a:schemeClr val="tx1"/>
                </a:solidFill>
                <a:latin typeface="Calibri" pitchFamily="34" charset="0"/>
                <a:ea typeface="Calibri"/>
                <a:cs typeface="Times New Roman"/>
              </a:rPr>
              <a:t>JOSEPH</a:t>
            </a:r>
            <a:r>
              <a:rPr lang="fr-FR" dirty="0" smtClean="0">
                <a:solidFill>
                  <a:schemeClr val="tx1"/>
                </a:solidFill>
                <a:latin typeface="Calibri" pitchFamily="34" charset="0"/>
                <a:ea typeface="Calibri"/>
                <a:cs typeface="Times New Roman"/>
              </a:rPr>
              <a:t> </a:t>
            </a:r>
            <a:r>
              <a:rPr lang="fr-FR" dirty="0" smtClean="0">
                <a:solidFill>
                  <a:srgbClr val="FFFF00"/>
                </a:solidFill>
                <a:latin typeface="Calibri" pitchFamily="34" charset="0"/>
                <a:ea typeface="Calibri"/>
                <a:cs typeface="Times New Roman"/>
              </a:rPr>
              <a:t>- Ge 41.39 - personne n'est intelligent et </a:t>
            </a:r>
            <a:r>
              <a:rPr lang="fr-FR" b="1" dirty="0" smtClean="0">
                <a:solidFill>
                  <a:srgbClr val="FFFF00"/>
                </a:solidFill>
                <a:latin typeface="Calibri" pitchFamily="34" charset="0"/>
                <a:ea typeface="Calibri"/>
                <a:cs typeface="Times New Roman"/>
              </a:rPr>
              <a:t>sage</a:t>
            </a:r>
            <a:r>
              <a:rPr lang="fr-FR" dirty="0" smtClean="0">
                <a:solidFill>
                  <a:srgbClr val="FFFF00"/>
                </a:solidFill>
                <a:latin typeface="Calibri" pitchFamily="34" charset="0"/>
                <a:ea typeface="Calibri"/>
                <a:cs typeface="Times New Roman"/>
              </a:rPr>
              <a:t> comme toi </a:t>
            </a:r>
          </a:p>
          <a:p>
            <a:pPr>
              <a:lnSpc>
                <a:spcPct val="115000"/>
              </a:lnSpc>
              <a:spcAft>
                <a:spcPts val="1000"/>
              </a:spcAft>
            </a:pPr>
            <a:r>
              <a:rPr lang="fr-FR" b="1" dirty="0" smtClean="0">
                <a:solidFill>
                  <a:schemeClr val="tx1"/>
                </a:solidFill>
                <a:latin typeface="Calibri" pitchFamily="34" charset="0"/>
                <a:ea typeface="Calibri"/>
                <a:cs typeface="Times New Roman"/>
              </a:rPr>
              <a:t>BETSALEËL </a:t>
            </a:r>
            <a:r>
              <a:rPr lang="fr-FR" dirty="0" smtClean="0">
                <a:solidFill>
                  <a:schemeClr val="tx1"/>
                </a:solidFill>
                <a:latin typeface="Calibri" pitchFamily="34" charset="0"/>
                <a:ea typeface="Calibri"/>
                <a:cs typeface="Times New Roman"/>
              </a:rPr>
              <a:t>(et </a:t>
            </a:r>
            <a:r>
              <a:rPr lang="fr-FR" b="1" dirty="0" smtClean="0">
                <a:solidFill>
                  <a:schemeClr val="tx1"/>
                </a:solidFill>
                <a:latin typeface="Calibri" pitchFamily="34" charset="0"/>
                <a:ea typeface="Calibri"/>
                <a:cs typeface="Times New Roman"/>
              </a:rPr>
              <a:t>OHOLIAB</a:t>
            </a:r>
            <a:r>
              <a:rPr lang="fr-FR" dirty="0" smtClean="0">
                <a:solidFill>
                  <a:schemeClr val="tx1"/>
                </a:solidFill>
                <a:latin typeface="Calibri" pitchFamily="34" charset="0"/>
                <a:ea typeface="Calibri"/>
                <a:cs typeface="Times New Roman"/>
              </a:rPr>
              <a:t>) </a:t>
            </a:r>
            <a:r>
              <a:rPr lang="fr-FR" dirty="0" smtClean="0">
                <a:solidFill>
                  <a:srgbClr val="FFFF00"/>
                </a:solidFill>
                <a:latin typeface="Calibri" pitchFamily="34" charset="0"/>
                <a:ea typeface="Calibri"/>
                <a:cs typeface="Times New Roman"/>
              </a:rPr>
              <a:t>- Ex 31.3-6 - rempli de l’esprit de Dieu, en </a:t>
            </a:r>
            <a:r>
              <a:rPr lang="fr-FR" b="1" dirty="0" smtClean="0">
                <a:solidFill>
                  <a:srgbClr val="FFFF00"/>
                </a:solidFill>
                <a:latin typeface="Calibri" panose="020F0502020204030204" pitchFamily="34" charset="0"/>
                <a:ea typeface="Calibri"/>
                <a:cs typeface="Times New Roman"/>
              </a:rPr>
              <a:t>sagesse </a:t>
            </a:r>
            <a:r>
              <a:rPr lang="fr-FR" dirty="0" smtClean="0">
                <a:solidFill>
                  <a:srgbClr val="FFFF00"/>
                </a:solidFill>
                <a:latin typeface="Calibri" panose="020F0502020204030204" pitchFamily="34" charset="0"/>
                <a:ea typeface="Calibri"/>
                <a:cs typeface="Times New Roman"/>
              </a:rPr>
              <a:t>et  en intelligence</a:t>
            </a:r>
          </a:p>
          <a:p>
            <a:pPr>
              <a:lnSpc>
                <a:spcPct val="115000"/>
              </a:lnSpc>
              <a:spcAft>
                <a:spcPts val="1000"/>
              </a:spcAft>
            </a:pPr>
            <a:r>
              <a:rPr lang="fr-FR" b="1" dirty="0" smtClean="0">
                <a:solidFill>
                  <a:schemeClr val="tx1"/>
                </a:solidFill>
                <a:latin typeface="Calibri" panose="020F0502020204030204" pitchFamily="34" charset="0"/>
                <a:ea typeface="Calibri"/>
                <a:cs typeface="Times New Roman"/>
              </a:rPr>
              <a:t>JOSUÉ</a:t>
            </a:r>
            <a:r>
              <a:rPr lang="fr-FR" dirty="0" smtClean="0">
                <a:solidFill>
                  <a:schemeClr val="tx1"/>
                </a:solidFill>
                <a:ea typeface="Calibri"/>
                <a:cs typeface="Times New Roman"/>
              </a:rPr>
              <a:t> </a:t>
            </a:r>
            <a:r>
              <a:rPr lang="fr-FR" dirty="0" smtClean="0">
                <a:solidFill>
                  <a:srgbClr val="FFFF00"/>
                </a:solidFill>
                <a:latin typeface="Calibri" panose="020F0502020204030204" pitchFamily="34" charset="0"/>
                <a:ea typeface="Calibri"/>
                <a:cs typeface="Times New Roman"/>
              </a:rPr>
              <a:t>- </a:t>
            </a:r>
            <a:r>
              <a:rPr lang="fr-FR" dirty="0" err="1">
                <a:solidFill>
                  <a:srgbClr val="FFFF00"/>
                </a:solidFill>
                <a:latin typeface="Calibri" panose="020F0502020204030204" pitchFamily="34" charset="0"/>
                <a:ea typeface="Calibri"/>
                <a:cs typeface="Times New Roman"/>
              </a:rPr>
              <a:t>Deut</a:t>
            </a:r>
            <a:r>
              <a:rPr lang="fr-FR" dirty="0">
                <a:solidFill>
                  <a:srgbClr val="FFFF00"/>
                </a:solidFill>
                <a:latin typeface="Calibri" panose="020F0502020204030204" pitchFamily="34" charset="0"/>
                <a:ea typeface="Calibri"/>
                <a:cs typeface="Times New Roman"/>
              </a:rPr>
              <a:t> </a:t>
            </a:r>
            <a:r>
              <a:rPr lang="fr-FR" dirty="0" smtClean="0">
                <a:solidFill>
                  <a:srgbClr val="FFFF00"/>
                </a:solidFill>
                <a:latin typeface="Calibri" panose="020F0502020204030204" pitchFamily="34" charset="0"/>
                <a:ea typeface="Calibri"/>
                <a:cs typeface="Times New Roman"/>
              </a:rPr>
              <a:t>34.9 - </a:t>
            </a:r>
            <a:r>
              <a:rPr lang="fr-FR" dirty="0">
                <a:solidFill>
                  <a:srgbClr val="FFFF00"/>
                </a:solidFill>
                <a:latin typeface="Calibri" panose="020F0502020204030204" pitchFamily="34" charset="0"/>
                <a:ea typeface="Calibri"/>
                <a:cs typeface="Times New Roman"/>
              </a:rPr>
              <a:t>rempli de l’esprit de </a:t>
            </a:r>
            <a:r>
              <a:rPr lang="fr-FR" b="1" dirty="0">
                <a:solidFill>
                  <a:srgbClr val="FFFF00"/>
                </a:solidFill>
                <a:latin typeface="Calibri" panose="020F0502020204030204" pitchFamily="34" charset="0"/>
                <a:ea typeface="Calibri"/>
                <a:cs typeface="Times New Roman"/>
              </a:rPr>
              <a:t>sagesse</a:t>
            </a:r>
            <a:endParaRPr lang="fr-FR" dirty="0" smtClean="0">
              <a:solidFill>
                <a:srgbClr val="FFFF00"/>
              </a:solidFill>
              <a:latin typeface="Calibri" panose="020F0502020204030204" pitchFamily="34" charset="0"/>
              <a:ea typeface="Calibri"/>
              <a:cs typeface="Times New Roman"/>
            </a:endParaRPr>
          </a:p>
          <a:p>
            <a:pPr>
              <a:lnSpc>
                <a:spcPct val="115000"/>
              </a:lnSpc>
              <a:spcAft>
                <a:spcPts val="1000"/>
              </a:spcAft>
            </a:pPr>
            <a:r>
              <a:rPr lang="fr-FR" b="1" dirty="0" smtClean="0">
                <a:solidFill>
                  <a:schemeClr val="tx1"/>
                </a:solidFill>
                <a:latin typeface="Calibri"/>
                <a:ea typeface="Calibri"/>
                <a:cs typeface="Times New Roman"/>
              </a:rPr>
              <a:t>SALOMON</a:t>
            </a:r>
            <a:r>
              <a:rPr lang="fr-FR" dirty="0" smtClean="0">
                <a:solidFill>
                  <a:srgbClr val="FFFF00"/>
                </a:solidFill>
                <a:latin typeface="Calibri"/>
                <a:ea typeface="Calibri"/>
                <a:cs typeface="Times New Roman"/>
              </a:rPr>
              <a:t> - 1 Rois 3.12 -</a:t>
            </a:r>
            <a:r>
              <a:rPr lang="fr-FR" dirty="0"/>
              <a:t> </a:t>
            </a:r>
            <a:r>
              <a:rPr lang="fr-FR" dirty="0">
                <a:solidFill>
                  <a:srgbClr val="FFFF00"/>
                </a:solidFill>
              </a:rPr>
              <a:t>un cœur </a:t>
            </a:r>
            <a:r>
              <a:rPr lang="fr-FR" b="1" dirty="0">
                <a:solidFill>
                  <a:srgbClr val="FFFF00"/>
                </a:solidFill>
              </a:rPr>
              <a:t>sage </a:t>
            </a:r>
            <a:r>
              <a:rPr lang="fr-FR" dirty="0">
                <a:solidFill>
                  <a:srgbClr val="FFFF00"/>
                </a:solidFill>
              </a:rPr>
              <a:t>et intelligent</a:t>
            </a:r>
            <a:endParaRPr lang="fr-FR" dirty="0" smtClean="0">
              <a:solidFill>
                <a:srgbClr val="FFFF00"/>
              </a:solidFill>
              <a:latin typeface="Calibri"/>
              <a:ea typeface="Calibri"/>
              <a:cs typeface="Times New Roman"/>
            </a:endParaRPr>
          </a:p>
          <a:p>
            <a:pPr>
              <a:lnSpc>
                <a:spcPct val="115000"/>
              </a:lnSpc>
              <a:spcAft>
                <a:spcPts val="1000"/>
              </a:spcAft>
              <a:buFont typeface="Wingdings" pitchFamily="2" charset="2"/>
              <a:buChar char="q"/>
            </a:pPr>
            <a:r>
              <a:rPr lang="fr-FR" dirty="0" smtClean="0">
                <a:solidFill>
                  <a:srgbClr val="FFFF00"/>
                </a:solidFill>
                <a:latin typeface="Calibri"/>
                <a:ea typeface="Calibri"/>
                <a:cs typeface="Times New Roman"/>
              </a:rPr>
              <a:t> </a:t>
            </a:r>
            <a:r>
              <a:rPr lang="fr-FR" dirty="0" err="1" smtClean="0">
                <a:solidFill>
                  <a:srgbClr val="FFFF00"/>
                </a:solidFill>
                <a:latin typeface="Calibri"/>
                <a:ea typeface="Calibri"/>
                <a:cs typeface="Times New Roman"/>
              </a:rPr>
              <a:t>Prov</a:t>
            </a:r>
            <a:r>
              <a:rPr lang="fr-FR" dirty="0" smtClean="0">
                <a:solidFill>
                  <a:srgbClr val="FFFF00"/>
                </a:solidFill>
                <a:latin typeface="Calibri"/>
                <a:ea typeface="Calibri"/>
                <a:cs typeface="Times New Roman"/>
              </a:rPr>
              <a:t> </a:t>
            </a:r>
            <a:r>
              <a:rPr lang="fr-FR" dirty="0">
                <a:solidFill>
                  <a:srgbClr val="FFFF00"/>
                </a:solidFill>
                <a:latin typeface="Calibri"/>
                <a:ea typeface="Calibri"/>
                <a:cs typeface="Times New Roman"/>
              </a:rPr>
              <a:t>3.13 </a:t>
            </a:r>
            <a:r>
              <a:rPr lang="fr-FR" dirty="0" smtClean="0">
                <a:solidFill>
                  <a:srgbClr val="FFFF00"/>
                </a:solidFill>
                <a:latin typeface="Calibri"/>
                <a:ea typeface="Calibri"/>
                <a:cs typeface="Times New Roman"/>
              </a:rPr>
              <a:t>- </a:t>
            </a:r>
            <a:r>
              <a:rPr lang="fr-FR" dirty="0">
                <a:solidFill>
                  <a:srgbClr val="FFFF00"/>
                </a:solidFill>
                <a:latin typeface="Calibri"/>
                <a:ea typeface="Calibri"/>
                <a:cs typeface="Times New Roman"/>
              </a:rPr>
              <a:t>Bienheureux l’homme qui trouve la </a:t>
            </a:r>
            <a:r>
              <a:rPr lang="fr-FR" b="1" dirty="0" smtClean="0">
                <a:solidFill>
                  <a:srgbClr val="FFFF00"/>
                </a:solidFill>
                <a:latin typeface="Calibri"/>
                <a:ea typeface="Calibri"/>
                <a:cs typeface="Times New Roman"/>
              </a:rPr>
              <a:t>sagesse</a:t>
            </a:r>
            <a:r>
              <a:rPr lang="fr-FR" dirty="0">
                <a:solidFill>
                  <a:srgbClr val="FFFF00"/>
                </a:solidFill>
                <a:latin typeface="Calibri"/>
                <a:ea typeface="Calibri"/>
                <a:cs typeface="Times New Roman"/>
              </a:rPr>
              <a:t> </a:t>
            </a:r>
            <a:endParaRPr lang="fr-FR" sz="1800" dirty="0">
              <a:solidFill>
                <a:srgbClr val="FFFF00"/>
              </a:solidFill>
              <a:latin typeface="Calibri"/>
              <a:ea typeface="Calibri"/>
              <a:cs typeface="Times New Roman"/>
            </a:endParaRPr>
          </a:p>
          <a:p>
            <a:pPr>
              <a:lnSpc>
                <a:spcPct val="115000"/>
              </a:lnSpc>
              <a:spcAft>
                <a:spcPts val="1000"/>
              </a:spcAft>
            </a:pPr>
            <a:r>
              <a:rPr lang="fr-FR" dirty="0" err="1" smtClean="0">
                <a:solidFill>
                  <a:srgbClr val="FFFF00"/>
                </a:solidFill>
                <a:latin typeface="Calibri"/>
                <a:ea typeface="Calibri"/>
                <a:cs typeface="Times New Roman"/>
              </a:rPr>
              <a:t>Prov</a:t>
            </a:r>
            <a:r>
              <a:rPr lang="fr-FR" dirty="0" smtClean="0">
                <a:solidFill>
                  <a:srgbClr val="FFFF00"/>
                </a:solidFill>
                <a:latin typeface="Calibri"/>
                <a:ea typeface="Calibri"/>
                <a:cs typeface="Times New Roman"/>
              </a:rPr>
              <a:t> </a:t>
            </a:r>
            <a:r>
              <a:rPr lang="fr-FR" dirty="0">
                <a:solidFill>
                  <a:srgbClr val="FFFF00"/>
                </a:solidFill>
                <a:latin typeface="Calibri"/>
                <a:ea typeface="Calibri"/>
                <a:cs typeface="Times New Roman"/>
              </a:rPr>
              <a:t>9.10 </a:t>
            </a:r>
            <a:r>
              <a:rPr lang="fr-FR" dirty="0" smtClean="0">
                <a:solidFill>
                  <a:srgbClr val="FFFF00"/>
                </a:solidFill>
                <a:latin typeface="Calibri"/>
                <a:ea typeface="Calibri"/>
                <a:cs typeface="Times New Roman"/>
              </a:rPr>
              <a:t>- </a:t>
            </a:r>
            <a:r>
              <a:rPr lang="fr-FR" dirty="0">
                <a:solidFill>
                  <a:srgbClr val="FFFF00"/>
                </a:solidFill>
                <a:latin typeface="Calibri"/>
                <a:ea typeface="Calibri"/>
                <a:cs typeface="Times New Roman"/>
              </a:rPr>
              <a:t>La crainte de l’Éternel est le commencement de la </a:t>
            </a:r>
            <a:r>
              <a:rPr lang="fr-FR" b="1" dirty="0">
                <a:solidFill>
                  <a:srgbClr val="FFFF00"/>
                </a:solidFill>
                <a:latin typeface="Calibri"/>
                <a:ea typeface="Calibri"/>
                <a:cs typeface="Times New Roman"/>
              </a:rPr>
              <a:t>sagesse</a:t>
            </a:r>
            <a:r>
              <a:rPr lang="fr-FR" dirty="0">
                <a:solidFill>
                  <a:srgbClr val="FFFF00"/>
                </a:solidFill>
                <a:latin typeface="Calibri"/>
                <a:ea typeface="Calibri"/>
                <a:cs typeface="Times New Roman"/>
              </a:rPr>
              <a:t>, et la connaissance du Saint est l’intelligence.</a:t>
            </a:r>
            <a:endParaRPr lang="fr-FR" sz="1800" dirty="0">
              <a:solidFill>
                <a:srgbClr val="FFFF00"/>
              </a:solidFill>
              <a:latin typeface="Calibri"/>
              <a:ea typeface="Calibri"/>
              <a:cs typeface="Times New Roman"/>
            </a:endParaRPr>
          </a:p>
          <a:p>
            <a:pPr fontAlgn="base"/>
            <a:endParaRPr lang="fr-FR" b="1" dirty="0" smtClean="0">
              <a:solidFill>
                <a:srgbClr val="FFFF00"/>
              </a:solidFill>
            </a:endParaRPr>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sp>
        <p:nvSpPr>
          <p:cNvPr id="6" name="ZoneTexte 5"/>
          <p:cNvSpPr txBox="1"/>
          <p:nvPr/>
        </p:nvSpPr>
        <p:spPr>
          <a:xfrm>
            <a:off x="7380312" y="0"/>
            <a:ext cx="1763688"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b="1" dirty="0" smtClean="0">
                <a:solidFill>
                  <a:srgbClr val="FFFF00"/>
                </a:solidFill>
                <a:latin typeface="Calibri" panose="020F0502020204030204" pitchFamily="34" charset="0"/>
              </a:rPr>
              <a:t>2. Sagesse selon la Bible</a:t>
            </a:r>
          </a:p>
          <a:p>
            <a:pPr algn="ctr"/>
            <a:r>
              <a:rPr lang="fr-FR" sz="1200" dirty="0" smtClean="0">
                <a:latin typeface="Calibri" panose="020F0502020204030204" pitchFamily="34" charset="0"/>
              </a:rPr>
              <a:t>3. L’épître de Jacques </a:t>
            </a:r>
          </a:p>
          <a:p>
            <a:pPr algn="ctr"/>
            <a:r>
              <a:rPr lang="fr-FR" sz="1200" dirty="0" smtClean="0">
                <a:latin typeface="Calibri" panose="020F0502020204030204" pitchFamily="34" charset="0"/>
              </a:rPr>
              <a:t>et la sagesse</a:t>
            </a:r>
          </a:p>
          <a:p>
            <a:pPr algn="ctr"/>
            <a:r>
              <a:rPr lang="fr-FR" sz="1200" dirty="0" smtClean="0">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7" name="Étiquette 6"/>
          <p:cNvSpPr/>
          <p:nvPr/>
        </p:nvSpPr>
        <p:spPr>
          <a:xfrm>
            <a:off x="1043608" y="908720"/>
            <a:ext cx="6336704" cy="9144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latin typeface="Calibri" panose="020F0502020204030204" pitchFamily="34" charset="0"/>
              </a:rPr>
              <a:t>Ainsi </a:t>
            </a:r>
            <a:r>
              <a:rPr lang="fr-FR" sz="2400" dirty="0">
                <a:latin typeface="Calibri" panose="020F0502020204030204" pitchFamily="34" charset="0"/>
              </a:rPr>
              <a:t>parle l’Eternel : Que le </a:t>
            </a:r>
            <a:r>
              <a:rPr lang="fr-FR" sz="2400" b="1" dirty="0">
                <a:latin typeface="Calibri" panose="020F0502020204030204" pitchFamily="34" charset="0"/>
              </a:rPr>
              <a:t>sage</a:t>
            </a:r>
            <a:r>
              <a:rPr lang="fr-FR" sz="2400" dirty="0">
                <a:latin typeface="Calibri" panose="020F0502020204030204" pitchFamily="34" charset="0"/>
              </a:rPr>
              <a:t> ne se glorifie pas de sa </a:t>
            </a:r>
            <a:r>
              <a:rPr lang="fr-FR" sz="2400" dirty="0" smtClean="0">
                <a:latin typeface="Calibri" panose="020F0502020204030204" pitchFamily="34" charset="0"/>
              </a:rPr>
              <a:t>sagesse… </a:t>
            </a:r>
            <a:r>
              <a:rPr lang="fr-FR" sz="2400" dirty="0" err="1">
                <a:latin typeface="Calibri" panose="020F0502020204030204" pitchFamily="34" charset="0"/>
              </a:rPr>
              <a:t>Jér</a:t>
            </a:r>
            <a:r>
              <a:rPr lang="fr-FR" sz="2400" dirty="0">
                <a:latin typeface="Calibri" panose="020F0502020204030204" pitchFamily="34" charset="0"/>
              </a:rPr>
              <a:t> 9.23 </a:t>
            </a:r>
          </a:p>
        </p:txBody>
      </p:sp>
      <p:sp>
        <p:nvSpPr>
          <p:cNvPr id="9" name="Espace réservé du numéro de diapositive 8"/>
          <p:cNvSpPr>
            <a:spLocks noGrp="1"/>
          </p:cNvSpPr>
          <p:nvPr>
            <p:ph type="sldNum" sz="quarter" idx="12"/>
          </p:nvPr>
        </p:nvSpPr>
        <p:spPr/>
        <p:txBody>
          <a:bodyPr/>
          <a:lstStyle/>
          <a:p>
            <a:fld id="{8991DF9D-E48D-4438-8871-78B12F652E0A}" type="slidenum">
              <a:rPr lang="fr-FR" smtClean="0"/>
              <a:pPr/>
              <a:t>8</a:t>
            </a:fld>
            <a:endParaRPr lang="fr-FR"/>
          </a:p>
        </p:txBody>
      </p:sp>
    </p:spTree>
    <p:extLst>
      <p:ext uri="{BB962C8B-B14F-4D97-AF65-F5344CB8AC3E}">
        <p14:creationId xmlns:p14="http://schemas.microsoft.com/office/powerpoint/2010/main" val="110042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lstStyle/>
          <a:p>
            <a:r>
              <a:rPr lang="fr-FR" dirty="0" smtClean="0"/>
              <a:t>La sagesse dans le NT</a:t>
            </a:r>
            <a:endParaRPr lang="fr-FR" dirty="0"/>
          </a:p>
        </p:txBody>
      </p:sp>
      <p:sp>
        <p:nvSpPr>
          <p:cNvPr id="4" name="Espace réservé de la date 3"/>
          <p:cNvSpPr>
            <a:spLocks noGrp="1"/>
          </p:cNvSpPr>
          <p:nvPr>
            <p:ph type="dt" sz="half" idx="10"/>
          </p:nvPr>
        </p:nvSpPr>
        <p:spPr/>
        <p:txBody>
          <a:bodyPr/>
          <a:lstStyle/>
          <a:p>
            <a:r>
              <a:rPr lang="fr-FR" smtClean="0"/>
              <a:t>28/08/2019</a:t>
            </a:r>
            <a:endParaRPr lang="fr-FR"/>
          </a:p>
        </p:txBody>
      </p:sp>
      <p:sp>
        <p:nvSpPr>
          <p:cNvPr id="5" name="Espace réservé du pied de page 4"/>
          <p:cNvSpPr>
            <a:spLocks noGrp="1"/>
          </p:cNvSpPr>
          <p:nvPr>
            <p:ph type="ftr" sz="quarter" idx="11"/>
          </p:nvPr>
        </p:nvSpPr>
        <p:spPr/>
        <p:txBody>
          <a:bodyPr/>
          <a:lstStyle/>
          <a:p>
            <a:r>
              <a:rPr lang="fr-FR" smtClean="0"/>
              <a:t>Jean-Paul C -  BALS</a:t>
            </a:r>
            <a:endParaRPr lang="fr-FR" dirty="0"/>
          </a:p>
        </p:txBody>
      </p:sp>
      <p:pic>
        <p:nvPicPr>
          <p:cNvPr id="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381" b="100000" l="9524" r="94643"/>
                    </a14:imgEffect>
                  </a14:imgLayer>
                </a14:imgProps>
              </a:ext>
              <a:ext uri="{28A0092B-C50C-407E-A947-70E740481C1C}">
                <a14:useLocalDpi xmlns:a14="http://schemas.microsoft.com/office/drawing/2010/main" val="0"/>
              </a:ext>
            </a:extLst>
          </a:blip>
          <a:srcRect/>
          <a:stretch>
            <a:fillRect/>
          </a:stretch>
        </p:blipFill>
        <p:spPr bwMode="auto">
          <a:xfrm>
            <a:off x="1979712" y="2592806"/>
            <a:ext cx="3124558" cy="312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07504" y="4437112"/>
            <a:ext cx="4752528" cy="1862048"/>
          </a:xfrm>
          <a:prstGeom prst="rect">
            <a:avLst/>
          </a:prstGeom>
        </p:spPr>
        <p:txBody>
          <a:bodyPr wrap="square">
            <a:spAutoFit/>
          </a:bodyPr>
          <a:lstStyle/>
          <a:p>
            <a:pPr algn="ctr"/>
            <a:r>
              <a:rPr lang="fr-FR" sz="2300" dirty="0" smtClean="0">
                <a:solidFill>
                  <a:srgbClr val="FFFF00"/>
                </a:solidFill>
                <a:latin typeface="Calibri" panose="020F0502020204030204" pitchFamily="34" charset="0"/>
              </a:rPr>
              <a:t>Prenez </a:t>
            </a:r>
            <a:r>
              <a:rPr lang="fr-FR" sz="2300" dirty="0">
                <a:solidFill>
                  <a:srgbClr val="FFFF00"/>
                </a:solidFill>
                <a:latin typeface="Calibri" panose="020F0502020204030204" pitchFamily="34" charset="0"/>
              </a:rPr>
              <a:t>donc garde à marcher </a:t>
            </a:r>
            <a:r>
              <a:rPr lang="fr-FR" sz="2300" dirty="0" smtClean="0">
                <a:solidFill>
                  <a:srgbClr val="FFFF00"/>
                </a:solidFill>
                <a:latin typeface="Calibri" panose="020F0502020204030204" pitchFamily="34" charset="0"/>
              </a:rPr>
              <a:t>soigneusement</a:t>
            </a:r>
            <a:r>
              <a:rPr lang="fr-FR" sz="2300" dirty="0">
                <a:solidFill>
                  <a:srgbClr val="FFFF00"/>
                </a:solidFill>
                <a:latin typeface="Calibri" panose="020F0502020204030204" pitchFamily="34" charset="0"/>
              </a:rPr>
              <a:t>, non pas </a:t>
            </a:r>
            <a:r>
              <a:rPr lang="fr-FR" sz="2300" dirty="0" smtClean="0">
                <a:solidFill>
                  <a:srgbClr val="FFFF00"/>
                </a:solidFill>
                <a:latin typeface="Calibri" panose="020F0502020204030204" pitchFamily="34" charset="0"/>
              </a:rPr>
              <a:t>comme </a:t>
            </a:r>
            <a:r>
              <a:rPr lang="fr-FR" sz="2300" dirty="0">
                <a:solidFill>
                  <a:srgbClr val="FFFF00"/>
                </a:solidFill>
                <a:latin typeface="Calibri" panose="020F0502020204030204" pitchFamily="34" charset="0"/>
              </a:rPr>
              <a:t>étant dépourvus de </a:t>
            </a:r>
            <a:r>
              <a:rPr lang="fr-FR" sz="2300" b="1" dirty="0">
                <a:solidFill>
                  <a:srgbClr val="FFFF00"/>
                </a:solidFill>
                <a:latin typeface="Calibri" panose="020F0502020204030204" pitchFamily="34" charset="0"/>
              </a:rPr>
              <a:t>sagesse</a:t>
            </a:r>
            <a:r>
              <a:rPr lang="fr-FR" sz="2300" dirty="0">
                <a:solidFill>
                  <a:srgbClr val="FFFF00"/>
                </a:solidFill>
                <a:latin typeface="Calibri" panose="020F0502020204030204" pitchFamily="34" charset="0"/>
              </a:rPr>
              <a:t>, </a:t>
            </a:r>
            <a:endParaRPr lang="fr-FR" sz="2300" dirty="0" smtClean="0">
              <a:solidFill>
                <a:srgbClr val="FFFF00"/>
              </a:solidFill>
              <a:latin typeface="Calibri" panose="020F0502020204030204" pitchFamily="34" charset="0"/>
            </a:endParaRPr>
          </a:p>
          <a:p>
            <a:pPr algn="ctr"/>
            <a:r>
              <a:rPr lang="fr-FR" sz="2300" dirty="0" smtClean="0">
                <a:solidFill>
                  <a:srgbClr val="FFFF00"/>
                </a:solidFill>
                <a:latin typeface="Calibri" panose="020F0502020204030204" pitchFamily="34" charset="0"/>
              </a:rPr>
              <a:t>mais </a:t>
            </a:r>
            <a:r>
              <a:rPr lang="fr-FR" sz="2300" dirty="0">
                <a:solidFill>
                  <a:srgbClr val="FFFF00"/>
                </a:solidFill>
                <a:latin typeface="Calibri" panose="020F0502020204030204" pitchFamily="34" charset="0"/>
              </a:rPr>
              <a:t>comme </a:t>
            </a:r>
            <a:r>
              <a:rPr lang="fr-FR" sz="2300" b="1" dirty="0">
                <a:solidFill>
                  <a:srgbClr val="FFFF00"/>
                </a:solidFill>
                <a:latin typeface="Calibri" panose="020F0502020204030204" pitchFamily="34" charset="0"/>
              </a:rPr>
              <a:t>étant sages</a:t>
            </a:r>
            <a:r>
              <a:rPr lang="fr-FR" sz="2300" dirty="0" smtClean="0">
                <a:solidFill>
                  <a:srgbClr val="FFFF00"/>
                </a:solidFill>
                <a:latin typeface="Calibri" panose="020F0502020204030204" pitchFamily="34" charset="0"/>
              </a:rPr>
              <a:t>. </a:t>
            </a:r>
          </a:p>
          <a:p>
            <a:pPr algn="ctr"/>
            <a:r>
              <a:rPr lang="fr-FR" sz="2300" dirty="0" smtClean="0">
                <a:solidFill>
                  <a:srgbClr val="FFFF00"/>
                </a:solidFill>
                <a:latin typeface="Calibri" panose="020F0502020204030204" pitchFamily="34" charset="0"/>
              </a:rPr>
              <a:t>	</a:t>
            </a:r>
            <a:r>
              <a:rPr lang="fr-FR" sz="2300" dirty="0" err="1" smtClean="0">
                <a:solidFill>
                  <a:srgbClr val="FFFF00"/>
                </a:solidFill>
                <a:latin typeface="Calibri" panose="020F0502020204030204" pitchFamily="34" charset="0"/>
              </a:rPr>
              <a:t>Eph</a:t>
            </a:r>
            <a:r>
              <a:rPr lang="fr-FR" sz="2300" dirty="0" smtClean="0">
                <a:solidFill>
                  <a:srgbClr val="FFFF00"/>
                </a:solidFill>
                <a:latin typeface="Calibri" panose="020F0502020204030204" pitchFamily="34" charset="0"/>
              </a:rPr>
              <a:t> 5.15 </a:t>
            </a:r>
            <a:endParaRPr lang="fr-FR" sz="2300" dirty="0">
              <a:solidFill>
                <a:srgbClr val="FFFF00"/>
              </a:solidFill>
              <a:latin typeface="Calibri" panose="020F0502020204030204" pitchFamily="34" charset="0"/>
            </a:endParaRPr>
          </a:p>
        </p:txBody>
      </p:sp>
      <p:pic>
        <p:nvPicPr>
          <p:cNvPr id="9"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83" b="97222" l="7943" r="98698"/>
                    </a14:imgEffect>
                  </a14:imgLayer>
                </a14:imgProps>
              </a:ext>
              <a:ext uri="{28A0092B-C50C-407E-A947-70E740481C1C}">
                <a14:useLocalDpi xmlns:a14="http://schemas.microsoft.com/office/drawing/2010/main" val="0"/>
              </a:ext>
            </a:extLst>
          </a:blip>
          <a:srcRect/>
          <a:stretch>
            <a:fillRect/>
          </a:stretch>
        </p:blipFill>
        <p:spPr bwMode="auto">
          <a:xfrm rot="860051">
            <a:off x="4326248" y="3330514"/>
            <a:ext cx="4777650" cy="2687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283968" y="2177307"/>
            <a:ext cx="4572000" cy="800219"/>
          </a:xfrm>
          <a:prstGeom prst="rect">
            <a:avLst/>
          </a:prstGeom>
        </p:spPr>
        <p:txBody>
          <a:bodyPr>
            <a:spAutoFit/>
          </a:bodyPr>
          <a:lstStyle/>
          <a:p>
            <a:pPr lvl="0" algn="ctr"/>
            <a:r>
              <a:rPr lang="fr-FR" sz="2300" dirty="0" smtClean="0">
                <a:solidFill>
                  <a:srgbClr val="FFFF00"/>
                </a:solidFill>
                <a:latin typeface="Calibri" panose="020F0502020204030204" pitchFamily="34" charset="0"/>
              </a:rPr>
              <a:t>Christ, …la </a:t>
            </a:r>
            <a:r>
              <a:rPr lang="fr-FR" sz="2300" b="1" dirty="0" smtClean="0">
                <a:solidFill>
                  <a:srgbClr val="FFFF00"/>
                </a:solidFill>
                <a:latin typeface="Calibri" panose="020F0502020204030204" pitchFamily="34" charset="0"/>
              </a:rPr>
              <a:t>sagesse</a:t>
            </a:r>
            <a:r>
              <a:rPr lang="fr-FR" sz="2300" dirty="0" smtClean="0">
                <a:solidFill>
                  <a:srgbClr val="FFFF00"/>
                </a:solidFill>
                <a:latin typeface="Calibri" panose="020F0502020204030204" pitchFamily="34" charset="0"/>
              </a:rPr>
              <a:t> de Dieu</a:t>
            </a:r>
          </a:p>
          <a:p>
            <a:pPr lvl="0" algn="ctr"/>
            <a:r>
              <a:rPr lang="fr-FR" sz="2300" dirty="0" smtClean="0">
                <a:solidFill>
                  <a:srgbClr val="FFFF00"/>
                </a:solidFill>
                <a:latin typeface="Calibri" panose="020F0502020204030204" pitchFamily="34" charset="0"/>
              </a:rPr>
              <a:t>1 </a:t>
            </a:r>
            <a:r>
              <a:rPr lang="fr-FR" sz="2300" dirty="0">
                <a:solidFill>
                  <a:srgbClr val="FFFF00"/>
                </a:solidFill>
                <a:latin typeface="Calibri" panose="020F0502020204030204" pitchFamily="34" charset="0"/>
              </a:rPr>
              <a:t>Cor. </a:t>
            </a:r>
            <a:r>
              <a:rPr lang="fr-FR" sz="2300" dirty="0" smtClean="0">
                <a:solidFill>
                  <a:srgbClr val="FFFF00"/>
                </a:solidFill>
                <a:latin typeface="Calibri" panose="020F0502020204030204" pitchFamily="34" charset="0"/>
              </a:rPr>
              <a:t>1.24</a:t>
            </a:r>
            <a:endParaRPr lang="fr-FR" sz="2300" dirty="0">
              <a:solidFill>
                <a:srgbClr val="FFFF00"/>
              </a:solidFill>
              <a:latin typeface="Calibri" panose="020F0502020204030204" pitchFamily="34" charset="0"/>
            </a:endParaRPr>
          </a:p>
        </p:txBody>
      </p:sp>
      <p:sp>
        <p:nvSpPr>
          <p:cNvPr id="10" name="ZoneTexte 9"/>
          <p:cNvSpPr txBox="1"/>
          <p:nvPr/>
        </p:nvSpPr>
        <p:spPr>
          <a:xfrm>
            <a:off x="7271792" y="0"/>
            <a:ext cx="1872208" cy="1200329"/>
          </a:xfrm>
          <a:prstGeom prst="rect">
            <a:avLst/>
          </a:prstGeom>
          <a:noFill/>
        </p:spPr>
        <p:txBody>
          <a:bodyPr wrap="square" rtlCol="0">
            <a:spAutoFit/>
          </a:bodyPr>
          <a:lstStyle/>
          <a:p>
            <a:pPr algn="ctr"/>
            <a:r>
              <a:rPr lang="fr-FR" sz="1200" dirty="0" smtClean="0">
                <a:latin typeface="Calibri" panose="020F0502020204030204" pitchFamily="34" charset="0"/>
              </a:rPr>
              <a:t>1. Sagesse humaine</a:t>
            </a:r>
          </a:p>
          <a:p>
            <a:pPr algn="ctr"/>
            <a:r>
              <a:rPr lang="fr-FR" sz="1200" b="1" dirty="0" smtClean="0">
                <a:solidFill>
                  <a:srgbClr val="FFFF00"/>
                </a:solidFill>
                <a:latin typeface="Calibri" panose="020F0502020204030204" pitchFamily="34" charset="0"/>
              </a:rPr>
              <a:t>2. Sagesse selon la Bible</a:t>
            </a:r>
          </a:p>
          <a:p>
            <a:pPr algn="ctr"/>
            <a:r>
              <a:rPr lang="fr-FR" sz="1200" dirty="0" smtClean="0">
                <a:latin typeface="Calibri" panose="020F0502020204030204" pitchFamily="34" charset="0"/>
              </a:rPr>
              <a:t>3. L’épître de Jacques </a:t>
            </a:r>
          </a:p>
          <a:p>
            <a:pPr algn="ctr"/>
            <a:r>
              <a:rPr lang="fr-FR" sz="1200" dirty="0" smtClean="0">
                <a:latin typeface="Calibri" panose="020F0502020204030204" pitchFamily="34" charset="0"/>
              </a:rPr>
              <a:t>et la sagesse</a:t>
            </a:r>
          </a:p>
          <a:p>
            <a:pPr algn="ctr"/>
            <a:r>
              <a:rPr lang="fr-FR" sz="1200" dirty="0" smtClean="0">
                <a:latin typeface="Calibri" panose="020F0502020204030204" pitchFamily="34" charset="0"/>
              </a:rPr>
              <a:t>4. Acquérir la sagesse</a:t>
            </a:r>
          </a:p>
          <a:p>
            <a:pPr algn="ctr"/>
            <a:r>
              <a:rPr lang="fr-FR" sz="1200" dirty="0" smtClean="0">
                <a:latin typeface="Calibri" panose="020F0502020204030204" pitchFamily="34" charset="0"/>
              </a:rPr>
              <a:t>5. A vivre</a:t>
            </a:r>
          </a:p>
        </p:txBody>
      </p:sp>
      <p:sp>
        <p:nvSpPr>
          <p:cNvPr id="13" name="Étiquette 12"/>
          <p:cNvSpPr/>
          <p:nvPr/>
        </p:nvSpPr>
        <p:spPr>
          <a:xfrm>
            <a:off x="1040196" y="1052736"/>
            <a:ext cx="6336704" cy="9144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1" name="Rectangle 10"/>
          <p:cNvSpPr/>
          <p:nvPr/>
        </p:nvSpPr>
        <p:spPr>
          <a:xfrm>
            <a:off x="1040196" y="1043806"/>
            <a:ext cx="6336703" cy="1200329"/>
          </a:xfrm>
          <a:prstGeom prst="rect">
            <a:avLst/>
          </a:prstGeom>
        </p:spPr>
        <p:txBody>
          <a:bodyPr wrap="square">
            <a:spAutoFit/>
          </a:bodyPr>
          <a:lstStyle/>
          <a:p>
            <a:pPr algn="ctr"/>
            <a:r>
              <a:rPr lang="fr-FR" sz="2400" dirty="0">
                <a:latin typeface="Calibri" panose="020F0502020204030204" pitchFamily="34" charset="0"/>
              </a:rPr>
              <a:t>Où est le sage</a:t>
            </a:r>
            <a:r>
              <a:rPr lang="fr-FR" sz="2400" dirty="0" smtClean="0">
                <a:latin typeface="Calibri" panose="020F0502020204030204" pitchFamily="34" charset="0"/>
              </a:rPr>
              <a:t>?... </a:t>
            </a:r>
            <a:r>
              <a:rPr lang="fr-FR" sz="2400" dirty="0">
                <a:latin typeface="Calibri" panose="020F0502020204030204" pitchFamily="34" charset="0"/>
              </a:rPr>
              <a:t>Dieu n'</a:t>
            </a:r>
            <a:r>
              <a:rPr lang="fr-FR" sz="2400" dirty="0" err="1">
                <a:latin typeface="Calibri" panose="020F0502020204030204" pitchFamily="34" charset="0"/>
              </a:rPr>
              <a:t>a-t-il</a:t>
            </a:r>
            <a:r>
              <a:rPr lang="fr-FR" sz="2400" dirty="0">
                <a:latin typeface="Calibri" panose="020F0502020204030204" pitchFamily="34" charset="0"/>
              </a:rPr>
              <a:t> pas convaincu de folie la sagesse du monde</a:t>
            </a:r>
            <a:r>
              <a:rPr lang="fr-FR" sz="2400" dirty="0" smtClean="0">
                <a:latin typeface="Calibri" panose="020F0502020204030204" pitchFamily="34" charset="0"/>
              </a:rPr>
              <a:t>? </a:t>
            </a:r>
            <a:r>
              <a:rPr lang="fr-FR" sz="2400" dirty="0">
                <a:latin typeface="Calibri" panose="020F0502020204030204" pitchFamily="34" charset="0"/>
              </a:rPr>
              <a:t>1Co 1.20</a:t>
            </a:r>
          </a:p>
          <a:p>
            <a:pPr algn="ctr"/>
            <a:endParaRPr lang="fr-FR" sz="2400" dirty="0"/>
          </a:p>
        </p:txBody>
      </p:sp>
      <p:sp>
        <p:nvSpPr>
          <p:cNvPr id="6" name="Rectangle 5"/>
          <p:cNvSpPr/>
          <p:nvPr/>
        </p:nvSpPr>
        <p:spPr>
          <a:xfrm>
            <a:off x="302493" y="2177307"/>
            <a:ext cx="2806666" cy="1862048"/>
          </a:xfrm>
          <a:prstGeom prst="rect">
            <a:avLst/>
          </a:prstGeom>
        </p:spPr>
        <p:txBody>
          <a:bodyPr wrap="none">
            <a:spAutoFit/>
          </a:bodyPr>
          <a:lstStyle/>
          <a:p>
            <a:r>
              <a:rPr lang="fr-FR" sz="2300" dirty="0" smtClean="0">
                <a:solidFill>
                  <a:srgbClr val="FFFF00"/>
                </a:solidFill>
                <a:latin typeface="Calibri" panose="020F0502020204030204" pitchFamily="34" charset="0"/>
              </a:rPr>
              <a:t>Dieu </a:t>
            </a:r>
            <a:r>
              <a:rPr lang="fr-FR" sz="2300" dirty="0">
                <a:solidFill>
                  <a:srgbClr val="FFFF00"/>
                </a:solidFill>
                <a:latin typeface="Calibri" panose="020F0502020204030204" pitchFamily="34" charset="0"/>
              </a:rPr>
              <a:t>qui seul est </a:t>
            </a:r>
            <a:r>
              <a:rPr lang="fr-FR" sz="2300" b="1" dirty="0" smtClean="0">
                <a:solidFill>
                  <a:srgbClr val="FFFF00"/>
                </a:solidFill>
                <a:latin typeface="Calibri" panose="020F0502020204030204" pitchFamily="34" charset="0"/>
              </a:rPr>
              <a:t>sage</a:t>
            </a:r>
          </a:p>
          <a:p>
            <a:r>
              <a:rPr lang="fr-FR" sz="2300" dirty="0">
                <a:solidFill>
                  <a:srgbClr val="FFFF00"/>
                </a:solidFill>
                <a:latin typeface="Calibri" panose="020F0502020204030204" pitchFamily="34" charset="0"/>
              </a:rPr>
              <a:t> </a:t>
            </a:r>
            <a:r>
              <a:rPr lang="fr-FR" sz="2300" dirty="0" smtClean="0">
                <a:solidFill>
                  <a:srgbClr val="FFFF00"/>
                </a:solidFill>
                <a:latin typeface="Calibri" panose="020F0502020204030204" pitchFamily="34" charset="0"/>
              </a:rPr>
              <a:t>   Rom 16.27</a:t>
            </a:r>
          </a:p>
          <a:p>
            <a:r>
              <a:rPr lang="fr-FR" sz="2300" dirty="0">
                <a:solidFill>
                  <a:srgbClr val="FFFF00"/>
                </a:solidFill>
                <a:latin typeface="Calibri" panose="020F0502020204030204" pitchFamily="34" charset="0"/>
              </a:rPr>
              <a:t>L</a:t>
            </a:r>
            <a:r>
              <a:rPr lang="fr-FR" sz="2300" dirty="0" smtClean="0">
                <a:solidFill>
                  <a:srgbClr val="FFFF00"/>
                </a:solidFill>
                <a:latin typeface="Calibri" panose="020F0502020204030204" pitchFamily="34" charset="0"/>
              </a:rPr>
              <a:t>a </a:t>
            </a:r>
            <a:r>
              <a:rPr lang="fr-FR" sz="2300" b="1" dirty="0">
                <a:solidFill>
                  <a:srgbClr val="FFFF00"/>
                </a:solidFill>
                <a:latin typeface="Calibri" panose="020F0502020204030204" pitchFamily="34" charset="0"/>
              </a:rPr>
              <a:t>sagesse</a:t>
            </a:r>
            <a:r>
              <a:rPr lang="fr-FR" sz="2300" dirty="0">
                <a:solidFill>
                  <a:srgbClr val="FFFF00"/>
                </a:solidFill>
                <a:latin typeface="Calibri" panose="020F0502020204030204" pitchFamily="34" charset="0"/>
              </a:rPr>
              <a:t> infiniment </a:t>
            </a:r>
            <a:endParaRPr lang="fr-FR" sz="2300" dirty="0" smtClean="0">
              <a:solidFill>
                <a:srgbClr val="FFFF00"/>
              </a:solidFill>
              <a:latin typeface="Calibri" panose="020F0502020204030204" pitchFamily="34" charset="0"/>
            </a:endParaRPr>
          </a:p>
          <a:p>
            <a:r>
              <a:rPr lang="fr-FR" sz="2300" dirty="0" smtClean="0">
                <a:solidFill>
                  <a:srgbClr val="FFFF00"/>
                </a:solidFill>
                <a:latin typeface="Calibri" panose="020F0502020204030204" pitchFamily="34" charset="0"/>
              </a:rPr>
              <a:t>variée </a:t>
            </a:r>
            <a:r>
              <a:rPr lang="fr-FR" sz="2300" dirty="0">
                <a:solidFill>
                  <a:srgbClr val="FFFF00"/>
                </a:solidFill>
                <a:latin typeface="Calibri" panose="020F0502020204030204" pitchFamily="34" charset="0"/>
              </a:rPr>
              <a:t>de </a:t>
            </a:r>
            <a:r>
              <a:rPr lang="fr-FR" sz="2300" dirty="0" smtClean="0">
                <a:solidFill>
                  <a:srgbClr val="FFFF00"/>
                </a:solidFill>
                <a:latin typeface="Calibri" panose="020F0502020204030204" pitchFamily="34" charset="0"/>
              </a:rPr>
              <a:t>Dieu</a:t>
            </a:r>
          </a:p>
          <a:p>
            <a:r>
              <a:rPr lang="fr-FR" sz="2300" dirty="0" smtClean="0">
                <a:solidFill>
                  <a:srgbClr val="FFFF00"/>
                </a:solidFill>
                <a:latin typeface="Calibri" panose="020F0502020204030204" pitchFamily="34" charset="0"/>
              </a:rPr>
              <a:t>    </a:t>
            </a:r>
            <a:r>
              <a:rPr lang="fr-FR" sz="2300" dirty="0" err="1" smtClean="0">
                <a:solidFill>
                  <a:srgbClr val="FFFF00"/>
                </a:solidFill>
                <a:latin typeface="Calibri" panose="020F0502020204030204" pitchFamily="34" charset="0"/>
              </a:rPr>
              <a:t>Eph</a:t>
            </a:r>
            <a:r>
              <a:rPr lang="fr-FR" sz="2300" dirty="0" smtClean="0">
                <a:solidFill>
                  <a:srgbClr val="FFFF00"/>
                </a:solidFill>
                <a:latin typeface="Calibri" panose="020F0502020204030204" pitchFamily="34" charset="0"/>
              </a:rPr>
              <a:t> 3.10</a:t>
            </a:r>
            <a:endParaRPr lang="fr-FR" sz="2300" dirty="0">
              <a:solidFill>
                <a:srgbClr val="FFFF00"/>
              </a:solidFill>
              <a:latin typeface="Calibri" panose="020F0502020204030204" pitchFamily="34" charset="0"/>
            </a:endParaRPr>
          </a:p>
        </p:txBody>
      </p:sp>
      <p:sp>
        <p:nvSpPr>
          <p:cNvPr id="14" name="Espace réservé du numéro de diapositive 13"/>
          <p:cNvSpPr>
            <a:spLocks noGrp="1"/>
          </p:cNvSpPr>
          <p:nvPr>
            <p:ph type="sldNum" sz="quarter" idx="12"/>
          </p:nvPr>
        </p:nvSpPr>
        <p:spPr/>
        <p:txBody>
          <a:bodyPr/>
          <a:lstStyle/>
          <a:p>
            <a:fld id="{8991DF9D-E48D-4438-8871-78B12F652E0A}" type="slidenum">
              <a:rPr lang="fr-FR" smtClean="0"/>
              <a:pPr/>
              <a:t>9</a:t>
            </a:fld>
            <a:endParaRPr lang="fr-FR"/>
          </a:p>
        </p:txBody>
      </p:sp>
    </p:spTree>
    <p:extLst>
      <p:ext uri="{BB962C8B-B14F-4D97-AF65-F5344CB8AC3E}">
        <p14:creationId xmlns:p14="http://schemas.microsoft.com/office/powerpoint/2010/main" val="294484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left)">
                                      <p:cBhvr>
                                        <p:cTn id="23" dur="500"/>
                                        <p:tgtEl>
                                          <p:spTgt spid="6">
                                            <p:txEl>
                                              <p:pRg st="1" end="1"/>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left)">
                                      <p:cBhvr>
                                        <p:cTn id="26" dur="500"/>
                                        <p:tgtEl>
                                          <p:spTgt spid="6">
                                            <p:txEl>
                                              <p:pRg st="2" end="2"/>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wipe(left)">
                                      <p:cBhvr>
                                        <p:cTn id="30" dur="500"/>
                                        <p:tgtEl>
                                          <p:spTgt spid="6">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ipe(left)">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14" presetClass="entr" presetSubtype="5" fill="hold" grpId="0" nodeType="afterEffect">
                                  <p:stCondLst>
                                    <p:cond delay="250"/>
                                  </p:stCondLst>
                                  <p:childTnLst>
                                    <p:set>
                                      <p:cBhvr>
                                        <p:cTn id="42" dur="1" fill="hold">
                                          <p:stCondLst>
                                            <p:cond delay="0"/>
                                          </p:stCondLst>
                                        </p:cTn>
                                        <p:tgtEl>
                                          <p:spTgt spid="3"/>
                                        </p:tgtEl>
                                        <p:attrNameLst>
                                          <p:attrName>style.visibility</p:attrName>
                                        </p:attrNameLst>
                                      </p:cBhvr>
                                      <p:to>
                                        <p:strVal val="visible"/>
                                      </p:to>
                                    </p:set>
                                    <p:animEffect transition="in" filter="randombar(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3" grpId="0" animBg="1"/>
      <p:bldP spid="11" grpId="0"/>
    </p:bldLst>
  </p:timing>
</p:sld>
</file>

<file path=ppt/theme/theme1.xml><?xml version="1.0" encoding="utf-8"?>
<a:theme xmlns:a="http://schemas.openxmlformats.org/drawingml/2006/main" name="Mailles">
  <a:themeElements>
    <a:clrScheme name="Personnalisé 1">
      <a:dk1>
        <a:sysClr val="windowText" lastClr="000000"/>
      </a:dk1>
      <a:lt1>
        <a:sysClr val="window" lastClr="FFFFFF"/>
      </a:lt1>
      <a:dk2>
        <a:srgbClr val="303030"/>
      </a:dk2>
      <a:lt2>
        <a:srgbClr val="DEDEE0"/>
      </a:lt2>
      <a:accent1>
        <a:srgbClr val="AD0101"/>
      </a:accent1>
      <a:accent2>
        <a:srgbClr val="39302B"/>
      </a:accent2>
      <a:accent3>
        <a:srgbClr val="AC956E"/>
      </a:accent3>
      <a:accent4>
        <a:srgbClr val="808DA9"/>
      </a:accent4>
      <a:accent5>
        <a:srgbClr val="424E5B"/>
      </a:accent5>
      <a:accent6>
        <a:srgbClr val="730E00"/>
      </a:accent6>
      <a:hlink>
        <a:srgbClr val="D26900"/>
      </a:hlink>
      <a:folHlink>
        <a:srgbClr val="D89243"/>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lles">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12807</TotalTime>
  <Words>4024</Words>
  <Application>Microsoft Office PowerPoint</Application>
  <PresentationFormat>Affichage à l'écran (4:3)</PresentationFormat>
  <Paragraphs>872</Paragraphs>
  <Slides>25</Slides>
  <Notes>23</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Mailles</vt:lpstr>
      <vt:lpstr>Présentation PowerPoint</vt:lpstr>
      <vt:lpstr> QUELLE SAGESSE MONTRONS-NOUS?</vt:lpstr>
      <vt:lpstr>Plan </vt:lpstr>
      <vt:lpstr>La sagesse humaine</vt:lpstr>
      <vt:lpstr>La sagesse humaine</vt:lpstr>
      <vt:lpstr>Tester sa sagesse</vt:lpstr>
      <vt:lpstr>La sagesse dans l’AT</vt:lpstr>
      <vt:lpstr>La sagesse dans l’AT</vt:lpstr>
      <vt:lpstr>La sagesse dans le NT</vt:lpstr>
      <vt:lpstr>L’épître de Jacques</vt:lpstr>
      <vt:lpstr>La sagesse dans l’épître de Jacques</vt:lpstr>
      <vt:lpstr>Le test de Jacques</vt:lpstr>
      <vt:lpstr>Sagesses comparées</vt:lpstr>
      <vt:lpstr>Les deux sagesses</vt:lpstr>
      <vt:lpstr>La sagesse du monde</vt:lpstr>
      <vt:lpstr>La sagesse d’en haut (3.17)</vt:lpstr>
      <vt:lpstr>Comment acquérir la sagesse?</vt:lpstr>
      <vt:lpstr>Comment acquérir la sagesse?</vt:lpstr>
      <vt:lpstr>Les obstacles: 3 guerres</vt:lpstr>
      <vt:lpstr>Les obstacles: 3 ennemis</vt:lpstr>
      <vt:lpstr>La panoplie du vainqueur</vt:lpstr>
      <vt:lpstr>Que retenir?</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Jean-Paul</dc:creator>
  <cp:lastModifiedBy>Jean-Paul</cp:lastModifiedBy>
  <cp:revision>484</cp:revision>
  <dcterms:created xsi:type="dcterms:W3CDTF">2018-06-28T13:10:02Z</dcterms:created>
  <dcterms:modified xsi:type="dcterms:W3CDTF">2019-08-28T02:22:04Z</dcterms:modified>
</cp:coreProperties>
</file>