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702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0" algn="ctr" defTabSz="58702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0" algn="ctr" defTabSz="58702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0" algn="ctr" defTabSz="58702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0" algn="ctr" defTabSz="58702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0" algn="ctr" defTabSz="58702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0" algn="ctr" defTabSz="58702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0" algn="ctr" defTabSz="58702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0" algn="ctr" defTabSz="58702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3175" cap="flat">
              <a:solidFill>
                <a:srgbClr val="B4B4B4"/>
              </a:solidFill>
              <a:prstDash val="solid"/>
              <a:miter lim="400000"/>
            </a:ln>
          </a:left>
          <a:right>
            <a:ln w="3175" cap="flat">
              <a:solidFill>
                <a:srgbClr val="B4B4B4"/>
              </a:solidFill>
              <a:prstDash val="solid"/>
              <a:miter lim="400000"/>
            </a:ln>
          </a:right>
          <a:top>
            <a:ln w="3175" cap="flat">
              <a:solidFill>
                <a:srgbClr val="B4B4B4"/>
              </a:solidFill>
              <a:prstDash val="solid"/>
              <a:miter lim="400000"/>
            </a:ln>
          </a:top>
          <a:bottom>
            <a:ln w="3175" cap="flat">
              <a:solidFill>
                <a:srgbClr val="B4B4B4"/>
              </a:solidFill>
              <a:prstDash val="solid"/>
              <a:miter lim="400000"/>
            </a:ln>
          </a:bottom>
          <a:insideH>
            <a:ln w="3175" cap="flat">
              <a:solidFill>
                <a:srgbClr val="B4B4B4"/>
              </a:solidFill>
              <a:prstDash val="solid"/>
              <a:miter lim="400000"/>
            </a:ln>
          </a:insideH>
          <a:insideV>
            <a:ln w="3175"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3175" cap="flat">
              <a:solidFill>
                <a:srgbClr val="B4B4B4"/>
              </a:solidFill>
              <a:prstDash val="solid"/>
              <a:miter lim="400000"/>
            </a:ln>
          </a:left>
          <a:right>
            <a:ln w="3175" cap="flat">
              <a:solidFill>
                <a:srgbClr val="B4B4B4"/>
              </a:solidFill>
              <a:prstDash val="solid"/>
              <a:miter lim="400000"/>
            </a:ln>
          </a:right>
          <a:top>
            <a:ln w="3175" cap="flat">
              <a:solidFill>
                <a:srgbClr val="B4B4B4"/>
              </a:solidFill>
              <a:prstDash val="solid"/>
              <a:miter lim="400000"/>
            </a:ln>
          </a:top>
          <a:bottom>
            <a:ln w="3175" cap="flat">
              <a:solidFill>
                <a:srgbClr val="B4B4B4"/>
              </a:solidFill>
              <a:prstDash val="solid"/>
              <a:miter lim="400000"/>
            </a:ln>
          </a:bottom>
          <a:insideH>
            <a:ln w="3175" cap="flat">
              <a:solidFill>
                <a:srgbClr val="B4B4B4"/>
              </a:solidFill>
              <a:prstDash val="solid"/>
              <a:miter lim="400000"/>
            </a:ln>
          </a:insideH>
          <a:insideV>
            <a:ln w="3175"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3175" cap="flat">
              <a:solidFill>
                <a:srgbClr val="B4B4B4"/>
              </a:solidFill>
              <a:prstDash val="solid"/>
              <a:miter lim="400000"/>
            </a:ln>
          </a:left>
          <a:right>
            <a:ln w="3175" cap="flat">
              <a:solidFill>
                <a:srgbClr val="B4B4B4"/>
              </a:solidFill>
              <a:prstDash val="solid"/>
              <a:miter lim="400000"/>
            </a:ln>
          </a:right>
          <a:top>
            <a:ln w="3175" cap="flat">
              <a:solidFill>
                <a:srgbClr val="B4B4B4"/>
              </a:solidFill>
              <a:prstDash val="solid"/>
              <a:miter lim="400000"/>
            </a:ln>
          </a:top>
          <a:bottom>
            <a:ln w="3175" cap="flat">
              <a:solidFill>
                <a:srgbClr val="B4B4B4"/>
              </a:solidFill>
              <a:prstDash val="solid"/>
              <a:miter lim="400000"/>
            </a:ln>
          </a:bottom>
          <a:insideH>
            <a:ln w="3175" cap="flat">
              <a:solidFill>
                <a:srgbClr val="B4B4B4"/>
              </a:solidFill>
              <a:prstDash val="solid"/>
              <a:miter lim="400000"/>
            </a:ln>
          </a:insideH>
          <a:insideV>
            <a:ln w="3175"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3175" cap="flat">
              <a:solidFill>
                <a:srgbClr val="B4B4B4"/>
              </a:solidFill>
              <a:prstDash val="solid"/>
              <a:miter lim="400000"/>
            </a:ln>
          </a:left>
          <a:right>
            <a:ln w="3175" cap="flat">
              <a:solidFill>
                <a:srgbClr val="B4B4B4"/>
              </a:solidFill>
              <a:prstDash val="solid"/>
              <a:miter lim="400000"/>
            </a:ln>
          </a:right>
          <a:top>
            <a:ln w="3175" cap="flat">
              <a:solidFill>
                <a:srgbClr val="B4B4B4"/>
              </a:solidFill>
              <a:prstDash val="solid"/>
              <a:miter lim="400000"/>
            </a:ln>
          </a:top>
          <a:bottom>
            <a:ln w="3175" cap="flat">
              <a:solidFill>
                <a:srgbClr val="B4B4B4"/>
              </a:solidFill>
              <a:prstDash val="solid"/>
              <a:miter lim="400000"/>
            </a:ln>
          </a:bottom>
          <a:insideH>
            <a:ln w="3175" cap="flat">
              <a:solidFill>
                <a:srgbClr val="B4B4B4"/>
              </a:solidFill>
              <a:prstDash val="solid"/>
              <a:miter lim="400000"/>
            </a:ln>
          </a:insideH>
          <a:insideV>
            <a:ln w="3175"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12700"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noFill/>
        </a:fill>
      </a:tcStyle>
    </a:lastRow>
    <a:firstRow>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3175" cap="flat">
              <a:solidFill>
                <a:srgbClr val="FFFFFF"/>
              </a:solidFill>
              <a:prstDash val="solid"/>
              <a:miter lim="400000"/>
            </a:ln>
          </a:left>
          <a:right>
            <a:ln w="127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3175"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FFFFFF"/>
              </a:solidFill>
              <a:prstDash val="solid"/>
              <a:miter lim="400000"/>
            </a:ln>
          </a:top>
          <a:bottom>
            <a:ln w="12700" cap="flat">
              <a:solidFill>
                <a:srgbClr val="FFFFFF"/>
              </a:solidFill>
              <a:prstDash val="solid"/>
              <a:miter lim="400000"/>
            </a:ln>
          </a:bottom>
          <a:insideH>
            <a:ln w="3175"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3175" cap="flat">
              <a:solidFill>
                <a:srgbClr val="CBCBCB"/>
              </a:solidFill>
              <a:prstDash val="solid"/>
              <a:miter lim="400000"/>
            </a:ln>
          </a:left>
          <a:right>
            <a:ln w="3175" cap="flat">
              <a:solidFill>
                <a:srgbClr val="CBCBCB"/>
              </a:solidFill>
              <a:prstDash val="solid"/>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solidFill>
                <a:srgbClr val="CBCBCB"/>
              </a:solidFill>
              <a:prstDash val="solid"/>
              <a:miter lim="400000"/>
            </a:ln>
          </a:insideH>
          <a:insideV>
            <a:ln w="3175"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CBCBCB"/>
              </a:solidFill>
              <a:prstDash val="solid"/>
              <a:miter lim="400000"/>
            </a:ln>
          </a:top>
          <a:bottom>
            <a:ln w="3175" cap="flat">
              <a:solidFill>
                <a:srgbClr val="CBCBCB"/>
              </a:solidFill>
              <a:prstDash val="solid"/>
              <a:miter lim="400000"/>
            </a:ln>
          </a:bottom>
          <a:insideH>
            <a:ln w="3175"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CBCBCB"/>
              </a:solidFill>
              <a:prstDash val="solid"/>
              <a:miter lim="400000"/>
            </a:ln>
          </a:top>
          <a:bottom>
            <a:ln w="3175" cap="flat">
              <a:solidFill>
                <a:srgbClr val="FFFFFF"/>
              </a:solidFill>
              <a:prstDash val="solid"/>
              <a:miter lim="400000"/>
            </a:ln>
          </a:bottom>
          <a:insideH>
            <a:ln w="3175"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3175" cap="flat">
              <a:solidFill>
                <a:srgbClr val="FFFFFF"/>
              </a:solidFill>
              <a:custDash>
                <a:ds d="200000" sp="200000"/>
              </a:custDash>
              <a:miter lim="400000"/>
            </a:ln>
          </a:left>
          <a:right>
            <a:ln w="3175" cap="flat">
              <a:solidFill>
                <a:srgbClr val="FFFFFF"/>
              </a:solidFill>
              <a:custDash>
                <a:ds d="200000" sp="200000"/>
              </a:custDash>
              <a:miter lim="400000"/>
            </a:ln>
          </a:right>
          <a:top>
            <a:ln w="3175" cap="flat">
              <a:solidFill>
                <a:srgbClr val="FFFFFF"/>
              </a:solidFill>
              <a:custDash>
                <a:ds d="200000" sp="200000"/>
              </a:custDash>
              <a:miter lim="400000"/>
            </a:ln>
          </a:top>
          <a:bottom>
            <a:ln w="3175" cap="flat">
              <a:solidFill>
                <a:srgbClr val="FFFFFF"/>
              </a:solidFill>
              <a:custDash>
                <a:ds d="200000" sp="200000"/>
              </a:custDash>
              <a:miter lim="400000"/>
            </a:ln>
          </a:bottom>
          <a:insideH>
            <a:ln w="3175" cap="flat">
              <a:solidFill>
                <a:srgbClr val="FFFFFF"/>
              </a:solidFill>
              <a:custDash>
                <a:ds d="200000" sp="200000"/>
              </a:custDash>
              <a:miter lim="400000"/>
            </a:ln>
          </a:insideH>
          <a:insideV>
            <a:ln w="3175"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3175" cap="flat">
              <a:solidFill>
                <a:srgbClr val="FFFFFF"/>
              </a:solidFill>
              <a:prstDash val="solid"/>
              <a:miter lim="400000"/>
            </a:ln>
          </a:right>
          <a:top>
            <a:ln w="3175" cap="flat">
              <a:solidFill>
                <a:srgbClr val="FFFFFF"/>
              </a:solidFill>
              <a:custDash>
                <a:ds d="200000" sp="200000"/>
              </a:custDash>
              <a:miter lim="400000"/>
            </a:ln>
          </a:top>
          <a:bottom>
            <a:ln w="3175" cap="flat">
              <a:solidFill>
                <a:srgbClr val="FFFFFF"/>
              </a:solidFill>
              <a:custDash>
                <a:ds d="200000" sp="200000"/>
              </a:custDash>
              <a:miter lim="400000"/>
            </a:ln>
          </a:bottom>
          <a:insideH>
            <a:ln w="3175" cap="flat">
              <a:solidFill>
                <a:srgbClr val="FFFFFF"/>
              </a:solidFill>
              <a:custDash>
                <a:ds d="200000" sp="200000"/>
              </a:custDash>
              <a:miter lim="400000"/>
            </a:ln>
          </a:insideH>
          <a:insideV>
            <a:ln w="3175"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3175" cap="flat">
              <a:solidFill>
                <a:srgbClr val="FFFFFF"/>
              </a:solidFill>
              <a:custDash>
                <a:ds d="200000" sp="200000"/>
              </a:custDash>
              <a:miter lim="400000"/>
            </a:ln>
          </a:left>
          <a:right>
            <a:ln w="3175" cap="flat">
              <a:solidFill>
                <a:srgbClr val="FFFFFF"/>
              </a:solidFill>
              <a:custDash>
                <a:ds d="200000" sp="200000"/>
              </a:custDash>
              <a:miter lim="400000"/>
            </a:ln>
          </a:right>
          <a:top>
            <a:ln w="3175" cap="flat">
              <a:solidFill>
                <a:srgbClr val="FFFFFF"/>
              </a:solidFill>
              <a:prstDash val="solid"/>
              <a:miter lim="400000"/>
            </a:ln>
          </a:top>
          <a:bottom>
            <a:ln w="12700" cap="flat">
              <a:noFill/>
              <a:miter lim="400000"/>
            </a:ln>
          </a:bottom>
          <a:insideH>
            <a:ln w="3175" cap="flat">
              <a:noFill/>
              <a:miter lim="400000"/>
            </a:ln>
          </a:insideH>
          <a:insideV>
            <a:ln w="3175"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3175" cap="flat">
              <a:solidFill>
                <a:srgbClr val="FFFFFF"/>
              </a:solidFill>
              <a:custDash>
                <a:ds d="200000" sp="200000"/>
              </a:custDash>
              <a:miter lim="400000"/>
            </a:ln>
          </a:left>
          <a:right>
            <a:ln w="3175" cap="flat">
              <a:solidFill>
                <a:srgbClr val="FFFFFF"/>
              </a:solidFill>
              <a:custDash>
                <a:ds d="200000" sp="200000"/>
              </a:custDash>
              <a:miter lim="400000"/>
            </a:ln>
          </a:right>
          <a:top>
            <a:ln w="12700" cap="flat">
              <a:noFill/>
              <a:miter lim="400000"/>
            </a:ln>
          </a:top>
          <a:bottom>
            <a:ln w="3175" cap="flat">
              <a:solidFill>
                <a:srgbClr val="FFFFFF"/>
              </a:solidFill>
              <a:prstDash val="solid"/>
              <a:miter lim="400000"/>
            </a:ln>
          </a:bottom>
          <a:insideH>
            <a:ln w="3175" cap="flat">
              <a:noFill/>
              <a:miter lim="400000"/>
            </a:ln>
          </a:insideH>
          <a:insideV>
            <a:ln w="3175"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prstGeom prst="rect">
            <a:avLst/>
          </a:prstGeom>
        </p:spPr>
        <p:txBody>
          <a:bodyPr/>
          <a:lstStyle/>
          <a:p>
            <a:pPr/>
            <a:r>
              <a:t>Texte du titre</a:t>
            </a:r>
          </a:p>
        </p:txBody>
      </p:sp>
      <p:sp>
        <p:nvSpPr>
          <p:cNvPr id="12" name="Texte niveau 1…"/>
          <p:cNvSpPr txBox="1"/>
          <p:nvPr>
            <p:ph type="body" sz="quarter"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txBox="1"/>
          <p:nvPr>
            <p:ph type="body" sz="quarter" idx="21"/>
          </p:nvPr>
        </p:nvSpPr>
        <p:spPr>
          <a:xfrm>
            <a:off x="1273386" y="5994400"/>
            <a:ext cx="10464801" cy="447887"/>
          </a:xfrm>
          <a:prstGeom prst="rect">
            <a:avLst/>
          </a:prstGeom>
        </p:spPr>
        <p:txBody>
          <a:bodyPr>
            <a:spAutoFit/>
          </a:bodyPr>
          <a:lstStyle>
            <a:lvl1pPr>
              <a:defRPr b="1" sz="2600">
                <a:latin typeface="Helvetica"/>
                <a:ea typeface="Helvetica"/>
                <a:cs typeface="Helvetica"/>
                <a:sym typeface="Helvetica"/>
              </a:defRPr>
            </a:lvl1pPr>
          </a:lstStyle>
          <a:p>
            <a:pPr/>
            <a:r>
              <a:t>-Gilles Allain</a:t>
            </a:r>
          </a:p>
        </p:txBody>
      </p:sp>
      <p:sp>
        <p:nvSpPr>
          <p:cNvPr id="94" name="« Saisissez une citation ici. »"/>
          <p:cNvSpPr txBox="1"/>
          <p:nvPr>
            <p:ph type="body" sz="quarter" idx="22"/>
          </p:nvPr>
        </p:nvSpPr>
        <p:spPr>
          <a:xfrm>
            <a:off x="1273386" y="4357793"/>
            <a:ext cx="10464801" cy="638387"/>
          </a:xfrm>
          <a:prstGeom prst="rect">
            <a:avLst/>
          </a:prstGeom>
        </p:spPr>
        <p:txBody>
          <a:bodyPr anchor="ctr">
            <a:spAutoFit/>
          </a:bodyPr>
          <a:lstStyle>
            <a:lvl1pPr>
              <a:spcBef>
                <a:spcPts val="2400"/>
              </a:spcBef>
              <a:defRPr sz="3800"/>
            </a:lvl1pPr>
          </a:lstStyle>
          <a:p>
            <a:pPr/>
            <a:r>
              <a:t>« Saisissez une citation ici. »</a:t>
            </a: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25401" y="-135467"/>
            <a:ext cx="13055602" cy="8703734"/>
          </a:xfrm>
          <a:prstGeom prst="rect">
            <a:avLst/>
          </a:prstGeom>
        </p:spPr>
        <p:txBody>
          <a:bodyPr lIns="91439" tIns="45719" rIns="91439" bIns="45719">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21"/>
          </p:nvPr>
        </p:nvSpPr>
        <p:spPr>
          <a:xfrm>
            <a:off x="1468119" y="-108374"/>
            <a:ext cx="10048242" cy="6698828"/>
          </a:xfrm>
          <a:prstGeom prst="rect">
            <a:avLst/>
          </a:prstGeom>
        </p:spPr>
        <p:txBody>
          <a:bodyPr lIns="91439" tIns="45719" rIns="91439" bIns="45719">
            <a:noAutofit/>
          </a:bodyPr>
          <a:lstStyle/>
          <a:p>
            <a:pPr/>
          </a:p>
        </p:txBody>
      </p:sp>
      <p:sp>
        <p:nvSpPr>
          <p:cNvPr id="21" name="Texte du titre"/>
          <p:cNvSpPr txBox="1"/>
          <p:nvPr>
            <p:ph type="title"/>
          </p:nvPr>
        </p:nvSpPr>
        <p:spPr>
          <a:xfrm>
            <a:off x="1273386" y="6258560"/>
            <a:ext cx="10464801" cy="1070187"/>
          </a:xfrm>
          <a:prstGeom prst="rect">
            <a:avLst/>
          </a:prstGeom>
        </p:spPr>
        <p:txBody>
          <a:bodyPr/>
          <a:lstStyle/>
          <a:p>
            <a:pPr/>
            <a:r>
              <a:t>Texte du titre</a:t>
            </a:r>
          </a:p>
        </p:txBody>
      </p:sp>
      <p:sp>
        <p:nvSpPr>
          <p:cNvPr id="22" name="Texte niveau 1…"/>
          <p:cNvSpPr txBox="1"/>
          <p:nvPr>
            <p:ph type="body" sz="quarter" idx="1"/>
          </p:nvPr>
        </p:nvSpPr>
        <p:spPr>
          <a:xfrm>
            <a:off x="1273386" y="7362613"/>
            <a:ext cx="10464801" cy="914401"/>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3386" y="3637279"/>
            <a:ext cx="10464801" cy="2479042"/>
          </a:xfrm>
          <a:prstGeom prst="rect">
            <a:avLst/>
          </a:prstGeom>
        </p:spPr>
        <p:txBody>
          <a:bodyPr anchor="ct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21"/>
          </p:nvPr>
        </p:nvSpPr>
        <p:spPr>
          <a:xfrm>
            <a:off x="6617546" y="67733"/>
            <a:ext cx="5513495" cy="8270242"/>
          </a:xfrm>
          <a:prstGeom prst="rect">
            <a:avLst/>
          </a:prstGeom>
        </p:spPr>
        <p:txBody>
          <a:bodyPr lIns="91439" tIns="45719" rIns="91439" bIns="45719">
            <a:noAutofit/>
          </a:bodyPr>
          <a:lstStyle/>
          <a:p>
            <a:pPr/>
          </a:p>
        </p:txBody>
      </p:sp>
      <p:sp>
        <p:nvSpPr>
          <p:cNvPr id="39" name="Texte du titre"/>
          <p:cNvSpPr txBox="1"/>
          <p:nvPr>
            <p:ph type="title"/>
          </p:nvPr>
        </p:nvSpPr>
        <p:spPr>
          <a:xfrm>
            <a:off x="955039" y="1788159"/>
            <a:ext cx="5337388" cy="3000588"/>
          </a:xfrm>
          <a:prstGeom prst="rect">
            <a:avLst/>
          </a:prstGeom>
        </p:spPr>
        <p:txBody>
          <a:bodyPr/>
          <a:lstStyle>
            <a:lvl1pPr>
              <a:defRPr sz="5800"/>
            </a:lvl1pPr>
          </a:lstStyle>
          <a:p>
            <a:pPr/>
            <a:r>
              <a:t>Texte du titre</a:t>
            </a:r>
          </a:p>
        </p:txBody>
      </p:sp>
      <p:sp>
        <p:nvSpPr>
          <p:cNvPr id="40" name="Texte niveau 1…"/>
          <p:cNvSpPr txBox="1"/>
          <p:nvPr>
            <p:ph type="body" sz="quarter" idx="1"/>
          </p:nvPr>
        </p:nvSpPr>
        <p:spPr>
          <a:xfrm>
            <a:off x="955039" y="4971626"/>
            <a:ext cx="5337388" cy="3000588"/>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xfrm>
            <a:off x="955039" y="1523999"/>
            <a:ext cx="11101495" cy="1591735"/>
          </a:xfrm>
          <a:prstGeom prst="rect">
            <a:avLst/>
          </a:prstGeom>
        </p:spPr>
        <p:txBody>
          <a:bodyPr anchor="ctr"/>
          <a:lstStyle/>
          <a:p>
            <a:pPr/>
            <a:r>
              <a:t>Texte du titre</a:t>
            </a:r>
          </a:p>
        </p:txBody>
      </p:sp>
      <p:sp>
        <p:nvSpPr>
          <p:cNvPr id="49" name="Numéro de diapositive"/>
          <p:cNvSpPr txBox="1"/>
          <p:nvPr>
            <p:ph type="sldNum" sz="quarter" idx="2"/>
          </p:nvPr>
        </p:nvSpPr>
        <p:spPr>
          <a:xfrm>
            <a:off x="6350575" y="8110220"/>
            <a:ext cx="292846" cy="295487"/>
          </a:xfrm>
          <a:prstGeom prst="rect">
            <a:avLst/>
          </a:prstGeom>
        </p:spPr>
        <p:txBody>
          <a:bodyPr anchor="b"/>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xfrm>
            <a:off x="955039" y="1523999"/>
            <a:ext cx="11101495" cy="1591735"/>
          </a:xfrm>
          <a:prstGeom prst="rect">
            <a:avLst/>
          </a:prstGeom>
        </p:spPr>
        <p:txBody>
          <a:bodyPr anchor="ctr"/>
          <a:lstStyle/>
          <a:p>
            <a:pPr/>
            <a:r>
              <a:t>Texte du titre</a:t>
            </a:r>
          </a:p>
        </p:txBody>
      </p:sp>
      <p:sp>
        <p:nvSpPr>
          <p:cNvPr id="57" name="Texte niveau 1…"/>
          <p:cNvSpPr txBox="1"/>
          <p:nvPr>
            <p:ph type="body" idx="1"/>
          </p:nvPr>
        </p:nvSpPr>
        <p:spPr>
          <a:xfrm>
            <a:off x="955039" y="3163146"/>
            <a:ext cx="11101495" cy="4714241"/>
          </a:xfrm>
          <a:prstGeom prst="rect">
            <a:avLst/>
          </a:prstGeom>
        </p:spPr>
        <p:txBody>
          <a:bodyPr anchor="ctr"/>
          <a:lstStyle>
            <a:lvl1pPr marL="422030" indent="-422030" algn="l">
              <a:spcBef>
                <a:spcPts val="4100"/>
              </a:spcBef>
              <a:buSzPct val="75000"/>
              <a:buChar char="•"/>
              <a:defRPr sz="3600"/>
            </a:lvl1pPr>
            <a:lvl2pPr marL="1031630" indent="-422030" algn="l">
              <a:spcBef>
                <a:spcPts val="4100"/>
              </a:spcBef>
              <a:buSzPct val="75000"/>
              <a:buChar char="•"/>
              <a:defRPr sz="3600"/>
            </a:lvl2pPr>
            <a:lvl3pPr marL="1641230" indent="-422030" algn="l">
              <a:spcBef>
                <a:spcPts val="4100"/>
              </a:spcBef>
              <a:buSzPct val="75000"/>
              <a:buChar char="•"/>
              <a:defRPr sz="3600"/>
            </a:lvl3pPr>
            <a:lvl4pPr marL="2250830" indent="-422030" algn="l">
              <a:spcBef>
                <a:spcPts val="4100"/>
              </a:spcBef>
              <a:buSzPct val="75000"/>
              <a:buChar char="•"/>
              <a:defRPr sz="3600"/>
            </a:lvl4pPr>
            <a:lvl5pPr marL="2860430" indent="-422030" algn="l">
              <a:spcBef>
                <a:spcPts val="4100"/>
              </a:spcBef>
              <a:buSzPct val="75000"/>
              <a:buChar char="•"/>
              <a:defRPr sz="3600"/>
            </a:lvl5p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21"/>
          </p:nvPr>
        </p:nvSpPr>
        <p:spPr>
          <a:xfrm>
            <a:off x="6664960" y="426719"/>
            <a:ext cx="5436730" cy="8155095"/>
          </a:xfrm>
          <a:prstGeom prst="rect">
            <a:avLst/>
          </a:prstGeom>
        </p:spPr>
        <p:txBody>
          <a:bodyPr lIns="91439" tIns="45719" rIns="91439" bIns="45719">
            <a:noAutofit/>
          </a:bodyPr>
          <a:lstStyle/>
          <a:p>
            <a:pPr/>
          </a:p>
        </p:txBody>
      </p:sp>
      <p:sp>
        <p:nvSpPr>
          <p:cNvPr id="66" name="Texte du titre"/>
          <p:cNvSpPr txBox="1"/>
          <p:nvPr>
            <p:ph type="title"/>
          </p:nvPr>
        </p:nvSpPr>
        <p:spPr>
          <a:xfrm>
            <a:off x="955039" y="1523999"/>
            <a:ext cx="11101495" cy="1591735"/>
          </a:xfrm>
          <a:prstGeom prst="rect">
            <a:avLst/>
          </a:prstGeom>
        </p:spPr>
        <p:txBody>
          <a:bodyPr anchor="ctr"/>
          <a:lstStyle/>
          <a:p>
            <a:pPr/>
            <a:r>
              <a:t>Texte du titre</a:t>
            </a:r>
          </a:p>
        </p:txBody>
      </p:sp>
      <p:sp>
        <p:nvSpPr>
          <p:cNvPr id="67" name="Texte niveau 1…"/>
          <p:cNvSpPr txBox="1"/>
          <p:nvPr>
            <p:ph type="body" sz="quarter" idx="1"/>
          </p:nvPr>
        </p:nvSpPr>
        <p:spPr>
          <a:xfrm>
            <a:off x="955039" y="3163146"/>
            <a:ext cx="5337388" cy="4714241"/>
          </a:xfrm>
          <a:prstGeom prst="rect">
            <a:avLst/>
          </a:prstGeom>
        </p:spPr>
        <p:txBody>
          <a:bodyPr anchor="ctr"/>
          <a:lstStyle>
            <a:lvl1pPr marL="295442" indent="-295442" algn="l">
              <a:spcBef>
                <a:spcPts val="3700"/>
              </a:spcBef>
              <a:buSzPct val="75000"/>
              <a:buChar char="•"/>
              <a:defRPr sz="2600"/>
            </a:lvl1pPr>
            <a:lvl2pPr marL="727242" indent="-295442" algn="l">
              <a:spcBef>
                <a:spcPts val="3700"/>
              </a:spcBef>
              <a:buSzPct val="75000"/>
              <a:buChar char="•"/>
              <a:defRPr sz="2600"/>
            </a:lvl2pPr>
            <a:lvl3pPr marL="1159042" indent="-295442" algn="l">
              <a:spcBef>
                <a:spcPts val="3700"/>
              </a:spcBef>
              <a:buSzPct val="75000"/>
              <a:buChar char="•"/>
              <a:defRPr sz="2600"/>
            </a:lvl3pPr>
            <a:lvl4pPr marL="1590842" indent="-295442" algn="l">
              <a:spcBef>
                <a:spcPts val="3700"/>
              </a:spcBef>
              <a:buSzPct val="75000"/>
              <a:buChar char="•"/>
              <a:defRPr sz="2600"/>
            </a:lvl4pPr>
            <a:lvl5pPr marL="2022642" indent="-295442" algn="l">
              <a:spcBef>
                <a:spcPts val="3700"/>
              </a:spcBef>
              <a:buSzPct val="75000"/>
              <a:buChar char="•"/>
              <a:defRPr sz="26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5039" y="2174239"/>
            <a:ext cx="11101495" cy="5411895"/>
          </a:xfrm>
          <a:prstGeom prst="rect">
            <a:avLst/>
          </a:prstGeom>
        </p:spPr>
        <p:txBody>
          <a:bodyPr anchor="ctr"/>
          <a:lstStyle>
            <a:lvl1pPr marL="422030" indent="-422030" algn="l">
              <a:spcBef>
                <a:spcPts val="4100"/>
              </a:spcBef>
              <a:buSzPct val="75000"/>
              <a:buChar char="•"/>
              <a:defRPr sz="3600"/>
            </a:lvl1pPr>
            <a:lvl2pPr marL="1031630" indent="-422030" algn="l">
              <a:spcBef>
                <a:spcPts val="4100"/>
              </a:spcBef>
              <a:buSzPct val="75000"/>
              <a:buChar char="•"/>
              <a:defRPr sz="3600"/>
            </a:lvl2pPr>
            <a:lvl3pPr marL="1641230" indent="-422030" algn="l">
              <a:spcBef>
                <a:spcPts val="4100"/>
              </a:spcBef>
              <a:buSzPct val="75000"/>
              <a:buChar char="•"/>
              <a:defRPr sz="3600"/>
            </a:lvl3pPr>
            <a:lvl4pPr marL="2250830" indent="-422030" algn="l">
              <a:spcBef>
                <a:spcPts val="4100"/>
              </a:spcBef>
              <a:buSzPct val="75000"/>
              <a:buChar char="•"/>
              <a:defRPr sz="3600"/>
            </a:lvl4pPr>
            <a:lvl5pPr marL="2860430" indent="-422030" algn="l">
              <a:spcBef>
                <a:spcPts val="4100"/>
              </a:spcBef>
              <a:buSzPct val="75000"/>
              <a:buChar char="•"/>
              <a:defRPr sz="3600"/>
            </a:lvl5p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21"/>
          </p:nvPr>
        </p:nvSpPr>
        <p:spPr>
          <a:xfrm>
            <a:off x="6583680" y="5012266"/>
            <a:ext cx="5567681" cy="3711788"/>
          </a:xfrm>
          <a:prstGeom prst="rect">
            <a:avLst/>
          </a:prstGeom>
        </p:spPr>
        <p:txBody>
          <a:bodyPr lIns="91439" tIns="45719" rIns="91439" bIns="45719">
            <a:noAutofit/>
          </a:bodyPr>
          <a:lstStyle/>
          <a:p>
            <a:pPr/>
          </a:p>
        </p:txBody>
      </p:sp>
      <p:sp>
        <p:nvSpPr>
          <p:cNvPr id="84" name="Image"/>
          <p:cNvSpPr/>
          <p:nvPr>
            <p:ph type="pic" sz="quarter" idx="22"/>
          </p:nvPr>
        </p:nvSpPr>
        <p:spPr>
          <a:xfrm>
            <a:off x="6617546" y="1320799"/>
            <a:ext cx="5527041" cy="3684695"/>
          </a:xfrm>
          <a:prstGeom prst="rect">
            <a:avLst/>
          </a:prstGeom>
        </p:spPr>
        <p:txBody>
          <a:bodyPr lIns="91439" tIns="45719" rIns="91439" bIns="45719">
            <a:noAutofit/>
          </a:bodyPr>
          <a:lstStyle/>
          <a:p>
            <a:pPr/>
          </a:p>
        </p:txBody>
      </p:sp>
      <p:sp>
        <p:nvSpPr>
          <p:cNvPr id="85" name="Image"/>
          <p:cNvSpPr/>
          <p:nvPr>
            <p:ph type="pic" sz="half" idx="23"/>
          </p:nvPr>
        </p:nvSpPr>
        <p:spPr>
          <a:xfrm>
            <a:off x="844408" y="216746"/>
            <a:ext cx="5554135" cy="8331201"/>
          </a:xfrm>
          <a:prstGeom prst="rect">
            <a:avLst/>
          </a:prstGeom>
        </p:spPr>
        <p:txBody>
          <a:bodyPr lIns="91439" tIns="45719" rIns="91439" bIns="45719">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1273386" y="2445173"/>
            <a:ext cx="10464801" cy="2479041"/>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b">
            <a:normAutofit fontScale="100000" lnSpcReduction="0"/>
          </a:bodyPr>
          <a:lstStyle/>
          <a:p>
            <a:pPr/>
            <a:r>
              <a:t>Texte du titre</a:t>
            </a:r>
          </a:p>
        </p:txBody>
      </p:sp>
      <p:sp>
        <p:nvSpPr>
          <p:cNvPr id="3" name="Texte niveau 1…"/>
          <p:cNvSpPr txBox="1"/>
          <p:nvPr>
            <p:ph type="body" idx="1"/>
          </p:nvPr>
        </p:nvSpPr>
        <p:spPr>
          <a:xfrm>
            <a:off x="1273386" y="4991946"/>
            <a:ext cx="10464801" cy="846668"/>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50575" y="8155093"/>
            <a:ext cx="292846" cy="295488"/>
          </a:xfrm>
          <a:prstGeom prst="rect">
            <a:avLst/>
          </a:prstGeom>
          <a:ln w="3175">
            <a:miter lim="400000"/>
          </a:ln>
        </p:spPr>
        <p:txBody>
          <a:bodyPr wrap="none" lIns="27093" tIns="27093" rIns="27093" bIns="27093">
            <a:spAutoFit/>
          </a:bodyPr>
          <a:lstStyle>
            <a:lvl1pPr>
              <a:defRPr sz="16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7022" rtl="0" latinLnBrk="0">
        <a:lnSpc>
          <a:spcPct val="100000"/>
        </a:lnSpc>
        <a:spcBef>
          <a:spcPts val="0"/>
        </a:spcBef>
        <a:spcAft>
          <a:spcPts val="0"/>
        </a:spcAft>
        <a:buClrTx/>
        <a:buSzTx/>
        <a:buFontTx/>
        <a:buNone/>
        <a:tabLst/>
        <a:defRPr b="0" baseline="0" cap="none" i="0" spc="0" strike="noStrike" sz="7800" u="none">
          <a:solidFill>
            <a:srgbClr val="FFFFFF"/>
          </a:solidFill>
          <a:uFillTx/>
          <a:latin typeface="+mn-lt"/>
          <a:ea typeface="+mn-ea"/>
          <a:cs typeface="+mn-cs"/>
          <a:sym typeface="Helvetica Light"/>
        </a:defRPr>
      </a:lvl1pPr>
      <a:lvl2pPr marL="0" marR="0" indent="0" algn="ctr" defTabSz="587022" rtl="0" latinLnBrk="0">
        <a:lnSpc>
          <a:spcPct val="100000"/>
        </a:lnSpc>
        <a:spcBef>
          <a:spcPts val="0"/>
        </a:spcBef>
        <a:spcAft>
          <a:spcPts val="0"/>
        </a:spcAft>
        <a:buClrTx/>
        <a:buSzTx/>
        <a:buFontTx/>
        <a:buNone/>
        <a:tabLst/>
        <a:defRPr b="0" baseline="0" cap="none" i="0" spc="0" strike="noStrike" sz="7800" u="none">
          <a:solidFill>
            <a:srgbClr val="FFFFFF"/>
          </a:solidFill>
          <a:uFillTx/>
          <a:latin typeface="+mn-lt"/>
          <a:ea typeface="+mn-ea"/>
          <a:cs typeface="+mn-cs"/>
          <a:sym typeface="Helvetica Light"/>
        </a:defRPr>
      </a:lvl2pPr>
      <a:lvl3pPr marL="0" marR="0" indent="0" algn="ctr" defTabSz="587022" rtl="0" latinLnBrk="0">
        <a:lnSpc>
          <a:spcPct val="100000"/>
        </a:lnSpc>
        <a:spcBef>
          <a:spcPts val="0"/>
        </a:spcBef>
        <a:spcAft>
          <a:spcPts val="0"/>
        </a:spcAft>
        <a:buClrTx/>
        <a:buSzTx/>
        <a:buFontTx/>
        <a:buNone/>
        <a:tabLst/>
        <a:defRPr b="0" baseline="0" cap="none" i="0" spc="0" strike="noStrike" sz="7800" u="none">
          <a:solidFill>
            <a:srgbClr val="FFFFFF"/>
          </a:solidFill>
          <a:uFillTx/>
          <a:latin typeface="+mn-lt"/>
          <a:ea typeface="+mn-ea"/>
          <a:cs typeface="+mn-cs"/>
          <a:sym typeface="Helvetica Light"/>
        </a:defRPr>
      </a:lvl3pPr>
      <a:lvl4pPr marL="0" marR="0" indent="0" algn="ctr" defTabSz="587022" rtl="0" latinLnBrk="0">
        <a:lnSpc>
          <a:spcPct val="100000"/>
        </a:lnSpc>
        <a:spcBef>
          <a:spcPts val="0"/>
        </a:spcBef>
        <a:spcAft>
          <a:spcPts val="0"/>
        </a:spcAft>
        <a:buClrTx/>
        <a:buSzTx/>
        <a:buFontTx/>
        <a:buNone/>
        <a:tabLst/>
        <a:defRPr b="0" baseline="0" cap="none" i="0" spc="0" strike="noStrike" sz="7800" u="none">
          <a:solidFill>
            <a:srgbClr val="FFFFFF"/>
          </a:solidFill>
          <a:uFillTx/>
          <a:latin typeface="+mn-lt"/>
          <a:ea typeface="+mn-ea"/>
          <a:cs typeface="+mn-cs"/>
          <a:sym typeface="Helvetica Light"/>
        </a:defRPr>
      </a:lvl4pPr>
      <a:lvl5pPr marL="0" marR="0" indent="0" algn="ctr" defTabSz="587022" rtl="0" latinLnBrk="0">
        <a:lnSpc>
          <a:spcPct val="100000"/>
        </a:lnSpc>
        <a:spcBef>
          <a:spcPts val="0"/>
        </a:spcBef>
        <a:spcAft>
          <a:spcPts val="0"/>
        </a:spcAft>
        <a:buClrTx/>
        <a:buSzTx/>
        <a:buFontTx/>
        <a:buNone/>
        <a:tabLst/>
        <a:defRPr b="0" baseline="0" cap="none" i="0" spc="0" strike="noStrike" sz="7800" u="none">
          <a:solidFill>
            <a:srgbClr val="FFFFFF"/>
          </a:solidFill>
          <a:uFillTx/>
          <a:latin typeface="+mn-lt"/>
          <a:ea typeface="+mn-ea"/>
          <a:cs typeface="+mn-cs"/>
          <a:sym typeface="Helvetica Light"/>
        </a:defRPr>
      </a:lvl5pPr>
      <a:lvl6pPr marL="0" marR="0" indent="0" algn="ctr" defTabSz="587022" rtl="0" latinLnBrk="0">
        <a:lnSpc>
          <a:spcPct val="100000"/>
        </a:lnSpc>
        <a:spcBef>
          <a:spcPts val="0"/>
        </a:spcBef>
        <a:spcAft>
          <a:spcPts val="0"/>
        </a:spcAft>
        <a:buClrTx/>
        <a:buSzTx/>
        <a:buFontTx/>
        <a:buNone/>
        <a:tabLst/>
        <a:defRPr b="0" baseline="0" cap="none" i="0" spc="0" strike="noStrike" sz="7800" u="none">
          <a:solidFill>
            <a:srgbClr val="FFFFFF"/>
          </a:solidFill>
          <a:uFillTx/>
          <a:latin typeface="+mn-lt"/>
          <a:ea typeface="+mn-ea"/>
          <a:cs typeface="+mn-cs"/>
          <a:sym typeface="Helvetica Light"/>
        </a:defRPr>
      </a:lvl6pPr>
      <a:lvl7pPr marL="0" marR="0" indent="0" algn="ctr" defTabSz="587022" rtl="0" latinLnBrk="0">
        <a:lnSpc>
          <a:spcPct val="100000"/>
        </a:lnSpc>
        <a:spcBef>
          <a:spcPts val="0"/>
        </a:spcBef>
        <a:spcAft>
          <a:spcPts val="0"/>
        </a:spcAft>
        <a:buClrTx/>
        <a:buSzTx/>
        <a:buFontTx/>
        <a:buNone/>
        <a:tabLst/>
        <a:defRPr b="0" baseline="0" cap="none" i="0" spc="0" strike="noStrike" sz="7800" u="none">
          <a:solidFill>
            <a:srgbClr val="FFFFFF"/>
          </a:solidFill>
          <a:uFillTx/>
          <a:latin typeface="+mn-lt"/>
          <a:ea typeface="+mn-ea"/>
          <a:cs typeface="+mn-cs"/>
          <a:sym typeface="Helvetica Light"/>
        </a:defRPr>
      </a:lvl7pPr>
      <a:lvl8pPr marL="0" marR="0" indent="0" algn="ctr" defTabSz="587022" rtl="0" latinLnBrk="0">
        <a:lnSpc>
          <a:spcPct val="100000"/>
        </a:lnSpc>
        <a:spcBef>
          <a:spcPts val="0"/>
        </a:spcBef>
        <a:spcAft>
          <a:spcPts val="0"/>
        </a:spcAft>
        <a:buClrTx/>
        <a:buSzTx/>
        <a:buFontTx/>
        <a:buNone/>
        <a:tabLst/>
        <a:defRPr b="0" baseline="0" cap="none" i="0" spc="0" strike="noStrike" sz="7800" u="none">
          <a:solidFill>
            <a:srgbClr val="FFFFFF"/>
          </a:solidFill>
          <a:uFillTx/>
          <a:latin typeface="+mn-lt"/>
          <a:ea typeface="+mn-ea"/>
          <a:cs typeface="+mn-cs"/>
          <a:sym typeface="Helvetica Light"/>
        </a:defRPr>
      </a:lvl8pPr>
      <a:lvl9pPr marL="0" marR="0" indent="0" algn="ctr" defTabSz="587022" rtl="0" latinLnBrk="0">
        <a:lnSpc>
          <a:spcPct val="100000"/>
        </a:lnSpc>
        <a:spcBef>
          <a:spcPts val="0"/>
        </a:spcBef>
        <a:spcAft>
          <a:spcPts val="0"/>
        </a:spcAft>
        <a:buClrTx/>
        <a:buSzTx/>
        <a:buFontTx/>
        <a:buNone/>
        <a:tabLst/>
        <a:defRPr b="0" baseline="0" cap="none" i="0" spc="0" strike="noStrike" sz="7800" u="none">
          <a:solidFill>
            <a:srgbClr val="FFFFFF"/>
          </a:solidFill>
          <a:uFillTx/>
          <a:latin typeface="+mn-lt"/>
          <a:ea typeface="+mn-ea"/>
          <a:cs typeface="+mn-cs"/>
          <a:sym typeface="Helvetica Light"/>
        </a:defRPr>
      </a:lvl9pPr>
    </p:titleStyle>
    <p:bodyStyle>
      <a:lvl1pPr marL="0" marR="0" indent="0" algn="ctr" defTabSz="587022"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mn-lt"/>
          <a:ea typeface="+mn-ea"/>
          <a:cs typeface="+mn-cs"/>
          <a:sym typeface="Helvetica Light"/>
        </a:defRPr>
      </a:lvl1pPr>
      <a:lvl2pPr marL="0" marR="0" indent="0" algn="ctr" defTabSz="587022"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mn-lt"/>
          <a:ea typeface="+mn-ea"/>
          <a:cs typeface="+mn-cs"/>
          <a:sym typeface="Helvetica Light"/>
        </a:defRPr>
      </a:lvl2pPr>
      <a:lvl3pPr marL="0" marR="0" indent="0" algn="ctr" defTabSz="587022"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mn-lt"/>
          <a:ea typeface="+mn-ea"/>
          <a:cs typeface="+mn-cs"/>
          <a:sym typeface="Helvetica Light"/>
        </a:defRPr>
      </a:lvl3pPr>
      <a:lvl4pPr marL="0" marR="0" indent="0" algn="ctr" defTabSz="587022"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mn-lt"/>
          <a:ea typeface="+mn-ea"/>
          <a:cs typeface="+mn-cs"/>
          <a:sym typeface="Helvetica Light"/>
        </a:defRPr>
      </a:lvl4pPr>
      <a:lvl5pPr marL="0" marR="0" indent="0" algn="ctr" defTabSz="587022"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mn-lt"/>
          <a:ea typeface="+mn-ea"/>
          <a:cs typeface="+mn-cs"/>
          <a:sym typeface="Helvetica Light"/>
        </a:defRPr>
      </a:lvl5pPr>
      <a:lvl6pPr marL="0" marR="0" indent="355600" algn="ctr" defTabSz="587022"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mn-lt"/>
          <a:ea typeface="+mn-ea"/>
          <a:cs typeface="+mn-cs"/>
          <a:sym typeface="Helvetica Light"/>
        </a:defRPr>
      </a:lvl6pPr>
      <a:lvl7pPr marL="0" marR="0" indent="711200" algn="ctr" defTabSz="587022"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mn-lt"/>
          <a:ea typeface="+mn-ea"/>
          <a:cs typeface="+mn-cs"/>
          <a:sym typeface="Helvetica Light"/>
        </a:defRPr>
      </a:lvl7pPr>
      <a:lvl8pPr marL="0" marR="0" indent="1066800" algn="ctr" defTabSz="587022"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mn-lt"/>
          <a:ea typeface="+mn-ea"/>
          <a:cs typeface="+mn-cs"/>
          <a:sym typeface="Helvetica Light"/>
        </a:defRPr>
      </a:lvl8pPr>
      <a:lvl9pPr marL="0" marR="0" indent="1422400" algn="ctr" defTabSz="587022"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mn-lt"/>
          <a:ea typeface="+mn-ea"/>
          <a:cs typeface="+mn-cs"/>
          <a:sym typeface="Helvetica Light"/>
        </a:defRPr>
      </a:lvl9pPr>
    </p:bodyStyle>
    <p:otherStyle>
      <a:lvl1pPr marL="0" marR="0" indent="0" algn="ctr" defTabSz="587022"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Light"/>
        </a:defRPr>
      </a:lvl1pPr>
      <a:lvl2pPr marL="0" marR="0" indent="228600" algn="ctr" defTabSz="587022"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Light"/>
        </a:defRPr>
      </a:lvl2pPr>
      <a:lvl3pPr marL="0" marR="0" indent="457200" algn="ctr" defTabSz="587022"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Light"/>
        </a:defRPr>
      </a:lvl3pPr>
      <a:lvl4pPr marL="0" marR="0" indent="685800" algn="ctr" defTabSz="587022"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Light"/>
        </a:defRPr>
      </a:lvl4pPr>
      <a:lvl5pPr marL="0" marR="0" indent="914400" algn="ctr" defTabSz="587022"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Light"/>
        </a:defRPr>
      </a:lvl5pPr>
      <a:lvl6pPr marL="0" marR="0" indent="1143000" algn="ctr" defTabSz="587022"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Light"/>
        </a:defRPr>
      </a:lvl6pPr>
      <a:lvl7pPr marL="0" marR="0" indent="1371600" algn="ctr" defTabSz="587022"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Light"/>
        </a:defRPr>
      </a:lvl7pPr>
      <a:lvl8pPr marL="0" marR="0" indent="1600200" algn="ctr" defTabSz="587022"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Light"/>
        </a:defRPr>
      </a:lvl8pPr>
      <a:lvl9pPr marL="0" marR="0" indent="1828800" algn="ctr" defTabSz="587022"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Psaume 73"/>
          <p:cNvSpPr txBox="1"/>
          <p:nvPr>
            <p:ph type="ctrTitle"/>
          </p:nvPr>
        </p:nvSpPr>
        <p:spPr>
          <a:xfrm>
            <a:off x="7988807" y="1922673"/>
            <a:ext cx="5364440" cy="1277220"/>
          </a:xfrm>
          <a:prstGeom prst="rect">
            <a:avLst/>
          </a:prstGeom>
        </p:spPr>
        <p:txBody>
          <a:bodyPr/>
          <a:lstStyle>
            <a:lvl1pPr>
              <a:defRPr spc="-390">
                <a:latin typeface="Gill Sans"/>
                <a:ea typeface="Gill Sans"/>
                <a:cs typeface="Gill Sans"/>
                <a:sym typeface="Gill Sans"/>
              </a:defRPr>
            </a:lvl1pPr>
          </a:lstStyle>
          <a:p>
            <a:pPr/>
            <a:r>
              <a:t>Psaume 73</a:t>
            </a:r>
          </a:p>
        </p:txBody>
      </p:sp>
      <p:sp>
        <p:nvSpPr>
          <p:cNvPr id="120" name="Les Psaumes,…"/>
          <p:cNvSpPr txBox="1"/>
          <p:nvPr/>
        </p:nvSpPr>
        <p:spPr>
          <a:xfrm>
            <a:off x="8338445" y="4495310"/>
            <a:ext cx="4232906" cy="3283217"/>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a:defRPr i="1" sz="2600">
                <a:latin typeface="Gill Sans"/>
                <a:ea typeface="Gill Sans"/>
                <a:cs typeface="Gill Sans"/>
                <a:sym typeface="Gill Sans"/>
              </a:defRPr>
            </a:pPr>
            <a:r>
              <a:t>Les Psaumes, </a:t>
            </a:r>
          </a:p>
          <a:p>
            <a:pPr algn="r">
              <a:defRPr i="1" sz="2600">
                <a:latin typeface="Gill Sans"/>
                <a:ea typeface="Gill Sans"/>
                <a:cs typeface="Gill Sans"/>
                <a:sym typeface="Gill Sans"/>
              </a:defRPr>
            </a:pPr>
            <a:r>
              <a:t>150 miroirs </a:t>
            </a:r>
          </a:p>
          <a:p>
            <a:pPr algn="r">
              <a:defRPr i="1" sz="2600">
                <a:latin typeface="Gill Sans"/>
                <a:ea typeface="Gill Sans"/>
                <a:cs typeface="Gill Sans"/>
                <a:sym typeface="Gill Sans"/>
              </a:defRPr>
            </a:pPr>
            <a:r>
              <a:t>de nos révoltes </a:t>
            </a:r>
          </a:p>
          <a:p>
            <a:pPr algn="r">
              <a:defRPr i="1" sz="2600">
                <a:latin typeface="Gill Sans"/>
                <a:ea typeface="Gill Sans"/>
                <a:cs typeface="Gill Sans"/>
                <a:sym typeface="Gill Sans"/>
              </a:defRPr>
            </a:pPr>
            <a:r>
              <a:t>et de nos fidélités, </a:t>
            </a:r>
            <a:br/>
            <a:r>
              <a:t>de nos agonies </a:t>
            </a:r>
          </a:p>
          <a:p>
            <a:pPr algn="r">
              <a:defRPr i="1" sz="2600">
                <a:latin typeface="Gill Sans"/>
                <a:ea typeface="Gill Sans"/>
                <a:cs typeface="Gill Sans"/>
                <a:sym typeface="Gill Sans"/>
              </a:defRPr>
            </a:pPr>
            <a:r>
              <a:t>et de nos résurrections </a:t>
            </a:r>
          </a:p>
          <a:p>
            <a:pPr algn="r">
              <a:defRPr i="1" sz="2600">
                <a:latin typeface="Gill Sans"/>
                <a:ea typeface="Gill Sans"/>
                <a:cs typeface="Gill Sans"/>
                <a:sym typeface="Gill Sans"/>
              </a:defRPr>
            </a:pPr>
            <a:r>
              <a:t>(A Chouraki)</a:t>
            </a:r>
          </a:p>
        </p:txBody>
      </p:sp>
      <p:pic>
        <p:nvPicPr>
          <p:cNvPr id="121" name="Image" descr="Image"/>
          <p:cNvPicPr>
            <a:picLocks noChangeAspect="1"/>
          </p:cNvPicPr>
          <p:nvPr/>
        </p:nvPicPr>
        <p:blipFill>
          <a:blip r:embed="rId2">
            <a:extLst/>
          </a:blip>
          <a:srcRect l="743" t="608" r="628" b="953"/>
          <a:stretch>
            <a:fillRect/>
          </a:stretch>
        </p:blipFill>
        <p:spPr>
          <a:xfrm>
            <a:off x="47131" y="121305"/>
            <a:ext cx="8278096" cy="9511001"/>
          </a:xfrm>
          <a:custGeom>
            <a:avLst/>
            <a:gdLst/>
            <a:ahLst/>
            <a:cxnLst>
              <a:cxn ang="0">
                <a:pos x="wd2" y="hd2"/>
              </a:cxn>
              <a:cxn ang="5400000">
                <a:pos x="wd2" y="hd2"/>
              </a:cxn>
              <a:cxn ang="10800000">
                <a:pos x="wd2" y="hd2"/>
              </a:cxn>
              <a:cxn ang="16200000">
                <a:pos x="wd2" y="hd2"/>
              </a:cxn>
            </a:cxnLst>
            <a:rect l="0" t="0" r="r" b="b"/>
            <a:pathLst>
              <a:path w="21581" h="21085" fill="norm" stroke="1" extrusionOk="0">
                <a:moveTo>
                  <a:pt x="16290" y="0"/>
                </a:moveTo>
                <a:cubicBezTo>
                  <a:pt x="13541" y="0"/>
                  <a:pt x="12045" y="14"/>
                  <a:pt x="12025" y="42"/>
                </a:cubicBezTo>
                <a:cubicBezTo>
                  <a:pt x="11992" y="88"/>
                  <a:pt x="11680" y="74"/>
                  <a:pt x="11522" y="19"/>
                </a:cubicBezTo>
                <a:cubicBezTo>
                  <a:pt x="11469" y="1"/>
                  <a:pt x="11387" y="6"/>
                  <a:pt x="11338" y="32"/>
                </a:cubicBezTo>
                <a:cubicBezTo>
                  <a:pt x="11278" y="65"/>
                  <a:pt x="11134" y="67"/>
                  <a:pt x="10881" y="40"/>
                </a:cubicBezTo>
                <a:cubicBezTo>
                  <a:pt x="10678" y="18"/>
                  <a:pt x="10496" y="9"/>
                  <a:pt x="10475" y="20"/>
                </a:cubicBezTo>
                <a:cubicBezTo>
                  <a:pt x="10455" y="31"/>
                  <a:pt x="8940" y="52"/>
                  <a:pt x="7110" y="67"/>
                </a:cubicBezTo>
                <a:cubicBezTo>
                  <a:pt x="5279" y="82"/>
                  <a:pt x="3747" y="94"/>
                  <a:pt x="3705" y="95"/>
                </a:cubicBezTo>
                <a:cubicBezTo>
                  <a:pt x="3663" y="96"/>
                  <a:pt x="3367" y="124"/>
                  <a:pt x="3047" y="158"/>
                </a:cubicBezTo>
                <a:cubicBezTo>
                  <a:pt x="2459" y="222"/>
                  <a:pt x="2117" y="212"/>
                  <a:pt x="1998" y="128"/>
                </a:cubicBezTo>
                <a:cubicBezTo>
                  <a:pt x="1960" y="101"/>
                  <a:pt x="1921" y="98"/>
                  <a:pt x="1904" y="120"/>
                </a:cubicBezTo>
                <a:cubicBezTo>
                  <a:pt x="1889" y="142"/>
                  <a:pt x="1738" y="172"/>
                  <a:pt x="1569" y="187"/>
                </a:cubicBezTo>
                <a:cubicBezTo>
                  <a:pt x="1400" y="202"/>
                  <a:pt x="1171" y="254"/>
                  <a:pt x="1060" y="302"/>
                </a:cubicBezTo>
                <a:cubicBezTo>
                  <a:pt x="950" y="350"/>
                  <a:pt x="815" y="389"/>
                  <a:pt x="761" y="389"/>
                </a:cubicBezTo>
                <a:cubicBezTo>
                  <a:pt x="507" y="389"/>
                  <a:pt x="298" y="708"/>
                  <a:pt x="297" y="1098"/>
                </a:cubicBezTo>
                <a:cubicBezTo>
                  <a:pt x="296" y="1214"/>
                  <a:pt x="273" y="1477"/>
                  <a:pt x="246" y="1682"/>
                </a:cubicBezTo>
                <a:cubicBezTo>
                  <a:pt x="155" y="2363"/>
                  <a:pt x="86" y="3732"/>
                  <a:pt x="140" y="3779"/>
                </a:cubicBezTo>
                <a:cubicBezTo>
                  <a:pt x="170" y="3804"/>
                  <a:pt x="173" y="3841"/>
                  <a:pt x="147" y="3869"/>
                </a:cubicBezTo>
                <a:cubicBezTo>
                  <a:pt x="122" y="3894"/>
                  <a:pt x="88" y="4470"/>
                  <a:pt x="72" y="5149"/>
                </a:cubicBezTo>
                <a:cubicBezTo>
                  <a:pt x="-12" y="8629"/>
                  <a:pt x="-19" y="9596"/>
                  <a:pt x="35" y="10515"/>
                </a:cubicBezTo>
                <a:cubicBezTo>
                  <a:pt x="66" y="11050"/>
                  <a:pt x="104" y="12073"/>
                  <a:pt x="119" y="12786"/>
                </a:cubicBezTo>
                <a:cubicBezTo>
                  <a:pt x="133" y="13500"/>
                  <a:pt x="155" y="14298"/>
                  <a:pt x="167" y="14560"/>
                </a:cubicBezTo>
                <a:cubicBezTo>
                  <a:pt x="180" y="14822"/>
                  <a:pt x="203" y="15572"/>
                  <a:pt x="218" y="16227"/>
                </a:cubicBezTo>
                <a:cubicBezTo>
                  <a:pt x="261" y="18059"/>
                  <a:pt x="291" y="18509"/>
                  <a:pt x="405" y="19017"/>
                </a:cubicBezTo>
                <a:cubicBezTo>
                  <a:pt x="437" y="19160"/>
                  <a:pt x="468" y="19530"/>
                  <a:pt x="474" y="19840"/>
                </a:cubicBezTo>
                <a:cubicBezTo>
                  <a:pt x="487" y="20602"/>
                  <a:pt x="526" y="20798"/>
                  <a:pt x="678" y="20883"/>
                </a:cubicBezTo>
                <a:cubicBezTo>
                  <a:pt x="745" y="20920"/>
                  <a:pt x="821" y="20939"/>
                  <a:pt x="847" y="20926"/>
                </a:cubicBezTo>
                <a:cubicBezTo>
                  <a:pt x="873" y="20912"/>
                  <a:pt x="960" y="20919"/>
                  <a:pt x="1040" y="20941"/>
                </a:cubicBezTo>
                <a:cubicBezTo>
                  <a:pt x="1121" y="20963"/>
                  <a:pt x="3064" y="20994"/>
                  <a:pt x="5359" y="21010"/>
                </a:cubicBezTo>
                <a:cubicBezTo>
                  <a:pt x="7654" y="21027"/>
                  <a:pt x="9680" y="21052"/>
                  <a:pt x="9862" y="21067"/>
                </a:cubicBezTo>
                <a:cubicBezTo>
                  <a:pt x="10036" y="21082"/>
                  <a:pt x="11476" y="21087"/>
                  <a:pt x="12953" y="21084"/>
                </a:cubicBezTo>
                <a:cubicBezTo>
                  <a:pt x="14431" y="21082"/>
                  <a:pt x="15946" y="21071"/>
                  <a:pt x="16273" y="21056"/>
                </a:cubicBezTo>
                <a:cubicBezTo>
                  <a:pt x="16958" y="21024"/>
                  <a:pt x="21131" y="21023"/>
                  <a:pt x="21226" y="21054"/>
                </a:cubicBezTo>
                <a:cubicBezTo>
                  <a:pt x="21468" y="21134"/>
                  <a:pt x="21456" y="21581"/>
                  <a:pt x="21484" y="11575"/>
                </a:cubicBezTo>
                <a:cubicBezTo>
                  <a:pt x="21498" y="6410"/>
                  <a:pt x="21526" y="1833"/>
                  <a:pt x="21546" y="1404"/>
                </a:cubicBezTo>
                <a:lnTo>
                  <a:pt x="21581" y="624"/>
                </a:lnTo>
                <a:lnTo>
                  <a:pt x="21358" y="392"/>
                </a:lnTo>
                <a:cubicBezTo>
                  <a:pt x="20960" y="-19"/>
                  <a:pt x="21212" y="1"/>
                  <a:pt x="16290" y="0"/>
                </a:cubicBezTo>
                <a:close/>
              </a:path>
            </a:pathLst>
          </a:custGeom>
          <a:ln w="3175">
            <a:miter lim="400000"/>
          </a:ln>
        </p:spPr>
      </p:pic>
      <p:sp>
        <p:nvSpPr>
          <p:cNvPr id="122" name="G Argaud, WebSource 08-2020"/>
          <p:cNvSpPr txBox="1"/>
          <p:nvPr/>
        </p:nvSpPr>
        <p:spPr>
          <a:xfrm>
            <a:off x="8554574" y="9073943"/>
            <a:ext cx="4232906" cy="551733"/>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lvl1pPr algn="r">
              <a:defRPr i="1" sz="2700">
                <a:latin typeface="Gill Sans"/>
                <a:ea typeface="Gill Sans"/>
                <a:cs typeface="Gill Sans"/>
                <a:sym typeface="Gill Sans"/>
              </a:defRPr>
            </a:lvl1pPr>
          </a:lstStyle>
          <a:p>
            <a:pPr/>
            <a:r>
              <a:t>G Argaud, WebSource 08-2020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Les thèmes du Ps 73"/>
          <p:cNvSpPr txBox="1"/>
          <p:nvPr>
            <p:ph type="title"/>
          </p:nvPr>
        </p:nvSpPr>
        <p:spPr>
          <a:xfrm>
            <a:off x="955039" y="1523999"/>
            <a:ext cx="11101495" cy="1591735"/>
          </a:xfrm>
          <a:prstGeom prst="rect">
            <a:avLst/>
          </a:prstGeom>
        </p:spPr>
        <p:txBody>
          <a:bodyPr/>
          <a:lstStyle>
            <a:lvl1pPr>
              <a:defRPr>
                <a:latin typeface="Gill Sans"/>
                <a:ea typeface="Gill Sans"/>
                <a:cs typeface="Gill Sans"/>
                <a:sym typeface="Gill Sans"/>
              </a:defRPr>
            </a:lvl1pPr>
          </a:lstStyle>
          <a:p>
            <a:pPr/>
            <a:r>
              <a:t>Les thèmes du Ps 73</a:t>
            </a:r>
          </a:p>
        </p:txBody>
      </p:sp>
      <p:sp>
        <p:nvSpPr>
          <p:cNvPr id="159" name="La bonté de Dieu (v1)…"/>
          <p:cNvSpPr txBox="1"/>
          <p:nvPr>
            <p:ph type="body" idx="1"/>
          </p:nvPr>
        </p:nvSpPr>
        <p:spPr>
          <a:xfrm>
            <a:off x="951653" y="3776211"/>
            <a:ext cx="11101494" cy="4714241"/>
          </a:xfrm>
          <a:prstGeom prst="rect">
            <a:avLst/>
          </a:prstGeom>
        </p:spPr>
        <p:txBody>
          <a:bodyPr/>
          <a:lstStyle/>
          <a:p>
            <a:pPr marL="413590" indent="-413590" defTabSz="575281">
              <a:spcBef>
                <a:spcPts val="0"/>
              </a:spcBef>
              <a:defRPr sz="3528">
                <a:latin typeface="Gill Sans"/>
                <a:ea typeface="Gill Sans"/>
                <a:cs typeface="Gill Sans"/>
                <a:sym typeface="Gill Sans"/>
              </a:defRPr>
            </a:pPr>
            <a:r>
              <a:t>La bonté de Dieu (v1)</a:t>
            </a:r>
          </a:p>
          <a:p>
            <a:pPr marL="413590" indent="-413590" defTabSz="575281">
              <a:spcBef>
                <a:spcPts val="0"/>
              </a:spcBef>
              <a:defRPr sz="3528">
                <a:latin typeface="Gill Sans"/>
                <a:ea typeface="Gill Sans"/>
                <a:cs typeface="Gill Sans"/>
                <a:sym typeface="Gill Sans"/>
              </a:defRPr>
            </a:pPr>
            <a:r>
              <a:t>Les peines des humains, sens (v2-5)</a:t>
            </a:r>
          </a:p>
          <a:p>
            <a:pPr marL="413590" indent="-413590" defTabSz="575281">
              <a:spcBef>
                <a:spcPts val="0"/>
              </a:spcBef>
              <a:defRPr sz="3528">
                <a:latin typeface="Gill Sans"/>
                <a:ea typeface="Gill Sans"/>
                <a:cs typeface="Gill Sans"/>
                <a:sym typeface="Gill Sans"/>
              </a:defRPr>
            </a:pPr>
            <a:r>
              <a:t>La gestion de l’orgueil (v3)</a:t>
            </a:r>
          </a:p>
          <a:p>
            <a:pPr marL="413590" indent="-413590" defTabSz="575281">
              <a:spcBef>
                <a:spcPts val="0"/>
              </a:spcBef>
              <a:defRPr sz="3528">
                <a:latin typeface="Gill Sans"/>
                <a:ea typeface="Gill Sans"/>
                <a:cs typeface="Gill Sans"/>
                <a:sym typeface="Gill Sans"/>
              </a:defRPr>
            </a:pPr>
            <a:r>
              <a:t>Les fonctionnalités de l’humain (oeil, bouche, v7-11)</a:t>
            </a:r>
          </a:p>
          <a:p>
            <a:pPr marL="413590" indent="-413590" defTabSz="575281">
              <a:spcBef>
                <a:spcPts val="0"/>
              </a:spcBef>
              <a:defRPr sz="3528">
                <a:latin typeface="Gill Sans"/>
                <a:ea typeface="Gill Sans"/>
                <a:cs typeface="Gill Sans"/>
                <a:sym typeface="Gill Sans"/>
              </a:defRPr>
            </a:pPr>
            <a:r>
              <a:t>La réussite (v12)</a:t>
            </a:r>
          </a:p>
          <a:p>
            <a:pPr marL="413590" indent="-413590" defTabSz="575281">
              <a:spcBef>
                <a:spcPts val="0"/>
              </a:spcBef>
              <a:defRPr sz="3528">
                <a:latin typeface="Gill Sans"/>
                <a:ea typeface="Gill Sans"/>
                <a:cs typeface="Gill Sans"/>
                <a:sym typeface="Gill Sans"/>
              </a:defRPr>
            </a:pPr>
            <a:r>
              <a:t>L’aigreur, une colère non aboutie (v13-14)</a:t>
            </a:r>
          </a:p>
          <a:p>
            <a:pPr marL="413590" indent="-413590" defTabSz="575281">
              <a:spcBef>
                <a:spcPts val="0"/>
              </a:spcBef>
              <a:defRPr sz="3528">
                <a:latin typeface="Gill Sans"/>
                <a:ea typeface="Gill Sans"/>
                <a:cs typeface="Gill Sans"/>
                <a:sym typeface="Gill Sans"/>
              </a:defRPr>
            </a:pPr>
            <a:r>
              <a:t>Entrer dans les sanctuaires de Dieu (v17)</a:t>
            </a:r>
          </a:p>
          <a:p>
            <a:pPr marL="413590" indent="-413590" defTabSz="575281">
              <a:spcBef>
                <a:spcPts val="0"/>
              </a:spcBef>
              <a:defRPr sz="3528">
                <a:latin typeface="Gill Sans"/>
                <a:ea typeface="Gill Sans"/>
                <a:cs typeface="Gill Sans"/>
                <a:sym typeface="Gill Sans"/>
              </a:defRPr>
            </a:pPr>
            <a:r>
              <a:t>La discipline de Dieu (v18-20)</a:t>
            </a:r>
          </a:p>
          <a:p>
            <a:pPr marL="413590" indent="-413590" defTabSz="575281">
              <a:spcBef>
                <a:spcPts val="0"/>
              </a:spcBef>
              <a:defRPr sz="3528">
                <a:latin typeface="Gill Sans"/>
                <a:ea typeface="Gill Sans"/>
                <a:cs typeface="Gill Sans"/>
                <a:sym typeface="Gill Sans"/>
              </a:defRPr>
            </a:pPr>
            <a:r>
              <a:t>S’engager avec Dieu (v21-28)</a:t>
            </a:r>
          </a:p>
        </p:txBody>
      </p:sp>
      <p:sp>
        <p:nvSpPr>
          <p:cNvPr id="160" name="Le contexte…"/>
          <p:cNvSpPr txBox="1"/>
          <p:nvPr/>
        </p:nvSpPr>
        <p:spPr>
          <a:xfrm>
            <a:off x="9606885" y="89785"/>
            <a:ext cx="3154021"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34808">
              <a:defRPr sz="2120">
                <a:latin typeface="Gill Sans"/>
                <a:ea typeface="Gill Sans"/>
                <a:cs typeface="Gill Sans"/>
                <a:sym typeface="Gill Sans"/>
              </a:defRPr>
            </a:pPr>
            <a:r>
              <a:t>Le contexte</a:t>
            </a:r>
          </a:p>
          <a:p>
            <a:pPr algn="r" defTabSz="234808">
              <a:defRPr b="1" sz="2120">
                <a:latin typeface="Gill Sans"/>
                <a:ea typeface="Gill Sans"/>
                <a:cs typeface="Gill Sans"/>
                <a:sym typeface="Gill Sans"/>
              </a:defRPr>
            </a:pPr>
            <a:r>
              <a:t>Les difficultés d’Asaph</a:t>
            </a:r>
          </a:p>
          <a:p>
            <a:pPr algn="r" defTabSz="234808">
              <a:defRPr sz="2120">
                <a:latin typeface="Gill Sans"/>
                <a:ea typeface="Gill Sans"/>
                <a:cs typeface="Gill Sans"/>
                <a:sym typeface="Gill Sans"/>
              </a:defRPr>
            </a:pPr>
            <a:r>
              <a:t>Son chemin de libération</a:t>
            </a:r>
          </a:p>
          <a:p>
            <a:pPr algn="r" defTabSz="234808">
              <a:defRPr sz="2120">
                <a:latin typeface="Gill Sans"/>
                <a:ea typeface="Gill Sans"/>
                <a:cs typeface="Gill Sans"/>
                <a:sym typeface="Gill Sans"/>
              </a:defRPr>
            </a:pPr>
            <a:r>
              <a:t>Applications pratiques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Un modèle…"/>
          <p:cNvSpPr txBox="1"/>
          <p:nvPr>
            <p:ph type="title"/>
          </p:nvPr>
        </p:nvSpPr>
        <p:spPr>
          <a:xfrm>
            <a:off x="2386485" y="552621"/>
            <a:ext cx="7156470" cy="2359849"/>
          </a:xfrm>
          <a:prstGeom prst="rect">
            <a:avLst/>
          </a:prstGeom>
        </p:spPr>
        <p:txBody>
          <a:bodyPr/>
          <a:lstStyle/>
          <a:p>
            <a:pPr>
              <a:lnSpc>
                <a:spcPts val="6900"/>
              </a:lnSpc>
              <a:defRPr>
                <a:latin typeface="Gill Sans"/>
                <a:ea typeface="Gill Sans"/>
                <a:cs typeface="Gill Sans"/>
                <a:sym typeface="Gill Sans"/>
              </a:defRPr>
            </a:pPr>
            <a:r>
              <a:t>Un modèle </a:t>
            </a:r>
          </a:p>
          <a:p>
            <a:pPr>
              <a:lnSpc>
                <a:spcPts val="6900"/>
              </a:lnSpc>
              <a:defRPr>
                <a:latin typeface="Gill Sans"/>
                <a:ea typeface="Gill Sans"/>
                <a:cs typeface="Gill Sans"/>
                <a:sym typeface="Gill Sans"/>
              </a:defRPr>
            </a:pPr>
            <a:r>
              <a:t>d’humanité</a:t>
            </a:r>
          </a:p>
        </p:txBody>
      </p:sp>
      <p:sp>
        <p:nvSpPr>
          <p:cNvPr id="163" name="Oui, Dieu est bon pour Israël, pour ceux qui sont purs de coeur.…"/>
          <p:cNvSpPr txBox="1"/>
          <p:nvPr>
            <p:ph type="body" idx="1"/>
          </p:nvPr>
        </p:nvSpPr>
        <p:spPr>
          <a:xfrm>
            <a:off x="955039" y="2704404"/>
            <a:ext cx="11094722" cy="6880696"/>
          </a:xfrm>
          <a:prstGeom prst="rect">
            <a:avLst/>
          </a:prstGeom>
        </p:spPr>
        <p:txBody>
          <a:bodyPr/>
          <a:lstStyle/>
          <a:p>
            <a:pPr marL="0" indent="0" defTabSz="281770">
              <a:spcBef>
                <a:spcPts val="0"/>
              </a:spcBef>
              <a:buSzTx/>
              <a:buNone/>
              <a:defRPr sz="2832">
                <a:latin typeface="Gill Sans"/>
                <a:ea typeface="Gill Sans"/>
                <a:cs typeface="Gill Sans"/>
                <a:sym typeface="Gill Sans"/>
              </a:defRPr>
            </a:pPr>
            <a:r>
              <a:rPr b="1" u="sng"/>
              <a:t>O</a:t>
            </a:r>
            <a:r>
              <a:rPr u="sng"/>
              <a:t>ui, Dieu est bon</a:t>
            </a:r>
            <a:r>
              <a:t> pour Israël, pour ceux qui sont purs de coeur.</a:t>
            </a:r>
          </a:p>
          <a:p>
            <a:pPr marL="0" indent="0" defTabSz="281770">
              <a:spcBef>
                <a:spcPts val="0"/>
              </a:spcBef>
              <a:buSzTx/>
              <a:buNone/>
              <a:defRPr sz="2832">
                <a:latin typeface="Gill Sans"/>
                <a:ea typeface="Gill Sans"/>
                <a:cs typeface="Gill Sans"/>
                <a:sym typeface="Gill Sans"/>
              </a:defRPr>
            </a:pPr>
            <a:r>
              <a:rPr b="1"/>
              <a:t>Et moi</a:t>
            </a:r>
            <a:r>
              <a:t>, j’ai failli trébucher, j’ai failli glisser. </a:t>
            </a:r>
          </a:p>
          <a:p>
            <a:pPr marL="0" indent="0" defTabSz="281770">
              <a:spcBef>
                <a:spcPts val="0"/>
              </a:spcBef>
              <a:buSzTx/>
              <a:buNone/>
              <a:defRPr sz="2832">
                <a:latin typeface="Gill Sans"/>
                <a:ea typeface="Gill Sans"/>
                <a:cs typeface="Gill Sans"/>
                <a:sym typeface="Gill Sans"/>
              </a:defRPr>
            </a:pPr>
            <a:r>
              <a:t>J'ai jalousé les arrogants, en regardant le bien-être des méchants.</a:t>
            </a:r>
          </a:p>
          <a:p>
            <a:pPr marL="0" indent="0" defTabSz="281770">
              <a:spcBef>
                <a:spcPts val="0"/>
              </a:spcBef>
              <a:buSzTx/>
              <a:buNone/>
              <a:defRPr sz="2832">
                <a:latin typeface="Gill Sans"/>
                <a:ea typeface="Gill Sans"/>
                <a:cs typeface="Gill Sans"/>
                <a:sym typeface="Gill Sans"/>
              </a:defRPr>
            </a:pPr>
          </a:p>
          <a:p>
            <a:pPr marL="504912" indent="-504912" defTabSz="281770">
              <a:spcBef>
                <a:spcPts val="0"/>
              </a:spcBef>
              <a:buSzPct val="100000"/>
              <a:buAutoNum type="arabicPeriod" startAt="1"/>
              <a:defRPr sz="2832">
                <a:latin typeface="Gill Sans"/>
                <a:ea typeface="Gill Sans"/>
                <a:cs typeface="Gill Sans"/>
                <a:sym typeface="Gill Sans"/>
              </a:defRPr>
            </a:pPr>
            <a:r>
              <a:t>Rien ne les </a:t>
            </a:r>
            <a:r>
              <a:rPr u="sng"/>
              <a:t>tourmente,</a:t>
            </a:r>
            <a:r>
              <a:t> jusqu’à leur mort, leur corps est gras.</a:t>
            </a:r>
          </a:p>
          <a:p>
            <a:pPr marL="504912" indent="-504912" defTabSz="281770">
              <a:spcBef>
                <a:spcPts val="0"/>
              </a:spcBef>
              <a:buSzPct val="100000"/>
              <a:buAutoNum type="arabicPeriod" startAt="1"/>
              <a:defRPr sz="2832">
                <a:latin typeface="Gill Sans"/>
                <a:ea typeface="Gill Sans"/>
                <a:cs typeface="Gill Sans"/>
                <a:sym typeface="Gill Sans"/>
              </a:defRPr>
            </a:pPr>
            <a:r>
              <a:t>Ils n'ont aucune part aux </a:t>
            </a:r>
            <a:r>
              <a:rPr u="sng"/>
              <a:t>peines</a:t>
            </a:r>
            <a:r>
              <a:t> des humains, ils ne sont pas frappés comme les autres.</a:t>
            </a:r>
          </a:p>
          <a:p>
            <a:pPr marL="504912" indent="-504912" defTabSz="281770">
              <a:spcBef>
                <a:spcPts val="0"/>
              </a:spcBef>
              <a:buSzPct val="100000"/>
              <a:buAutoNum type="arabicPeriod" startAt="1"/>
              <a:defRPr sz="2832">
                <a:latin typeface="Gill Sans"/>
                <a:ea typeface="Gill Sans"/>
                <a:cs typeface="Gill Sans"/>
                <a:sym typeface="Gill Sans"/>
              </a:defRPr>
            </a:pPr>
            <a:r>
              <a:rPr u="sng"/>
              <a:t>L'orgueil</a:t>
            </a:r>
            <a:r>
              <a:t> est leur ornement, la violence, leur vêtement.</a:t>
            </a:r>
          </a:p>
          <a:p>
            <a:pPr marL="504912" indent="-504912" defTabSz="281770">
              <a:spcBef>
                <a:spcPts val="0"/>
              </a:spcBef>
              <a:buSzPct val="100000"/>
              <a:buAutoNum type="arabicPeriod" startAt="1"/>
              <a:defRPr sz="2832">
                <a:latin typeface="Gill Sans"/>
                <a:ea typeface="Gill Sans"/>
                <a:cs typeface="Gill Sans"/>
                <a:sym typeface="Gill Sans"/>
              </a:defRPr>
            </a:pPr>
            <a:r>
              <a:t>Quand </a:t>
            </a:r>
            <a:r>
              <a:rPr u="sng"/>
              <a:t>leurs yeux</a:t>
            </a:r>
            <a:r>
              <a:t> surgissent de leur [visage] gras, on y discerne leurs motivations profondes. Ils se moquent, mentent par méchanceté, avec hauteur.</a:t>
            </a:r>
          </a:p>
          <a:p>
            <a:pPr marL="504912" indent="-504912" defTabSz="281770">
              <a:spcBef>
                <a:spcPts val="0"/>
              </a:spcBef>
              <a:buSzPct val="100000"/>
              <a:buAutoNum type="arabicPeriod" startAt="1"/>
              <a:defRPr sz="2832">
                <a:latin typeface="Gill Sans"/>
                <a:ea typeface="Gill Sans"/>
                <a:cs typeface="Gill Sans"/>
                <a:sym typeface="Gill Sans"/>
              </a:defRPr>
            </a:pPr>
            <a:r>
              <a:t>Ils placent </a:t>
            </a:r>
            <a:r>
              <a:rPr u="sng"/>
              <a:t>leur bouche</a:t>
            </a:r>
            <a:r>
              <a:t> dans les cieux, et leur langue parcourt la terre.</a:t>
            </a:r>
          </a:p>
          <a:p>
            <a:pPr marL="504912" indent="-504912" defTabSz="281770">
              <a:spcBef>
                <a:spcPts val="0"/>
              </a:spcBef>
              <a:buSzPct val="100000"/>
              <a:buAutoNum type="arabicPeriod" startAt="1"/>
              <a:defRPr sz="2832">
                <a:latin typeface="Gill Sans"/>
                <a:ea typeface="Gill Sans"/>
                <a:cs typeface="Gill Sans"/>
                <a:sym typeface="Gill Sans"/>
              </a:defRPr>
            </a:pPr>
            <a:r>
              <a:t>Le peuple se tourne de leur côté, là où </a:t>
            </a:r>
            <a:r>
              <a:rPr u="sng"/>
              <a:t>on lui verse l'eau</a:t>
            </a:r>
            <a:r>
              <a:t> à plein bord. Ils disent : Comment Dieu saurait-il, y aurait-il un savoir chez le Très-haut ?</a:t>
            </a:r>
          </a:p>
          <a:p>
            <a:pPr marL="0" indent="0" defTabSz="281770">
              <a:spcBef>
                <a:spcPts val="0"/>
              </a:spcBef>
              <a:buSzTx/>
              <a:buNone/>
              <a:defRPr sz="2832">
                <a:latin typeface="Gill Sans"/>
                <a:ea typeface="Gill Sans"/>
                <a:cs typeface="Gill Sans"/>
                <a:sym typeface="Gill Sans"/>
              </a:defRPr>
            </a:pPr>
            <a:r>
              <a:t>Et voilà ces méchants, toujours tranquilles, prospèrent.</a:t>
            </a:r>
          </a:p>
        </p:txBody>
      </p:sp>
      <p:sp>
        <p:nvSpPr>
          <p:cNvPr id="164" name="Le contexte…"/>
          <p:cNvSpPr txBox="1"/>
          <p:nvPr/>
        </p:nvSpPr>
        <p:spPr>
          <a:xfrm>
            <a:off x="9545844" y="89785"/>
            <a:ext cx="3215062"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40679">
              <a:defRPr sz="2173">
                <a:latin typeface="Gill Sans"/>
                <a:ea typeface="Gill Sans"/>
                <a:cs typeface="Gill Sans"/>
                <a:sym typeface="Gill Sans"/>
              </a:defRPr>
            </a:pPr>
            <a:r>
              <a:t>Le contexte</a:t>
            </a:r>
          </a:p>
          <a:p>
            <a:pPr algn="r" defTabSz="240679">
              <a:defRPr b="1" sz="2173">
                <a:latin typeface="Gill Sans"/>
                <a:ea typeface="Gill Sans"/>
                <a:cs typeface="Gill Sans"/>
                <a:sym typeface="Gill Sans"/>
              </a:defRPr>
            </a:pPr>
            <a:r>
              <a:t>Les difficultés d’Asaph</a:t>
            </a:r>
          </a:p>
          <a:p>
            <a:pPr algn="r" defTabSz="240679">
              <a:defRPr sz="2173">
                <a:latin typeface="Gill Sans"/>
                <a:ea typeface="Gill Sans"/>
                <a:cs typeface="Gill Sans"/>
                <a:sym typeface="Gill Sans"/>
              </a:defRPr>
            </a:pPr>
            <a:r>
              <a:t>Son chemin de libération</a:t>
            </a:r>
          </a:p>
          <a:p>
            <a:pPr algn="r" defTabSz="240679">
              <a:defRPr sz="2173">
                <a:latin typeface="Gill Sans"/>
                <a:ea typeface="Gill Sans"/>
                <a:cs typeface="Gill Sans"/>
                <a:sym typeface="Gill Sans"/>
              </a:defRPr>
            </a:pPr>
            <a:r>
              <a:t>Applications pratiques</a:t>
            </a:r>
          </a:p>
        </p:txBody>
      </p:sp>
      <p:sp>
        <p:nvSpPr>
          <p:cNvPr id="165" name="Juge"/>
          <p:cNvSpPr/>
          <p:nvPr/>
        </p:nvSpPr>
        <p:spPr>
          <a:xfrm>
            <a:off x="11047736" y="4016422"/>
            <a:ext cx="1651001" cy="812801"/>
          </a:xfrm>
          <a:prstGeom prst="wedgeEllipseCallout">
            <a:avLst>
              <a:gd name="adj1" fmla="val -86391"/>
              <a:gd name="adj2" fmla="val 51426"/>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Juge</a:t>
            </a:r>
          </a:p>
        </p:txBody>
      </p:sp>
      <p:sp>
        <p:nvSpPr>
          <p:cNvPr id="166" name="Critique"/>
          <p:cNvSpPr/>
          <p:nvPr/>
        </p:nvSpPr>
        <p:spPr>
          <a:xfrm>
            <a:off x="11618054" y="6887157"/>
            <a:ext cx="1651001" cy="812801"/>
          </a:xfrm>
          <a:prstGeom prst="wedgeEllipseCallout">
            <a:avLst>
              <a:gd name="adj1" fmla="val -49385"/>
              <a:gd name="adj2" fmla="val 70000"/>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Critique</a:t>
            </a:r>
          </a:p>
        </p:txBody>
      </p:sp>
      <p:sp>
        <p:nvSpPr>
          <p:cNvPr id="167" name="Seul"/>
          <p:cNvSpPr/>
          <p:nvPr/>
        </p:nvSpPr>
        <p:spPr>
          <a:xfrm>
            <a:off x="11583151" y="8970474"/>
            <a:ext cx="1190229" cy="717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4" y="21600"/>
                </a:moveTo>
                <a:cubicBezTo>
                  <a:pt x="4839" y="21600"/>
                  <a:pt x="0" y="17574"/>
                  <a:pt x="0" y="12604"/>
                </a:cubicBezTo>
                <a:cubicBezTo>
                  <a:pt x="0" y="10063"/>
                  <a:pt x="1274" y="7777"/>
                  <a:pt x="3306" y="6141"/>
                </a:cubicBezTo>
                <a:lnTo>
                  <a:pt x="137" y="0"/>
                </a:lnTo>
                <a:lnTo>
                  <a:pt x="6698" y="4289"/>
                </a:lnTo>
                <a:cubicBezTo>
                  <a:pt x="7964" y="3855"/>
                  <a:pt x="9349" y="3596"/>
                  <a:pt x="10804" y="3596"/>
                </a:cubicBezTo>
                <a:cubicBezTo>
                  <a:pt x="16768" y="3596"/>
                  <a:pt x="21600" y="7634"/>
                  <a:pt x="21600" y="12604"/>
                </a:cubicBezTo>
                <a:cubicBezTo>
                  <a:pt x="21600" y="17574"/>
                  <a:pt x="16768" y="21600"/>
                  <a:pt x="10804" y="21600"/>
                </a:cubicBezTo>
                <a:close/>
              </a:path>
            </a:pathLst>
          </a:cu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Seul</a:t>
            </a:r>
          </a:p>
        </p:txBody>
      </p:sp>
      <p:sp>
        <p:nvSpPr>
          <p:cNvPr id="168" name="Cynique"/>
          <p:cNvSpPr/>
          <p:nvPr/>
        </p:nvSpPr>
        <p:spPr>
          <a:xfrm>
            <a:off x="10747302" y="5376185"/>
            <a:ext cx="1651001" cy="812801"/>
          </a:xfrm>
          <a:prstGeom prst="wedgeEllipseCallout">
            <a:avLst>
              <a:gd name="adj1" fmla="val -49385"/>
              <a:gd name="adj2" fmla="val 70000"/>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Cynique</a:t>
            </a:r>
          </a:p>
        </p:txBody>
      </p:sp>
      <p:sp>
        <p:nvSpPr>
          <p:cNvPr id="169" name="Blessé"/>
          <p:cNvSpPr/>
          <p:nvPr/>
        </p:nvSpPr>
        <p:spPr>
          <a:xfrm>
            <a:off x="11634127" y="6086841"/>
            <a:ext cx="1651001" cy="812801"/>
          </a:xfrm>
          <a:prstGeom prst="wedgeEllipseCallout">
            <a:avLst>
              <a:gd name="adj1" fmla="val -64741"/>
              <a:gd name="adj2" fmla="val 31057"/>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Blessé</a:t>
            </a:r>
          </a:p>
        </p:txBody>
      </p:sp>
      <p:sp>
        <p:nvSpPr>
          <p:cNvPr id="170" name="Jalousie"/>
          <p:cNvSpPr/>
          <p:nvPr/>
        </p:nvSpPr>
        <p:spPr>
          <a:xfrm>
            <a:off x="10600803" y="2787098"/>
            <a:ext cx="1651001" cy="812801"/>
          </a:xfrm>
          <a:prstGeom prst="wedgeEllipseCallout">
            <a:avLst>
              <a:gd name="adj1" fmla="val -49385"/>
              <a:gd name="adj2" fmla="val 70000"/>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Jalousie</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3"/>
      <p:bldP build="whole" bldLvl="1" animBg="1" rev="0" advAuto="0" spid="170" grpId="1"/>
      <p:bldP build="whole" bldLvl="1" animBg="1" rev="0" advAuto="0" spid="165" grpId="2"/>
      <p:bldP build="whole" bldLvl="1" animBg="1" rev="0" advAuto="0" spid="166" grpId="5"/>
      <p:bldP build="whole" bldLvl="1" animBg="1" rev="0" advAuto="0" spid="169" grpId="4"/>
      <p:bldP build="whole" bldLvl="1" animBg="1" rev="0" advAuto="0" spid="167" grpId="6"/>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Un modèle…"/>
          <p:cNvSpPr txBox="1"/>
          <p:nvPr>
            <p:ph type="title"/>
          </p:nvPr>
        </p:nvSpPr>
        <p:spPr>
          <a:xfrm>
            <a:off x="2386485" y="552621"/>
            <a:ext cx="7156470" cy="2359849"/>
          </a:xfrm>
          <a:prstGeom prst="rect">
            <a:avLst/>
          </a:prstGeom>
        </p:spPr>
        <p:txBody>
          <a:bodyPr/>
          <a:lstStyle/>
          <a:p>
            <a:pPr>
              <a:lnSpc>
                <a:spcPts val="6900"/>
              </a:lnSpc>
              <a:defRPr>
                <a:latin typeface="Gill Sans"/>
                <a:ea typeface="Gill Sans"/>
                <a:cs typeface="Gill Sans"/>
                <a:sym typeface="Gill Sans"/>
              </a:defRPr>
            </a:pPr>
            <a:r>
              <a:t>Un modèle </a:t>
            </a:r>
          </a:p>
          <a:p>
            <a:pPr>
              <a:lnSpc>
                <a:spcPts val="6900"/>
              </a:lnSpc>
              <a:defRPr>
                <a:latin typeface="Gill Sans"/>
                <a:ea typeface="Gill Sans"/>
                <a:cs typeface="Gill Sans"/>
                <a:sym typeface="Gill Sans"/>
              </a:defRPr>
            </a:pPr>
            <a:r>
              <a:t>d’humanité</a:t>
            </a:r>
          </a:p>
        </p:txBody>
      </p:sp>
      <p:sp>
        <p:nvSpPr>
          <p:cNvPr id="173" name="Conscient de son comportement (trébucher, glisser)…"/>
          <p:cNvSpPr txBox="1"/>
          <p:nvPr>
            <p:ph type="body" idx="1"/>
          </p:nvPr>
        </p:nvSpPr>
        <p:spPr>
          <a:xfrm>
            <a:off x="955039" y="2704404"/>
            <a:ext cx="11094722" cy="6880696"/>
          </a:xfrm>
          <a:prstGeom prst="rect">
            <a:avLst/>
          </a:prstGeom>
        </p:spPr>
        <p:txBody>
          <a:bodyPr/>
          <a:lstStyle/>
          <a:p>
            <a:pPr marL="0" indent="0" algn="ctr">
              <a:spcBef>
                <a:spcPts val="0"/>
              </a:spcBef>
              <a:buSzTx/>
              <a:buNone/>
              <a:defRPr sz="3200">
                <a:latin typeface="Gill Sans"/>
                <a:ea typeface="Gill Sans"/>
                <a:cs typeface="Gill Sans"/>
                <a:sym typeface="Gill Sans"/>
              </a:defRPr>
            </a:pPr>
            <a:r>
              <a:t>Conscient de son comportement (</a:t>
            </a:r>
            <a:r>
              <a:rPr i="1"/>
              <a:t>trébucher, glisser</a:t>
            </a:r>
            <a:r>
              <a:t>)</a:t>
            </a:r>
          </a:p>
          <a:p>
            <a:pPr marL="0" indent="0" algn="ctr">
              <a:spcBef>
                <a:spcPts val="0"/>
              </a:spcBef>
              <a:buSzTx/>
              <a:buNone/>
              <a:defRPr sz="3200">
                <a:latin typeface="Gill Sans"/>
                <a:ea typeface="Gill Sans"/>
                <a:cs typeface="Gill Sans"/>
                <a:sym typeface="Gill Sans"/>
              </a:defRPr>
            </a:pPr>
            <a:r>
              <a:t>Conscient de ses états d’âme (</a:t>
            </a:r>
            <a:r>
              <a:rPr i="1"/>
              <a:t>jalousie</a:t>
            </a:r>
            <a:r>
              <a:t>)</a:t>
            </a:r>
          </a:p>
          <a:p>
            <a:pPr marL="0" indent="0" algn="ctr">
              <a:spcBef>
                <a:spcPts val="0"/>
              </a:spcBef>
              <a:buSzTx/>
              <a:buNone/>
              <a:defRPr sz="3200">
                <a:latin typeface="Gill Sans"/>
                <a:ea typeface="Gill Sans"/>
                <a:cs typeface="Gill Sans"/>
                <a:sym typeface="Gill Sans"/>
              </a:defRPr>
            </a:pPr>
            <a:r>
              <a:t>Conscient du besoin de justice (</a:t>
            </a:r>
            <a:r>
              <a:rPr i="1"/>
              <a:t>jugement des autres</a:t>
            </a:r>
            <a:r>
              <a:t>)</a:t>
            </a:r>
          </a:p>
          <a:p>
            <a:pPr marL="0" indent="0" algn="ctr">
              <a:spcBef>
                <a:spcPts val="0"/>
              </a:spcBef>
              <a:buSzTx/>
              <a:buNone/>
              <a:defRPr sz="3200">
                <a:latin typeface="Gill Sans"/>
                <a:ea typeface="Gill Sans"/>
                <a:cs typeface="Gill Sans"/>
                <a:sym typeface="Gill Sans"/>
              </a:defRPr>
            </a:pPr>
            <a:r>
              <a:t>Conscient des relations difficiles (</a:t>
            </a:r>
            <a:r>
              <a:rPr i="1"/>
              <a:t>comparaison, mépris</a:t>
            </a:r>
            <a:r>
              <a:t>)</a:t>
            </a:r>
          </a:p>
          <a:p>
            <a:pPr marL="0" indent="0" algn="ctr">
              <a:spcBef>
                <a:spcPts val="0"/>
              </a:spcBef>
              <a:buSzTx/>
              <a:buNone/>
              <a:defRPr sz="3200">
                <a:latin typeface="Gill Sans"/>
                <a:ea typeface="Gill Sans"/>
                <a:cs typeface="Gill Sans"/>
                <a:sym typeface="Gill Sans"/>
              </a:defRPr>
            </a:pPr>
            <a:r>
              <a:t>Conscient de ses blessures (</a:t>
            </a:r>
            <a:r>
              <a:rPr i="1"/>
              <a:t>prospérité des autres</a:t>
            </a:r>
            <a:r>
              <a:t>)</a:t>
            </a:r>
          </a:p>
          <a:p>
            <a:pPr marL="0" indent="0" algn="ctr">
              <a:spcBef>
                <a:spcPts val="0"/>
              </a:spcBef>
              <a:buSzTx/>
              <a:buNone/>
              <a:defRPr sz="3200">
                <a:latin typeface="Gill Sans"/>
                <a:ea typeface="Gill Sans"/>
                <a:cs typeface="Gill Sans"/>
                <a:sym typeface="Gill Sans"/>
              </a:defRPr>
            </a:pPr>
            <a:r>
              <a:t>Conscient du besoin d’amitié, de solidarité (</a:t>
            </a:r>
            <a:r>
              <a:rPr i="1"/>
              <a:t>popularité des autres</a:t>
            </a:r>
            <a:r>
              <a:t>)</a:t>
            </a:r>
          </a:p>
        </p:txBody>
      </p:sp>
      <p:sp>
        <p:nvSpPr>
          <p:cNvPr id="174" name="Le contexte…"/>
          <p:cNvSpPr txBox="1"/>
          <p:nvPr/>
        </p:nvSpPr>
        <p:spPr>
          <a:xfrm>
            <a:off x="9545843" y="89785"/>
            <a:ext cx="3215063"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40679">
              <a:defRPr sz="2173">
                <a:latin typeface="Gill Sans"/>
                <a:ea typeface="Gill Sans"/>
                <a:cs typeface="Gill Sans"/>
                <a:sym typeface="Gill Sans"/>
              </a:defRPr>
            </a:pPr>
            <a:r>
              <a:t>Le contexte</a:t>
            </a:r>
          </a:p>
          <a:p>
            <a:pPr algn="r" defTabSz="240679">
              <a:defRPr b="1" sz="2173">
                <a:latin typeface="Gill Sans"/>
                <a:ea typeface="Gill Sans"/>
                <a:cs typeface="Gill Sans"/>
                <a:sym typeface="Gill Sans"/>
              </a:defRPr>
            </a:pPr>
            <a:r>
              <a:t>Les difficultés d’Asaph</a:t>
            </a:r>
          </a:p>
          <a:p>
            <a:pPr algn="r" defTabSz="240679">
              <a:defRPr sz="2173">
                <a:latin typeface="Gill Sans"/>
                <a:ea typeface="Gill Sans"/>
                <a:cs typeface="Gill Sans"/>
                <a:sym typeface="Gill Sans"/>
              </a:defRPr>
            </a:pPr>
            <a:r>
              <a:t>Son chemin de libération</a:t>
            </a:r>
          </a:p>
          <a:p>
            <a:pPr algn="r" defTabSz="240679">
              <a:defRPr sz="2173">
                <a:latin typeface="Gill Sans"/>
                <a:ea typeface="Gill Sans"/>
                <a:cs typeface="Gill Sans"/>
                <a:sym typeface="Gill Sans"/>
              </a:defRPr>
            </a:pPr>
            <a:r>
              <a:t>Applications pratiques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Un modèle de vérité"/>
          <p:cNvSpPr txBox="1"/>
          <p:nvPr>
            <p:ph type="title"/>
          </p:nvPr>
        </p:nvSpPr>
        <p:spPr>
          <a:xfrm>
            <a:off x="155973" y="1119637"/>
            <a:ext cx="11101494" cy="1591735"/>
          </a:xfrm>
          <a:prstGeom prst="rect">
            <a:avLst/>
          </a:prstGeom>
        </p:spPr>
        <p:txBody>
          <a:bodyPr/>
          <a:lstStyle>
            <a:lvl1pPr>
              <a:defRPr>
                <a:latin typeface="Gill Sans"/>
                <a:ea typeface="Gill Sans"/>
                <a:cs typeface="Gill Sans"/>
                <a:sym typeface="Gill Sans"/>
              </a:defRPr>
            </a:lvl1pPr>
          </a:lstStyle>
          <a:p>
            <a:pPr/>
            <a:r>
              <a:t>Un modèle de vérité</a:t>
            </a:r>
          </a:p>
        </p:txBody>
      </p:sp>
      <p:sp>
        <p:nvSpPr>
          <p:cNvPr id="177" name="Oui,  c'est pour rien que j'ai purifié mon coeur et que j'ai lavé mes mains dans l’innocence.…"/>
          <p:cNvSpPr txBox="1"/>
          <p:nvPr>
            <p:ph type="body" idx="1"/>
          </p:nvPr>
        </p:nvSpPr>
        <p:spPr>
          <a:xfrm>
            <a:off x="955039" y="2958826"/>
            <a:ext cx="11094722" cy="5614401"/>
          </a:xfrm>
          <a:prstGeom prst="rect">
            <a:avLst/>
          </a:prstGeom>
        </p:spPr>
        <p:txBody>
          <a:bodyPr/>
          <a:lstStyle/>
          <a:p>
            <a:pPr marL="0" indent="0" defTabSz="328732">
              <a:spcBef>
                <a:spcPts val="0"/>
              </a:spcBef>
              <a:buSzTx/>
              <a:buNone/>
              <a:defRPr sz="3136">
                <a:latin typeface="Gill Sans"/>
                <a:ea typeface="Gill Sans"/>
                <a:cs typeface="Gill Sans"/>
                <a:sym typeface="Gill Sans"/>
              </a:defRPr>
            </a:pPr>
            <a:r>
              <a:rPr b="1"/>
              <a:t>O</a:t>
            </a:r>
            <a:r>
              <a:t>ui,  </a:t>
            </a:r>
            <a:r>
              <a:rPr u="sng"/>
              <a:t>c'est pour rien</a:t>
            </a:r>
            <a:r>
              <a:t> que j'ai purifié mon coeur et que j'ai lavé mes mains dans l’innocence.</a:t>
            </a:r>
          </a:p>
          <a:p>
            <a:pPr marL="0" indent="0" defTabSz="328732">
              <a:spcBef>
                <a:spcPts val="0"/>
              </a:spcBef>
              <a:buSzTx/>
              <a:buNone/>
              <a:defRPr sz="3136">
                <a:latin typeface="Gill Sans"/>
                <a:ea typeface="Gill Sans"/>
                <a:cs typeface="Gill Sans"/>
                <a:sym typeface="Gill Sans"/>
              </a:defRPr>
            </a:pPr>
            <a:r>
              <a:rPr u="sng"/>
              <a:t>J'ai été battu</a:t>
            </a:r>
            <a:r>
              <a:t> tout le jour,  mon châtiment [revenait] chaque matin.</a:t>
            </a:r>
          </a:p>
          <a:p>
            <a:pPr marL="0" indent="0" defTabSz="328732">
              <a:spcBef>
                <a:spcPts val="0"/>
              </a:spcBef>
              <a:buSzTx/>
              <a:buNone/>
              <a:defRPr sz="3136">
                <a:latin typeface="Gill Sans"/>
                <a:ea typeface="Gill Sans"/>
                <a:cs typeface="Gill Sans"/>
                <a:sym typeface="Gill Sans"/>
              </a:defRPr>
            </a:pPr>
            <a:r>
              <a:rPr u="sng"/>
              <a:t>Si je m’étais dit</a:t>
            </a:r>
            <a:r>
              <a:t> de parler comme eux, j'aurais été infidèle à la génération de tes fils.</a:t>
            </a:r>
          </a:p>
          <a:p>
            <a:pPr marL="0" indent="0" defTabSz="328732">
              <a:spcBef>
                <a:spcPts val="0"/>
              </a:spcBef>
              <a:buSzTx/>
              <a:buNone/>
              <a:defRPr sz="3136">
                <a:latin typeface="Gill Sans"/>
                <a:ea typeface="Gill Sans"/>
                <a:cs typeface="Gill Sans"/>
                <a:sym typeface="Gill Sans"/>
              </a:defRPr>
            </a:pPr>
            <a:r>
              <a:rPr u="sng"/>
              <a:t>J’ai réfléchi</a:t>
            </a:r>
            <a:r>
              <a:t> pour comprendre.  Ça m’a été pénible jusqu’à ce que je sois entré dans les sanctuaires de Dieu... </a:t>
            </a:r>
          </a:p>
          <a:p>
            <a:pPr marL="0" indent="0" defTabSz="328732">
              <a:spcBef>
                <a:spcPts val="0"/>
              </a:spcBef>
              <a:buSzTx/>
              <a:buNone/>
              <a:defRPr sz="3136">
                <a:latin typeface="Gill Sans"/>
                <a:ea typeface="Gill Sans"/>
                <a:cs typeface="Gill Sans"/>
                <a:sym typeface="Gill Sans"/>
              </a:defRPr>
            </a:pPr>
            <a:r>
              <a:rPr u="sng"/>
              <a:t>J’ai compris leur fin</a:t>
            </a:r>
            <a:r>
              <a:t>.</a:t>
            </a:r>
          </a:p>
          <a:p>
            <a:pPr marL="0" indent="0" defTabSz="328732">
              <a:spcBef>
                <a:spcPts val="0"/>
              </a:spcBef>
              <a:buSzTx/>
              <a:buNone/>
              <a:defRPr sz="3136">
                <a:latin typeface="Gill Sans"/>
                <a:ea typeface="Gill Sans"/>
                <a:cs typeface="Gill Sans"/>
                <a:sym typeface="Gill Sans"/>
              </a:defRPr>
            </a:pPr>
            <a:r>
              <a:rPr b="1"/>
              <a:t>O</a:t>
            </a:r>
            <a:r>
              <a:t>ui, tu les places sur un terrain glissant, tu les fais tomber en ruines.</a:t>
            </a:r>
          </a:p>
          <a:p>
            <a:pPr marL="0" indent="0" defTabSz="328732">
              <a:spcBef>
                <a:spcPts val="0"/>
              </a:spcBef>
              <a:buSzTx/>
              <a:buNone/>
              <a:defRPr sz="3136">
                <a:latin typeface="Gill Sans"/>
                <a:ea typeface="Gill Sans"/>
                <a:cs typeface="Gill Sans"/>
                <a:sym typeface="Gill Sans"/>
              </a:defRPr>
            </a:pPr>
            <a:r>
              <a:t>Ils sont détruits en un instant ! Ils sont finis,  anéantis, par la frayeur.</a:t>
            </a:r>
          </a:p>
          <a:p>
            <a:pPr marL="0" indent="0" defTabSz="328732">
              <a:spcBef>
                <a:spcPts val="0"/>
              </a:spcBef>
              <a:buSzTx/>
              <a:buNone/>
              <a:defRPr sz="3136">
                <a:latin typeface="Gill Sans"/>
                <a:ea typeface="Gill Sans"/>
                <a:cs typeface="Gill Sans"/>
                <a:sym typeface="Gill Sans"/>
              </a:defRPr>
            </a:pPr>
            <a:r>
              <a:t>Tu chasseras, Seigneur, leur image,  comme un rêve à l’éveil.</a:t>
            </a:r>
          </a:p>
        </p:txBody>
      </p:sp>
      <p:sp>
        <p:nvSpPr>
          <p:cNvPr id="178" name="Le contexte…"/>
          <p:cNvSpPr txBox="1"/>
          <p:nvPr/>
        </p:nvSpPr>
        <p:spPr>
          <a:xfrm>
            <a:off x="9171871" y="89785"/>
            <a:ext cx="3589035"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40679">
              <a:defRPr sz="2173">
                <a:latin typeface="Gill Sans"/>
                <a:ea typeface="Gill Sans"/>
                <a:cs typeface="Gill Sans"/>
                <a:sym typeface="Gill Sans"/>
              </a:defRPr>
            </a:pPr>
            <a:r>
              <a:t>Le contexte</a:t>
            </a:r>
          </a:p>
          <a:p>
            <a:pPr algn="r" defTabSz="240679">
              <a:defRPr sz="2173">
                <a:latin typeface="Gill Sans"/>
                <a:ea typeface="Gill Sans"/>
                <a:cs typeface="Gill Sans"/>
                <a:sym typeface="Gill Sans"/>
              </a:defRPr>
            </a:pPr>
            <a:r>
              <a:t>Les difficultés d’Asaph</a:t>
            </a:r>
          </a:p>
          <a:p>
            <a:pPr algn="r" defTabSz="240679">
              <a:defRPr b="1" sz="2173">
                <a:latin typeface="Gill Sans"/>
                <a:ea typeface="Gill Sans"/>
                <a:cs typeface="Gill Sans"/>
                <a:sym typeface="Gill Sans"/>
              </a:defRPr>
            </a:pPr>
            <a:r>
              <a:t>Son chemin de libération</a:t>
            </a:r>
          </a:p>
          <a:p>
            <a:pPr algn="r" defTabSz="240679">
              <a:defRPr sz="2173">
                <a:latin typeface="Gill Sans"/>
                <a:ea typeface="Gill Sans"/>
                <a:cs typeface="Gill Sans"/>
                <a:sym typeface="Gill Sans"/>
              </a:defRPr>
            </a:pPr>
            <a:r>
              <a:t>Applications pratiques</a:t>
            </a:r>
          </a:p>
        </p:txBody>
      </p:sp>
      <p:sp>
        <p:nvSpPr>
          <p:cNvPr id="179" name="Contrôle"/>
          <p:cNvSpPr/>
          <p:nvPr/>
        </p:nvSpPr>
        <p:spPr>
          <a:xfrm>
            <a:off x="9798782" y="2305107"/>
            <a:ext cx="2335094" cy="812801"/>
          </a:xfrm>
          <a:prstGeom prst="wedgeEllipseCallout">
            <a:avLst>
              <a:gd name="adj1" fmla="val -49565"/>
              <a:gd name="adj2" fmla="val 70000"/>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Contrôle</a:t>
            </a:r>
          </a:p>
        </p:txBody>
      </p:sp>
      <p:sp>
        <p:nvSpPr>
          <p:cNvPr id="180" name="Victime"/>
          <p:cNvSpPr/>
          <p:nvPr/>
        </p:nvSpPr>
        <p:spPr>
          <a:xfrm>
            <a:off x="11295395" y="3475622"/>
            <a:ext cx="2335094" cy="812801"/>
          </a:xfrm>
          <a:prstGeom prst="wedgeEllipseCallout">
            <a:avLst>
              <a:gd name="adj1" fmla="val -49565"/>
              <a:gd name="adj2" fmla="val 70000"/>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Victime</a:t>
            </a:r>
          </a:p>
        </p:txBody>
      </p:sp>
      <p:sp>
        <p:nvSpPr>
          <p:cNvPr id="181" name="Se justifie"/>
          <p:cNvSpPr/>
          <p:nvPr/>
        </p:nvSpPr>
        <p:spPr>
          <a:xfrm>
            <a:off x="10343663" y="4981929"/>
            <a:ext cx="2335094" cy="812801"/>
          </a:xfrm>
          <a:prstGeom prst="wedgeEllipseCallout">
            <a:avLst>
              <a:gd name="adj1" fmla="val -54210"/>
              <a:gd name="adj2" fmla="val -45829"/>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Se justifie</a:t>
            </a:r>
          </a:p>
        </p:txBody>
      </p:sp>
      <p:sp>
        <p:nvSpPr>
          <p:cNvPr id="182" name="En chemin"/>
          <p:cNvSpPr/>
          <p:nvPr/>
        </p:nvSpPr>
        <p:spPr>
          <a:xfrm>
            <a:off x="8034412" y="6077529"/>
            <a:ext cx="2335094" cy="812801"/>
          </a:xfrm>
          <a:prstGeom prst="wedgeEllipseCallout">
            <a:avLst>
              <a:gd name="adj1" fmla="val -69515"/>
              <a:gd name="adj2" fmla="val -18208"/>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En chemin</a:t>
            </a:r>
          </a:p>
        </p:txBody>
      </p:sp>
      <p:sp>
        <p:nvSpPr>
          <p:cNvPr id="183" name="Sage"/>
          <p:cNvSpPr/>
          <p:nvPr/>
        </p:nvSpPr>
        <p:spPr>
          <a:xfrm>
            <a:off x="10092565" y="8304602"/>
            <a:ext cx="2335094" cy="812801"/>
          </a:xfrm>
          <a:prstGeom prst="wedgeEllipseCallout">
            <a:avLst>
              <a:gd name="adj1" fmla="val -30256"/>
              <a:gd name="adj2" fmla="val -79423"/>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Sage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2"/>
      <p:bldP build="whole" bldLvl="1" animBg="1" rev="0" advAuto="0" spid="181" grpId="3"/>
      <p:bldP build="whole" bldLvl="1" animBg="1" rev="0" advAuto="0" spid="182" grpId="4"/>
      <p:bldP build="whole" bldLvl="1" animBg="1" rev="0" advAuto="0" spid="183" grpId="5"/>
      <p:bldP build="whole" bldLvl="1" animBg="1" rev="0" advAuto="0" spid="179"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Un modèle de vérité"/>
          <p:cNvSpPr txBox="1"/>
          <p:nvPr>
            <p:ph type="title"/>
          </p:nvPr>
        </p:nvSpPr>
        <p:spPr>
          <a:xfrm>
            <a:off x="181373" y="1805437"/>
            <a:ext cx="11101494" cy="1591735"/>
          </a:xfrm>
          <a:prstGeom prst="rect">
            <a:avLst/>
          </a:prstGeom>
        </p:spPr>
        <p:txBody>
          <a:bodyPr/>
          <a:lstStyle>
            <a:lvl1pPr>
              <a:defRPr>
                <a:latin typeface="Gill Sans"/>
                <a:ea typeface="Gill Sans"/>
                <a:cs typeface="Gill Sans"/>
                <a:sym typeface="Gill Sans"/>
              </a:defRPr>
            </a:lvl1pPr>
          </a:lstStyle>
          <a:p>
            <a:pPr/>
            <a:r>
              <a:t>Un modèle de vérité</a:t>
            </a:r>
          </a:p>
        </p:txBody>
      </p:sp>
      <p:sp>
        <p:nvSpPr>
          <p:cNvPr id="186" name="Dans le résultat…"/>
          <p:cNvSpPr txBox="1"/>
          <p:nvPr>
            <p:ph type="body" idx="1"/>
          </p:nvPr>
        </p:nvSpPr>
        <p:spPr>
          <a:xfrm>
            <a:off x="955039" y="4000226"/>
            <a:ext cx="11094722" cy="5614401"/>
          </a:xfrm>
          <a:prstGeom prst="rect">
            <a:avLst/>
          </a:prstGeom>
        </p:spPr>
        <p:txBody>
          <a:bodyPr/>
          <a:lstStyle/>
          <a:p>
            <a:pPr marL="0" indent="0" algn="ctr">
              <a:spcBef>
                <a:spcPts val="0"/>
              </a:spcBef>
              <a:buSzTx/>
              <a:buNone/>
              <a:defRPr>
                <a:latin typeface="Gill Sans"/>
                <a:ea typeface="Gill Sans"/>
                <a:cs typeface="Gill Sans"/>
                <a:sym typeface="Gill Sans"/>
              </a:defRPr>
            </a:pPr>
            <a:r>
              <a:t>Dans le résultat</a:t>
            </a:r>
          </a:p>
          <a:p>
            <a:pPr marL="0" indent="0" algn="ctr">
              <a:spcBef>
                <a:spcPts val="0"/>
              </a:spcBef>
              <a:buSzTx/>
              <a:buNone/>
              <a:defRPr>
                <a:latin typeface="Gill Sans"/>
                <a:ea typeface="Gill Sans"/>
                <a:cs typeface="Gill Sans"/>
                <a:sym typeface="Gill Sans"/>
              </a:defRPr>
            </a:pPr>
            <a:r>
              <a:t>Victime</a:t>
            </a:r>
          </a:p>
          <a:p>
            <a:pPr marL="0" indent="0" algn="ctr">
              <a:spcBef>
                <a:spcPts val="0"/>
              </a:spcBef>
              <a:buSzTx/>
              <a:buNone/>
              <a:defRPr>
                <a:latin typeface="Gill Sans"/>
                <a:ea typeface="Gill Sans"/>
                <a:cs typeface="Gill Sans"/>
                <a:sym typeface="Gill Sans"/>
              </a:defRPr>
            </a:pPr>
            <a:r>
              <a:t>Cherche à avoir raison</a:t>
            </a:r>
          </a:p>
          <a:p>
            <a:pPr marL="0" indent="0" algn="ctr">
              <a:spcBef>
                <a:spcPts val="0"/>
              </a:spcBef>
              <a:buSzTx/>
              <a:buNone/>
              <a:defRPr>
                <a:latin typeface="Gill Sans"/>
                <a:ea typeface="Gill Sans"/>
                <a:cs typeface="Gill Sans"/>
                <a:sym typeface="Gill Sans"/>
              </a:defRPr>
            </a:pPr>
            <a:r>
              <a:t>Cherche à comprendre tout seul</a:t>
            </a:r>
          </a:p>
          <a:p>
            <a:pPr marL="0" indent="0" algn="ctr">
              <a:spcBef>
                <a:spcPts val="0"/>
              </a:spcBef>
              <a:buSzTx/>
              <a:buNone/>
              <a:defRPr>
                <a:latin typeface="Gill Sans"/>
                <a:ea typeface="Gill Sans"/>
                <a:cs typeface="Gill Sans"/>
                <a:sym typeface="Gill Sans"/>
              </a:defRPr>
            </a:pPr>
            <a:r>
              <a:t>Accepte la pénibilité</a:t>
            </a:r>
          </a:p>
          <a:p>
            <a:pPr marL="0" indent="0" algn="ctr">
              <a:spcBef>
                <a:spcPts val="0"/>
              </a:spcBef>
              <a:buSzTx/>
              <a:buNone/>
              <a:defRPr>
                <a:latin typeface="Gill Sans"/>
                <a:ea typeface="Gill Sans"/>
                <a:cs typeface="Gill Sans"/>
                <a:sym typeface="Gill Sans"/>
              </a:defRPr>
            </a:pPr>
            <a:r>
              <a:t>Cherche à comprendre avec Dieu</a:t>
            </a:r>
          </a:p>
          <a:p>
            <a:pPr marL="0" indent="0" algn="ctr">
              <a:spcBef>
                <a:spcPts val="0"/>
              </a:spcBef>
              <a:buSzTx/>
              <a:buNone/>
              <a:defRPr>
                <a:latin typeface="Gill Sans"/>
                <a:ea typeface="Gill Sans"/>
                <a:cs typeface="Gill Sans"/>
                <a:sym typeface="Gill Sans"/>
              </a:defRPr>
            </a:pPr>
            <a:r>
              <a:t>Découvre des horizons</a:t>
            </a:r>
          </a:p>
          <a:p>
            <a:pPr marL="0" indent="0" algn="ctr">
              <a:spcBef>
                <a:spcPts val="0"/>
              </a:spcBef>
              <a:buSzTx/>
              <a:buNone/>
              <a:defRPr>
                <a:latin typeface="Gill Sans"/>
                <a:ea typeface="Gill Sans"/>
                <a:cs typeface="Gill Sans"/>
                <a:sym typeface="Gill Sans"/>
              </a:defRPr>
            </a:pPr>
            <a:r>
              <a:t>Découvre Dieu</a:t>
            </a:r>
          </a:p>
        </p:txBody>
      </p:sp>
      <p:sp>
        <p:nvSpPr>
          <p:cNvPr id="187" name="Le contexte…"/>
          <p:cNvSpPr txBox="1"/>
          <p:nvPr/>
        </p:nvSpPr>
        <p:spPr>
          <a:xfrm>
            <a:off x="9171871" y="89785"/>
            <a:ext cx="3589035"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40679">
              <a:defRPr sz="2173">
                <a:latin typeface="Gill Sans"/>
                <a:ea typeface="Gill Sans"/>
                <a:cs typeface="Gill Sans"/>
                <a:sym typeface="Gill Sans"/>
              </a:defRPr>
            </a:pPr>
            <a:r>
              <a:t>Le contexte</a:t>
            </a:r>
          </a:p>
          <a:p>
            <a:pPr algn="r" defTabSz="240679">
              <a:defRPr sz="2173">
                <a:latin typeface="Gill Sans"/>
                <a:ea typeface="Gill Sans"/>
                <a:cs typeface="Gill Sans"/>
                <a:sym typeface="Gill Sans"/>
              </a:defRPr>
            </a:pPr>
            <a:r>
              <a:t>Les difficultés d’Asaph</a:t>
            </a:r>
          </a:p>
          <a:p>
            <a:pPr algn="r" defTabSz="240679">
              <a:defRPr b="1" sz="2173">
                <a:latin typeface="Gill Sans"/>
                <a:ea typeface="Gill Sans"/>
                <a:cs typeface="Gill Sans"/>
                <a:sym typeface="Gill Sans"/>
              </a:defRPr>
            </a:pPr>
            <a:r>
              <a:t>Son chemin de libération</a:t>
            </a:r>
          </a:p>
          <a:p>
            <a:pPr algn="r" defTabSz="240679">
              <a:defRPr sz="2173">
                <a:latin typeface="Gill Sans"/>
                <a:ea typeface="Gill Sans"/>
                <a:cs typeface="Gill Sans"/>
                <a:sym typeface="Gill Sans"/>
              </a:defRPr>
            </a:pPr>
            <a:r>
              <a:t>Applications pratiques</a:t>
            </a:r>
          </a:p>
        </p:txBody>
      </p:sp>
      <p:sp>
        <p:nvSpPr>
          <p:cNvPr id="188" name="Flèche"/>
          <p:cNvSpPr/>
          <p:nvPr/>
        </p:nvSpPr>
        <p:spPr>
          <a:xfrm rot="5400000">
            <a:off x="631229" y="6498313"/>
            <a:ext cx="3884267" cy="618227"/>
          </a:xfrm>
          <a:prstGeom prst="rightArrow">
            <a:avLst>
              <a:gd name="adj1" fmla="val 16938"/>
              <a:gd name="adj2" fmla="val 58171"/>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p:spPr>
        <p:txBody>
          <a:bodyPr lIns="27093" tIns="27093" rIns="27093" bIns="27093" anchor="ctr"/>
          <a:lstStyle/>
          <a:p>
            <a:pPr>
              <a:defRPr sz="2200">
                <a:effectLst>
                  <a:outerShdw sx="100000" sy="100000" kx="0" ky="0" algn="b" rotWithShape="0" blurRad="25400" dist="23998" dir="2700000">
                    <a:srgbClr val="000000">
                      <a:alpha val="31034"/>
                    </a:srgbClr>
                  </a:outerShdw>
                </a:effectLst>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Un modèle…"/>
          <p:cNvSpPr txBox="1"/>
          <p:nvPr>
            <p:ph type="title"/>
          </p:nvPr>
        </p:nvSpPr>
        <p:spPr>
          <a:xfrm>
            <a:off x="1764351" y="666900"/>
            <a:ext cx="6899412" cy="2806400"/>
          </a:xfrm>
          <a:prstGeom prst="rect">
            <a:avLst/>
          </a:prstGeom>
        </p:spPr>
        <p:txBody>
          <a:bodyPr/>
          <a:lstStyle/>
          <a:p>
            <a:pPr>
              <a:defRPr>
                <a:latin typeface="Gill Sans"/>
                <a:ea typeface="Gill Sans"/>
                <a:cs typeface="Gill Sans"/>
                <a:sym typeface="Gill Sans"/>
              </a:defRPr>
            </a:pPr>
            <a:r>
              <a:t>Un modèle </a:t>
            </a:r>
          </a:p>
          <a:p>
            <a:pPr>
              <a:defRPr>
                <a:latin typeface="Gill Sans"/>
                <a:ea typeface="Gill Sans"/>
                <a:cs typeface="Gill Sans"/>
                <a:sym typeface="Gill Sans"/>
              </a:defRPr>
            </a:pPr>
            <a:r>
              <a:t>de libération</a:t>
            </a:r>
          </a:p>
        </p:txBody>
      </p:sp>
      <p:sp>
        <p:nvSpPr>
          <p:cNvPr id="191" name="Quand je m'aigrissais, que je me tourmentais dans mes reins,…"/>
          <p:cNvSpPr txBox="1"/>
          <p:nvPr>
            <p:ph type="body" sz="half" idx="1"/>
          </p:nvPr>
        </p:nvSpPr>
        <p:spPr>
          <a:xfrm>
            <a:off x="1166391" y="3637059"/>
            <a:ext cx="8095331" cy="5744841"/>
          </a:xfrm>
          <a:prstGeom prst="rect">
            <a:avLst/>
          </a:prstGeom>
        </p:spPr>
        <p:txBody>
          <a:bodyPr/>
          <a:lstStyle/>
          <a:p>
            <a:pPr marL="0" indent="0" defTabSz="270030">
              <a:spcBef>
                <a:spcPts val="0"/>
              </a:spcBef>
              <a:buSzTx/>
              <a:buNone/>
              <a:defRPr sz="2576">
                <a:latin typeface="Gill Sans"/>
                <a:ea typeface="Gill Sans"/>
                <a:cs typeface="Gill Sans"/>
                <a:sym typeface="Gill Sans"/>
              </a:defRPr>
            </a:pPr>
            <a:r>
              <a:t>Quand </a:t>
            </a:r>
            <a:r>
              <a:rPr u="sng"/>
              <a:t>je m'aigrissais</a:t>
            </a:r>
            <a:r>
              <a:t>, que </a:t>
            </a:r>
            <a:r>
              <a:rPr u="sng"/>
              <a:t>je me tourmentais</a:t>
            </a:r>
            <a:r>
              <a:t> dans mes reins,</a:t>
            </a:r>
          </a:p>
          <a:p>
            <a:pPr marL="0" indent="0" defTabSz="270030">
              <a:spcBef>
                <a:spcPts val="0"/>
              </a:spcBef>
              <a:buSzTx/>
              <a:buNone/>
              <a:defRPr sz="2576">
                <a:latin typeface="Gill Sans"/>
                <a:ea typeface="Gill Sans"/>
                <a:cs typeface="Gill Sans"/>
                <a:sym typeface="Gill Sans"/>
              </a:defRPr>
            </a:pPr>
            <a:r>
              <a:t>moi, j’étais stupide et </a:t>
            </a:r>
            <a:r>
              <a:rPr u="sng"/>
              <a:t>je ne comprenais rien</a:t>
            </a:r>
            <a:r>
              <a:t>, j’étais </a:t>
            </a:r>
            <a:r>
              <a:rPr u="sng"/>
              <a:t>avec toi comme une bête</a:t>
            </a:r>
            <a:r>
              <a:t>.</a:t>
            </a:r>
          </a:p>
          <a:p>
            <a:pPr marL="0" indent="0" defTabSz="270030">
              <a:spcBef>
                <a:spcPts val="0"/>
              </a:spcBef>
              <a:buSzTx/>
              <a:buNone/>
              <a:defRPr sz="2576">
                <a:latin typeface="Gill Sans"/>
                <a:ea typeface="Gill Sans"/>
                <a:cs typeface="Gill Sans"/>
                <a:sym typeface="Gill Sans"/>
              </a:defRPr>
            </a:pPr>
            <a:r>
              <a:t>Mais moi,  je suis toujours avec toi [parce que] </a:t>
            </a:r>
            <a:r>
              <a:rPr u="sng"/>
              <a:t>tu m'as tenu</a:t>
            </a:r>
            <a:r>
              <a:t> par la main droite. </a:t>
            </a:r>
            <a:r>
              <a:rPr u="sng"/>
              <a:t>Tu me conduiras</a:t>
            </a:r>
            <a:r>
              <a:t> par ton conseil, et après la gloire, </a:t>
            </a:r>
            <a:r>
              <a:rPr u="sng"/>
              <a:t>tu me recevras</a:t>
            </a:r>
            <a:r>
              <a:t>.</a:t>
            </a:r>
          </a:p>
          <a:p>
            <a:pPr marL="0" indent="0" defTabSz="270030">
              <a:spcBef>
                <a:spcPts val="0"/>
              </a:spcBef>
              <a:buSzTx/>
              <a:buNone/>
              <a:defRPr sz="2576">
                <a:latin typeface="Gill Sans"/>
                <a:ea typeface="Gill Sans"/>
                <a:cs typeface="Gill Sans"/>
                <a:sym typeface="Gill Sans"/>
              </a:defRPr>
            </a:pPr>
            <a:r>
              <a:t>Qui ai-je pour moi dans les cieux ? Et je n'ai de plaisir sur la terre qu'en toi. Ma chair et mon coeur sont épuisés, mais le rocher de mon coeur, et ma [bonne] part, c’est Dieu, pour toujours.</a:t>
            </a:r>
          </a:p>
          <a:p>
            <a:pPr marL="0" indent="0" defTabSz="270030">
              <a:spcBef>
                <a:spcPts val="0"/>
              </a:spcBef>
              <a:buSzTx/>
              <a:buNone/>
              <a:defRPr sz="2576">
                <a:latin typeface="Gill Sans"/>
                <a:ea typeface="Gill Sans"/>
                <a:cs typeface="Gill Sans"/>
                <a:sym typeface="Gill Sans"/>
              </a:defRPr>
            </a:pPr>
            <a:r>
              <a:t>Voici, qui s’éloigne de toi périra. Tu détruis qui se prostitue en te laissant. Pour moi, m'approcher de Dieu est mon bien. J'ai mis ma confiance dans le Seigneur, l'Éternel, et je raconterai tous tes faits.</a:t>
            </a:r>
          </a:p>
        </p:txBody>
      </p:sp>
      <p:sp>
        <p:nvSpPr>
          <p:cNvPr id="192" name="Le contexte…"/>
          <p:cNvSpPr txBox="1"/>
          <p:nvPr/>
        </p:nvSpPr>
        <p:spPr>
          <a:xfrm>
            <a:off x="9075345" y="89785"/>
            <a:ext cx="3685561"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75900">
              <a:defRPr sz="2491">
                <a:latin typeface="Gill Sans"/>
                <a:ea typeface="Gill Sans"/>
                <a:cs typeface="Gill Sans"/>
                <a:sym typeface="Gill Sans"/>
              </a:defRPr>
            </a:pPr>
            <a:r>
              <a:t>Le contexte</a:t>
            </a:r>
          </a:p>
          <a:p>
            <a:pPr algn="r" defTabSz="275900">
              <a:defRPr sz="2491">
                <a:latin typeface="Gill Sans"/>
                <a:ea typeface="Gill Sans"/>
                <a:cs typeface="Gill Sans"/>
                <a:sym typeface="Gill Sans"/>
              </a:defRPr>
            </a:pPr>
            <a:r>
              <a:t>Les difficultés d’Asaph</a:t>
            </a:r>
          </a:p>
          <a:p>
            <a:pPr algn="r" defTabSz="275900">
              <a:defRPr sz="2491">
                <a:latin typeface="Gill Sans"/>
                <a:ea typeface="Gill Sans"/>
                <a:cs typeface="Gill Sans"/>
                <a:sym typeface="Gill Sans"/>
              </a:defRPr>
            </a:pPr>
            <a:r>
              <a:t>Son chemin de libération</a:t>
            </a:r>
          </a:p>
          <a:p>
            <a:pPr algn="r" defTabSz="275900">
              <a:defRPr b="1" sz="2491">
                <a:latin typeface="Gill Sans"/>
                <a:ea typeface="Gill Sans"/>
                <a:cs typeface="Gill Sans"/>
                <a:sym typeface="Gill Sans"/>
              </a:defRPr>
            </a:pPr>
            <a:r>
              <a:t>Applications pratiques</a:t>
            </a:r>
          </a:p>
        </p:txBody>
      </p:sp>
      <p:sp>
        <p:nvSpPr>
          <p:cNvPr id="193" name="Cesser de se faire mal"/>
          <p:cNvSpPr/>
          <p:nvPr/>
        </p:nvSpPr>
        <p:spPr>
          <a:xfrm>
            <a:off x="9381376" y="3160656"/>
            <a:ext cx="3261825" cy="812801"/>
          </a:xfrm>
          <a:prstGeom prst="wedgeEllipseCallout">
            <a:avLst>
              <a:gd name="adj1" fmla="val -49689"/>
              <a:gd name="adj2" fmla="val 70000"/>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Cesser de se faire mal</a:t>
            </a:r>
          </a:p>
        </p:txBody>
      </p:sp>
      <p:sp>
        <p:nvSpPr>
          <p:cNvPr id="194" name="Mieux connaître Dieu"/>
          <p:cNvSpPr/>
          <p:nvPr/>
        </p:nvSpPr>
        <p:spPr>
          <a:xfrm>
            <a:off x="9508376" y="4852928"/>
            <a:ext cx="3261825" cy="812801"/>
          </a:xfrm>
          <a:prstGeom prst="wedgeEllipseCallout">
            <a:avLst>
              <a:gd name="adj1" fmla="val -49689"/>
              <a:gd name="adj2" fmla="val 70000"/>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Mieux connaître Dieu</a:t>
            </a:r>
          </a:p>
        </p:txBody>
      </p:sp>
      <p:sp>
        <p:nvSpPr>
          <p:cNvPr id="195" name="Tirer leçon des souffrances"/>
          <p:cNvSpPr/>
          <p:nvPr/>
        </p:nvSpPr>
        <p:spPr>
          <a:xfrm>
            <a:off x="9425195" y="7693066"/>
            <a:ext cx="3563313" cy="812801"/>
          </a:xfrm>
          <a:prstGeom prst="wedgeEllipseCallout">
            <a:avLst>
              <a:gd name="adj1" fmla="val -66128"/>
              <a:gd name="adj2" fmla="val 59161"/>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Tirer leçon des souffrances</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P build="whole" bldLvl="1" animBg="1" rev="0" advAuto="0" spid="194" grpId="2"/>
      <p:bldP build="whole" bldLvl="1" animBg="1" rev="0" advAuto="0" spid="195" grpId="3"/>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Un modèle…"/>
          <p:cNvSpPr txBox="1"/>
          <p:nvPr>
            <p:ph type="title"/>
          </p:nvPr>
        </p:nvSpPr>
        <p:spPr>
          <a:xfrm>
            <a:off x="1764351" y="666900"/>
            <a:ext cx="6899412" cy="2806400"/>
          </a:xfrm>
          <a:prstGeom prst="rect">
            <a:avLst/>
          </a:prstGeom>
        </p:spPr>
        <p:txBody>
          <a:bodyPr/>
          <a:lstStyle/>
          <a:p>
            <a:pPr>
              <a:defRPr>
                <a:latin typeface="Gill Sans"/>
                <a:ea typeface="Gill Sans"/>
                <a:cs typeface="Gill Sans"/>
                <a:sym typeface="Gill Sans"/>
              </a:defRPr>
            </a:pPr>
            <a:r>
              <a:t>Un modèle </a:t>
            </a:r>
          </a:p>
          <a:p>
            <a:pPr>
              <a:defRPr>
                <a:latin typeface="Gill Sans"/>
                <a:ea typeface="Gill Sans"/>
                <a:cs typeface="Gill Sans"/>
                <a:sym typeface="Gill Sans"/>
              </a:defRPr>
            </a:pPr>
            <a:r>
              <a:t>de libération</a:t>
            </a:r>
          </a:p>
        </p:txBody>
      </p:sp>
      <p:sp>
        <p:nvSpPr>
          <p:cNvPr id="198" name="Le souvenir de ce qui a été mal fait (2Pi 1.11)…"/>
          <p:cNvSpPr txBox="1"/>
          <p:nvPr>
            <p:ph type="body" sz="half" idx="1"/>
          </p:nvPr>
        </p:nvSpPr>
        <p:spPr>
          <a:xfrm>
            <a:off x="1166391" y="3637059"/>
            <a:ext cx="8095331" cy="5744841"/>
          </a:xfrm>
          <a:prstGeom prst="rect">
            <a:avLst/>
          </a:prstGeom>
        </p:spPr>
        <p:txBody>
          <a:bodyPr/>
          <a:lstStyle/>
          <a:p>
            <a:pPr marL="0" indent="0" algn="ctr">
              <a:spcBef>
                <a:spcPts val="0"/>
              </a:spcBef>
              <a:buSzTx/>
              <a:buNone/>
              <a:defRPr sz="3300">
                <a:latin typeface="Gill Sans"/>
                <a:ea typeface="Gill Sans"/>
                <a:cs typeface="Gill Sans"/>
                <a:sym typeface="Gill Sans"/>
              </a:defRPr>
            </a:pPr>
            <a:r>
              <a:t>Le souvenir de ce qui a été mal fait (2Pi 1.11)</a:t>
            </a:r>
          </a:p>
          <a:p>
            <a:pPr marL="0" indent="0" algn="ctr">
              <a:spcBef>
                <a:spcPts val="0"/>
              </a:spcBef>
              <a:buSzTx/>
              <a:buNone/>
              <a:defRPr sz="3300">
                <a:latin typeface="Gill Sans"/>
                <a:ea typeface="Gill Sans"/>
                <a:cs typeface="Gill Sans"/>
                <a:sym typeface="Gill Sans"/>
              </a:defRPr>
            </a:pPr>
            <a:r>
              <a:t>La leçon tirée (Lc 22.32)</a:t>
            </a:r>
          </a:p>
          <a:p>
            <a:pPr marL="0" indent="0" algn="ctr">
              <a:spcBef>
                <a:spcPts val="0"/>
              </a:spcBef>
              <a:buSzTx/>
              <a:buNone/>
              <a:defRPr sz="3300">
                <a:latin typeface="Gill Sans"/>
                <a:ea typeface="Gill Sans"/>
                <a:cs typeface="Gill Sans"/>
                <a:sym typeface="Gill Sans"/>
              </a:defRPr>
            </a:pPr>
            <a:r>
              <a:t>Du progrès dans la communion (Pr 4.18)</a:t>
            </a:r>
          </a:p>
          <a:p>
            <a:pPr marL="0" indent="0" algn="ctr">
              <a:spcBef>
                <a:spcPts val="0"/>
              </a:spcBef>
              <a:buSzTx/>
              <a:buNone/>
              <a:defRPr sz="3300">
                <a:latin typeface="Gill Sans"/>
                <a:ea typeface="Gill Sans"/>
                <a:cs typeface="Gill Sans"/>
                <a:sym typeface="Gill Sans"/>
              </a:defRPr>
            </a:pPr>
            <a:r>
              <a:t>Une meilleure connaissance de Dieu (Ps 50.21)</a:t>
            </a:r>
          </a:p>
          <a:p>
            <a:pPr marL="0" indent="0" algn="ctr">
              <a:spcBef>
                <a:spcPts val="0"/>
              </a:spcBef>
              <a:buSzTx/>
              <a:buNone/>
              <a:defRPr sz="3300">
                <a:latin typeface="Gill Sans"/>
                <a:ea typeface="Gill Sans"/>
                <a:cs typeface="Gill Sans"/>
                <a:sym typeface="Gill Sans"/>
              </a:defRPr>
            </a:pPr>
            <a:r>
              <a:t>Un résumé de la vie avec Dieu (Php 1.21)</a:t>
            </a:r>
          </a:p>
          <a:p>
            <a:pPr marL="0" indent="0" algn="ctr">
              <a:spcBef>
                <a:spcPts val="0"/>
              </a:spcBef>
              <a:buSzTx/>
              <a:buNone/>
              <a:defRPr sz="3300">
                <a:latin typeface="Gill Sans"/>
                <a:ea typeface="Gill Sans"/>
                <a:cs typeface="Gill Sans"/>
                <a:sym typeface="Gill Sans"/>
              </a:defRPr>
            </a:pPr>
            <a:r>
              <a:t>Un engagement clair pour lui (Jos 24.15)</a:t>
            </a:r>
          </a:p>
        </p:txBody>
      </p:sp>
      <p:sp>
        <p:nvSpPr>
          <p:cNvPr id="199" name="Le contexte…"/>
          <p:cNvSpPr txBox="1"/>
          <p:nvPr/>
        </p:nvSpPr>
        <p:spPr>
          <a:xfrm>
            <a:off x="9075345" y="89785"/>
            <a:ext cx="3685561"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75900">
              <a:defRPr sz="2491">
                <a:latin typeface="Gill Sans"/>
                <a:ea typeface="Gill Sans"/>
                <a:cs typeface="Gill Sans"/>
                <a:sym typeface="Gill Sans"/>
              </a:defRPr>
            </a:pPr>
            <a:r>
              <a:t>Le contexte</a:t>
            </a:r>
          </a:p>
          <a:p>
            <a:pPr algn="r" defTabSz="275900">
              <a:defRPr sz="2491">
                <a:latin typeface="Gill Sans"/>
                <a:ea typeface="Gill Sans"/>
                <a:cs typeface="Gill Sans"/>
                <a:sym typeface="Gill Sans"/>
              </a:defRPr>
            </a:pPr>
            <a:r>
              <a:t>Les difficultés d’Asaph</a:t>
            </a:r>
          </a:p>
          <a:p>
            <a:pPr algn="r" defTabSz="275900">
              <a:defRPr sz="2491">
                <a:latin typeface="Gill Sans"/>
                <a:ea typeface="Gill Sans"/>
                <a:cs typeface="Gill Sans"/>
                <a:sym typeface="Gill Sans"/>
              </a:defRPr>
            </a:pPr>
            <a:r>
              <a:t>Son chemin de libération</a:t>
            </a:r>
          </a:p>
          <a:p>
            <a:pPr algn="r" defTabSz="275900">
              <a:defRPr b="1" sz="2491">
                <a:latin typeface="Gill Sans"/>
                <a:ea typeface="Gill Sans"/>
                <a:cs typeface="Gill Sans"/>
                <a:sym typeface="Gill Sans"/>
              </a:defRPr>
            </a:pPr>
            <a:r>
              <a:t>Applications pratiques</a:t>
            </a:r>
          </a:p>
        </p:txBody>
      </p:sp>
      <p:sp>
        <p:nvSpPr>
          <p:cNvPr id="200" name="Cesser de se faire mal"/>
          <p:cNvSpPr/>
          <p:nvPr/>
        </p:nvSpPr>
        <p:spPr>
          <a:xfrm>
            <a:off x="9403800" y="4506856"/>
            <a:ext cx="3261825" cy="812801"/>
          </a:xfrm>
          <a:prstGeom prst="wedgeEllipseCallout">
            <a:avLst>
              <a:gd name="adj1" fmla="val -49689"/>
              <a:gd name="adj2" fmla="val 70000"/>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Cesser de se faire mal</a:t>
            </a:r>
          </a:p>
        </p:txBody>
      </p:sp>
      <p:sp>
        <p:nvSpPr>
          <p:cNvPr id="201" name="Mieux connaître Dieu"/>
          <p:cNvSpPr/>
          <p:nvPr/>
        </p:nvSpPr>
        <p:spPr>
          <a:xfrm>
            <a:off x="9381376" y="5985661"/>
            <a:ext cx="2874773" cy="812801"/>
          </a:xfrm>
          <a:prstGeom prst="wedgeEllipseCallout">
            <a:avLst>
              <a:gd name="adj1" fmla="val -63462"/>
              <a:gd name="adj2" fmla="val 3484"/>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Mieux connaître Dieu</a:t>
            </a:r>
          </a:p>
        </p:txBody>
      </p:sp>
      <p:sp>
        <p:nvSpPr>
          <p:cNvPr id="202" name="Tirer leçon des souffrances"/>
          <p:cNvSpPr/>
          <p:nvPr/>
        </p:nvSpPr>
        <p:spPr>
          <a:xfrm>
            <a:off x="9250853" y="7450575"/>
            <a:ext cx="3563313" cy="812801"/>
          </a:xfrm>
          <a:prstGeom prst="wedgeEllipseCallout">
            <a:avLst>
              <a:gd name="adj1" fmla="val -56414"/>
              <a:gd name="adj2" fmla="val -68298"/>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Tirer leçon des souffrances</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2"/>
      <p:bldP build="whole" bldLvl="1" animBg="1" rev="0" advAuto="0" spid="202" grpId="3"/>
      <p:bldP build="whole" bldLvl="1" animBg="1" rev="0" advAuto="0" spid="200"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Pour aller plus loin"/>
          <p:cNvSpPr txBox="1"/>
          <p:nvPr>
            <p:ph type="title"/>
          </p:nvPr>
        </p:nvSpPr>
        <p:spPr>
          <a:xfrm>
            <a:off x="700404" y="666900"/>
            <a:ext cx="7963359" cy="1591735"/>
          </a:xfrm>
          <a:prstGeom prst="rect">
            <a:avLst/>
          </a:prstGeom>
        </p:spPr>
        <p:txBody>
          <a:bodyPr/>
          <a:lstStyle>
            <a:lvl1pPr>
              <a:defRPr>
                <a:latin typeface="Gill Sans"/>
                <a:ea typeface="Gill Sans"/>
                <a:cs typeface="Gill Sans"/>
                <a:sym typeface="Gill Sans"/>
              </a:defRPr>
            </a:lvl1pPr>
          </a:lstStyle>
          <a:p>
            <a:pPr/>
            <a:r>
              <a:t>Pour aller plus loin</a:t>
            </a:r>
          </a:p>
        </p:txBody>
      </p:sp>
      <p:sp>
        <p:nvSpPr>
          <p:cNvPr id="205" name="Le contexte…"/>
          <p:cNvSpPr txBox="1"/>
          <p:nvPr/>
        </p:nvSpPr>
        <p:spPr>
          <a:xfrm>
            <a:off x="9075345" y="89785"/>
            <a:ext cx="3685561"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75900">
              <a:defRPr sz="2491">
                <a:latin typeface="Gill Sans"/>
                <a:ea typeface="Gill Sans"/>
                <a:cs typeface="Gill Sans"/>
                <a:sym typeface="Gill Sans"/>
              </a:defRPr>
            </a:pPr>
            <a:r>
              <a:t>Le contexte</a:t>
            </a:r>
          </a:p>
          <a:p>
            <a:pPr algn="r" defTabSz="275900">
              <a:defRPr sz="2491">
                <a:latin typeface="Gill Sans"/>
                <a:ea typeface="Gill Sans"/>
                <a:cs typeface="Gill Sans"/>
                <a:sym typeface="Gill Sans"/>
              </a:defRPr>
            </a:pPr>
            <a:r>
              <a:t>Les difficultés d’Asaph</a:t>
            </a:r>
          </a:p>
          <a:p>
            <a:pPr algn="r" defTabSz="275900">
              <a:defRPr sz="2491">
                <a:latin typeface="Gill Sans"/>
                <a:ea typeface="Gill Sans"/>
                <a:cs typeface="Gill Sans"/>
                <a:sym typeface="Gill Sans"/>
              </a:defRPr>
            </a:pPr>
            <a:r>
              <a:t>Son chemin de libération</a:t>
            </a:r>
          </a:p>
          <a:p>
            <a:pPr algn="r" defTabSz="275900">
              <a:defRPr b="1" sz="2491">
                <a:latin typeface="Gill Sans"/>
                <a:ea typeface="Gill Sans"/>
                <a:cs typeface="Gill Sans"/>
                <a:sym typeface="Gill Sans"/>
              </a:defRPr>
            </a:pPr>
            <a:r>
              <a:t>Applications pratiques</a:t>
            </a:r>
          </a:p>
        </p:txBody>
      </p:sp>
      <p:sp>
        <p:nvSpPr>
          <p:cNvPr id="206" name="Cesser de se faire mal"/>
          <p:cNvSpPr/>
          <p:nvPr/>
        </p:nvSpPr>
        <p:spPr>
          <a:xfrm>
            <a:off x="9724276" y="3953272"/>
            <a:ext cx="3261825" cy="812801"/>
          </a:xfrm>
          <a:prstGeom prst="wedgeEllipseCallout">
            <a:avLst>
              <a:gd name="adj1" fmla="val -49689"/>
              <a:gd name="adj2" fmla="val 70000"/>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Cesser de se faire mal</a:t>
            </a:r>
          </a:p>
        </p:txBody>
      </p:sp>
      <p:sp>
        <p:nvSpPr>
          <p:cNvPr id="207" name="Mieux connaître Dieu"/>
          <p:cNvSpPr/>
          <p:nvPr/>
        </p:nvSpPr>
        <p:spPr>
          <a:xfrm>
            <a:off x="9704283" y="5611011"/>
            <a:ext cx="3261824" cy="812801"/>
          </a:xfrm>
          <a:prstGeom prst="wedgeEllipseCallout">
            <a:avLst>
              <a:gd name="adj1" fmla="val -75577"/>
              <a:gd name="adj2" fmla="val 5767"/>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Mieux connaître Dieu</a:t>
            </a:r>
          </a:p>
        </p:txBody>
      </p:sp>
      <p:sp>
        <p:nvSpPr>
          <p:cNvPr id="208" name="Tirer leçon des souffrances"/>
          <p:cNvSpPr/>
          <p:nvPr/>
        </p:nvSpPr>
        <p:spPr>
          <a:xfrm>
            <a:off x="9545484" y="7268353"/>
            <a:ext cx="3563312" cy="812801"/>
          </a:xfrm>
          <a:prstGeom prst="wedgeEllipseCallout">
            <a:avLst>
              <a:gd name="adj1" fmla="val -62011"/>
              <a:gd name="adj2" fmla="val -69989"/>
            </a:avLst>
          </a:prstGeom>
          <a:gradFill>
            <a:gsLst>
              <a:gs pos="0">
                <a:schemeClr val="accent1"/>
              </a:gs>
              <a:gs pos="100000">
                <a:schemeClr val="accent1">
                  <a:hueOff val="321133"/>
                  <a:satOff val="-12043"/>
                  <a:lumOff val="-7113"/>
                </a:schemeClr>
              </a:gs>
            </a:gsLst>
            <a:lin ang="5400000"/>
          </a:gradFill>
          <a:ln w="3175">
            <a:miter lim="400000"/>
          </a:ln>
          <a:effectLst>
            <a:outerShdw sx="100000" sy="100000" kx="0" ky="0" algn="b" rotWithShape="0" blurRad="38100" dist="0" dir="18900000">
              <a:srgbClr val="000000">
                <a:alpha val="80000"/>
              </a:srgbClr>
            </a:outerShdw>
          </a:effectLst>
          <a:extLst>
            <a:ext uri="{C572A759-6A51-4108-AA02-DFA0A04FC94B}">
              <ma14:wrappingTextBoxFlag xmlns:ma14="http://schemas.microsoft.com/office/mac/drawingml/2011/main" val="1"/>
            </a:ext>
          </a:extLst>
        </p:spPr>
        <p:txBody>
          <a:bodyPr lIns="27093" tIns="27093" rIns="27093" bIns="27093" anchor="ctr"/>
          <a:lstStyle>
            <a:lvl1pPr>
              <a:defRPr sz="2200">
                <a:effectLst>
                  <a:outerShdw sx="100000" sy="100000" kx="0" ky="0" algn="b" rotWithShape="0" blurRad="25400" dist="23998" dir="2700000">
                    <a:srgbClr val="000000">
                      <a:alpha val="31034"/>
                    </a:srgbClr>
                  </a:outerShdw>
                </a:effectLst>
                <a:latin typeface="Gill Sans"/>
                <a:ea typeface="Gill Sans"/>
                <a:cs typeface="Gill Sans"/>
                <a:sym typeface="Gill Sans"/>
              </a:defRPr>
            </a:lvl1pPr>
          </a:lstStyle>
          <a:p>
            <a:pPr/>
            <a:r>
              <a:t>Tirer leçon des souffrances</a:t>
            </a:r>
          </a:p>
        </p:txBody>
      </p:sp>
      <p:sp>
        <p:nvSpPr>
          <p:cNvPr id="209" name="La bonté de Dieu (v1)…"/>
          <p:cNvSpPr txBox="1"/>
          <p:nvPr>
            <p:ph type="body" sz="half" idx="1"/>
          </p:nvPr>
        </p:nvSpPr>
        <p:spPr>
          <a:xfrm>
            <a:off x="926253" y="3330091"/>
            <a:ext cx="9544058" cy="4714241"/>
          </a:xfrm>
          <a:prstGeom prst="rect">
            <a:avLst/>
          </a:prstGeom>
        </p:spPr>
        <p:txBody>
          <a:bodyPr/>
          <a:lstStyle/>
          <a:p>
            <a:pPr marL="400929" indent="-400929" defTabSz="557671">
              <a:spcBef>
                <a:spcPts val="0"/>
              </a:spcBef>
              <a:defRPr sz="3420">
                <a:latin typeface="Gill Sans"/>
                <a:ea typeface="Gill Sans"/>
                <a:cs typeface="Gill Sans"/>
                <a:sym typeface="Gill Sans"/>
              </a:defRPr>
            </a:pPr>
            <a:r>
              <a:t>La bonté de Dieu (v1)</a:t>
            </a:r>
          </a:p>
          <a:p>
            <a:pPr marL="400929" indent="-400929" defTabSz="557671">
              <a:spcBef>
                <a:spcPts val="0"/>
              </a:spcBef>
              <a:defRPr sz="3420">
                <a:latin typeface="Gill Sans"/>
                <a:ea typeface="Gill Sans"/>
                <a:cs typeface="Gill Sans"/>
                <a:sym typeface="Gill Sans"/>
              </a:defRPr>
            </a:pPr>
            <a:r>
              <a:t>Les peines des humains, sens (v2-5)</a:t>
            </a:r>
          </a:p>
          <a:p>
            <a:pPr marL="400929" indent="-400929" defTabSz="557671">
              <a:spcBef>
                <a:spcPts val="0"/>
              </a:spcBef>
              <a:defRPr sz="3420">
                <a:latin typeface="Gill Sans"/>
                <a:ea typeface="Gill Sans"/>
                <a:cs typeface="Gill Sans"/>
                <a:sym typeface="Gill Sans"/>
              </a:defRPr>
            </a:pPr>
            <a:r>
              <a:t>La gestion de l’orgueil (v3)</a:t>
            </a:r>
          </a:p>
          <a:p>
            <a:pPr marL="400929" indent="-400929" defTabSz="557671">
              <a:spcBef>
                <a:spcPts val="0"/>
              </a:spcBef>
              <a:defRPr sz="3420">
                <a:latin typeface="Gill Sans"/>
                <a:ea typeface="Gill Sans"/>
                <a:cs typeface="Gill Sans"/>
                <a:sym typeface="Gill Sans"/>
              </a:defRPr>
            </a:pPr>
            <a:r>
              <a:t>Les fonctionnalités de l’humain (oeil, bouche, v7-11)</a:t>
            </a:r>
          </a:p>
          <a:p>
            <a:pPr marL="400929" indent="-400929" defTabSz="557671">
              <a:spcBef>
                <a:spcPts val="0"/>
              </a:spcBef>
              <a:defRPr sz="3420">
                <a:latin typeface="Gill Sans"/>
                <a:ea typeface="Gill Sans"/>
                <a:cs typeface="Gill Sans"/>
                <a:sym typeface="Gill Sans"/>
              </a:defRPr>
            </a:pPr>
            <a:r>
              <a:t>La réussite (v12)</a:t>
            </a:r>
          </a:p>
          <a:p>
            <a:pPr marL="400929" indent="-400929" defTabSz="557671">
              <a:spcBef>
                <a:spcPts val="0"/>
              </a:spcBef>
              <a:defRPr sz="3420">
                <a:latin typeface="Gill Sans"/>
                <a:ea typeface="Gill Sans"/>
                <a:cs typeface="Gill Sans"/>
                <a:sym typeface="Gill Sans"/>
              </a:defRPr>
            </a:pPr>
            <a:r>
              <a:t>L’aigreur, une colère non aboutie (v13-14)</a:t>
            </a:r>
          </a:p>
          <a:p>
            <a:pPr marL="400929" indent="-400929" defTabSz="557671">
              <a:spcBef>
                <a:spcPts val="0"/>
              </a:spcBef>
              <a:defRPr sz="3420">
                <a:latin typeface="Gill Sans"/>
                <a:ea typeface="Gill Sans"/>
                <a:cs typeface="Gill Sans"/>
                <a:sym typeface="Gill Sans"/>
              </a:defRPr>
            </a:pPr>
            <a:r>
              <a:t>Entrer dans les sanctuaires de Dieu (v17)</a:t>
            </a:r>
          </a:p>
          <a:p>
            <a:pPr marL="400929" indent="-400929" defTabSz="557671">
              <a:spcBef>
                <a:spcPts val="0"/>
              </a:spcBef>
              <a:defRPr sz="3420">
                <a:latin typeface="Gill Sans"/>
                <a:ea typeface="Gill Sans"/>
                <a:cs typeface="Gill Sans"/>
                <a:sym typeface="Gill Sans"/>
              </a:defRPr>
            </a:pPr>
            <a:r>
              <a:t>La discipline de Dieu (v18-20)</a:t>
            </a:r>
          </a:p>
          <a:p>
            <a:pPr marL="400929" indent="-400929" defTabSz="557671">
              <a:spcBef>
                <a:spcPts val="0"/>
              </a:spcBef>
              <a:defRPr sz="3420">
                <a:latin typeface="Gill Sans"/>
                <a:ea typeface="Gill Sans"/>
                <a:cs typeface="Gill Sans"/>
                <a:sym typeface="Gill Sans"/>
              </a:defRPr>
            </a:pPr>
            <a:r>
              <a:t>S’engager avec Dieu (v21-28)</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P build="whole" bldLvl="1" animBg="1" rev="0" advAuto="0" spid="208" grpId="3"/>
      <p:bldP build="whole" bldLvl="1" animBg="1" rev="0" advAuto="0" spid="207"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Introduction"/>
          <p:cNvSpPr txBox="1"/>
          <p:nvPr>
            <p:ph type="title"/>
          </p:nvPr>
        </p:nvSpPr>
        <p:spPr>
          <a:xfrm>
            <a:off x="195104" y="976684"/>
            <a:ext cx="11101495" cy="1591734"/>
          </a:xfrm>
          <a:prstGeom prst="rect">
            <a:avLst/>
          </a:prstGeom>
        </p:spPr>
        <p:txBody>
          <a:bodyPr/>
          <a:lstStyle>
            <a:lvl1pPr>
              <a:defRPr>
                <a:latin typeface="Gill Sans"/>
                <a:ea typeface="Gill Sans"/>
                <a:cs typeface="Gill Sans"/>
                <a:sym typeface="Gill Sans"/>
              </a:defRPr>
            </a:lvl1pPr>
          </a:lstStyle>
          <a:p>
            <a:pPr/>
            <a:r>
              <a:t>Introduction</a:t>
            </a:r>
          </a:p>
        </p:txBody>
      </p:sp>
      <p:sp>
        <p:nvSpPr>
          <p:cNvPr id="125" name="La vie des personnages bibliques est donnée comme modèle, bon ou mauvais…"/>
          <p:cNvSpPr txBox="1"/>
          <p:nvPr>
            <p:ph type="body" sz="half" idx="1"/>
          </p:nvPr>
        </p:nvSpPr>
        <p:spPr>
          <a:xfrm>
            <a:off x="1626065" y="3906650"/>
            <a:ext cx="9752670" cy="4714241"/>
          </a:xfrm>
          <a:prstGeom prst="rect">
            <a:avLst/>
          </a:prstGeom>
        </p:spPr>
        <p:txBody>
          <a:bodyPr/>
          <a:lstStyle/>
          <a:p>
            <a:pPr>
              <a:spcBef>
                <a:spcPts val="0"/>
              </a:spcBef>
              <a:defRPr>
                <a:latin typeface="Gill Sans"/>
                <a:ea typeface="Gill Sans"/>
                <a:cs typeface="Gill Sans"/>
                <a:sym typeface="Gill Sans"/>
              </a:defRPr>
            </a:pPr>
            <a:r>
              <a:t>La vie des personnages bibliques est donnée comme modèle, bon ou mauvais</a:t>
            </a:r>
          </a:p>
          <a:p>
            <a:pPr>
              <a:spcBef>
                <a:spcPts val="0"/>
              </a:spcBef>
              <a:defRPr>
                <a:latin typeface="Gill Sans"/>
                <a:ea typeface="Gill Sans"/>
                <a:cs typeface="Gill Sans"/>
                <a:sym typeface="Gill Sans"/>
              </a:defRPr>
            </a:pPr>
            <a:r>
              <a:t>Un psaume est un écrit complet et court, qui nous amène à une réflexion complète et courte</a:t>
            </a:r>
          </a:p>
          <a:p>
            <a:pPr>
              <a:spcBef>
                <a:spcPts val="0"/>
              </a:spcBef>
              <a:defRPr>
                <a:latin typeface="Gill Sans"/>
                <a:ea typeface="Gill Sans"/>
                <a:cs typeface="Gill Sans"/>
                <a:sym typeface="Gill Sans"/>
              </a:defRPr>
            </a:pPr>
            <a:r>
              <a:rPr u="sng"/>
              <a:t>Objectif pour nous</a:t>
            </a:r>
            <a:r>
              <a:t> : comprendre les difficultés décrites par Asaph pour en tirer leçon pour soi-même</a:t>
            </a:r>
          </a:p>
        </p:txBody>
      </p:sp>
      <p:pic>
        <p:nvPicPr>
          <p:cNvPr id="126" name="Image" descr="Image"/>
          <p:cNvPicPr>
            <a:picLocks noChangeAspect="1"/>
          </p:cNvPicPr>
          <p:nvPr/>
        </p:nvPicPr>
        <p:blipFill>
          <a:blip r:embed="rId2">
            <a:extLst/>
          </a:blip>
          <a:srcRect l="739" t="608" r="623" b="955"/>
          <a:stretch>
            <a:fillRect/>
          </a:stretch>
        </p:blipFill>
        <p:spPr>
          <a:xfrm>
            <a:off x="47056" y="121307"/>
            <a:ext cx="2874717" cy="3302487"/>
          </a:xfrm>
          <a:custGeom>
            <a:avLst/>
            <a:gdLst/>
            <a:ahLst/>
            <a:cxnLst>
              <a:cxn ang="0">
                <a:pos x="wd2" y="hd2"/>
              </a:cxn>
              <a:cxn ang="5400000">
                <a:pos x="wd2" y="hd2"/>
              </a:cxn>
              <a:cxn ang="10800000">
                <a:pos x="wd2" y="hd2"/>
              </a:cxn>
              <a:cxn ang="16200000">
                <a:pos x="wd2" y="hd2"/>
              </a:cxn>
            </a:cxnLst>
            <a:rect l="0" t="0" r="r" b="b"/>
            <a:pathLst>
              <a:path w="21596" h="21085" fill="norm" stroke="1" extrusionOk="0">
                <a:moveTo>
                  <a:pt x="16301" y="0"/>
                </a:moveTo>
                <a:cubicBezTo>
                  <a:pt x="13551" y="-1"/>
                  <a:pt x="12055" y="15"/>
                  <a:pt x="12035" y="43"/>
                </a:cubicBezTo>
                <a:cubicBezTo>
                  <a:pt x="12001" y="89"/>
                  <a:pt x="11688" y="75"/>
                  <a:pt x="11531" y="20"/>
                </a:cubicBezTo>
                <a:cubicBezTo>
                  <a:pt x="11477" y="1"/>
                  <a:pt x="11395" y="6"/>
                  <a:pt x="11346" y="33"/>
                </a:cubicBezTo>
                <a:cubicBezTo>
                  <a:pt x="11285" y="65"/>
                  <a:pt x="11143" y="67"/>
                  <a:pt x="10890" y="40"/>
                </a:cubicBezTo>
                <a:cubicBezTo>
                  <a:pt x="10687" y="18"/>
                  <a:pt x="10502" y="9"/>
                  <a:pt x="10481" y="20"/>
                </a:cubicBezTo>
                <a:cubicBezTo>
                  <a:pt x="10461" y="31"/>
                  <a:pt x="8947" y="51"/>
                  <a:pt x="7115" y="65"/>
                </a:cubicBezTo>
                <a:cubicBezTo>
                  <a:pt x="5283" y="80"/>
                  <a:pt x="3749" y="93"/>
                  <a:pt x="3707" y="93"/>
                </a:cubicBezTo>
                <a:cubicBezTo>
                  <a:pt x="3665" y="94"/>
                  <a:pt x="3369" y="125"/>
                  <a:pt x="3048" y="159"/>
                </a:cubicBezTo>
                <a:cubicBezTo>
                  <a:pt x="2460" y="222"/>
                  <a:pt x="2118" y="210"/>
                  <a:pt x="1999" y="126"/>
                </a:cubicBezTo>
                <a:cubicBezTo>
                  <a:pt x="1962" y="100"/>
                  <a:pt x="1923" y="99"/>
                  <a:pt x="1907" y="121"/>
                </a:cubicBezTo>
                <a:cubicBezTo>
                  <a:pt x="1891" y="143"/>
                  <a:pt x="1739" y="172"/>
                  <a:pt x="1570" y="187"/>
                </a:cubicBezTo>
                <a:cubicBezTo>
                  <a:pt x="1400" y="202"/>
                  <a:pt x="1173" y="253"/>
                  <a:pt x="1063" y="301"/>
                </a:cubicBezTo>
                <a:cubicBezTo>
                  <a:pt x="952" y="349"/>
                  <a:pt x="816" y="387"/>
                  <a:pt x="762" y="387"/>
                </a:cubicBezTo>
                <a:cubicBezTo>
                  <a:pt x="507" y="387"/>
                  <a:pt x="298" y="707"/>
                  <a:pt x="297" y="1097"/>
                </a:cubicBezTo>
                <a:cubicBezTo>
                  <a:pt x="296" y="1213"/>
                  <a:pt x="273" y="1477"/>
                  <a:pt x="246" y="1682"/>
                </a:cubicBezTo>
                <a:cubicBezTo>
                  <a:pt x="155" y="2363"/>
                  <a:pt x="87" y="3734"/>
                  <a:pt x="142" y="3780"/>
                </a:cubicBezTo>
                <a:cubicBezTo>
                  <a:pt x="171" y="3806"/>
                  <a:pt x="174" y="3842"/>
                  <a:pt x="147" y="3869"/>
                </a:cubicBezTo>
                <a:cubicBezTo>
                  <a:pt x="123" y="3894"/>
                  <a:pt x="89" y="4470"/>
                  <a:pt x="73" y="5149"/>
                </a:cubicBezTo>
                <a:cubicBezTo>
                  <a:pt x="31" y="6889"/>
                  <a:pt x="7" y="8001"/>
                  <a:pt x="1" y="8792"/>
                </a:cubicBezTo>
                <a:cubicBezTo>
                  <a:pt x="-4" y="9584"/>
                  <a:pt x="10" y="10056"/>
                  <a:pt x="37" y="10515"/>
                </a:cubicBezTo>
                <a:cubicBezTo>
                  <a:pt x="69" y="11051"/>
                  <a:pt x="106" y="12072"/>
                  <a:pt x="121" y="12786"/>
                </a:cubicBezTo>
                <a:cubicBezTo>
                  <a:pt x="135" y="13500"/>
                  <a:pt x="156" y="14298"/>
                  <a:pt x="168" y="14560"/>
                </a:cubicBezTo>
                <a:cubicBezTo>
                  <a:pt x="181" y="14821"/>
                  <a:pt x="204" y="15572"/>
                  <a:pt x="219" y="16227"/>
                </a:cubicBezTo>
                <a:cubicBezTo>
                  <a:pt x="262" y="18059"/>
                  <a:pt x="293" y="18508"/>
                  <a:pt x="407" y="19017"/>
                </a:cubicBezTo>
                <a:cubicBezTo>
                  <a:pt x="439" y="19159"/>
                  <a:pt x="470" y="19531"/>
                  <a:pt x="475" y="19840"/>
                </a:cubicBezTo>
                <a:cubicBezTo>
                  <a:pt x="489" y="20602"/>
                  <a:pt x="526" y="20799"/>
                  <a:pt x="678" y="20884"/>
                </a:cubicBezTo>
                <a:cubicBezTo>
                  <a:pt x="745" y="20921"/>
                  <a:pt x="822" y="20941"/>
                  <a:pt x="848" y="20927"/>
                </a:cubicBezTo>
                <a:cubicBezTo>
                  <a:pt x="874" y="20914"/>
                  <a:pt x="962" y="20918"/>
                  <a:pt x="1042" y="20940"/>
                </a:cubicBezTo>
                <a:cubicBezTo>
                  <a:pt x="1122" y="20962"/>
                  <a:pt x="3066" y="20994"/>
                  <a:pt x="5362" y="21011"/>
                </a:cubicBezTo>
                <a:cubicBezTo>
                  <a:pt x="7658" y="21027"/>
                  <a:pt x="9688" y="21052"/>
                  <a:pt x="9870" y="21067"/>
                </a:cubicBezTo>
                <a:cubicBezTo>
                  <a:pt x="10044" y="21081"/>
                  <a:pt x="11483" y="21087"/>
                  <a:pt x="12962" y="21084"/>
                </a:cubicBezTo>
                <a:cubicBezTo>
                  <a:pt x="14440" y="21082"/>
                  <a:pt x="15956" y="21072"/>
                  <a:pt x="16283" y="21056"/>
                </a:cubicBezTo>
                <a:cubicBezTo>
                  <a:pt x="16968" y="21025"/>
                  <a:pt x="21146" y="21022"/>
                  <a:pt x="21241" y="21054"/>
                </a:cubicBezTo>
                <a:cubicBezTo>
                  <a:pt x="21484" y="21134"/>
                  <a:pt x="21470" y="21581"/>
                  <a:pt x="21498" y="11575"/>
                </a:cubicBezTo>
                <a:cubicBezTo>
                  <a:pt x="21512" y="6410"/>
                  <a:pt x="21541" y="1833"/>
                  <a:pt x="21560" y="1403"/>
                </a:cubicBezTo>
                <a:lnTo>
                  <a:pt x="21596" y="623"/>
                </a:lnTo>
                <a:lnTo>
                  <a:pt x="21369" y="392"/>
                </a:lnTo>
                <a:cubicBezTo>
                  <a:pt x="20972" y="-19"/>
                  <a:pt x="21226" y="0"/>
                  <a:pt x="16301" y="0"/>
                </a:cubicBezTo>
                <a:close/>
              </a:path>
            </a:pathLst>
          </a:custGeom>
          <a:ln w="3175">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2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5"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Plan"/>
          <p:cNvSpPr txBox="1"/>
          <p:nvPr>
            <p:ph type="title"/>
          </p:nvPr>
        </p:nvSpPr>
        <p:spPr>
          <a:xfrm>
            <a:off x="951653" y="563118"/>
            <a:ext cx="11101494" cy="1591735"/>
          </a:xfrm>
          <a:prstGeom prst="rect">
            <a:avLst/>
          </a:prstGeom>
        </p:spPr>
        <p:txBody>
          <a:bodyPr/>
          <a:lstStyle>
            <a:lvl1pPr>
              <a:defRPr>
                <a:latin typeface="Gill Sans"/>
                <a:ea typeface="Gill Sans"/>
                <a:cs typeface="Gill Sans"/>
                <a:sym typeface="Gill Sans"/>
              </a:defRPr>
            </a:lvl1pPr>
          </a:lstStyle>
          <a:p>
            <a:pPr/>
            <a:r>
              <a:t>Plan</a:t>
            </a:r>
          </a:p>
        </p:txBody>
      </p:sp>
      <p:sp>
        <p:nvSpPr>
          <p:cNvPr id="129" name="Le contexte…"/>
          <p:cNvSpPr txBox="1"/>
          <p:nvPr>
            <p:ph type="body" idx="1"/>
          </p:nvPr>
        </p:nvSpPr>
        <p:spPr>
          <a:xfrm>
            <a:off x="955039" y="3163146"/>
            <a:ext cx="11101495" cy="4714241"/>
          </a:xfrm>
          <a:prstGeom prst="rect">
            <a:avLst/>
          </a:prstGeom>
        </p:spPr>
        <p:txBody>
          <a:bodyPr/>
          <a:lstStyle/>
          <a:p>
            <a:pPr marL="0" indent="0" algn="ctr">
              <a:spcBef>
                <a:spcPts val="0"/>
              </a:spcBef>
              <a:buSzTx/>
              <a:buNone/>
              <a:defRPr sz="5300">
                <a:latin typeface="Gill Sans"/>
                <a:ea typeface="Gill Sans"/>
                <a:cs typeface="Gill Sans"/>
                <a:sym typeface="Gill Sans"/>
              </a:defRPr>
            </a:pPr>
            <a:r>
              <a:t>Le contexte</a:t>
            </a:r>
          </a:p>
          <a:p>
            <a:pPr marL="0" indent="0" algn="ctr">
              <a:spcBef>
                <a:spcPts val="0"/>
              </a:spcBef>
              <a:buSzTx/>
              <a:buNone/>
              <a:defRPr sz="5300">
                <a:latin typeface="Gill Sans"/>
                <a:ea typeface="Gill Sans"/>
                <a:cs typeface="Gill Sans"/>
                <a:sym typeface="Gill Sans"/>
              </a:defRPr>
            </a:pPr>
            <a:r>
              <a:t>La confession d’Asaph</a:t>
            </a:r>
          </a:p>
          <a:p>
            <a:pPr marL="0" indent="0" algn="ctr">
              <a:spcBef>
                <a:spcPts val="0"/>
              </a:spcBef>
              <a:buSzTx/>
              <a:buNone/>
              <a:defRPr sz="5300">
                <a:latin typeface="Gill Sans"/>
                <a:ea typeface="Gill Sans"/>
                <a:cs typeface="Gill Sans"/>
                <a:sym typeface="Gill Sans"/>
              </a:defRPr>
            </a:pPr>
            <a:r>
              <a:t>Son chemin de libération</a:t>
            </a:r>
          </a:p>
          <a:p>
            <a:pPr marL="0" indent="0" algn="ctr">
              <a:spcBef>
                <a:spcPts val="0"/>
              </a:spcBef>
              <a:buSzTx/>
              <a:buNone/>
              <a:defRPr sz="5300">
                <a:latin typeface="Gill Sans"/>
                <a:ea typeface="Gill Sans"/>
                <a:cs typeface="Gill Sans"/>
                <a:sym typeface="Gill Sans"/>
              </a:defRPr>
            </a:pPr>
            <a:r>
              <a:t>Applications pratiques</a:t>
            </a:r>
          </a:p>
        </p:txBody>
      </p:sp>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Les Psaumes"/>
          <p:cNvSpPr txBox="1"/>
          <p:nvPr>
            <p:ph type="title"/>
          </p:nvPr>
        </p:nvSpPr>
        <p:spPr>
          <a:xfrm>
            <a:off x="2510759" y="889217"/>
            <a:ext cx="7983282" cy="1591734"/>
          </a:xfrm>
          <a:prstGeom prst="rect">
            <a:avLst/>
          </a:prstGeom>
        </p:spPr>
        <p:txBody>
          <a:bodyPr/>
          <a:lstStyle>
            <a:lvl1pPr>
              <a:defRPr>
                <a:latin typeface="Gill Sans"/>
                <a:ea typeface="Gill Sans"/>
                <a:cs typeface="Gill Sans"/>
                <a:sym typeface="Gill Sans"/>
              </a:defRPr>
            </a:lvl1pPr>
          </a:lstStyle>
          <a:p>
            <a:pPr/>
            <a:r>
              <a:t>Les Psaumes</a:t>
            </a:r>
          </a:p>
        </p:txBody>
      </p:sp>
      <p:sp>
        <p:nvSpPr>
          <p:cNvPr id="132" name="Le mot vient du grec ancien ψαλμός (psalmos) qui désigne un air joué sur le psaltérion, un instrument à cordes. Ce mot traduit, dans le Ps 73, le mot hébreu rmzm (mizmor), qui désigne un chant religieux accompagné de musique.…"/>
          <p:cNvSpPr txBox="1"/>
          <p:nvPr>
            <p:ph type="body" idx="1"/>
          </p:nvPr>
        </p:nvSpPr>
        <p:spPr>
          <a:xfrm>
            <a:off x="951653" y="3570463"/>
            <a:ext cx="11101494" cy="5793933"/>
          </a:xfrm>
          <a:prstGeom prst="rect">
            <a:avLst/>
          </a:prstGeom>
        </p:spPr>
        <p:txBody>
          <a:bodyPr/>
          <a:lstStyle/>
          <a:p>
            <a:pPr marL="286980" indent="-286980" defTabSz="399175">
              <a:spcBef>
                <a:spcPts val="0"/>
              </a:spcBef>
              <a:defRPr sz="2448">
                <a:latin typeface="Gill Sans"/>
                <a:ea typeface="Gill Sans"/>
                <a:cs typeface="Gill Sans"/>
                <a:sym typeface="Gill Sans"/>
              </a:defRPr>
            </a:pPr>
            <a:r>
              <a:rPr u="sng"/>
              <a:t>Le mot</a:t>
            </a:r>
            <a:r>
              <a:t> vient du grec ancien </a:t>
            </a:r>
            <a:r>
              <a:rPr>
                <a:latin typeface="Luminari"/>
                <a:ea typeface="Luminari"/>
                <a:cs typeface="Luminari"/>
                <a:sym typeface="Luminari"/>
              </a:rPr>
              <a:t>ψαλμός</a:t>
            </a:r>
            <a:r>
              <a:t> (psalmos) qui désigne un air joué sur le psaltérion, un instrument à cordes. Ce mot traduit, dans le Ps 73, le mot hébreu </a:t>
            </a:r>
            <a:r>
              <a:rPr>
                <a:latin typeface="OLB Hebrew"/>
                <a:ea typeface="OLB Hebrew"/>
                <a:cs typeface="OLB Hebrew"/>
                <a:sym typeface="OLB Hebrew"/>
              </a:rPr>
              <a:t>rmzm </a:t>
            </a:r>
            <a:r>
              <a:t>(mizmor), qui désigne un chant religieux accompagné de musique. </a:t>
            </a:r>
          </a:p>
          <a:p>
            <a:pPr marL="286980" indent="-286980" defTabSz="399175">
              <a:spcBef>
                <a:spcPts val="0"/>
              </a:spcBef>
              <a:defRPr sz="2448">
                <a:latin typeface="Gill Sans"/>
                <a:ea typeface="Gill Sans"/>
                <a:cs typeface="Gill Sans"/>
                <a:sym typeface="Gill Sans"/>
              </a:defRPr>
            </a:pPr>
            <a:r>
              <a:rPr u="sng"/>
              <a:t>Le Livre</a:t>
            </a:r>
            <a:r>
              <a:t> des Psaumes, </a:t>
            </a:r>
            <a:r>
              <a:rPr>
                <a:latin typeface="OLB Hebrew"/>
                <a:ea typeface="OLB Hebrew"/>
                <a:cs typeface="OLB Hebrew"/>
                <a:sym typeface="OLB Hebrew"/>
              </a:rPr>
              <a:t>mylyht</a:t>
            </a:r>
            <a:r>
              <a:t>, (Tehilim, Louanges) a une place centrale dans la liturgie juive. Les psaumes font suite à des cantiques anciens : le cantique de Moïse (Ex 15), le chant du puits (Nb 21.17-18)…  Ils se chantent à l’occasion des fêtes (Ge 31.27), des mariages (Je 7.34), au travail ((Es 9.2), aux ensevelissements (2Sa 11.17), dans la vie politique (Jg 11.34), à la cour (Ecc 2.8)</a:t>
            </a:r>
          </a:p>
          <a:p>
            <a:pPr marL="286980" indent="-286980" defTabSz="399175">
              <a:spcBef>
                <a:spcPts val="0"/>
              </a:spcBef>
              <a:defRPr sz="2448">
                <a:latin typeface="Gill Sans"/>
                <a:ea typeface="Gill Sans"/>
                <a:cs typeface="Gill Sans"/>
                <a:sym typeface="Gill Sans"/>
              </a:defRPr>
            </a:pPr>
            <a:r>
              <a:rPr u="sng"/>
              <a:t>Ecrivains</a:t>
            </a:r>
            <a:r>
              <a:t> : Moïse (Ps 90), Salomon (Ps 72&amp;127), Asaph/ (Ps 50, 73-82), les fils de Coré/ (42-49, 84-85, 87-88/Héman) et Ethan/ (Ps 89), 49 psaumes sont anonymes.</a:t>
            </a:r>
          </a:p>
          <a:p>
            <a:pPr marL="286980" indent="-286980" defTabSz="399175">
              <a:spcBef>
                <a:spcPts val="0"/>
              </a:spcBef>
              <a:defRPr sz="2448">
                <a:latin typeface="Gill Sans"/>
                <a:ea typeface="Gill Sans"/>
                <a:cs typeface="Gill Sans"/>
                <a:sym typeface="Gill Sans"/>
              </a:defRPr>
            </a:pPr>
            <a:r>
              <a:rPr u="sng"/>
              <a:t>Genre</a:t>
            </a:r>
            <a:r>
              <a:t> : louange, intime, combatif, repentant, plaintif, exultant, en colère, douleurs, tristesses, perplexités, imprécation, messianique, alphabétique…</a:t>
            </a:r>
          </a:p>
          <a:p>
            <a:pPr marL="286980" indent="-286980" defTabSz="399175">
              <a:spcBef>
                <a:spcPts val="0"/>
              </a:spcBef>
              <a:defRPr sz="2448">
                <a:latin typeface="Gill Sans"/>
                <a:ea typeface="Gill Sans"/>
                <a:cs typeface="Gill Sans"/>
                <a:sym typeface="Gill Sans"/>
              </a:defRPr>
            </a:pPr>
            <a:r>
              <a:rPr u="sng"/>
              <a:t>Citations dans le NT</a:t>
            </a:r>
            <a:r>
              <a:t> : </a:t>
            </a:r>
            <a:r>
              <a:rPr i="1"/>
              <a:t>ce qui est écrit dans la loi, les prophètes et les psaumes</a:t>
            </a:r>
            <a:r>
              <a:t> (Lc 23.43), E</a:t>
            </a:r>
            <a:r>
              <a:rPr i="1"/>
              <a:t>ntretenez-vous vous-mêmes par des psaumes</a:t>
            </a:r>
            <a:r>
              <a:t> (Eph 5.19), </a:t>
            </a:r>
            <a:r>
              <a:rPr i="1"/>
              <a:t>Il est écrit dans les psaumes</a:t>
            </a:r>
            <a:r>
              <a:t> (Ac 1.20, 13.33)</a:t>
            </a:r>
          </a:p>
        </p:txBody>
      </p:sp>
      <p:sp>
        <p:nvSpPr>
          <p:cNvPr id="133" name="Le contexte…"/>
          <p:cNvSpPr txBox="1"/>
          <p:nvPr/>
        </p:nvSpPr>
        <p:spPr>
          <a:xfrm>
            <a:off x="9759438" y="89785"/>
            <a:ext cx="3001468"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52419">
              <a:defRPr b="1" sz="2279">
                <a:latin typeface="Gill Sans"/>
                <a:ea typeface="Gill Sans"/>
                <a:cs typeface="Gill Sans"/>
                <a:sym typeface="Gill Sans"/>
              </a:defRPr>
            </a:pPr>
            <a:r>
              <a:t>Le contexte</a:t>
            </a:r>
          </a:p>
          <a:p>
            <a:pPr algn="r" defTabSz="252419">
              <a:defRPr sz="2279">
                <a:latin typeface="Gill Sans"/>
                <a:ea typeface="Gill Sans"/>
                <a:cs typeface="Gill Sans"/>
                <a:sym typeface="Gill Sans"/>
              </a:defRPr>
            </a:pPr>
            <a:r>
              <a:t>Les difficultés d’Asaph</a:t>
            </a:r>
          </a:p>
          <a:p>
            <a:pPr algn="r" defTabSz="252419">
              <a:defRPr sz="2279">
                <a:latin typeface="Gill Sans"/>
                <a:ea typeface="Gill Sans"/>
                <a:cs typeface="Gill Sans"/>
                <a:sym typeface="Gill Sans"/>
              </a:defRPr>
            </a:pPr>
            <a:r>
              <a:t>Son chemin de libération</a:t>
            </a:r>
          </a:p>
          <a:p>
            <a:pPr algn="r" defTabSz="252419">
              <a:defRPr sz="2279">
                <a:latin typeface="Gill Sans"/>
                <a:ea typeface="Gill Sans"/>
                <a:cs typeface="Gill Sans"/>
                <a:sym typeface="Gill Sans"/>
              </a:defRPr>
            </a:pPr>
            <a:r>
              <a:t>Applications pratiques</a:t>
            </a:r>
          </a:p>
        </p:txBody>
      </p:sp>
      <p:pic>
        <p:nvPicPr>
          <p:cNvPr id="134" name="Image" descr="Image"/>
          <p:cNvPicPr>
            <a:picLocks noChangeAspect="1"/>
          </p:cNvPicPr>
          <p:nvPr/>
        </p:nvPicPr>
        <p:blipFill>
          <a:blip r:embed="rId2">
            <a:extLst/>
          </a:blip>
          <a:srcRect l="739" t="608" r="623" b="955"/>
          <a:stretch>
            <a:fillRect/>
          </a:stretch>
        </p:blipFill>
        <p:spPr>
          <a:xfrm>
            <a:off x="47056" y="121307"/>
            <a:ext cx="2874717" cy="3302487"/>
          </a:xfrm>
          <a:custGeom>
            <a:avLst/>
            <a:gdLst/>
            <a:ahLst/>
            <a:cxnLst>
              <a:cxn ang="0">
                <a:pos x="wd2" y="hd2"/>
              </a:cxn>
              <a:cxn ang="5400000">
                <a:pos x="wd2" y="hd2"/>
              </a:cxn>
              <a:cxn ang="10800000">
                <a:pos x="wd2" y="hd2"/>
              </a:cxn>
              <a:cxn ang="16200000">
                <a:pos x="wd2" y="hd2"/>
              </a:cxn>
            </a:cxnLst>
            <a:rect l="0" t="0" r="r" b="b"/>
            <a:pathLst>
              <a:path w="21596" h="21085" fill="norm" stroke="1" extrusionOk="0">
                <a:moveTo>
                  <a:pt x="16301" y="0"/>
                </a:moveTo>
                <a:cubicBezTo>
                  <a:pt x="13551" y="-1"/>
                  <a:pt x="12055" y="15"/>
                  <a:pt x="12035" y="43"/>
                </a:cubicBezTo>
                <a:cubicBezTo>
                  <a:pt x="12001" y="89"/>
                  <a:pt x="11688" y="75"/>
                  <a:pt x="11531" y="20"/>
                </a:cubicBezTo>
                <a:cubicBezTo>
                  <a:pt x="11477" y="1"/>
                  <a:pt x="11395" y="6"/>
                  <a:pt x="11346" y="33"/>
                </a:cubicBezTo>
                <a:cubicBezTo>
                  <a:pt x="11285" y="65"/>
                  <a:pt x="11143" y="67"/>
                  <a:pt x="10890" y="40"/>
                </a:cubicBezTo>
                <a:cubicBezTo>
                  <a:pt x="10687" y="18"/>
                  <a:pt x="10502" y="9"/>
                  <a:pt x="10481" y="20"/>
                </a:cubicBezTo>
                <a:cubicBezTo>
                  <a:pt x="10461" y="31"/>
                  <a:pt x="8947" y="51"/>
                  <a:pt x="7115" y="65"/>
                </a:cubicBezTo>
                <a:cubicBezTo>
                  <a:pt x="5283" y="80"/>
                  <a:pt x="3749" y="93"/>
                  <a:pt x="3707" y="93"/>
                </a:cubicBezTo>
                <a:cubicBezTo>
                  <a:pt x="3665" y="94"/>
                  <a:pt x="3369" y="125"/>
                  <a:pt x="3048" y="159"/>
                </a:cubicBezTo>
                <a:cubicBezTo>
                  <a:pt x="2460" y="222"/>
                  <a:pt x="2118" y="210"/>
                  <a:pt x="1999" y="126"/>
                </a:cubicBezTo>
                <a:cubicBezTo>
                  <a:pt x="1962" y="100"/>
                  <a:pt x="1923" y="99"/>
                  <a:pt x="1907" y="121"/>
                </a:cubicBezTo>
                <a:cubicBezTo>
                  <a:pt x="1891" y="143"/>
                  <a:pt x="1739" y="172"/>
                  <a:pt x="1570" y="187"/>
                </a:cubicBezTo>
                <a:cubicBezTo>
                  <a:pt x="1400" y="202"/>
                  <a:pt x="1173" y="253"/>
                  <a:pt x="1063" y="301"/>
                </a:cubicBezTo>
                <a:cubicBezTo>
                  <a:pt x="952" y="349"/>
                  <a:pt x="816" y="387"/>
                  <a:pt x="762" y="387"/>
                </a:cubicBezTo>
                <a:cubicBezTo>
                  <a:pt x="507" y="387"/>
                  <a:pt x="298" y="707"/>
                  <a:pt x="297" y="1097"/>
                </a:cubicBezTo>
                <a:cubicBezTo>
                  <a:pt x="296" y="1213"/>
                  <a:pt x="273" y="1477"/>
                  <a:pt x="246" y="1682"/>
                </a:cubicBezTo>
                <a:cubicBezTo>
                  <a:pt x="155" y="2363"/>
                  <a:pt x="87" y="3734"/>
                  <a:pt x="142" y="3780"/>
                </a:cubicBezTo>
                <a:cubicBezTo>
                  <a:pt x="171" y="3806"/>
                  <a:pt x="174" y="3842"/>
                  <a:pt x="147" y="3869"/>
                </a:cubicBezTo>
                <a:cubicBezTo>
                  <a:pt x="123" y="3894"/>
                  <a:pt x="89" y="4470"/>
                  <a:pt x="73" y="5149"/>
                </a:cubicBezTo>
                <a:cubicBezTo>
                  <a:pt x="31" y="6889"/>
                  <a:pt x="7" y="8001"/>
                  <a:pt x="1" y="8792"/>
                </a:cubicBezTo>
                <a:cubicBezTo>
                  <a:pt x="-4" y="9584"/>
                  <a:pt x="10" y="10056"/>
                  <a:pt x="37" y="10515"/>
                </a:cubicBezTo>
                <a:cubicBezTo>
                  <a:pt x="69" y="11051"/>
                  <a:pt x="106" y="12072"/>
                  <a:pt x="121" y="12786"/>
                </a:cubicBezTo>
                <a:cubicBezTo>
                  <a:pt x="135" y="13500"/>
                  <a:pt x="156" y="14298"/>
                  <a:pt x="168" y="14560"/>
                </a:cubicBezTo>
                <a:cubicBezTo>
                  <a:pt x="181" y="14821"/>
                  <a:pt x="204" y="15572"/>
                  <a:pt x="219" y="16227"/>
                </a:cubicBezTo>
                <a:cubicBezTo>
                  <a:pt x="262" y="18059"/>
                  <a:pt x="293" y="18508"/>
                  <a:pt x="407" y="19017"/>
                </a:cubicBezTo>
                <a:cubicBezTo>
                  <a:pt x="439" y="19159"/>
                  <a:pt x="470" y="19531"/>
                  <a:pt x="475" y="19840"/>
                </a:cubicBezTo>
                <a:cubicBezTo>
                  <a:pt x="489" y="20602"/>
                  <a:pt x="526" y="20799"/>
                  <a:pt x="678" y="20884"/>
                </a:cubicBezTo>
                <a:cubicBezTo>
                  <a:pt x="745" y="20921"/>
                  <a:pt x="822" y="20941"/>
                  <a:pt x="848" y="20927"/>
                </a:cubicBezTo>
                <a:cubicBezTo>
                  <a:pt x="874" y="20914"/>
                  <a:pt x="962" y="20918"/>
                  <a:pt x="1042" y="20940"/>
                </a:cubicBezTo>
                <a:cubicBezTo>
                  <a:pt x="1122" y="20962"/>
                  <a:pt x="3066" y="20994"/>
                  <a:pt x="5362" y="21011"/>
                </a:cubicBezTo>
                <a:cubicBezTo>
                  <a:pt x="7658" y="21027"/>
                  <a:pt x="9688" y="21052"/>
                  <a:pt x="9870" y="21067"/>
                </a:cubicBezTo>
                <a:cubicBezTo>
                  <a:pt x="10044" y="21081"/>
                  <a:pt x="11483" y="21087"/>
                  <a:pt x="12962" y="21084"/>
                </a:cubicBezTo>
                <a:cubicBezTo>
                  <a:pt x="14440" y="21082"/>
                  <a:pt x="15956" y="21072"/>
                  <a:pt x="16283" y="21056"/>
                </a:cubicBezTo>
                <a:cubicBezTo>
                  <a:pt x="16968" y="21025"/>
                  <a:pt x="21146" y="21022"/>
                  <a:pt x="21241" y="21054"/>
                </a:cubicBezTo>
                <a:cubicBezTo>
                  <a:pt x="21484" y="21134"/>
                  <a:pt x="21470" y="21581"/>
                  <a:pt x="21498" y="11575"/>
                </a:cubicBezTo>
                <a:cubicBezTo>
                  <a:pt x="21512" y="6410"/>
                  <a:pt x="21541" y="1833"/>
                  <a:pt x="21560" y="1403"/>
                </a:cubicBezTo>
                <a:lnTo>
                  <a:pt x="21596" y="623"/>
                </a:lnTo>
                <a:lnTo>
                  <a:pt x="21369" y="392"/>
                </a:lnTo>
                <a:cubicBezTo>
                  <a:pt x="20972" y="-19"/>
                  <a:pt x="21226" y="0"/>
                  <a:pt x="16301" y="0"/>
                </a:cubicBezTo>
                <a:close/>
              </a:path>
            </a:pathLst>
          </a:custGeom>
          <a:ln w="3175">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3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3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La chorale de David"/>
          <p:cNvSpPr txBox="1"/>
          <p:nvPr>
            <p:ph type="title"/>
          </p:nvPr>
        </p:nvSpPr>
        <p:spPr>
          <a:xfrm>
            <a:off x="1085478" y="2591670"/>
            <a:ext cx="11101495" cy="1591734"/>
          </a:xfrm>
          <a:prstGeom prst="rect">
            <a:avLst/>
          </a:prstGeom>
        </p:spPr>
        <p:txBody>
          <a:bodyPr/>
          <a:lstStyle>
            <a:lvl1pPr>
              <a:defRPr>
                <a:latin typeface="Gill Sans"/>
                <a:ea typeface="Gill Sans"/>
                <a:cs typeface="Gill Sans"/>
                <a:sym typeface="Gill Sans"/>
              </a:defRPr>
            </a:lvl1pPr>
          </a:lstStyle>
          <a:p>
            <a:pPr/>
            <a:r>
              <a:t>La chorale de David</a:t>
            </a:r>
          </a:p>
        </p:txBody>
      </p:sp>
      <p:sp>
        <p:nvSpPr>
          <p:cNvPr id="137" name="3 chefs de choeur, lévites :  Asaph, guershomite, Héman, kéhatite et Ethan/Jéduthun, mérarite (1Ch 6.18-31)…"/>
          <p:cNvSpPr txBox="1"/>
          <p:nvPr>
            <p:ph type="body" idx="1"/>
          </p:nvPr>
        </p:nvSpPr>
        <p:spPr>
          <a:xfrm>
            <a:off x="951653" y="4284924"/>
            <a:ext cx="11101494" cy="4714241"/>
          </a:xfrm>
          <a:prstGeom prst="rect">
            <a:avLst/>
          </a:prstGeom>
        </p:spPr>
        <p:txBody>
          <a:bodyPr/>
          <a:lstStyle/>
          <a:p>
            <a:pPr marL="358726" indent="-358726" defTabSz="498968">
              <a:spcBef>
                <a:spcPts val="0"/>
              </a:spcBef>
              <a:defRPr sz="3060">
                <a:latin typeface="Gill Sans"/>
                <a:ea typeface="Gill Sans"/>
                <a:cs typeface="Gill Sans"/>
                <a:sym typeface="Gill Sans"/>
              </a:defRPr>
            </a:pPr>
            <a:r>
              <a:t>3 chefs de choeur, lévites :  Asaph, </a:t>
            </a:r>
            <a:r>
              <a:rPr i="1"/>
              <a:t>guershomite</a:t>
            </a:r>
            <a:r>
              <a:t>, Héman, </a:t>
            </a:r>
            <a:r>
              <a:rPr i="1"/>
              <a:t>kéhatite</a:t>
            </a:r>
            <a:r>
              <a:t> et Ethan/Jéduthun, </a:t>
            </a:r>
            <a:r>
              <a:rPr i="1"/>
              <a:t>mérarite </a:t>
            </a:r>
            <a:r>
              <a:t>(1Ch 6.18-31)</a:t>
            </a:r>
          </a:p>
          <a:p>
            <a:pPr marL="358726" indent="-358726" defTabSz="498968">
              <a:spcBef>
                <a:spcPts val="0"/>
              </a:spcBef>
              <a:defRPr sz="3060">
                <a:latin typeface="Gill Sans"/>
                <a:ea typeface="Gill Sans"/>
                <a:cs typeface="Gill Sans"/>
                <a:sym typeface="Gill Sans"/>
              </a:defRPr>
            </a:pPr>
            <a:r>
              <a:t>Des responsables : 288 chanteurs et musiciens experts, qui jettent le sort pour leur charge (1Ch 25.7)</a:t>
            </a:r>
          </a:p>
          <a:p>
            <a:pPr marL="358726" indent="-358726" defTabSz="498968">
              <a:spcBef>
                <a:spcPts val="0"/>
              </a:spcBef>
              <a:defRPr sz="3060">
                <a:latin typeface="Gill Sans"/>
                <a:ea typeface="Gill Sans"/>
                <a:cs typeface="Gill Sans"/>
                <a:sym typeface="Gill Sans"/>
              </a:defRPr>
            </a:pPr>
            <a:r>
              <a:t>4000 chanteurs… (1Ch 23.5)</a:t>
            </a:r>
          </a:p>
          <a:p>
            <a:pPr marL="358726" indent="-358726" defTabSz="498968">
              <a:spcBef>
                <a:spcPts val="0"/>
              </a:spcBef>
              <a:defRPr sz="3060">
                <a:latin typeface="Gill Sans"/>
                <a:ea typeface="Gill Sans"/>
                <a:cs typeface="Gill Sans"/>
                <a:sym typeface="Gill Sans"/>
              </a:defRPr>
            </a:pPr>
            <a:r>
              <a:t>Le Talmud décrit la manière de chanter les Psaumes : au signal des cymbales, 12 lévites se lèvent et rejoignent des lyres et des harpes, ainsi que les chants (choeurs et répons)</a:t>
            </a:r>
          </a:p>
          <a:p>
            <a:pPr marL="358726" indent="-358726" defTabSz="498968">
              <a:spcBef>
                <a:spcPts val="0"/>
              </a:spcBef>
              <a:defRPr sz="3060">
                <a:latin typeface="Gill Sans"/>
                <a:ea typeface="Gill Sans"/>
                <a:cs typeface="Gill Sans"/>
                <a:sym typeface="Gill Sans"/>
              </a:defRPr>
            </a:pPr>
            <a:r>
              <a:t>La même mélodie est chanté par les hommes et par les femmes, un octave plus haut. Le choeur pratique le répons (Ex 15.21, Ps 136…)</a:t>
            </a:r>
          </a:p>
        </p:txBody>
      </p:sp>
      <p:sp>
        <p:nvSpPr>
          <p:cNvPr id="138" name="Le contexte…"/>
          <p:cNvSpPr txBox="1"/>
          <p:nvPr/>
        </p:nvSpPr>
        <p:spPr>
          <a:xfrm>
            <a:off x="9759438" y="89785"/>
            <a:ext cx="3001468"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52419">
              <a:defRPr b="1" sz="2279">
                <a:latin typeface="Gill Sans"/>
                <a:ea typeface="Gill Sans"/>
                <a:cs typeface="Gill Sans"/>
                <a:sym typeface="Gill Sans"/>
              </a:defRPr>
            </a:pPr>
            <a:r>
              <a:t>Le contexte</a:t>
            </a:r>
          </a:p>
          <a:p>
            <a:pPr algn="r" defTabSz="252419">
              <a:defRPr sz="2279">
                <a:latin typeface="Gill Sans"/>
                <a:ea typeface="Gill Sans"/>
                <a:cs typeface="Gill Sans"/>
                <a:sym typeface="Gill Sans"/>
              </a:defRPr>
            </a:pPr>
            <a:r>
              <a:t>Les difficultés d’Asaph</a:t>
            </a:r>
          </a:p>
          <a:p>
            <a:pPr algn="r" defTabSz="252419">
              <a:defRPr sz="2279">
                <a:latin typeface="Gill Sans"/>
                <a:ea typeface="Gill Sans"/>
                <a:cs typeface="Gill Sans"/>
                <a:sym typeface="Gill Sans"/>
              </a:defRPr>
            </a:pPr>
            <a:r>
              <a:t>Son chemin de libération</a:t>
            </a:r>
          </a:p>
          <a:p>
            <a:pPr algn="r" defTabSz="252419">
              <a:defRPr sz="2279">
                <a:latin typeface="Gill Sans"/>
                <a:ea typeface="Gill Sans"/>
                <a:cs typeface="Gill Sans"/>
                <a:sym typeface="Gill Sans"/>
              </a:defRPr>
            </a:pPr>
            <a:r>
              <a:t>Applications pratiques</a:t>
            </a:r>
          </a:p>
        </p:txBody>
      </p:sp>
      <p:pic>
        <p:nvPicPr>
          <p:cNvPr id="139" name="Image" descr="Image"/>
          <p:cNvPicPr>
            <a:picLocks noChangeAspect="1"/>
          </p:cNvPicPr>
          <p:nvPr/>
        </p:nvPicPr>
        <p:blipFill>
          <a:blip r:embed="rId2">
            <a:extLst/>
          </a:blip>
          <a:stretch>
            <a:fillRect/>
          </a:stretch>
        </p:blipFill>
        <p:spPr>
          <a:xfrm>
            <a:off x="120051" y="223103"/>
            <a:ext cx="3086101" cy="2628901"/>
          </a:xfrm>
          <a:prstGeom prst="rect">
            <a:avLst/>
          </a:prstGeom>
          <a:ln w="3175">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3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3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Asaph"/>
          <p:cNvSpPr txBox="1"/>
          <p:nvPr>
            <p:ph type="title"/>
          </p:nvPr>
        </p:nvSpPr>
        <p:spPr>
          <a:xfrm>
            <a:off x="-1001551" y="2267503"/>
            <a:ext cx="11101495" cy="1591735"/>
          </a:xfrm>
          <a:prstGeom prst="rect">
            <a:avLst/>
          </a:prstGeom>
        </p:spPr>
        <p:txBody>
          <a:bodyPr/>
          <a:lstStyle>
            <a:lvl1pPr>
              <a:defRPr>
                <a:latin typeface="Gill Sans"/>
                <a:ea typeface="Gill Sans"/>
                <a:cs typeface="Gill Sans"/>
                <a:sym typeface="Gill Sans"/>
              </a:defRPr>
            </a:lvl1pPr>
          </a:lstStyle>
          <a:p>
            <a:pPr/>
            <a:r>
              <a:t>Asaph</a:t>
            </a:r>
          </a:p>
        </p:txBody>
      </p:sp>
      <p:sp>
        <p:nvSpPr>
          <p:cNvPr id="142" name="Lévite, appelé prophète ou voyant (2Ch 29.30)…"/>
          <p:cNvSpPr txBox="1"/>
          <p:nvPr>
            <p:ph type="body" idx="1"/>
          </p:nvPr>
        </p:nvSpPr>
        <p:spPr>
          <a:xfrm>
            <a:off x="951653" y="3997958"/>
            <a:ext cx="11101494" cy="4714241"/>
          </a:xfrm>
          <a:prstGeom prst="rect">
            <a:avLst/>
          </a:prstGeom>
        </p:spPr>
        <p:txBody>
          <a:bodyPr/>
          <a:lstStyle/>
          <a:p>
            <a:pPr marL="413590" indent="-413590" defTabSz="575281">
              <a:spcBef>
                <a:spcPts val="0"/>
              </a:spcBef>
              <a:defRPr sz="3528">
                <a:latin typeface="Gill Sans"/>
                <a:ea typeface="Gill Sans"/>
                <a:cs typeface="Gill Sans"/>
                <a:sym typeface="Gill Sans"/>
              </a:defRPr>
            </a:pPr>
            <a:r>
              <a:t>Lévite, appelé </a:t>
            </a:r>
            <a:r>
              <a:rPr i="1"/>
              <a:t>prophète</a:t>
            </a:r>
            <a:r>
              <a:t> ou </a:t>
            </a:r>
            <a:r>
              <a:rPr i="1"/>
              <a:t>voyant</a:t>
            </a:r>
            <a:r>
              <a:t> (2Ch 29.30)</a:t>
            </a:r>
          </a:p>
          <a:p>
            <a:pPr marL="413590" indent="-413590" defTabSz="575281">
              <a:spcBef>
                <a:spcPts val="0"/>
              </a:spcBef>
              <a:defRPr sz="3528">
                <a:latin typeface="Gill Sans"/>
                <a:ea typeface="Gill Sans"/>
                <a:cs typeface="Gill Sans"/>
                <a:sym typeface="Gill Sans"/>
              </a:defRPr>
            </a:pPr>
            <a:r>
              <a:t>David lui donne la fonction de musicien (1Ch 16.4)</a:t>
            </a:r>
          </a:p>
          <a:p>
            <a:pPr marL="413590" indent="-413590" defTabSz="575281">
              <a:spcBef>
                <a:spcPts val="0"/>
              </a:spcBef>
              <a:defRPr sz="3528">
                <a:latin typeface="Gill Sans"/>
                <a:ea typeface="Gill Sans"/>
                <a:cs typeface="Gill Sans"/>
                <a:sym typeface="Gill Sans"/>
              </a:defRPr>
            </a:pPr>
            <a:r>
              <a:t>Il est chargé de jouer et de chanter devant Dieu (1Ch 25.1-9)</a:t>
            </a:r>
          </a:p>
          <a:p>
            <a:pPr marL="413590" indent="-413590" defTabSz="575281">
              <a:spcBef>
                <a:spcPts val="0"/>
              </a:spcBef>
              <a:defRPr sz="3528">
                <a:latin typeface="Gill Sans"/>
                <a:ea typeface="Gill Sans"/>
                <a:cs typeface="Gill Sans"/>
                <a:sym typeface="Gill Sans"/>
              </a:defRPr>
            </a:pPr>
            <a:r>
              <a:t>128 chantres reviennent de Babylone (Es 2.41)</a:t>
            </a:r>
          </a:p>
          <a:p>
            <a:pPr marL="413590" indent="-413590" defTabSz="575281">
              <a:spcBef>
                <a:spcPts val="0"/>
              </a:spcBef>
              <a:defRPr sz="3528">
                <a:latin typeface="Gill Sans"/>
                <a:ea typeface="Gill Sans"/>
                <a:cs typeface="Gill Sans"/>
                <a:sym typeface="Gill Sans"/>
              </a:defRPr>
            </a:pPr>
            <a:r>
              <a:t>Se place à droite de la chorale pendant le service (1Ch 6.24)</a:t>
            </a:r>
          </a:p>
          <a:p>
            <a:pPr marL="413590" indent="-413590" defTabSz="575281">
              <a:spcBef>
                <a:spcPts val="0"/>
              </a:spcBef>
              <a:defRPr sz="3528">
                <a:latin typeface="Gill Sans"/>
                <a:ea typeface="Gill Sans"/>
                <a:cs typeface="Gill Sans"/>
                <a:sym typeface="Gill Sans"/>
              </a:defRPr>
            </a:pPr>
            <a:r>
              <a:t>Asaph dirige les musiciens, Héman et Yéduthun dirigent les choeurs (1Ch 16.5)</a:t>
            </a:r>
          </a:p>
        </p:txBody>
      </p:sp>
      <p:sp>
        <p:nvSpPr>
          <p:cNvPr id="143" name="Le contexte…"/>
          <p:cNvSpPr txBox="1"/>
          <p:nvPr/>
        </p:nvSpPr>
        <p:spPr>
          <a:xfrm>
            <a:off x="9759438" y="89785"/>
            <a:ext cx="3001468"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52419">
              <a:defRPr b="1" sz="2279">
                <a:latin typeface="Gill Sans"/>
                <a:ea typeface="Gill Sans"/>
                <a:cs typeface="Gill Sans"/>
                <a:sym typeface="Gill Sans"/>
              </a:defRPr>
            </a:pPr>
            <a:r>
              <a:t>Le contexte</a:t>
            </a:r>
          </a:p>
          <a:p>
            <a:pPr algn="r" defTabSz="252419">
              <a:defRPr sz="2279">
                <a:latin typeface="Gill Sans"/>
                <a:ea typeface="Gill Sans"/>
                <a:cs typeface="Gill Sans"/>
                <a:sym typeface="Gill Sans"/>
              </a:defRPr>
            </a:pPr>
            <a:r>
              <a:t>Les difficultés d’Asaph</a:t>
            </a:r>
          </a:p>
          <a:p>
            <a:pPr algn="r" defTabSz="252419">
              <a:defRPr sz="2279">
                <a:latin typeface="Gill Sans"/>
                <a:ea typeface="Gill Sans"/>
                <a:cs typeface="Gill Sans"/>
                <a:sym typeface="Gill Sans"/>
              </a:defRPr>
            </a:pPr>
            <a:r>
              <a:t>Son chemin de libération</a:t>
            </a:r>
          </a:p>
          <a:p>
            <a:pPr algn="r" defTabSz="252419">
              <a:defRPr sz="2279">
                <a:latin typeface="Gill Sans"/>
                <a:ea typeface="Gill Sans"/>
                <a:cs typeface="Gill Sans"/>
                <a:sym typeface="Gill Sans"/>
              </a:defRPr>
            </a:pPr>
            <a:r>
              <a:t>Applications pratiques</a:t>
            </a:r>
          </a:p>
        </p:txBody>
      </p:sp>
      <p:pic>
        <p:nvPicPr>
          <p:cNvPr id="144" name="Image" descr="Image"/>
          <p:cNvPicPr>
            <a:picLocks noChangeAspect="1"/>
          </p:cNvPicPr>
          <p:nvPr/>
        </p:nvPicPr>
        <p:blipFill>
          <a:blip r:embed="rId2">
            <a:extLst/>
          </a:blip>
          <a:srcRect l="739" t="608" r="623" b="955"/>
          <a:stretch>
            <a:fillRect/>
          </a:stretch>
        </p:blipFill>
        <p:spPr>
          <a:xfrm>
            <a:off x="47056" y="121307"/>
            <a:ext cx="2874717" cy="3302487"/>
          </a:xfrm>
          <a:custGeom>
            <a:avLst/>
            <a:gdLst/>
            <a:ahLst/>
            <a:cxnLst>
              <a:cxn ang="0">
                <a:pos x="wd2" y="hd2"/>
              </a:cxn>
              <a:cxn ang="5400000">
                <a:pos x="wd2" y="hd2"/>
              </a:cxn>
              <a:cxn ang="10800000">
                <a:pos x="wd2" y="hd2"/>
              </a:cxn>
              <a:cxn ang="16200000">
                <a:pos x="wd2" y="hd2"/>
              </a:cxn>
            </a:cxnLst>
            <a:rect l="0" t="0" r="r" b="b"/>
            <a:pathLst>
              <a:path w="21596" h="21085" fill="norm" stroke="1" extrusionOk="0">
                <a:moveTo>
                  <a:pt x="16301" y="0"/>
                </a:moveTo>
                <a:cubicBezTo>
                  <a:pt x="13551" y="-1"/>
                  <a:pt x="12055" y="15"/>
                  <a:pt x="12035" y="43"/>
                </a:cubicBezTo>
                <a:cubicBezTo>
                  <a:pt x="12001" y="89"/>
                  <a:pt x="11688" y="75"/>
                  <a:pt x="11531" y="20"/>
                </a:cubicBezTo>
                <a:cubicBezTo>
                  <a:pt x="11477" y="1"/>
                  <a:pt x="11395" y="6"/>
                  <a:pt x="11346" y="33"/>
                </a:cubicBezTo>
                <a:cubicBezTo>
                  <a:pt x="11285" y="65"/>
                  <a:pt x="11143" y="67"/>
                  <a:pt x="10890" y="40"/>
                </a:cubicBezTo>
                <a:cubicBezTo>
                  <a:pt x="10687" y="18"/>
                  <a:pt x="10502" y="9"/>
                  <a:pt x="10481" y="20"/>
                </a:cubicBezTo>
                <a:cubicBezTo>
                  <a:pt x="10461" y="31"/>
                  <a:pt x="8947" y="51"/>
                  <a:pt x="7115" y="65"/>
                </a:cubicBezTo>
                <a:cubicBezTo>
                  <a:pt x="5283" y="80"/>
                  <a:pt x="3749" y="93"/>
                  <a:pt x="3707" y="93"/>
                </a:cubicBezTo>
                <a:cubicBezTo>
                  <a:pt x="3665" y="94"/>
                  <a:pt x="3369" y="125"/>
                  <a:pt x="3048" y="159"/>
                </a:cubicBezTo>
                <a:cubicBezTo>
                  <a:pt x="2460" y="222"/>
                  <a:pt x="2118" y="210"/>
                  <a:pt x="1999" y="126"/>
                </a:cubicBezTo>
                <a:cubicBezTo>
                  <a:pt x="1962" y="100"/>
                  <a:pt x="1923" y="99"/>
                  <a:pt x="1907" y="121"/>
                </a:cubicBezTo>
                <a:cubicBezTo>
                  <a:pt x="1891" y="143"/>
                  <a:pt x="1739" y="172"/>
                  <a:pt x="1570" y="187"/>
                </a:cubicBezTo>
                <a:cubicBezTo>
                  <a:pt x="1400" y="202"/>
                  <a:pt x="1173" y="253"/>
                  <a:pt x="1063" y="301"/>
                </a:cubicBezTo>
                <a:cubicBezTo>
                  <a:pt x="952" y="349"/>
                  <a:pt x="816" y="387"/>
                  <a:pt x="762" y="387"/>
                </a:cubicBezTo>
                <a:cubicBezTo>
                  <a:pt x="507" y="387"/>
                  <a:pt x="298" y="707"/>
                  <a:pt x="297" y="1097"/>
                </a:cubicBezTo>
                <a:cubicBezTo>
                  <a:pt x="296" y="1213"/>
                  <a:pt x="273" y="1477"/>
                  <a:pt x="246" y="1682"/>
                </a:cubicBezTo>
                <a:cubicBezTo>
                  <a:pt x="155" y="2363"/>
                  <a:pt x="87" y="3734"/>
                  <a:pt x="142" y="3780"/>
                </a:cubicBezTo>
                <a:cubicBezTo>
                  <a:pt x="171" y="3806"/>
                  <a:pt x="174" y="3842"/>
                  <a:pt x="147" y="3869"/>
                </a:cubicBezTo>
                <a:cubicBezTo>
                  <a:pt x="123" y="3894"/>
                  <a:pt x="89" y="4470"/>
                  <a:pt x="73" y="5149"/>
                </a:cubicBezTo>
                <a:cubicBezTo>
                  <a:pt x="31" y="6889"/>
                  <a:pt x="7" y="8001"/>
                  <a:pt x="1" y="8792"/>
                </a:cubicBezTo>
                <a:cubicBezTo>
                  <a:pt x="-4" y="9584"/>
                  <a:pt x="10" y="10056"/>
                  <a:pt x="37" y="10515"/>
                </a:cubicBezTo>
                <a:cubicBezTo>
                  <a:pt x="69" y="11051"/>
                  <a:pt x="106" y="12072"/>
                  <a:pt x="121" y="12786"/>
                </a:cubicBezTo>
                <a:cubicBezTo>
                  <a:pt x="135" y="13500"/>
                  <a:pt x="156" y="14298"/>
                  <a:pt x="168" y="14560"/>
                </a:cubicBezTo>
                <a:cubicBezTo>
                  <a:pt x="181" y="14821"/>
                  <a:pt x="204" y="15572"/>
                  <a:pt x="219" y="16227"/>
                </a:cubicBezTo>
                <a:cubicBezTo>
                  <a:pt x="262" y="18059"/>
                  <a:pt x="293" y="18508"/>
                  <a:pt x="407" y="19017"/>
                </a:cubicBezTo>
                <a:cubicBezTo>
                  <a:pt x="439" y="19159"/>
                  <a:pt x="470" y="19531"/>
                  <a:pt x="475" y="19840"/>
                </a:cubicBezTo>
                <a:cubicBezTo>
                  <a:pt x="489" y="20602"/>
                  <a:pt x="526" y="20799"/>
                  <a:pt x="678" y="20884"/>
                </a:cubicBezTo>
                <a:cubicBezTo>
                  <a:pt x="745" y="20921"/>
                  <a:pt x="822" y="20941"/>
                  <a:pt x="848" y="20927"/>
                </a:cubicBezTo>
                <a:cubicBezTo>
                  <a:pt x="874" y="20914"/>
                  <a:pt x="962" y="20918"/>
                  <a:pt x="1042" y="20940"/>
                </a:cubicBezTo>
                <a:cubicBezTo>
                  <a:pt x="1122" y="20962"/>
                  <a:pt x="3066" y="20994"/>
                  <a:pt x="5362" y="21011"/>
                </a:cubicBezTo>
                <a:cubicBezTo>
                  <a:pt x="7658" y="21027"/>
                  <a:pt x="9688" y="21052"/>
                  <a:pt x="9870" y="21067"/>
                </a:cubicBezTo>
                <a:cubicBezTo>
                  <a:pt x="10044" y="21081"/>
                  <a:pt x="11483" y="21087"/>
                  <a:pt x="12962" y="21084"/>
                </a:cubicBezTo>
                <a:cubicBezTo>
                  <a:pt x="14440" y="21082"/>
                  <a:pt x="15956" y="21072"/>
                  <a:pt x="16283" y="21056"/>
                </a:cubicBezTo>
                <a:cubicBezTo>
                  <a:pt x="16968" y="21025"/>
                  <a:pt x="21146" y="21022"/>
                  <a:pt x="21241" y="21054"/>
                </a:cubicBezTo>
                <a:cubicBezTo>
                  <a:pt x="21484" y="21134"/>
                  <a:pt x="21470" y="21581"/>
                  <a:pt x="21498" y="11575"/>
                </a:cubicBezTo>
                <a:cubicBezTo>
                  <a:pt x="21512" y="6410"/>
                  <a:pt x="21541" y="1833"/>
                  <a:pt x="21560" y="1403"/>
                </a:cubicBezTo>
                <a:lnTo>
                  <a:pt x="21596" y="623"/>
                </a:lnTo>
                <a:lnTo>
                  <a:pt x="21369" y="392"/>
                </a:lnTo>
                <a:cubicBezTo>
                  <a:pt x="20972" y="-19"/>
                  <a:pt x="21226" y="0"/>
                  <a:pt x="16301" y="0"/>
                </a:cubicBezTo>
                <a:close/>
              </a:path>
            </a:pathLst>
          </a:custGeom>
          <a:ln w="3175">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4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4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42">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2"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Les 12 psaumes…"/>
          <p:cNvSpPr txBox="1"/>
          <p:nvPr>
            <p:ph type="title"/>
          </p:nvPr>
        </p:nvSpPr>
        <p:spPr>
          <a:xfrm>
            <a:off x="7594400" y="4550191"/>
            <a:ext cx="5527252" cy="1591735"/>
          </a:xfrm>
          <a:prstGeom prst="rect">
            <a:avLst/>
          </a:prstGeom>
        </p:spPr>
        <p:txBody>
          <a:bodyPr/>
          <a:lstStyle/>
          <a:p>
            <a:pPr defTabSz="393304">
              <a:defRPr sz="5226">
                <a:latin typeface="Gill Sans"/>
                <a:ea typeface="Gill Sans"/>
                <a:cs typeface="Gill Sans"/>
                <a:sym typeface="Gill Sans"/>
              </a:defRPr>
            </a:pPr>
            <a:r>
              <a:t>Les 12 psaumes </a:t>
            </a:r>
          </a:p>
          <a:p>
            <a:pPr defTabSz="393304">
              <a:defRPr sz="5226">
                <a:latin typeface="Gill Sans"/>
                <a:ea typeface="Gill Sans"/>
                <a:cs typeface="Gill Sans"/>
                <a:sym typeface="Gill Sans"/>
              </a:defRPr>
            </a:pPr>
            <a:r>
              <a:t>d’Asaph</a:t>
            </a:r>
          </a:p>
        </p:txBody>
      </p:sp>
      <p:sp>
        <p:nvSpPr>
          <p:cNvPr id="147" name="Le contexte…"/>
          <p:cNvSpPr txBox="1"/>
          <p:nvPr/>
        </p:nvSpPr>
        <p:spPr>
          <a:xfrm>
            <a:off x="9519399" y="89785"/>
            <a:ext cx="3241507"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40679">
              <a:defRPr sz="2173">
                <a:latin typeface="Gill Sans"/>
                <a:ea typeface="Gill Sans"/>
                <a:cs typeface="Gill Sans"/>
                <a:sym typeface="Gill Sans"/>
              </a:defRPr>
            </a:pPr>
            <a:r>
              <a:t>Le contexte</a:t>
            </a:r>
          </a:p>
          <a:p>
            <a:pPr algn="r" defTabSz="240679">
              <a:defRPr b="1" sz="2173">
                <a:latin typeface="Gill Sans"/>
                <a:ea typeface="Gill Sans"/>
                <a:cs typeface="Gill Sans"/>
                <a:sym typeface="Gill Sans"/>
              </a:defRPr>
            </a:pPr>
            <a:r>
              <a:t>Les difficultés d’Asaph</a:t>
            </a:r>
          </a:p>
          <a:p>
            <a:pPr algn="r" defTabSz="240679">
              <a:defRPr sz="2173">
                <a:latin typeface="Gill Sans"/>
                <a:ea typeface="Gill Sans"/>
                <a:cs typeface="Gill Sans"/>
                <a:sym typeface="Gill Sans"/>
              </a:defRPr>
            </a:pPr>
            <a:r>
              <a:t>Son chemin de libération</a:t>
            </a:r>
          </a:p>
          <a:p>
            <a:pPr algn="r" defTabSz="240679">
              <a:defRPr sz="2173">
                <a:latin typeface="Gill Sans"/>
                <a:ea typeface="Gill Sans"/>
                <a:cs typeface="Gill Sans"/>
                <a:sym typeface="Gill Sans"/>
              </a:defRPr>
            </a:pPr>
            <a:r>
              <a:t>Applications pratiques</a:t>
            </a:r>
          </a:p>
        </p:txBody>
      </p:sp>
      <p:graphicFrame>
        <p:nvGraphicFramePr>
          <p:cNvPr id="148" name="Tableau"/>
          <p:cNvGraphicFramePr/>
          <p:nvPr/>
        </p:nvGraphicFramePr>
        <p:xfrm>
          <a:off x="506267" y="585475"/>
          <a:ext cx="7137486" cy="8977162"/>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1944092"/>
                <a:gridCol w="5190217"/>
              </a:tblGrid>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Ps50</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Vous oubliez Dieu</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Ps73</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M’approcher de Dieu</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Ps74</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En colère contre Dieu</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Ps75</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Dieu juge</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Ps76</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Dieu est redoutable</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Ps77</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Je suis en détresse</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Ps78</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Transmettre la mémoire</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Ps79</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Israël est mal</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Ps80</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Dieu, sauve-nous !</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Ps81</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Israël n’écoute pas</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Ps82</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Les mauvais juges</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Ps83</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lnB w="3175">
                      <a:solidFill>
                        <a:schemeClr val="accent5">
                          <a:hueOff val="100859"/>
                          <a:satOff val="-13629"/>
                          <a:lumOff val="23879"/>
                        </a:schemeClr>
                      </a:solidFill>
                      <a:miter lim="400000"/>
                    </a:lnB>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Imprécations</a:t>
                      </a:r>
                    </a:p>
                  </a:txBody>
                  <a:tcPr marL="50800" marR="50800" marT="50800" marB="50800" anchor="ctr" anchorCtr="0" horzOverflow="overflow">
                    <a:lnL w="3175">
                      <a:solidFill>
                        <a:schemeClr val="accent5">
                          <a:hueOff val="100859"/>
                          <a:satOff val="-13629"/>
                          <a:lumOff val="23879"/>
                        </a:schemeClr>
                      </a:solidFill>
                      <a:miter lim="400000"/>
                    </a:ln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50" name="Les 12 psaumes…"/>
          <p:cNvSpPr txBox="1"/>
          <p:nvPr>
            <p:ph type="title"/>
          </p:nvPr>
        </p:nvSpPr>
        <p:spPr>
          <a:xfrm>
            <a:off x="7594400" y="4550192"/>
            <a:ext cx="5527252" cy="1591734"/>
          </a:xfrm>
          <a:prstGeom prst="rect">
            <a:avLst/>
          </a:prstGeom>
        </p:spPr>
        <p:txBody>
          <a:bodyPr/>
          <a:lstStyle/>
          <a:p>
            <a:pPr defTabSz="393304">
              <a:defRPr sz="5226">
                <a:latin typeface="Gill Sans"/>
                <a:ea typeface="Gill Sans"/>
                <a:cs typeface="Gill Sans"/>
                <a:sym typeface="Gill Sans"/>
              </a:defRPr>
            </a:pPr>
            <a:r>
              <a:t>Les 12 psaumes </a:t>
            </a:r>
          </a:p>
          <a:p>
            <a:pPr defTabSz="393304">
              <a:defRPr sz="5226">
                <a:latin typeface="Gill Sans"/>
                <a:ea typeface="Gill Sans"/>
                <a:cs typeface="Gill Sans"/>
                <a:sym typeface="Gill Sans"/>
              </a:defRPr>
            </a:pPr>
            <a:r>
              <a:t>des fils de Koré</a:t>
            </a:r>
          </a:p>
        </p:txBody>
      </p:sp>
      <p:sp>
        <p:nvSpPr>
          <p:cNvPr id="151" name="Le contexte…"/>
          <p:cNvSpPr txBox="1"/>
          <p:nvPr/>
        </p:nvSpPr>
        <p:spPr>
          <a:xfrm>
            <a:off x="9759438" y="89785"/>
            <a:ext cx="3001468"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52419">
              <a:defRPr sz="2279">
                <a:latin typeface="Gill Sans"/>
                <a:ea typeface="Gill Sans"/>
                <a:cs typeface="Gill Sans"/>
                <a:sym typeface="Gill Sans"/>
              </a:defRPr>
            </a:pPr>
            <a:r>
              <a:t>Le contexte</a:t>
            </a:r>
          </a:p>
          <a:p>
            <a:pPr algn="r" defTabSz="252419">
              <a:defRPr sz="2279">
                <a:latin typeface="Gill Sans"/>
                <a:ea typeface="Gill Sans"/>
                <a:cs typeface="Gill Sans"/>
                <a:sym typeface="Gill Sans"/>
              </a:defRPr>
            </a:pPr>
            <a:r>
              <a:t>Les difficultés d’Asaph</a:t>
            </a:r>
          </a:p>
          <a:p>
            <a:pPr algn="r" defTabSz="252419">
              <a:defRPr sz="2279">
                <a:latin typeface="Gill Sans"/>
                <a:ea typeface="Gill Sans"/>
                <a:cs typeface="Gill Sans"/>
                <a:sym typeface="Gill Sans"/>
              </a:defRPr>
            </a:pPr>
            <a:r>
              <a:t>Son chemin de libération</a:t>
            </a:r>
          </a:p>
          <a:p>
            <a:pPr algn="r" defTabSz="252419">
              <a:defRPr sz="2279">
                <a:latin typeface="Gill Sans"/>
                <a:ea typeface="Gill Sans"/>
                <a:cs typeface="Gill Sans"/>
                <a:sym typeface="Gill Sans"/>
              </a:defRPr>
            </a:pPr>
            <a:r>
              <a:t>Applications pratiques</a:t>
            </a:r>
          </a:p>
        </p:txBody>
      </p:sp>
      <p:graphicFrame>
        <p:nvGraphicFramePr>
          <p:cNvPr id="152" name="Tableau"/>
          <p:cNvGraphicFramePr/>
          <p:nvPr/>
        </p:nvGraphicFramePr>
        <p:xfrm>
          <a:off x="506267" y="585475"/>
          <a:ext cx="7137486" cy="8977162"/>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1944092"/>
                <a:gridCol w="5190217"/>
              </a:tblGrid>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Ps42</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Pourquoi es-tu abattu ?</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Ps43</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Pourquoi es-tu abattu ?</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Ps44</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Viens-nous en aide !</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Ps45</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Ode au roi</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Ps46</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Dieu est avec nous</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Ps47</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L’Eternel est élevé</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Ps48</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Faites le tour de Sion</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Ps49</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Dieu délivrera mon âme</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Ps84</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Dieu est un refuge</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Ps85</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Restaure-nous</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Ps87</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L’Eternel aime Sion</a:t>
                      </a:r>
                    </a:p>
                  </a:txBody>
                  <a:tcPr marL="50800" marR="50800" marT="50800" marB="50800" anchor="ctr" anchorCtr="0" horzOverflow="overflow">
                    <a:lnL w="3175">
                      <a:solidFill>
                        <a:schemeClr val="accent5">
                          <a:hueOff val="100859"/>
                          <a:satOff val="-13629"/>
                          <a:lumOff val="23879"/>
                        </a:schemeClr>
                      </a:solidFill>
                      <a:miter lim="400000"/>
                    </a:lnL>
                  </a:tcPr>
                </a:tc>
              </a:tr>
              <a:tr h="747832">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Ps88</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lnB w="3175">
                      <a:solidFill>
                        <a:schemeClr val="accent5">
                          <a:hueOff val="100859"/>
                          <a:satOff val="-13629"/>
                          <a:lumOff val="23879"/>
                        </a:schemeClr>
                      </a:solidFill>
                      <a:miter lim="400000"/>
                    </a:lnB>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Je suis pauvre et sans souffle</a:t>
                      </a:r>
                    </a:p>
                  </a:txBody>
                  <a:tcPr marL="50800" marR="50800" marT="50800" marB="50800" anchor="ctr" anchorCtr="0" horzOverflow="overflow">
                    <a:lnL w="3175">
                      <a:solidFill>
                        <a:schemeClr val="accent5">
                          <a:hueOff val="100859"/>
                          <a:satOff val="-13629"/>
                          <a:lumOff val="23879"/>
                        </a:schemeClr>
                      </a:solidFill>
                      <a:miter lim="400000"/>
                    </a:ln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54" name="Le psaume…"/>
          <p:cNvSpPr txBox="1"/>
          <p:nvPr>
            <p:ph type="title"/>
          </p:nvPr>
        </p:nvSpPr>
        <p:spPr>
          <a:xfrm>
            <a:off x="7594400" y="4550192"/>
            <a:ext cx="5527252" cy="1591734"/>
          </a:xfrm>
          <a:prstGeom prst="rect">
            <a:avLst/>
          </a:prstGeom>
        </p:spPr>
        <p:txBody>
          <a:bodyPr/>
          <a:lstStyle/>
          <a:p>
            <a:pPr defTabSz="393304">
              <a:defRPr sz="5226">
                <a:latin typeface="Gill Sans"/>
                <a:ea typeface="Gill Sans"/>
                <a:cs typeface="Gill Sans"/>
                <a:sym typeface="Gill Sans"/>
              </a:defRPr>
            </a:pPr>
            <a:r>
              <a:t>Le psaume</a:t>
            </a:r>
          </a:p>
          <a:p>
            <a:pPr defTabSz="393304">
              <a:defRPr sz="5226">
                <a:latin typeface="Gill Sans"/>
                <a:ea typeface="Gill Sans"/>
                <a:cs typeface="Gill Sans"/>
                <a:sym typeface="Gill Sans"/>
              </a:defRPr>
            </a:pPr>
            <a:r>
              <a:t> d’Ethan</a:t>
            </a:r>
          </a:p>
        </p:txBody>
      </p:sp>
      <p:sp>
        <p:nvSpPr>
          <p:cNvPr id="155" name="Le contexte…"/>
          <p:cNvSpPr txBox="1"/>
          <p:nvPr/>
        </p:nvSpPr>
        <p:spPr>
          <a:xfrm>
            <a:off x="9759438" y="89785"/>
            <a:ext cx="3001468" cy="1591735"/>
          </a:xfrm>
          <a:prstGeom prst="rect">
            <a:avLst/>
          </a:prstGeom>
          <a:ln w="3175">
            <a:miter lim="400000"/>
          </a:ln>
          <a:extLst>
            <a:ext uri="{C572A759-6A51-4108-AA02-DFA0A04FC94B}">
              <ma14:wrappingTextBoxFlag xmlns:ma14="http://schemas.microsoft.com/office/mac/drawingml/2011/main" val="1"/>
            </a:ext>
          </a:extLst>
        </p:spPr>
        <p:txBody>
          <a:bodyPr lIns="27093" tIns="27093" rIns="27093" bIns="27093" anchor="ctr">
            <a:normAutofit fontScale="100000" lnSpcReduction="0"/>
          </a:bodyPr>
          <a:lstStyle/>
          <a:p>
            <a:pPr algn="r" defTabSz="252419">
              <a:defRPr sz="2279">
                <a:latin typeface="Gill Sans"/>
                <a:ea typeface="Gill Sans"/>
                <a:cs typeface="Gill Sans"/>
                <a:sym typeface="Gill Sans"/>
              </a:defRPr>
            </a:pPr>
            <a:r>
              <a:t>Le contexte</a:t>
            </a:r>
          </a:p>
          <a:p>
            <a:pPr algn="r" defTabSz="252419">
              <a:defRPr sz="2279">
                <a:latin typeface="Gill Sans"/>
                <a:ea typeface="Gill Sans"/>
                <a:cs typeface="Gill Sans"/>
                <a:sym typeface="Gill Sans"/>
              </a:defRPr>
            </a:pPr>
            <a:r>
              <a:t>Les difficultés d’Asaph</a:t>
            </a:r>
          </a:p>
          <a:p>
            <a:pPr algn="r" defTabSz="252419">
              <a:defRPr sz="2279">
                <a:latin typeface="Gill Sans"/>
                <a:ea typeface="Gill Sans"/>
                <a:cs typeface="Gill Sans"/>
                <a:sym typeface="Gill Sans"/>
              </a:defRPr>
            </a:pPr>
            <a:r>
              <a:t>Son chemin de libération</a:t>
            </a:r>
          </a:p>
          <a:p>
            <a:pPr algn="r" defTabSz="252419">
              <a:defRPr sz="2279">
                <a:latin typeface="Gill Sans"/>
                <a:ea typeface="Gill Sans"/>
                <a:cs typeface="Gill Sans"/>
                <a:sym typeface="Gill Sans"/>
              </a:defRPr>
            </a:pPr>
            <a:r>
              <a:t>Applications pratiques</a:t>
            </a:r>
          </a:p>
        </p:txBody>
      </p:sp>
      <p:graphicFrame>
        <p:nvGraphicFramePr>
          <p:cNvPr id="156" name="Tableau"/>
          <p:cNvGraphicFramePr/>
          <p:nvPr/>
        </p:nvGraphicFramePr>
        <p:xfrm>
          <a:off x="506267" y="585475"/>
          <a:ext cx="7137486" cy="8977162"/>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1944092"/>
                <a:gridCol w="5190217"/>
              </a:tblGrid>
              <a:tr h="8973986">
                <a:tc>
                  <a:txBody>
                    <a:bodyPr/>
                    <a:lstStyle/>
                    <a:p>
                      <a:pPr defTabSz="914400">
                        <a:defRPr sz="1800">
                          <a:solidFill>
                            <a:srgbClr val="000000"/>
                          </a:solidFill>
                        </a:defRPr>
                      </a:pPr>
                      <a:r>
                        <a:rPr sz="3400">
                          <a:solidFill>
                            <a:srgbClr val="FFFFFF"/>
                          </a:solidFill>
                          <a:latin typeface="Gill Sans"/>
                          <a:ea typeface="Gill Sans"/>
                          <a:cs typeface="Gill Sans"/>
                          <a:sym typeface="Gill Sans"/>
                        </a:rPr>
                        <a:t>Ps89</a:t>
                      </a:r>
                    </a:p>
                  </a:txBody>
                  <a:tcPr marL="50800" marR="50800" marT="50800" marB="50800" anchor="ctr" anchorCtr="0" horzOverflow="overflow">
                    <a:lnL w="3175">
                      <a:solidFill>
                        <a:schemeClr val="accent5">
                          <a:hueOff val="100859"/>
                          <a:satOff val="-13629"/>
                          <a:lumOff val="23879"/>
                        </a:schemeClr>
                      </a:solidFill>
                      <a:miter lim="400000"/>
                    </a:lnL>
                    <a:lnR w="3175">
                      <a:solidFill>
                        <a:schemeClr val="accent5">
                          <a:hueOff val="100859"/>
                          <a:satOff val="-13629"/>
                          <a:lumOff val="23879"/>
                        </a:schemeClr>
                      </a:solidFill>
                      <a:miter lim="400000"/>
                    </a:lnR>
                    <a:solidFill>
                      <a:schemeClr val="accent5">
                        <a:hueOff val="100859"/>
                        <a:satOff val="-13629"/>
                        <a:lumOff val="23879"/>
                      </a:schemeClr>
                    </a:solidFill>
                  </a:tcPr>
                </a:tc>
                <a:tc>
                  <a:txBody>
                    <a:bodyPr/>
                    <a:lstStyle/>
                    <a:p>
                      <a:pPr defTabSz="914400">
                        <a:defRPr sz="1800">
                          <a:solidFill>
                            <a:srgbClr val="000000"/>
                          </a:solidFill>
                        </a:defRPr>
                      </a:pPr>
                      <a:r>
                        <a:rPr sz="3400">
                          <a:solidFill>
                            <a:srgbClr val="FFFFFF"/>
                          </a:solidFill>
                          <a:latin typeface="Gill Sans"/>
                          <a:ea typeface="Gill Sans"/>
                          <a:cs typeface="Gill Sans"/>
                          <a:sym typeface="Gill Sans"/>
                        </a:rPr>
                        <a:t>Transmettre la mémoire</a:t>
                      </a:r>
                    </a:p>
                  </a:txBody>
                  <a:tcPr marL="50800" marR="50800" marT="50800" marB="50800" anchor="ctr" anchorCtr="0" horzOverflow="overflow">
                    <a:lnL w="3175">
                      <a:solidFill>
                        <a:schemeClr val="accent5">
                          <a:hueOff val="100859"/>
                          <a:satOff val="-13629"/>
                          <a:lumOff val="23879"/>
                        </a:schemeClr>
                      </a:solidFill>
                      <a:miter lim="400000"/>
                    </a:lnL>
                  </a:tcPr>
                </a:tc>
              </a:tr>
            </a:tbl>
          </a:graphicData>
        </a:graphic>
      </p:graphicFrame>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0" dir="18900000">
              <a:srgbClr val="000000">
                <a:alpha val="80000"/>
              </a:srgbClr>
            </a:outerShdw>
          </a:effectLst>
        </a:effectStyle>
        <a:effectStyle>
          <a:effectLst>
            <a:outerShdw sx="100000" sy="100000" kx="0" ky="0" algn="b" rotWithShape="0" blurRad="38100" dist="0" dir="18900000">
              <a:srgbClr val="000000">
                <a:alpha val="80000"/>
              </a:srgbClr>
            </a:outerShdw>
          </a:effectLst>
        </a:effectStyle>
        <a:effectStyle>
          <a:effectLst>
            <a:outerShdw sx="100000" sy="100000" kx="0" ky="0" algn="b" rotWithShape="0" blurRad="381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3175" cap="flat">
          <a:noFill/>
          <a:miter lim="400000"/>
        </a:ln>
        <a:effectLst>
          <a:outerShdw sx="100000" sy="100000" kx="0" ky="0" algn="b" rotWithShape="0" blurRad="38100" dist="0" dir="18900000">
            <a:srgbClr val="000000">
              <a:alpha val="80000"/>
            </a:srgbClr>
          </a:outerShdw>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0" dir="18900000">
              <a:srgbClr val="000000">
                <a:alpha val="80000"/>
              </a:srgbClr>
            </a:outerShdw>
          </a:effectLst>
        </a:effectStyle>
        <a:effectStyle>
          <a:effectLst>
            <a:outerShdw sx="100000" sy="100000" kx="0" ky="0" algn="b" rotWithShape="0" blurRad="38100" dist="0" dir="18900000">
              <a:srgbClr val="000000">
                <a:alpha val="80000"/>
              </a:srgbClr>
            </a:outerShdw>
          </a:effectLst>
        </a:effectStyle>
        <a:effectStyle>
          <a:effectLst>
            <a:outerShdw sx="100000" sy="100000" kx="0" ky="0" algn="b" rotWithShape="0" blurRad="381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3175" cap="flat">
          <a:noFill/>
          <a:miter lim="400000"/>
        </a:ln>
        <a:effectLst>
          <a:outerShdw sx="100000" sy="100000" kx="0" ky="0" algn="b" rotWithShape="0" blurRad="38100" dist="0" dir="18900000">
            <a:srgbClr val="000000">
              <a:alpha val="80000"/>
            </a:srgbClr>
          </a:outerShdw>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7093" tIns="27093" rIns="27093" bIns="27093" numCol="1" spcCol="38100" rtlCol="0" anchor="ctr" upright="0">
        <a:spAutoFit/>
      </a:bodyPr>
      <a:lstStyle>
        <a:defPPr marL="0" marR="0" indent="0" algn="ctr" defTabSz="587022"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