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handoutMasterIdLst>
    <p:handoutMasterId r:id="rId25"/>
  </p:handoutMasterIdLst>
  <p:sldIdLst>
    <p:sldId id="256" r:id="rId2"/>
    <p:sldId id="257" r:id="rId3"/>
    <p:sldId id="269" r:id="rId4"/>
    <p:sldId id="273" r:id="rId5"/>
    <p:sldId id="272" r:id="rId6"/>
    <p:sldId id="271" r:id="rId7"/>
    <p:sldId id="274" r:id="rId8"/>
    <p:sldId id="258" r:id="rId9"/>
    <p:sldId id="275" r:id="rId10"/>
    <p:sldId id="270" r:id="rId11"/>
    <p:sldId id="259" r:id="rId12"/>
    <p:sldId id="268" r:id="rId13"/>
    <p:sldId id="260" r:id="rId14"/>
    <p:sldId id="265" r:id="rId15"/>
    <p:sldId id="266" r:id="rId16"/>
    <p:sldId id="267" r:id="rId17"/>
    <p:sldId id="276" r:id="rId18"/>
    <p:sldId id="261" r:id="rId19"/>
    <p:sldId id="262" r:id="rId20"/>
    <p:sldId id="263" r:id="rId21"/>
    <p:sldId id="264" r:id="rId22"/>
    <p:sldId id="277" r:id="rId23"/>
  </p:sldIdLst>
  <p:sldSz cx="9144000" cy="6858000" type="screen4x3"/>
  <p:notesSz cx="6889750" cy="1002188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1344" y="4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fr-FR"/>
          </a:p>
        </p:txBody>
      </p:sp>
      <p:sp>
        <p:nvSpPr>
          <p:cNvPr id="3" name="Espace réservé de la date 2"/>
          <p:cNvSpPr>
            <a:spLocks noGrp="1"/>
          </p:cNvSpPr>
          <p:nvPr>
            <p:ph type="dt" sz="quarter" idx="1"/>
          </p:nvPr>
        </p:nvSpPr>
        <p:spPr>
          <a:xfrm>
            <a:off x="3902597" y="0"/>
            <a:ext cx="2985558" cy="502835"/>
          </a:xfrm>
          <a:prstGeom prst="rect">
            <a:avLst/>
          </a:prstGeom>
        </p:spPr>
        <p:txBody>
          <a:bodyPr vert="horz" lIns="96634" tIns="48317" rIns="96634" bIns="48317" rtlCol="0"/>
          <a:lstStyle>
            <a:lvl1pPr algn="r">
              <a:defRPr sz="1300"/>
            </a:lvl1pPr>
          </a:lstStyle>
          <a:p>
            <a:fld id="{906158CB-CFC9-4A81-AF7B-C35C7F9ACB1D}" type="datetimeFigureOut">
              <a:rPr lang="fr-FR" smtClean="0"/>
              <a:t>24/05/2018</a:t>
            </a:fld>
            <a:endParaRPr lang="fr-FR"/>
          </a:p>
        </p:txBody>
      </p:sp>
      <p:sp>
        <p:nvSpPr>
          <p:cNvPr id="4" name="Espace réservé du pied de page 3"/>
          <p:cNvSpPr>
            <a:spLocks noGrp="1"/>
          </p:cNvSpPr>
          <p:nvPr>
            <p:ph type="ftr" sz="quarter" idx="2"/>
          </p:nvPr>
        </p:nvSpPr>
        <p:spPr>
          <a:xfrm>
            <a:off x="0" y="9519055"/>
            <a:ext cx="2985558" cy="502834"/>
          </a:xfrm>
          <a:prstGeom prst="rect">
            <a:avLst/>
          </a:prstGeom>
        </p:spPr>
        <p:txBody>
          <a:bodyPr vert="horz" lIns="96634" tIns="48317" rIns="96634" bIns="48317" rtlCol="0" anchor="b"/>
          <a:lstStyle>
            <a:lvl1pPr algn="l">
              <a:defRPr sz="1300"/>
            </a:lvl1pPr>
          </a:lstStyle>
          <a:p>
            <a:endParaRPr lang="fr-FR"/>
          </a:p>
        </p:txBody>
      </p:sp>
      <p:sp>
        <p:nvSpPr>
          <p:cNvPr id="5" name="Espace réservé du numéro de diapositive 4"/>
          <p:cNvSpPr>
            <a:spLocks noGrp="1"/>
          </p:cNvSpPr>
          <p:nvPr>
            <p:ph type="sldNum" sz="quarter" idx="3"/>
          </p:nvPr>
        </p:nvSpPr>
        <p:spPr>
          <a:xfrm>
            <a:off x="3902597" y="9519055"/>
            <a:ext cx="2985558" cy="502834"/>
          </a:xfrm>
          <a:prstGeom prst="rect">
            <a:avLst/>
          </a:prstGeom>
        </p:spPr>
        <p:txBody>
          <a:bodyPr vert="horz" lIns="96634" tIns="48317" rIns="96634" bIns="48317" rtlCol="0" anchor="b"/>
          <a:lstStyle>
            <a:lvl1pPr algn="r">
              <a:defRPr sz="1300"/>
            </a:lvl1pPr>
          </a:lstStyle>
          <a:p>
            <a:fld id="{822FA7A0-C6AE-402B-8992-11D11BB6C843}" type="slidenum">
              <a:rPr lang="fr-FR" smtClean="0"/>
              <a:t>‹N°›</a:t>
            </a:fld>
            <a:endParaRPr lang="fr-FR"/>
          </a:p>
        </p:txBody>
      </p:sp>
    </p:spTree>
    <p:extLst>
      <p:ext uri="{BB962C8B-B14F-4D97-AF65-F5344CB8AC3E}">
        <p14:creationId xmlns:p14="http://schemas.microsoft.com/office/powerpoint/2010/main" val="1985213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fr-FR"/>
          </a:p>
        </p:txBody>
      </p:sp>
      <p:sp>
        <p:nvSpPr>
          <p:cNvPr id="3" name="Espace réservé de la date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C476DD15-37F3-4A74-86CF-BB0ED2D05376}" type="datetimeFigureOut">
              <a:rPr lang="fr-FR" smtClean="0"/>
              <a:t>24/05/2018</a:t>
            </a:fld>
            <a:endParaRPr lang="fr-FR"/>
          </a:p>
        </p:txBody>
      </p:sp>
      <p:sp>
        <p:nvSpPr>
          <p:cNvPr id="4" name="Espace réservé de l'image des diapositives 3"/>
          <p:cNvSpPr>
            <a:spLocks noGrp="1" noRot="1" noChangeAspect="1"/>
          </p:cNvSpPr>
          <p:nvPr>
            <p:ph type="sldImg" idx="2"/>
          </p:nvPr>
        </p:nvSpPr>
        <p:spPr>
          <a:xfrm>
            <a:off x="1190625" y="1252538"/>
            <a:ext cx="4508500" cy="3382962"/>
          </a:xfrm>
          <a:prstGeom prst="rect">
            <a:avLst/>
          </a:prstGeom>
          <a:noFill/>
          <a:ln w="12700">
            <a:solidFill>
              <a:prstClr val="black"/>
            </a:solidFill>
          </a:ln>
        </p:spPr>
        <p:txBody>
          <a:bodyPr vert="horz" lIns="96634" tIns="48317" rIns="96634" bIns="48317" rtlCol="0" anchor="ctr"/>
          <a:lstStyle/>
          <a:p>
            <a:endParaRPr lang="fr-FR"/>
          </a:p>
        </p:txBody>
      </p:sp>
      <p:sp>
        <p:nvSpPr>
          <p:cNvPr id="5" name="Espace réservé des notes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C0A80C67-2D1B-4AB9-985C-27C2CD7D083E}" type="slidenum">
              <a:rPr lang="fr-FR" smtClean="0"/>
              <a:t>‹N°›</a:t>
            </a:fld>
            <a:endParaRPr lang="fr-FR"/>
          </a:p>
        </p:txBody>
      </p:sp>
    </p:spTree>
    <p:extLst>
      <p:ext uri="{BB962C8B-B14F-4D97-AF65-F5344CB8AC3E}">
        <p14:creationId xmlns:p14="http://schemas.microsoft.com/office/powerpoint/2010/main" val="2893666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6338">
              <a:defRPr/>
            </a:pPr>
            <a:r>
              <a:rPr lang="fr-FR" dirty="0" smtClean="0">
                <a:latin typeface="Calibri" panose="020F0502020204030204" pitchFamily="34" charset="0"/>
                <a:ea typeface="Calibri" panose="020F0502020204030204" pitchFamily="34" charset="0"/>
                <a:cs typeface="Times New Roman" panose="02020603050405020304" pitchFamily="18" charset="0"/>
              </a:rPr>
              <a:t>Au fur et à mesure que le corps croit, la tête est élevée, plus haute, plus visible. Afin que les gens ne regarde pas le corps mais la tête. Le but de la croissance est la gloire de Christ pas la notre.</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10"/>
          </p:nvPr>
        </p:nvSpPr>
        <p:spPr/>
        <p:txBody>
          <a:bodyPr/>
          <a:lstStyle/>
          <a:p>
            <a:fld id="{C0A80C67-2D1B-4AB9-985C-27C2CD7D083E}" type="slidenum">
              <a:rPr lang="fr-FR" smtClean="0"/>
              <a:t>9</a:t>
            </a:fld>
            <a:endParaRPr lang="fr-FR"/>
          </a:p>
        </p:txBody>
      </p:sp>
    </p:spTree>
    <p:extLst>
      <p:ext uri="{BB962C8B-B14F-4D97-AF65-F5344CB8AC3E}">
        <p14:creationId xmlns:p14="http://schemas.microsoft.com/office/powerpoint/2010/main" val="1252009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6338">
              <a:defRPr/>
            </a:pPr>
            <a:r>
              <a:rPr lang="fr-FR" dirty="0" smtClean="0">
                <a:latin typeface="Calibri" panose="020F0502020204030204" pitchFamily="34" charset="0"/>
                <a:ea typeface="Calibri" panose="020F0502020204030204" pitchFamily="34" charset="0"/>
                <a:cs typeface="Times New Roman" panose="02020603050405020304" pitchFamily="18" charset="0"/>
              </a:rPr>
              <a:t>Au fur et à mesure que le corps croit, la tête est élevée, plus haute, plus visible. Afin que les gens ne regarde pas le corps mais la tête. Le but de la croissance est la gloire de Christ pas la notre.</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10"/>
          </p:nvPr>
        </p:nvSpPr>
        <p:spPr/>
        <p:txBody>
          <a:bodyPr/>
          <a:lstStyle/>
          <a:p>
            <a:fld id="{C0A80C67-2D1B-4AB9-985C-27C2CD7D083E}" type="slidenum">
              <a:rPr lang="fr-FR" smtClean="0"/>
              <a:t>10</a:t>
            </a:fld>
            <a:endParaRPr lang="fr-FR"/>
          </a:p>
        </p:txBody>
      </p:sp>
    </p:spTree>
    <p:extLst>
      <p:ext uri="{BB962C8B-B14F-4D97-AF65-F5344CB8AC3E}">
        <p14:creationId xmlns:p14="http://schemas.microsoft.com/office/powerpoint/2010/main" val="2400001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300" dirty="0"/>
              <a:t>Huit critères de qualité - semble-t-il incontournables - sont développés (p. 15-48) : 1) les responsabilités déléguées, 2) le service selon les dons, 3) la joie et l’enthousiasme dans l’Eglise, 4) les structures efficaces, 5) les </a:t>
            </a:r>
            <a:r>
              <a:rPr lang="fr-FR" sz="1300" b="1" dirty="0"/>
              <a:t>cultes</a:t>
            </a:r>
            <a:r>
              <a:rPr lang="fr-FR" sz="1300" dirty="0"/>
              <a:t> édifiants, 6) les </a:t>
            </a:r>
            <a:r>
              <a:rPr lang="fr-FR" sz="1300" b="1" dirty="0"/>
              <a:t>groupes de maison</a:t>
            </a:r>
            <a:r>
              <a:rPr lang="fr-FR" sz="1300" dirty="0"/>
              <a:t>, 7) </a:t>
            </a:r>
            <a:r>
              <a:rPr lang="fr-FR" sz="1300" b="1" dirty="0"/>
              <a:t>l’évangélisation</a:t>
            </a:r>
            <a:r>
              <a:rPr lang="fr-FR" sz="1300" dirty="0"/>
              <a:t> adaptée et 8) les relations amicales.</a:t>
            </a:r>
            <a:endParaRPr lang="fr-FR" dirty="0"/>
          </a:p>
        </p:txBody>
      </p:sp>
      <p:sp>
        <p:nvSpPr>
          <p:cNvPr id="4" name="Espace réservé du numéro de diapositive 3"/>
          <p:cNvSpPr>
            <a:spLocks noGrp="1"/>
          </p:cNvSpPr>
          <p:nvPr>
            <p:ph type="sldNum" sz="quarter" idx="10"/>
          </p:nvPr>
        </p:nvSpPr>
        <p:spPr/>
        <p:txBody>
          <a:bodyPr/>
          <a:lstStyle/>
          <a:p>
            <a:fld id="{C0A80C67-2D1B-4AB9-985C-27C2CD7D083E}" type="slidenum">
              <a:rPr lang="fr-FR" smtClean="0"/>
              <a:t>19</a:t>
            </a:fld>
            <a:endParaRPr lang="fr-FR"/>
          </a:p>
        </p:txBody>
      </p:sp>
    </p:spTree>
    <p:extLst>
      <p:ext uri="{BB962C8B-B14F-4D97-AF65-F5344CB8AC3E}">
        <p14:creationId xmlns:p14="http://schemas.microsoft.com/office/powerpoint/2010/main" val="325001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300" dirty="0"/>
              <a:t>Huit critères de qualité - semble-t-il incontournables - sont développés (p. 15-48) : 1) les responsabilités déléguées, 2) le service selon les dons, 3) la joie et l’enthousiasme dans l’Eglise, 4) les structures efficaces, 5) les </a:t>
            </a:r>
            <a:r>
              <a:rPr lang="fr-FR" sz="1300" b="1" dirty="0"/>
              <a:t>cultes</a:t>
            </a:r>
            <a:r>
              <a:rPr lang="fr-FR" sz="1300" dirty="0"/>
              <a:t> édifiants, 6) les </a:t>
            </a:r>
            <a:r>
              <a:rPr lang="fr-FR" sz="1300" b="1" dirty="0"/>
              <a:t>groupes de maison</a:t>
            </a:r>
            <a:r>
              <a:rPr lang="fr-FR" sz="1300" dirty="0"/>
              <a:t>, 7) </a:t>
            </a:r>
            <a:r>
              <a:rPr lang="fr-FR" sz="1300" b="1" dirty="0"/>
              <a:t>l’évangélisation</a:t>
            </a:r>
            <a:r>
              <a:rPr lang="fr-FR" sz="1300" dirty="0"/>
              <a:t> adaptée et 8) les relations amicales.</a:t>
            </a:r>
            <a:endParaRPr lang="fr-FR" dirty="0"/>
          </a:p>
        </p:txBody>
      </p:sp>
      <p:sp>
        <p:nvSpPr>
          <p:cNvPr id="4" name="Espace réservé du numéro de diapositive 3"/>
          <p:cNvSpPr>
            <a:spLocks noGrp="1"/>
          </p:cNvSpPr>
          <p:nvPr>
            <p:ph type="sldNum" sz="quarter" idx="10"/>
          </p:nvPr>
        </p:nvSpPr>
        <p:spPr/>
        <p:txBody>
          <a:bodyPr/>
          <a:lstStyle/>
          <a:p>
            <a:fld id="{C0A80C67-2D1B-4AB9-985C-27C2CD7D083E}" type="slidenum">
              <a:rPr lang="fr-FR" smtClean="0"/>
              <a:t>20</a:t>
            </a:fld>
            <a:endParaRPr lang="fr-FR"/>
          </a:p>
        </p:txBody>
      </p:sp>
    </p:spTree>
    <p:extLst>
      <p:ext uri="{BB962C8B-B14F-4D97-AF65-F5344CB8AC3E}">
        <p14:creationId xmlns:p14="http://schemas.microsoft.com/office/powerpoint/2010/main" val="2374466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fld id="{D3E1F677-DC2A-4043-926B-1DBC35F89A87}" type="datetimeFigureOut">
              <a:rPr lang="fr-FR" smtClean="0"/>
              <a:t>24/05/2018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F2EB04E-3ACA-42E6-AEF1-4B243D561FB9}" type="slidenum">
              <a:rPr lang="fr-FR" smtClean="0"/>
              <a:t>‹N°›</a:t>
            </a:fld>
            <a:endParaRPr lang="fr-FR"/>
          </a:p>
        </p:txBody>
      </p:sp>
    </p:spTree>
    <p:extLst>
      <p:ext uri="{BB962C8B-B14F-4D97-AF65-F5344CB8AC3E}">
        <p14:creationId xmlns:p14="http://schemas.microsoft.com/office/powerpoint/2010/main" val="219123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D3E1F677-DC2A-4043-926B-1DBC35F89A87}" type="datetimeFigureOut">
              <a:rPr lang="fr-FR" smtClean="0"/>
              <a:t>24/05/2018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F2EB04E-3ACA-42E6-AEF1-4B243D561FB9}" type="slidenum">
              <a:rPr lang="fr-FR" smtClean="0"/>
              <a:t>‹N°›</a:t>
            </a:fld>
            <a:endParaRPr lang="fr-FR"/>
          </a:p>
        </p:txBody>
      </p:sp>
    </p:spTree>
    <p:extLst>
      <p:ext uri="{BB962C8B-B14F-4D97-AF65-F5344CB8AC3E}">
        <p14:creationId xmlns:p14="http://schemas.microsoft.com/office/powerpoint/2010/main" val="2303710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D3E1F677-DC2A-4043-926B-1DBC35F89A87}" type="datetimeFigureOut">
              <a:rPr lang="fr-FR" smtClean="0"/>
              <a:t>24/05/2018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F2EB04E-3ACA-42E6-AEF1-4B243D561FB9}" type="slidenum">
              <a:rPr lang="fr-FR" smtClean="0"/>
              <a:t>‹N°›</a:t>
            </a:fld>
            <a:endParaRPr lang="fr-FR"/>
          </a:p>
        </p:txBody>
      </p:sp>
    </p:spTree>
    <p:extLst>
      <p:ext uri="{BB962C8B-B14F-4D97-AF65-F5344CB8AC3E}">
        <p14:creationId xmlns:p14="http://schemas.microsoft.com/office/powerpoint/2010/main" val="3607260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D3E1F677-DC2A-4043-926B-1DBC35F89A87}" type="datetimeFigureOut">
              <a:rPr lang="fr-FR" smtClean="0"/>
              <a:t>24/05/2018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F2EB04E-3ACA-42E6-AEF1-4B243D561FB9}" type="slidenum">
              <a:rPr lang="fr-FR" smtClean="0"/>
              <a:t>‹N°›</a:t>
            </a:fld>
            <a:endParaRPr lang="fr-FR"/>
          </a:p>
        </p:txBody>
      </p:sp>
    </p:spTree>
    <p:extLst>
      <p:ext uri="{BB962C8B-B14F-4D97-AF65-F5344CB8AC3E}">
        <p14:creationId xmlns:p14="http://schemas.microsoft.com/office/powerpoint/2010/main" val="3778668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D3E1F677-DC2A-4043-926B-1DBC35F89A87}" type="datetimeFigureOut">
              <a:rPr lang="fr-FR" smtClean="0"/>
              <a:t>24/05/2018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F2EB04E-3ACA-42E6-AEF1-4B243D561FB9}" type="slidenum">
              <a:rPr lang="fr-FR" smtClean="0"/>
              <a:t>‹N°›</a:t>
            </a:fld>
            <a:endParaRPr lang="fr-FR"/>
          </a:p>
        </p:txBody>
      </p:sp>
    </p:spTree>
    <p:extLst>
      <p:ext uri="{BB962C8B-B14F-4D97-AF65-F5344CB8AC3E}">
        <p14:creationId xmlns:p14="http://schemas.microsoft.com/office/powerpoint/2010/main" val="2244220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D3E1F677-DC2A-4043-926B-1DBC35F89A87}" type="datetimeFigureOut">
              <a:rPr lang="fr-FR" smtClean="0"/>
              <a:t>24/05/2018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F2EB04E-3ACA-42E6-AEF1-4B243D561FB9}" type="slidenum">
              <a:rPr lang="fr-FR" smtClean="0"/>
              <a:t>‹N°›</a:t>
            </a:fld>
            <a:endParaRPr lang="fr-FR"/>
          </a:p>
        </p:txBody>
      </p:sp>
    </p:spTree>
    <p:extLst>
      <p:ext uri="{BB962C8B-B14F-4D97-AF65-F5344CB8AC3E}">
        <p14:creationId xmlns:p14="http://schemas.microsoft.com/office/powerpoint/2010/main" val="354196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D3E1F677-DC2A-4043-926B-1DBC35F89A87}" type="datetimeFigureOut">
              <a:rPr lang="fr-FR" smtClean="0"/>
              <a:t>24/05/2018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6F2EB04E-3ACA-42E6-AEF1-4B243D561FB9}" type="slidenum">
              <a:rPr lang="fr-FR" smtClean="0"/>
              <a:t>‹N°›</a:t>
            </a:fld>
            <a:endParaRPr lang="fr-FR"/>
          </a:p>
        </p:txBody>
      </p:sp>
    </p:spTree>
    <p:extLst>
      <p:ext uri="{BB962C8B-B14F-4D97-AF65-F5344CB8AC3E}">
        <p14:creationId xmlns:p14="http://schemas.microsoft.com/office/powerpoint/2010/main" val="994850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D3E1F677-DC2A-4043-926B-1DBC35F89A87}" type="datetimeFigureOut">
              <a:rPr lang="fr-FR" smtClean="0"/>
              <a:t>24/05/2018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6F2EB04E-3ACA-42E6-AEF1-4B243D561FB9}" type="slidenum">
              <a:rPr lang="fr-FR" smtClean="0"/>
              <a:t>‹N°›</a:t>
            </a:fld>
            <a:endParaRPr lang="fr-FR"/>
          </a:p>
        </p:txBody>
      </p:sp>
    </p:spTree>
    <p:extLst>
      <p:ext uri="{BB962C8B-B14F-4D97-AF65-F5344CB8AC3E}">
        <p14:creationId xmlns:p14="http://schemas.microsoft.com/office/powerpoint/2010/main" val="3445252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E1F677-DC2A-4043-926B-1DBC35F89A87}" type="datetimeFigureOut">
              <a:rPr lang="fr-FR" smtClean="0"/>
              <a:t>24/05/2018</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6F2EB04E-3ACA-42E6-AEF1-4B243D561FB9}" type="slidenum">
              <a:rPr lang="fr-FR" smtClean="0"/>
              <a:t>‹N°›</a:t>
            </a:fld>
            <a:endParaRPr lang="fr-FR"/>
          </a:p>
        </p:txBody>
      </p:sp>
    </p:spTree>
    <p:extLst>
      <p:ext uri="{BB962C8B-B14F-4D97-AF65-F5344CB8AC3E}">
        <p14:creationId xmlns:p14="http://schemas.microsoft.com/office/powerpoint/2010/main" val="1716743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D3E1F677-DC2A-4043-926B-1DBC35F89A87}" type="datetimeFigureOut">
              <a:rPr lang="fr-FR" smtClean="0"/>
              <a:t>24/05/2018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F2EB04E-3ACA-42E6-AEF1-4B243D561FB9}" type="slidenum">
              <a:rPr lang="fr-FR" smtClean="0"/>
              <a:t>‹N°›</a:t>
            </a:fld>
            <a:endParaRPr lang="fr-FR"/>
          </a:p>
        </p:txBody>
      </p:sp>
    </p:spTree>
    <p:extLst>
      <p:ext uri="{BB962C8B-B14F-4D97-AF65-F5344CB8AC3E}">
        <p14:creationId xmlns:p14="http://schemas.microsoft.com/office/powerpoint/2010/main" val="2045927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D3E1F677-DC2A-4043-926B-1DBC35F89A87}" type="datetimeFigureOut">
              <a:rPr lang="fr-FR" smtClean="0"/>
              <a:t>24/05/2018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F2EB04E-3ACA-42E6-AEF1-4B243D561FB9}" type="slidenum">
              <a:rPr lang="fr-FR" smtClean="0"/>
              <a:t>‹N°›</a:t>
            </a:fld>
            <a:endParaRPr lang="fr-FR"/>
          </a:p>
        </p:txBody>
      </p:sp>
    </p:spTree>
    <p:extLst>
      <p:ext uri="{BB962C8B-B14F-4D97-AF65-F5344CB8AC3E}">
        <p14:creationId xmlns:p14="http://schemas.microsoft.com/office/powerpoint/2010/main" val="3560538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E1F677-DC2A-4043-926B-1DBC35F89A87}" type="datetimeFigureOut">
              <a:rPr lang="fr-FR" smtClean="0"/>
              <a:t>24/05/2018</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2EB04E-3ACA-42E6-AEF1-4B243D561FB9}" type="slidenum">
              <a:rPr lang="fr-FR" smtClean="0"/>
              <a:t>‹N°›</a:t>
            </a:fld>
            <a:endParaRPr lang="fr-FR"/>
          </a:p>
        </p:txBody>
      </p:sp>
    </p:spTree>
    <p:extLst>
      <p:ext uri="{BB962C8B-B14F-4D97-AF65-F5344CB8AC3E}">
        <p14:creationId xmlns:p14="http://schemas.microsoft.com/office/powerpoint/2010/main" val="3439070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551709" y="498765"/>
            <a:ext cx="6298327" cy="584775"/>
          </a:xfrm>
          <a:prstGeom prst="rect">
            <a:avLst/>
          </a:prstGeom>
          <a:noFill/>
        </p:spPr>
        <p:txBody>
          <a:bodyPr wrap="none" rtlCol="0">
            <a:spAutoFit/>
          </a:bodyPr>
          <a:lstStyle/>
          <a:p>
            <a:r>
              <a:rPr lang="fr-FR" sz="3200" b="1" dirty="0" smtClean="0"/>
              <a:t>Dynamique de croissance de l’Eglise</a:t>
            </a:r>
            <a:endParaRPr lang="fr-FR" sz="3200" b="1" dirty="0"/>
          </a:p>
        </p:txBody>
      </p:sp>
      <p:pic>
        <p:nvPicPr>
          <p:cNvPr id="5"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52522" y="1222208"/>
            <a:ext cx="5767387"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p:nvPr/>
        </p:nvSpPr>
        <p:spPr>
          <a:xfrm>
            <a:off x="3925454" y="6289118"/>
            <a:ext cx="1755673" cy="369332"/>
          </a:xfrm>
          <a:prstGeom prst="rect">
            <a:avLst/>
          </a:prstGeom>
          <a:noFill/>
        </p:spPr>
        <p:txBody>
          <a:bodyPr wrap="none" rtlCol="0">
            <a:spAutoFit/>
          </a:bodyPr>
          <a:lstStyle/>
          <a:p>
            <a:r>
              <a:rPr lang="fr-FR" dirty="0" smtClean="0"/>
              <a:t>IEB, 24 Mai 2018</a:t>
            </a:r>
            <a:endParaRPr lang="fr-FR" dirty="0"/>
          </a:p>
        </p:txBody>
      </p:sp>
      <p:pic>
        <p:nvPicPr>
          <p:cNvPr id="7" name="haricot croissance">
            <a:hlinkClick r:id="" action="ppaction://media"/>
          </p:cNvPr>
          <p:cNvPicPr>
            <a:picLocks noChangeAspect="1"/>
          </p:cNvPicPr>
          <p:nvPr>
            <a:videoFile r:link="rId1"/>
            <p:extLst>
              <p:ext uri="{DAA4B4D4-6D71-4841-9C94-3DE7FCFB9230}">
                <p14:media xmlns:p14="http://schemas.microsoft.com/office/powerpoint/2010/main" r:embed="rId2">
                  <p14:trim st="9673" end="23693.6666"/>
                </p14:media>
              </p:ext>
            </p:extLst>
          </p:nvPr>
        </p:nvPicPr>
        <p:blipFill>
          <a:blip r:embed="rId5"/>
          <a:stretch>
            <a:fillRect/>
          </a:stretch>
        </p:blipFill>
        <p:spPr>
          <a:xfrm>
            <a:off x="3334708" y="4246395"/>
            <a:ext cx="2641219" cy="1980914"/>
          </a:xfrm>
          <a:prstGeom prst="rect">
            <a:avLst/>
          </a:prstGeom>
        </p:spPr>
      </p:pic>
    </p:spTree>
    <p:extLst>
      <p:ext uri="{BB962C8B-B14F-4D97-AF65-F5344CB8AC3E}">
        <p14:creationId xmlns:p14="http://schemas.microsoft.com/office/powerpoint/2010/main" val="7665799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764899" y="449473"/>
            <a:ext cx="764113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400" b="1" i="0" u="none" strike="noStrike" cap="none" normalizeH="0" baseline="0" dirty="0" smtClean="0">
                <a:ln>
                  <a:noFill/>
                </a:ln>
                <a:solidFill>
                  <a:schemeClr val="tx1"/>
                </a:solidFill>
                <a:effectLst/>
              </a:rPr>
              <a:t>  </a:t>
            </a:r>
            <a:r>
              <a:rPr lang="fr-FR" altLang="fr-FR" sz="2800" b="1" dirty="0" smtClean="0"/>
              <a:t>Les problèmes induis par la croissance de l’Eglise</a:t>
            </a:r>
            <a:endParaRPr kumimoji="0" lang="fr-FR" altLang="fr-FR" sz="2800" b="1"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lang="fr-FR" altLang="fr-FR" sz="2400" b="1" dirty="0"/>
          </a:p>
        </p:txBody>
      </p:sp>
      <p:sp>
        <p:nvSpPr>
          <p:cNvPr id="3" name="Rectangle 2"/>
          <p:cNvSpPr/>
          <p:nvPr/>
        </p:nvSpPr>
        <p:spPr>
          <a:xfrm>
            <a:off x="609600" y="1616839"/>
            <a:ext cx="8001000" cy="4339650"/>
          </a:xfrm>
          <a:prstGeom prst="rect">
            <a:avLst/>
          </a:prstGeom>
        </p:spPr>
        <p:txBody>
          <a:bodyPr wrap="square">
            <a:spAutoFit/>
          </a:bodyPr>
          <a:lstStyle/>
          <a:p>
            <a:pPr marL="342900" indent="-342900" algn="just">
              <a:lnSpc>
                <a:spcPct val="200000"/>
              </a:lnSpc>
              <a:spcAft>
                <a:spcPts val="0"/>
              </a:spcAft>
              <a:buAutoNum type="arabicParenR"/>
            </a:pPr>
            <a:r>
              <a:rPr lang="fr-FR" sz="2400" dirty="0" smtClean="0">
                <a:latin typeface="Calibri" panose="020F0502020204030204" pitchFamily="34" charset="0"/>
                <a:ea typeface="Calibri" panose="020F0502020204030204" pitchFamily="34" charset="0"/>
                <a:cs typeface="Times New Roman" panose="02020603050405020304" pitchFamily="18" charset="0"/>
              </a:rPr>
              <a:t>Le problème du changement</a:t>
            </a:r>
          </a:p>
          <a:p>
            <a:pPr marL="342900" indent="-342900" algn="just">
              <a:lnSpc>
                <a:spcPct val="200000"/>
              </a:lnSpc>
              <a:spcAft>
                <a:spcPts val="0"/>
              </a:spcAft>
              <a:buAutoNum type="arabicParenR"/>
            </a:pPr>
            <a:r>
              <a:rPr lang="fr-FR" sz="2400" dirty="0" smtClean="0">
                <a:latin typeface="Calibri" panose="020F0502020204030204" pitchFamily="34" charset="0"/>
                <a:ea typeface="Calibri" panose="020F0502020204030204" pitchFamily="34" charset="0"/>
                <a:cs typeface="Times New Roman" panose="02020603050405020304" pitchFamily="18" charset="0"/>
              </a:rPr>
              <a:t>Le problème des crises de croissance</a:t>
            </a:r>
          </a:p>
          <a:p>
            <a:pPr marL="342900" indent="-342900" algn="just">
              <a:lnSpc>
                <a:spcPct val="200000"/>
              </a:lnSpc>
              <a:spcAft>
                <a:spcPts val="0"/>
              </a:spcAft>
              <a:buAutoNum type="arabicParenR"/>
            </a:pPr>
            <a:r>
              <a:rPr lang="fr-FR" sz="2400" dirty="0" smtClean="0">
                <a:latin typeface="Calibri" panose="020F0502020204030204" pitchFamily="34" charset="0"/>
                <a:ea typeface="Calibri" panose="020F0502020204030204" pitchFamily="34" charset="0"/>
                <a:cs typeface="Times New Roman" panose="02020603050405020304" pitchFamily="18" charset="0"/>
              </a:rPr>
              <a:t>Le problème du relationnel</a:t>
            </a:r>
          </a:p>
          <a:p>
            <a:pPr algn="just">
              <a:lnSpc>
                <a:spcPct val="200000"/>
              </a:lnSpc>
            </a:pPr>
            <a:r>
              <a:rPr lang="fr-FR" sz="2400" dirty="0" smtClean="0">
                <a:latin typeface="Calibri" panose="020F0502020204030204" pitchFamily="34" charset="0"/>
                <a:ea typeface="Calibri" panose="020F0502020204030204" pitchFamily="34" charset="0"/>
                <a:cs typeface="Times New Roman" panose="02020603050405020304" pitchFamily="18" charset="0"/>
              </a:rPr>
              <a:t>4) Le problème de l’orgueil</a:t>
            </a:r>
          </a:p>
          <a:p>
            <a:pPr algn="just">
              <a:lnSpc>
                <a:spcPct val="200000"/>
              </a:lnSpc>
            </a:pPr>
            <a:r>
              <a:rPr lang="fr-FR" sz="2400" dirty="0">
                <a:latin typeface="Calibri" panose="020F0502020204030204" pitchFamily="34" charset="0"/>
                <a:ea typeface="Calibri" panose="020F0502020204030204" pitchFamily="34" charset="0"/>
                <a:cs typeface="Times New Roman" panose="02020603050405020304" pitchFamily="18" charset="0"/>
              </a:rPr>
              <a:t>5</a:t>
            </a:r>
            <a:r>
              <a:rPr lang="fr-FR" sz="2400" dirty="0" smtClean="0">
                <a:latin typeface="Calibri" panose="020F0502020204030204" pitchFamily="34" charset="0"/>
                <a:ea typeface="Calibri" panose="020F0502020204030204" pitchFamily="34" charset="0"/>
                <a:cs typeface="Times New Roman" panose="02020603050405020304" pitchFamily="18" charset="0"/>
              </a:rPr>
              <a:t>) Le problème des priorités</a:t>
            </a:r>
          </a:p>
          <a:p>
            <a:pPr algn="just">
              <a:lnSpc>
                <a:spcPct val="200000"/>
              </a:lnSpc>
              <a:spcAft>
                <a:spcPts val="0"/>
              </a:spcAft>
            </a:pPr>
            <a:endParaRPr lang="fr-FR"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091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897459" y="835283"/>
            <a:ext cx="7413055" cy="5570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1" i="0" u="none" strike="noStrike" cap="none" normalizeH="0" baseline="0" dirty="0" smtClean="0">
                <a:ln>
                  <a:noFill/>
                </a:ln>
                <a:solidFill>
                  <a:schemeClr val="tx1"/>
                </a:solidFill>
                <a:effectLst/>
              </a:rPr>
              <a:t>                          </a:t>
            </a:r>
            <a:r>
              <a:rPr kumimoji="0" lang="fr-FR" altLang="fr-FR" sz="2800" b="1" i="0" u="none" strike="noStrike" cap="none" normalizeH="0" baseline="0" dirty="0" smtClean="0">
                <a:ln>
                  <a:noFill/>
                </a:ln>
                <a:solidFill>
                  <a:schemeClr val="tx1"/>
                </a:solidFill>
                <a:effectLst/>
              </a:rPr>
              <a:t>Dynamique de croissance de l’Eglise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2400" b="1" dirty="0"/>
          </a:p>
          <a:p>
            <a:pPr marL="228600" marR="0" lvl="0" indent="-228600" algn="l" defTabSz="914400" rtl="0" eaLnBrk="0" fontAlgn="base" latinLnBrk="0" hangingPunct="0">
              <a:lnSpc>
                <a:spcPct val="100000"/>
              </a:lnSpc>
              <a:spcBef>
                <a:spcPct val="0"/>
              </a:spcBef>
              <a:spcAft>
                <a:spcPct val="0"/>
              </a:spcAft>
              <a:buClrTx/>
              <a:buSzTx/>
              <a:buFontTx/>
              <a:buAutoNum type="arabicParenR"/>
              <a:tabLst/>
            </a:pPr>
            <a:r>
              <a:rPr kumimoji="0" lang="fr-FR" altLang="fr-FR" sz="2400" i="0" u="none" strike="noStrike" cap="none" normalizeH="0" baseline="0" dirty="0" smtClean="0">
                <a:ln>
                  <a:noFill/>
                </a:ln>
                <a:solidFill>
                  <a:schemeClr val="tx1"/>
                </a:solidFill>
                <a:effectLst/>
              </a:rPr>
              <a:t>Notions bibliques</a:t>
            </a:r>
          </a:p>
          <a:p>
            <a:pPr marL="228600" marR="0" lvl="0" indent="-228600" algn="l" defTabSz="914400" rtl="0" eaLnBrk="0" fontAlgn="base" latinLnBrk="0" hangingPunct="0">
              <a:lnSpc>
                <a:spcPct val="100000"/>
              </a:lnSpc>
              <a:spcBef>
                <a:spcPct val="0"/>
              </a:spcBef>
              <a:spcAft>
                <a:spcPct val="0"/>
              </a:spcAft>
              <a:buClrTx/>
              <a:buSzTx/>
              <a:buFontTx/>
              <a:buAutoNum type="arabicParenR"/>
              <a:tabLst/>
            </a:pPr>
            <a:endParaRPr lang="fr-FR" altLang="fr-FR" sz="2400" dirty="0"/>
          </a:p>
          <a:p>
            <a:pPr marL="228600" marR="0" lvl="0" indent="-228600" algn="l" defTabSz="914400" rtl="0" eaLnBrk="0" fontAlgn="base" latinLnBrk="0" hangingPunct="0">
              <a:lnSpc>
                <a:spcPct val="100000"/>
              </a:lnSpc>
              <a:spcBef>
                <a:spcPct val="0"/>
              </a:spcBef>
              <a:spcAft>
                <a:spcPct val="0"/>
              </a:spcAft>
              <a:buClrTx/>
              <a:buSzTx/>
              <a:buFontTx/>
              <a:buAutoNum type="arabicParenR"/>
              <a:tabLst/>
            </a:pPr>
            <a:r>
              <a:rPr kumimoji="0" lang="fr-FR" altLang="fr-FR" sz="2400" i="0" u="none" strike="noStrike" cap="none" normalizeH="0" baseline="0" dirty="0" smtClean="0">
                <a:ln>
                  <a:noFill/>
                </a:ln>
                <a:solidFill>
                  <a:schemeClr val="tx1"/>
                </a:solidFill>
                <a:effectLst/>
              </a:rPr>
              <a:t>Les problèmes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40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lang="fr-FR" altLang="fr-FR" sz="2400" dirty="0" smtClean="0"/>
              <a:t>3) Les priorités (</a:t>
            </a:r>
            <a:r>
              <a:rPr kumimoji="0" lang="fr-FR" altLang="fr-FR" sz="2400" i="0" u="none" strike="noStrike" cap="none" normalizeH="0" baseline="0" dirty="0" smtClean="0">
                <a:ln>
                  <a:noFill/>
                </a:ln>
                <a:solidFill>
                  <a:schemeClr val="tx1"/>
                </a:solidFill>
                <a:effectLst/>
              </a:rPr>
              <a:t>image de la vigne et </a:t>
            </a:r>
            <a:r>
              <a:rPr lang="fr-FR" altLang="fr-FR" sz="2400" dirty="0" smtClean="0"/>
              <a:t>du </a:t>
            </a:r>
            <a:r>
              <a:rPr kumimoji="0" lang="fr-FR" altLang="fr-FR" sz="2400" i="0" u="none" strike="noStrike" cap="none" normalizeH="0" baseline="0" dirty="0" smtClean="0">
                <a:ln>
                  <a:noFill/>
                </a:ln>
                <a:solidFill>
                  <a:schemeClr val="tx1"/>
                </a:solidFill>
                <a:effectLst/>
              </a:rPr>
              <a:t>treillis)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2400" dirty="0"/>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i="0" u="none" strike="noStrike" cap="none" normalizeH="0" baseline="0" dirty="0" smtClean="0">
                <a:ln>
                  <a:noFill/>
                </a:ln>
                <a:solidFill>
                  <a:schemeClr val="tx1"/>
                </a:solidFill>
                <a:effectLst/>
              </a:rPr>
              <a:t>4) Les</a:t>
            </a:r>
            <a:r>
              <a:rPr lang="fr-FR" altLang="fr-FR" sz="2400" dirty="0" smtClean="0"/>
              <a:t> outils</a:t>
            </a:r>
            <a:endParaRPr kumimoji="0" lang="fr-FR" altLang="fr-FR" sz="240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2400" dirty="0"/>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i="0" u="none" strike="noStrike" cap="none" normalizeH="0" baseline="0" dirty="0" smtClean="0">
                <a:ln>
                  <a:noFill/>
                </a:ln>
                <a:solidFill>
                  <a:schemeClr val="tx1"/>
                </a:solidFill>
                <a:effectLst/>
              </a:rPr>
              <a:t>5) </a:t>
            </a:r>
            <a:r>
              <a:rPr lang="fr-FR" altLang="fr-FR" sz="2400" dirty="0"/>
              <a:t>E</a:t>
            </a:r>
            <a:r>
              <a:rPr kumimoji="0" lang="fr-FR" altLang="fr-FR" sz="2400" i="0" u="none" strike="noStrike" cap="none" normalizeH="0" dirty="0" smtClean="0">
                <a:ln>
                  <a:noFill/>
                </a:ln>
                <a:solidFill>
                  <a:schemeClr val="tx1"/>
                </a:solidFill>
                <a:effectLst/>
              </a:rPr>
              <a:t>léments bibliographiques</a:t>
            </a:r>
            <a:endParaRPr kumimoji="0" lang="fr-FR" altLang="fr-FR" sz="240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4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36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lang="fr-FR" altLang="fr-FR" sz="2800" b="1" dirty="0" smtClean="0"/>
              <a:t>                     Atelier : </a:t>
            </a:r>
            <a:r>
              <a:rPr lang="fr-FR" altLang="fr-FR" sz="2800" dirty="0" smtClean="0"/>
              <a:t>réflexions sur 1 Tim 2v 2</a:t>
            </a:r>
            <a:endParaRPr kumimoji="0" lang="fr-FR" altLang="fr-FR" sz="2800" i="0" u="none" strike="noStrike" cap="none" normalizeH="0" baseline="0" dirty="0" smtClean="0">
              <a:ln>
                <a:noFill/>
              </a:ln>
              <a:solidFill>
                <a:schemeClr val="tx1"/>
              </a:solidFill>
              <a:effectLst/>
            </a:endParaRPr>
          </a:p>
        </p:txBody>
      </p:sp>
      <p:sp>
        <p:nvSpPr>
          <p:cNvPr id="4" name="Ellipse 3"/>
          <p:cNvSpPr/>
          <p:nvPr/>
        </p:nvSpPr>
        <p:spPr>
          <a:xfrm>
            <a:off x="378690" y="2919291"/>
            <a:ext cx="6769362" cy="914400"/>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6925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134877" y="465515"/>
            <a:ext cx="3276795"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400" b="1" i="0" u="none" strike="noStrike" cap="none" normalizeH="0" baseline="0" dirty="0" smtClean="0">
                <a:ln>
                  <a:noFill/>
                </a:ln>
                <a:solidFill>
                  <a:schemeClr val="tx1"/>
                </a:solidFill>
                <a:effectLst/>
              </a:rPr>
              <a:t>  </a:t>
            </a:r>
            <a:r>
              <a:rPr lang="fr-FR" altLang="fr-FR" sz="2800" b="1" dirty="0" smtClean="0"/>
              <a:t>La vigne et la treillis</a:t>
            </a:r>
            <a:endParaRPr kumimoji="0" lang="fr-FR" altLang="fr-FR" sz="2800" b="1"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lang="fr-FR" altLang="fr-FR" sz="2400" b="1" dirty="0"/>
          </a:p>
        </p:txBody>
      </p:sp>
      <p:pic>
        <p:nvPicPr>
          <p:cNvPr id="3" name="Image 2"/>
          <p:cNvPicPr>
            <a:picLocks noChangeAspect="1"/>
          </p:cNvPicPr>
          <p:nvPr/>
        </p:nvPicPr>
        <p:blipFill>
          <a:blip r:embed="rId2"/>
          <a:stretch>
            <a:fillRect/>
          </a:stretch>
        </p:blipFill>
        <p:spPr>
          <a:xfrm>
            <a:off x="1892513" y="1676901"/>
            <a:ext cx="5761522" cy="3600951"/>
          </a:xfrm>
          <a:prstGeom prst="rect">
            <a:avLst/>
          </a:prstGeom>
        </p:spPr>
      </p:pic>
      <p:sp>
        <p:nvSpPr>
          <p:cNvPr id="4" name="ZoneTexte 3"/>
          <p:cNvSpPr txBox="1"/>
          <p:nvPr/>
        </p:nvSpPr>
        <p:spPr>
          <a:xfrm>
            <a:off x="2260600" y="5651500"/>
            <a:ext cx="4862678" cy="461665"/>
          </a:xfrm>
          <a:prstGeom prst="rect">
            <a:avLst/>
          </a:prstGeom>
          <a:noFill/>
        </p:spPr>
        <p:txBody>
          <a:bodyPr wrap="none" rtlCol="0">
            <a:spAutoFit/>
          </a:bodyPr>
          <a:lstStyle/>
          <a:p>
            <a:r>
              <a:rPr lang="fr-FR" sz="2400" b="1" dirty="0" smtClean="0"/>
              <a:t>Prioriser la croissance des personnes</a:t>
            </a:r>
            <a:endParaRPr lang="fr-FR" sz="2400" b="1" dirty="0"/>
          </a:p>
        </p:txBody>
      </p:sp>
    </p:spTree>
    <p:extLst>
      <p:ext uri="{BB962C8B-B14F-4D97-AF65-F5344CB8AC3E}">
        <p14:creationId xmlns:p14="http://schemas.microsoft.com/office/powerpoint/2010/main" val="34650418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897459" y="835283"/>
            <a:ext cx="7413055" cy="5570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1" i="0" u="none" strike="noStrike" cap="none" normalizeH="0" baseline="0" dirty="0" smtClean="0">
                <a:ln>
                  <a:noFill/>
                </a:ln>
                <a:solidFill>
                  <a:schemeClr val="tx1"/>
                </a:solidFill>
                <a:effectLst/>
              </a:rPr>
              <a:t>                          </a:t>
            </a:r>
            <a:r>
              <a:rPr kumimoji="0" lang="fr-FR" altLang="fr-FR" sz="2800" b="1" i="0" u="none" strike="noStrike" cap="none" normalizeH="0" baseline="0" dirty="0" smtClean="0">
                <a:ln>
                  <a:noFill/>
                </a:ln>
                <a:solidFill>
                  <a:schemeClr val="tx1"/>
                </a:solidFill>
                <a:effectLst/>
              </a:rPr>
              <a:t>Dynamique de croissance de l’Eglise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2400" b="1" dirty="0"/>
          </a:p>
          <a:p>
            <a:pPr marL="228600" marR="0" lvl="0" indent="-228600" algn="l" defTabSz="914400" rtl="0" eaLnBrk="0" fontAlgn="base" latinLnBrk="0" hangingPunct="0">
              <a:lnSpc>
                <a:spcPct val="100000"/>
              </a:lnSpc>
              <a:spcBef>
                <a:spcPct val="0"/>
              </a:spcBef>
              <a:spcAft>
                <a:spcPct val="0"/>
              </a:spcAft>
              <a:buClrTx/>
              <a:buSzTx/>
              <a:buFontTx/>
              <a:buAutoNum type="arabicParenR"/>
              <a:tabLst/>
            </a:pPr>
            <a:r>
              <a:rPr kumimoji="0" lang="fr-FR" altLang="fr-FR" sz="2400" i="0" u="none" strike="noStrike" cap="none" normalizeH="0" baseline="0" dirty="0" smtClean="0">
                <a:ln>
                  <a:noFill/>
                </a:ln>
                <a:solidFill>
                  <a:schemeClr val="tx1"/>
                </a:solidFill>
                <a:effectLst/>
              </a:rPr>
              <a:t>Notions bibliques</a:t>
            </a:r>
          </a:p>
          <a:p>
            <a:pPr marL="228600" marR="0" lvl="0" indent="-228600" algn="l" defTabSz="914400" rtl="0" eaLnBrk="0" fontAlgn="base" latinLnBrk="0" hangingPunct="0">
              <a:lnSpc>
                <a:spcPct val="100000"/>
              </a:lnSpc>
              <a:spcBef>
                <a:spcPct val="0"/>
              </a:spcBef>
              <a:spcAft>
                <a:spcPct val="0"/>
              </a:spcAft>
              <a:buClrTx/>
              <a:buSzTx/>
              <a:buFontTx/>
              <a:buAutoNum type="arabicParenR"/>
              <a:tabLst/>
            </a:pPr>
            <a:endParaRPr lang="fr-FR" altLang="fr-FR" sz="2400" dirty="0"/>
          </a:p>
          <a:p>
            <a:pPr marL="228600" marR="0" lvl="0" indent="-228600" algn="l" defTabSz="914400" rtl="0" eaLnBrk="0" fontAlgn="base" latinLnBrk="0" hangingPunct="0">
              <a:lnSpc>
                <a:spcPct val="100000"/>
              </a:lnSpc>
              <a:spcBef>
                <a:spcPct val="0"/>
              </a:spcBef>
              <a:spcAft>
                <a:spcPct val="0"/>
              </a:spcAft>
              <a:buClrTx/>
              <a:buSzTx/>
              <a:buFontTx/>
              <a:buAutoNum type="arabicParenR"/>
              <a:tabLst/>
            </a:pPr>
            <a:r>
              <a:rPr kumimoji="0" lang="fr-FR" altLang="fr-FR" sz="2400" i="0" u="none" strike="noStrike" cap="none" normalizeH="0" baseline="0" dirty="0" smtClean="0">
                <a:ln>
                  <a:noFill/>
                </a:ln>
                <a:solidFill>
                  <a:schemeClr val="tx1"/>
                </a:solidFill>
                <a:effectLst/>
              </a:rPr>
              <a:t>Les problèmes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40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lang="fr-FR" altLang="fr-FR" sz="2400" dirty="0" smtClean="0"/>
              <a:t>3) Les priorités (</a:t>
            </a:r>
            <a:r>
              <a:rPr kumimoji="0" lang="fr-FR" altLang="fr-FR" sz="2400" i="0" u="none" strike="noStrike" cap="none" normalizeH="0" baseline="0" dirty="0" smtClean="0">
                <a:ln>
                  <a:noFill/>
                </a:ln>
                <a:solidFill>
                  <a:schemeClr val="tx1"/>
                </a:solidFill>
                <a:effectLst/>
              </a:rPr>
              <a:t>image de la vigne et </a:t>
            </a:r>
            <a:r>
              <a:rPr lang="fr-FR" altLang="fr-FR" sz="2400" dirty="0" smtClean="0"/>
              <a:t>du </a:t>
            </a:r>
            <a:r>
              <a:rPr kumimoji="0" lang="fr-FR" altLang="fr-FR" sz="2400" i="0" u="none" strike="noStrike" cap="none" normalizeH="0" baseline="0" dirty="0" smtClean="0">
                <a:ln>
                  <a:noFill/>
                </a:ln>
                <a:solidFill>
                  <a:schemeClr val="tx1"/>
                </a:solidFill>
                <a:effectLst/>
              </a:rPr>
              <a:t>treillis)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2400" dirty="0"/>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i="0" u="none" strike="noStrike" cap="none" normalizeH="0" baseline="0" dirty="0" smtClean="0">
                <a:ln>
                  <a:noFill/>
                </a:ln>
                <a:solidFill>
                  <a:schemeClr val="tx1"/>
                </a:solidFill>
                <a:effectLst/>
              </a:rPr>
              <a:t>4) Les</a:t>
            </a:r>
            <a:r>
              <a:rPr lang="fr-FR" altLang="fr-FR" sz="2400" dirty="0" smtClean="0"/>
              <a:t> outils</a:t>
            </a:r>
            <a:endParaRPr kumimoji="0" lang="fr-FR" altLang="fr-FR" sz="240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2400" dirty="0"/>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i="0" u="none" strike="noStrike" cap="none" normalizeH="0" baseline="0" dirty="0" smtClean="0">
                <a:ln>
                  <a:noFill/>
                </a:ln>
                <a:solidFill>
                  <a:schemeClr val="tx1"/>
                </a:solidFill>
                <a:effectLst/>
              </a:rPr>
              <a:t>5) </a:t>
            </a:r>
            <a:r>
              <a:rPr lang="fr-FR" altLang="fr-FR" sz="2400" dirty="0"/>
              <a:t>E</a:t>
            </a:r>
            <a:r>
              <a:rPr kumimoji="0" lang="fr-FR" altLang="fr-FR" sz="2400" i="0" u="none" strike="noStrike" cap="none" normalizeH="0" dirty="0" smtClean="0">
                <a:ln>
                  <a:noFill/>
                </a:ln>
                <a:solidFill>
                  <a:schemeClr val="tx1"/>
                </a:solidFill>
                <a:effectLst/>
              </a:rPr>
              <a:t>léments bibliographiques</a:t>
            </a:r>
            <a:endParaRPr kumimoji="0" lang="fr-FR" altLang="fr-FR" sz="240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4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36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lang="fr-FR" altLang="fr-FR" sz="2800" b="1" dirty="0" smtClean="0"/>
              <a:t>                     Atelier : </a:t>
            </a:r>
            <a:r>
              <a:rPr lang="fr-FR" altLang="fr-FR" sz="2800" dirty="0" smtClean="0"/>
              <a:t>réflexions sur 1 Tim 2v 2</a:t>
            </a:r>
            <a:endParaRPr kumimoji="0" lang="fr-FR" altLang="fr-FR" sz="2800" i="0" u="none" strike="noStrike" cap="none" normalizeH="0" baseline="0" dirty="0" smtClean="0">
              <a:ln>
                <a:noFill/>
              </a:ln>
              <a:solidFill>
                <a:schemeClr val="tx1"/>
              </a:solidFill>
              <a:effectLst/>
            </a:endParaRPr>
          </a:p>
        </p:txBody>
      </p:sp>
      <p:sp>
        <p:nvSpPr>
          <p:cNvPr id="4" name="Ellipse 3"/>
          <p:cNvSpPr/>
          <p:nvPr/>
        </p:nvSpPr>
        <p:spPr>
          <a:xfrm>
            <a:off x="182045" y="3620661"/>
            <a:ext cx="3482109" cy="914400"/>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7143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510991" y="449473"/>
            <a:ext cx="4524572"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400" b="1" i="0" u="none" strike="noStrike" cap="none" normalizeH="0" baseline="0" dirty="0" smtClean="0">
                <a:ln>
                  <a:noFill/>
                </a:ln>
                <a:solidFill>
                  <a:schemeClr val="tx1"/>
                </a:solidFill>
                <a:effectLst/>
              </a:rPr>
              <a:t>  </a:t>
            </a:r>
            <a:r>
              <a:rPr lang="fr-FR" altLang="fr-FR" sz="2800" b="1" dirty="0" smtClean="0"/>
              <a:t>La vision et le projet d’église</a:t>
            </a:r>
            <a:endParaRPr kumimoji="0" lang="fr-FR" altLang="fr-FR" sz="2800" b="1"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lang="fr-FR" altLang="fr-FR" sz="2400" b="1" dirty="0"/>
          </a:p>
        </p:txBody>
      </p:sp>
      <p:pic>
        <p:nvPicPr>
          <p:cNvPr id="3" name="Image 2"/>
          <p:cNvPicPr>
            <a:picLocks noChangeAspect="1"/>
          </p:cNvPicPr>
          <p:nvPr/>
        </p:nvPicPr>
        <p:blipFill>
          <a:blip r:embed="rId2"/>
          <a:stretch>
            <a:fillRect/>
          </a:stretch>
        </p:blipFill>
        <p:spPr>
          <a:xfrm>
            <a:off x="1676080" y="1507125"/>
            <a:ext cx="5864499" cy="4398375"/>
          </a:xfrm>
          <a:prstGeom prst="rect">
            <a:avLst/>
          </a:prstGeom>
        </p:spPr>
      </p:pic>
    </p:spTree>
    <p:extLst>
      <p:ext uri="{BB962C8B-B14F-4D97-AF65-F5344CB8AC3E}">
        <p14:creationId xmlns:p14="http://schemas.microsoft.com/office/powerpoint/2010/main" val="18282767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046036" y="398673"/>
            <a:ext cx="3048079"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400" b="1" i="0" u="none" strike="noStrike" cap="none" normalizeH="0" baseline="0" dirty="0" smtClean="0">
                <a:ln>
                  <a:noFill/>
                </a:ln>
                <a:solidFill>
                  <a:schemeClr val="tx1"/>
                </a:solidFill>
                <a:effectLst/>
              </a:rPr>
              <a:t>  </a:t>
            </a:r>
            <a:r>
              <a:rPr lang="fr-FR" altLang="fr-FR" sz="2800" b="1" dirty="0" smtClean="0"/>
              <a:t>Le culte accessible</a:t>
            </a:r>
            <a:endParaRPr kumimoji="0" lang="fr-FR" altLang="fr-FR" sz="2800" b="1"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lang="fr-FR" altLang="fr-FR" sz="2400" b="1" dirty="0"/>
          </a:p>
        </p:txBody>
      </p:sp>
      <p:sp>
        <p:nvSpPr>
          <p:cNvPr id="3" name="ZoneTexte 2"/>
          <p:cNvSpPr txBox="1"/>
          <p:nvPr/>
        </p:nvSpPr>
        <p:spPr>
          <a:xfrm>
            <a:off x="850900" y="1342025"/>
            <a:ext cx="7778924" cy="5601533"/>
          </a:xfrm>
          <a:prstGeom prst="rect">
            <a:avLst/>
          </a:prstGeom>
          <a:noFill/>
        </p:spPr>
        <p:txBody>
          <a:bodyPr wrap="none" rtlCol="0">
            <a:spAutoFit/>
          </a:bodyPr>
          <a:lstStyle/>
          <a:p>
            <a:r>
              <a:rPr lang="fr-FR" sz="2000" b="1" dirty="0" smtClean="0"/>
              <a:t>L’assistance au culte</a:t>
            </a:r>
            <a:r>
              <a:rPr lang="fr-FR" sz="2000" dirty="0" smtClean="0"/>
              <a:t> : - Chrétiens matures</a:t>
            </a:r>
          </a:p>
          <a:p>
            <a:r>
              <a:rPr lang="fr-FR" sz="2000" dirty="0"/>
              <a:t> </a:t>
            </a:r>
            <a:r>
              <a:rPr lang="fr-FR" sz="2000" dirty="0" smtClean="0"/>
              <a:t>                                       - Chrétiens avec une connaissance biblique minime</a:t>
            </a:r>
          </a:p>
          <a:p>
            <a:r>
              <a:rPr lang="fr-FR" sz="2000" dirty="0"/>
              <a:t> </a:t>
            </a:r>
            <a:r>
              <a:rPr lang="fr-FR" sz="2000" dirty="0" smtClean="0"/>
              <a:t>                                       - Non-croyants sans aucune culture biblique</a:t>
            </a:r>
          </a:p>
          <a:p>
            <a:pPr algn="ctr"/>
            <a:endParaRPr lang="fr-FR" sz="2000" i="1" dirty="0"/>
          </a:p>
          <a:p>
            <a:pPr algn="ctr"/>
            <a:r>
              <a:rPr lang="fr-FR" sz="2000" i="1" dirty="0" smtClean="0"/>
              <a:t>Le culte accessible n’est pas un culte d’évangélisation</a:t>
            </a:r>
          </a:p>
          <a:p>
            <a:endParaRPr lang="fr-FR" sz="2000" dirty="0"/>
          </a:p>
          <a:p>
            <a:r>
              <a:rPr lang="fr-FR" sz="2000" b="1" dirty="0" smtClean="0"/>
              <a:t>Le but est que TOUS :</a:t>
            </a:r>
          </a:p>
          <a:p>
            <a:pPr marL="285750" indent="-285750">
              <a:buFontTx/>
              <a:buChar char="-"/>
            </a:pPr>
            <a:r>
              <a:rPr lang="fr-FR" sz="2000" dirty="0" smtClean="0"/>
              <a:t>Comprennent le message de Dieu véhiculé </a:t>
            </a:r>
          </a:p>
          <a:p>
            <a:pPr marL="285750" indent="-285750">
              <a:buFontTx/>
              <a:buChar char="-"/>
            </a:pPr>
            <a:r>
              <a:rPr lang="fr-FR" sz="2000" dirty="0" smtClean="0"/>
              <a:t>Ressentent la présence de Dieu</a:t>
            </a:r>
          </a:p>
          <a:p>
            <a:pPr marL="285750" indent="-285750">
              <a:buFontTx/>
              <a:buChar char="-"/>
            </a:pPr>
            <a:r>
              <a:rPr lang="fr-FR" sz="2000" dirty="0" smtClean="0"/>
              <a:t>Expérimentent une communion fraternelle authentique</a:t>
            </a:r>
          </a:p>
          <a:p>
            <a:pPr marL="285750" indent="-285750">
              <a:buFontTx/>
              <a:buChar char="-"/>
            </a:pPr>
            <a:r>
              <a:rPr lang="fr-FR" sz="2000" dirty="0" smtClean="0"/>
              <a:t>Mettent en pratique l’enseignement dans leur vie quotidienne</a:t>
            </a:r>
          </a:p>
          <a:p>
            <a:pPr marL="285750" indent="-285750">
              <a:buFontTx/>
              <a:buChar char="-"/>
            </a:pPr>
            <a:endParaRPr lang="fr-FR" sz="2000" dirty="0"/>
          </a:p>
          <a:p>
            <a:r>
              <a:rPr lang="fr-FR" sz="2000" b="1" dirty="0" smtClean="0"/>
              <a:t>Implications</a:t>
            </a:r>
            <a:r>
              <a:rPr lang="fr-FR" sz="2000" dirty="0" smtClean="0"/>
              <a:t> : - les messages</a:t>
            </a:r>
          </a:p>
          <a:p>
            <a:r>
              <a:rPr lang="fr-FR" sz="2000" dirty="0"/>
              <a:t> </a:t>
            </a:r>
            <a:r>
              <a:rPr lang="fr-FR" sz="2000" dirty="0" smtClean="0"/>
              <a:t>                        - les chants</a:t>
            </a:r>
          </a:p>
          <a:p>
            <a:r>
              <a:rPr lang="fr-FR" sz="2000" dirty="0"/>
              <a:t>	 </a:t>
            </a:r>
            <a:r>
              <a:rPr lang="fr-FR" sz="2000" dirty="0" smtClean="0"/>
              <a:t>        - la conduite du culte</a:t>
            </a:r>
          </a:p>
          <a:p>
            <a:r>
              <a:rPr lang="fr-FR" sz="2000" dirty="0"/>
              <a:t> </a:t>
            </a:r>
            <a:r>
              <a:rPr lang="fr-FR" sz="2000" dirty="0" smtClean="0"/>
              <a:t>                        - les annonces </a:t>
            </a:r>
          </a:p>
          <a:p>
            <a:r>
              <a:rPr lang="fr-FR" sz="2000" dirty="0"/>
              <a:t> </a:t>
            </a:r>
            <a:r>
              <a:rPr lang="fr-FR" sz="2000" dirty="0" smtClean="0"/>
              <a:t>                        - l’accueil</a:t>
            </a:r>
          </a:p>
          <a:p>
            <a:r>
              <a:rPr lang="fr-FR" dirty="0" smtClean="0"/>
              <a:t> </a:t>
            </a:r>
            <a:endParaRPr lang="fr-FR" dirty="0"/>
          </a:p>
        </p:txBody>
      </p:sp>
    </p:spTree>
    <p:extLst>
      <p:ext uri="{BB962C8B-B14F-4D97-AF65-F5344CB8AC3E}">
        <p14:creationId xmlns:p14="http://schemas.microsoft.com/office/powerpoint/2010/main" val="209569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924629" y="449473"/>
            <a:ext cx="3697295"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400" b="1" i="0" u="none" strike="noStrike" cap="none" normalizeH="0" baseline="0" dirty="0" smtClean="0">
                <a:ln>
                  <a:noFill/>
                </a:ln>
                <a:solidFill>
                  <a:schemeClr val="tx1"/>
                </a:solidFill>
                <a:effectLst/>
              </a:rPr>
              <a:t>  </a:t>
            </a:r>
            <a:r>
              <a:rPr lang="fr-FR" altLang="fr-FR" sz="2800" b="1" dirty="0" smtClean="0"/>
              <a:t>Les groupes de maison</a:t>
            </a:r>
            <a:endParaRPr kumimoji="0" lang="fr-FR" altLang="fr-FR" sz="2800" b="1"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lang="fr-FR" altLang="fr-FR" sz="2400" b="1" dirty="0"/>
          </a:p>
        </p:txBody>
      </p:sp>
      <p:pic>
        <p:nvPicPr>
          <p:cNvPr id="3" name="Image 2"/>
          <p:cNvPicPr>
            <a:picLocks noChangeAspect="1"/>
          </p:cNvPicPr>
          <p:nvPr/>
        </p:nvPicPr>
        <p:blipFill>
          <a:blip r:embed="rId2"/>
          <a:stretch>
            <a:fillRect/>
          </a:stretch>
        </p:blipFill>
        <p:spPr>
          <a:xfrm>
            <a:off x="1526970" y="1064850"/>
            <a:ext cx="3151285" cy="1998075"/>
          </a:xfrm>
          <a:prstGeom prst="rect">
            <a:avLst/>
          </a:prstGeom>
        </p:spPr>
      </p:pic>
      <p:pic>
        <p:nvPicPr>
          <p:cNvPr id="4" name="Image 3"/>
          <p:cNvPicPr>
            <a:picLocks noChangeAspect="1"/>
          </p:cNvPicPr>
          <p:nvPr/>
        </p:nvPicPr>
        <p:blipFill>
          <a:blip r:embed="rId3"/>
          <a:stretch>
            <a:fillRect/>
          </a:stretch>
        </p:blipFill>
        <p:spPr>
          <a:xfrm>
            <a:off x="4991100" y="1342454"/>
            <a:ext cx="2832100" cy="2124075"/>
          </a:xfrm>
          <a:prstGeom prst="rect">
            <a:avLst/>
          </a:prstGeom>
        </p:spPr>
      </p:pic>
      <p:pic>
        <p:nvPicPr>
          <p:cNvPr id="5" name="Image 4"/>
          <p:cNvPicPr>
            <a:picLocks noChangeAspect="1"/>
          </p:cNvPicPr>
          <p:nvPr/>
        </p:nvPicPr>
        <p:blipFill>
          <a:blip r:embed="rId4"/>
          <a:stretch>
            <a:fillRect/>
          </a:stretch>
        </p:blipFill>
        <p:spPr>
          <a:xfrm>
            <a:off x="310022" y="2916686"/>
            <a:ext cx="3560045" cy="2002525"/>
          </a:xfrm>
          <a:prstGeom prst="rect">
            <a:avLst/>
          </a:prstGeom>
        </p:spPr>
      </p:pic>
      <p:pic>
        <p:nvPicPr>
          <p:cNvPr id="7" name="Image 6"/>
          <p:cNvPicPr>
            <a:picLocks noChangeAspect="1"/>
          </p:cNvPicPr>
          <p:nvPr/>
        </p:nvPicPr>
        <p:blipFill>
          <a:blip r:embed="rId5"/>
          <a:stretch>
            <a:fillRect/>
          </a:stretch>
        </p:blipFill>
        <p:spPr>
          <a:xfrm>
            <a:off x="2253840" y="4707297"/>
            <a:ext cx="3677060" cy="2063750"/>
          </a:xfrm>
          <a:prstGeom prst="rect">
            <a:avLst/>
          </a:prstGeom>
        </p:spPr>
      </p:pic>
      <p:pic>
        <p:nvPicPr>
          <p:cNvPr id="6" name="Image 5"/>
          <p:cNvPicPr>
            <a:picLocks noChangeAspect="1"/>
          </p:cNvPicPr>
          <p:nvPr/>
        </p:nvPicPr>
        <p:blipFill>
          <a:blip r:embed="rId6"/>
          <a:stretch>
            <a:fillRect/>
          </a:stretch>
        </p:blipFill>
        <p:spPr>
          <a:xfrm>
            <a:off x="5686630" y="3645259"/>
            <a:ext cx="2832100" cy="2124075"/>
          </a:xfrm>
          <a:prstGeom prst="rect">
            <a:avLst/>
          </a:prstGeom>
        </p:spPr>
      </p:pic>
    </p:spTree>
    <p:extLst>
      <p:ext uri="{BB962C8B-B14F-4D97-AF65-F5344CB8AC3E}">
        <p14:creationId xmlns:p14="http://schemas.microsoft.com/office/powerpoint/2010/main" val="14366261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160960" y="449473"/>
            <a:ext cx="5224636"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400" b="1" i="0" u="none" strike="noStrike" cap="none" normalizeH="0" baseline="0" dirty="0" smtClean="0">
                <a:ln>
                  <a:noFill/>
                </a:ln>
                <a:solidFill>
                  <a:schemeClr val="tx1"/>
                </a:solidFill>
                <a:effectLst/>
              </a:rPr>
              <a:t>  </a:t>
            </a:r>
            <a:r>
              <a:rPr lang="fr-FR" altLang="fr-FR" sz="2800" b="1" dirty="0" smtClean="0"/>
              <a:t>Objectifs des groupes de maison</a:t>
            </a:r>
            <a:endParaRPr kumimoji="0" lang="fr-FR" altLang="fr-FR" sz="2800" b="1"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lang="fr-FR" altLang="fr-FR" sz="2400" b="1" dirty="0"/>
          </a:p>
        </p:txBody>
      </p:sp>
      <p:sp>
        <p:nvSpPr>
          <p:cNvPr id="8" name="Rectangle 7"/>
          <p:cNvSpPr/>
          <p:nvPr/>
        </p:nvSpPr>
        <p:spPr>
          <a:xfrm>
            <a:off x="482600" y="1847304"/>
            <a:ext cx="8661400" cy="3471720"/>
          </a:xfrm>
          <a:prstGeom prst="rect">
            <a:avLst/>
          </a:prstGeom>
        </p:spPr>
        <p:txBody>
          <a:bodyPr wrap="square">
            <a:spAutoFit/>
          </a:bodyPr>
          <a:lstStyle/>
          <a:p>
            <a:r>
              <a:rPr lang="fr-FR" sz="2400" b="1" dirty="0" smtClean="0">
                <a:effectLst/>
                <a:cs typeface="Arial" panose="020B0604020202020204" pitchFamily="34" charset="0"/>
              </a:rPr>
              <a:t>1- Découvrir et connaître la bible</a:t>
            </a:r>
          </a:p>
          <a:p>
            <a:endParaRPr lang="fr-FR" sz="2400" b="1" dirty="0" smtClean="0">
              <a:effectLst/>
            </a:endParaRPr>
          </a:p>
          <a:p>
            <a:r>
              <a:rPr lang="fr-FR" sz="2400" b="1" dirty="0" smtClean="0">
                <a:effectLst/>
                <a:cs typeface="Arial" panose="020B0604020202020204" pitchFamily="34" charset="0"/>
              </a:rPr>
              <a:t>2- Bâtir un relationnel fort (c’est une rencontre, pas une réunion)</a:t>
            </a:r>
            <a:endParaRPr lang="fr-FR" sz="2400" b="1" dirty="0" smtClean="0">
              <a:effectLst/>
            </a:endParaRPr>
          </a:p>
          <a:p>
            <a:endParaRPr lang="fr-FR" sz="2400" b="1" dirty="0" smtClean="0">
              <a:effectLst/>
              <a:cs typeface="Arial" panose="020B0604020202020204" pitchFamily="34" charset="0"/>
            </a:endParaRPr>
          </a:p>
          <a:p>
            <a:r>
              <a:rPr lang="fr-FR" sz="2400" b="1" dirty="0" smtClean="0">
                <a:effectLst/>
                <a:cs typeface="Arial" panose="020B0604020202020204" pitchFamily="34" charset="0"/>
              </a:rPr>
              <a:t>3- Marier vérité et réalité (ou la théologie et la pratique)</a:t>
            </a:r>
            <a:endParaRPr lang="fr-FR" sz="2400" b="1" dirty="0" smtClean="0">
              <a:effectLst/>
            </a:endParaRPr>
          </a:p>
          <a:p>
            <a:endParaRPr lang="fr-FR" sz="2400" b="1" dirty="0" smtClean="0">
              <a:effectLst/>
              <a:cs typeface="Arial" panose="020B0604020202020204" pitchFamily="34" charset="0"/>
            </a:endParaRPr>
          </a:p>
          <a:p>
            <a:r>
              <a:rPr lang="fr-FR" sz="2400" b="1" dirty="0" smtClean="0">
                <a:effectLst/>
                <a:cs typeface="Arial" panose="020B0604020202020204" pitchFamily="34" charset="0"/>
              </a:rPr>
              <a:t>4- Prier les uns pour les autres</a:t>
            </a:r>
          </a:p>
          <a:p>
            <a:endParaRPr lang="fr-FR" sz="2400" b="1" dirty="0" smtClean="0">
              <a:effectLst/>
            </a:endParaRPr>
          </a:p>
          <a:p>
            <a:pPr>
              <a:lnSpc>
                <a:spcPct val="115000"/>
              </a:lnSpc>
              <a:spcAft>
                <a:spcPts val="1000"/>
              </a:spcAft>
            </a:pPr>
            <a:r>
              <a:rPr lang="fr-FR" sz="2400" b="1" dirty="0" smtClean="0">
                <a:effectLst/>
                <a:latin typeface="Calibri" panose="020F0502020204030204" pitchFamily="34" charset="0"/>
                <a:ea typeface="Calibri" panose="020F0502020204030204" pitchFamily="34" charset="0"/>
                <a:cs typeface="Arial" panose="020B0604020202020204" pitchFamily="34" charset="0"/>
              </a:rPr>
              <a:t>5- Prendre soin les uns des autres</a:t>
            </a:r>
            <a:endParaRPr lang="fr-FR"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1486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897459" y="835283"/>
            <a:ext cx="7413055" cy="5570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1" i="0" u="none" strike="noStrike" cap="none" normalizeH="0" baseline="0" dirty="0" smtClean="0">
                <a:ln>
                  <a:noFill/>
                </a:ln>
                <a:solidFill>
                  <a:schemeClr val="tx1"/>
                </a:solidFill>
                <a:effectLst/>
              </a:rPr>
              <a:t>                          </a:t>
            </a:r>
            <a:r>
              <a:rPr kumimoji="0" lang="fr-FR" altLang="fr-FR" sz="2800" b="1" i="0" u="none" strike="noStrike" cap="none" normalizeH="0" baseline="0" dirty="0" smtClean="0">
                <a:ln>
                  <a:noFill/>
                </a:ln>
                <a:solidFill>
                  <a:schemeClr val="tx1"/>
                </a:solidFill>
                <a:effectLst/>
              </a:rPr>
              <a:t>Dynamique de croissance de l’Eglise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2400" b="1" dirty="0"/>
          </a:p>
          <a:p>
            <a:pPr marL="228600" marR="0" lvl="0" indent="-228600" algn="l" defTabSz="914400" rtl="0" eaLnBrk="0" fontAlgn="base" latinLnBrk="0" hangingPunct="0">
              <a:lnSpc>
                <a:spcPct val="100000"/>
              </a:lnSpc>
              <a:spcBef>
                <a:spcPct val="0"/>
              </a:spcBef>
              <a:spcAft>
                <a:spcPct val="0"/>
              </a:spcAft>
              <a:buClrTx/>
              <a:buSzTx/>
              <a:buFontTx/>
              <a:buAutoNum type="arabicParenR"/>
              <a:tabLst/>
            </a:pPr>
            <a:r>
              <a:rPr kumimoji="0" lang="fr-FR" altLang="fr-FR" sz="2400" i="0" u="none" strike="noStrike" cap="none" normalizeH="0" baseline="0" dirty="0" smtClean="0">
                <a:ln>
                  <a:noFill/>
                </a:ln>
                <a:solidFill>
                  <a:schemeClr val="tx1"/>
                </a:solidFill>
                <a:effectLst/>
              </a:rPr>
              <a:t>Notions bibliques</a:t>
            </a:r>
          </a:p>
          <a:p>
            <a:pPr marL="228600" marR="0" lvl="0" indent="-228600" algn="l" defTabSz="914400" rtl="0" eaLnBrk="0" fontAlgn="base" latinLnBrk="0" hangingPunct="0">
              <a:lnSpc>
                <a:spcPct val="100000"/>
              </a:lnSpc>
              <a:spcBef>
                <a:spcPct val="0"/>
              </a:spcBef>
              <a:spcAft>
                <a:spcPct val="0"/>
              </a:spcAft>
              <a:buClrTx/>
              <a:buSzTx/>
              <a:buFontTx/>
              <a:buAutoNum type="arabicParenR"/>
              <a:tabLst/>
            </a:pPr>
            <a:endParaRPr lang="fr-FR" altLang="fr-FR" sz="2400" dirty="0"/>
          </a:p>
          <a:p>
            <a:pPr marL="228600" marR="0" lvl="0" indent="-228600" algn="l" defTabSz="914400" rtl="0" eaLnBrk="0" fontAlgn="base" latinLnBrk="0" hangingPunct="0">
              <a:lnSpc>
                <a:spcPct val="100000"/>
              </a:lnSpc>
              <a:spcBef>
                <a:spcPct val="0"/>
              </a:spcBef>
              <a:spcAft>
                <a:spcPct val="0"/>
              </a:spcAft>
              <a:buClrTx/>
              <a:buSzTx/>
              <a:buFontTx/>
              <a:buAutoNum type="arabicParenR"/>
              <a:tabLst/>
            </a:pPr>
            <a:r>
              <a:rPr kumimoji="0" lang="fr-FR" altLang="fr-FR" sz="2400" i="0" u="none" strike="noStrike" cap="none" normalizeH="0" baseline="0" dirty="0" smtClean="0">
                <a:ln>
                  <a:noFill/>
                </a:ln>
                <a:solidFill>
                  <a:schemeClr val="tx1"/>
                </a:solidFill>
                <a:effectLst/>
              </a:rPr>
              <a:t>Les problèmes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40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lang="fr-FR" altLang="fr-FR" sz="2400" dirty="0" smtClean="0"/>
              <a:t>3) Les priorités (</a:t>
            </a:r>
            <a:r>
              <a:rPr kumimoji="0" lang="fr-FR" altLang="fr-FR" sz="2400" i="0" u="none" strike="noStrike" cap="none" normalizeH="0" baseline="0" dirty="0" smtClean="0">
                <a:ln>
                  <a:noFill/>
                </a:ln>
                <a:solidFill>
                  <a:schemeClr val="tx1"/>
                </a:solidFill>
                <a:effectLst/>
              </a:rPr>
              <a:t>image de la vigne et </a:t>
            </a:r>
            <a:r>
              <a:rPr lang="fr-FR" altLang="fr-FR" sz="2400" dirty="0" smtClean="0"/>
              <a:t>du </a:t>
            </a:r>
            <a:r>
              <a:rPr kumimoji="0" lang="fr-FR" altLang="fr-FR" sz="2400" i="0" u="none" strike="noStrike" cap="none" normalizeH="0" baseline="0" dirty="0" smtClean="0">
                <a:ln>
                  <a:noFill/>
                </a:ln>
                <a:solidFill>
                  <a:schemeClr val="tx1"/>
                </a:solidFill>
                <a:effectLst/>
              </a:rPr>
              <a:t>treillis)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2400" dirty="0"/>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i="0" u="none" strike="noStrike" cap="none" normalizeH="0" baseline="0" dirty="0" smtClean="0">
                <a:ln>
                  <a:noFill/>
                </a:ln>
                <a:solidFill>
                  <a:schemeClr val="tx1"/>
                </a:solidFill>
                <a:effectLst/>
              </a:rPr>
              <a:t>4) Les</a:t>
            </a:r>
            <a:r>
              <a:rPr lang="fr-FR" altLang="fr-FR" sz="2400" dirty="0" smtClean="0"/>
              <a:t> outils</a:t>
            </a:r>
            <a:endParaRPr kumimoji="0" lang="fr-FR" altLang="fr-FR" sz="240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2400" dirty="0"/>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i="0" u="none" strike="noStrike" cap="none" normalizeH="0" baseline="0" dirty="0" smtClean="0">
                <a:ln>
                  <a:noFill/>
                </a:ln>
                <a:solidFill>
                  <a:schemeClr val="tx1"/>
                </a:solidFill>
                <a:effectLst/>
              </a:rPr>
              <a:t>5) </a:t>
            </a:r>
            <a:r>
              <a:rPr lang="fr-FR" altLang="fr-FR" sz="2400" dirty="0"/>
              <a:t>E</a:t>
            </a:r>
            <a:r>
              <a:rPr kumimoji="0" lang="fr-FR" altLang="fr-FR" sz="2400" i="0" u="none" strike="noStrike" cap="none" normalizeH="0" dirty="0" smtClean="0">
                <a:ln>
                  <a:noFill/>
                </a:ln>
                <a:solidFill>
                  <a:schemeClr val="tx1"/>
                </a:solidFill>
                <a:effectLst/>
              </a:rPr>
              <a:t>léments bibliographiques</a:t>
            </a:r>
            <a:endParaRPr kumimoji="0" lang="fr-FR" altLang="fr-FR" sz="240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4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36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lang="fr-FR" altLang="fr-FR" sz="2800" b="1" dirty="0" smtClean="0"/>
              <a:t>                     Atelier : </a:t>
            </a:r>
            <a:r>
              <a:rPr lang="fr-FR" altLang="fr-FR" sz="2800" dirty="0" smtClean="0"/>
              <a:t>réflexions sur 1 Tim 2v 2</a:t>
            </a:r>
            <a:endParaRPr kumimoji="0" lang="fr-FR" altLang="fr-FR" sz="2800" i="0" u="none" strike="noStrike" cap="none" normalizeH="0" baseline="0" dirty="0" smtClean="0">
              <a:ln>
                <a:noFill/>
              </a:ln>
              <a:solidFill>
                <a:schemeClr val="tx1"/>
              </a:solidFill>
              <a:effectLst/>
            </a:endParaRPr>
          </a:p>
        </p:txBody>
      </p:sp>
      <p:sp>
        <p:nvSpPr>
          <p:cNvPr id="4" name="Ellipse 3"/>
          <p:cNvSpPr/>
          <p:nvPr/>
        </p:nvSpPr>
        <p:spPr>
          <a:xfrm>
            <a:off x="162380" y="4335131"/>
            <a:ext cx="4832407" cy="914400"/>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5835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Ã©sultat de recherche d'images pour &quot;schwartz croissance d'Ã©glise&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884" y="816743"/>
            <a:ext cx="4268942" cy="426894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p:cNvPicPr>
            <a:picLocks noChangeAspect="1"/>
          </p:cNvPicPr>
          <p:nvPr/>
        </p:nvPicPr>
        <p:blipFill rotWithShape="1">
          <a:blip r:embed="rId4"/>
          <a:srcRect l="15276" r="15907"/>
          <a:stretch/>
        </p:blipFill>
        <p:spPr>
          <a:xfrm>
            <a:off x="5565058" y="922389"/>
            <a:ext cx="2792361" cy="4057650"/>
          </a:xfrm>
          <a:prstGeom prst="rect">
            <a:avLst/>
          </a:prstGeom>
        </p:spPr>
      </p:pic>
    </p:spTree>
    <p:extLst>
      <p:ext uri="{BB962C8B-B14F-4D97-AF65-F5344CB8AC3E}">
        <p14:creationId xmlns:p14="http://schemas.microsoft.com/office/powerpoint/2010/main" val="21221816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884759" y="733683"/>
            <a:ext cx="7738541" cy="5570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800" b="1" i="0" u="none" strike="noStrike" cap="none" normalizeH="0" baseline="0" dirty="0" smtClean="0">
                <a:ln>
                  <a:noFill/>
                </a:ln>
                <a:solidFill>
                  <a:schemeClr val="tx1"/>
                </a:solidFill>
                <a:effectLst/>
              </a:rPr>
              <a:t>Dynamique de croissance de l’Eglise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2400" b="1" dirty="0"/>
          </a:p>
          <a:p>
            <a:pPr marL="228600" marR="0" lvl="0" indent="-228600" algn="l" defTabSz="914400" rtl="0" eaLnBrk="0" fontAlgn="base" latinLnBrk="0" hangingPunct="0">
              <a:lnSpc>
                <a:spcPct val="100000"/>
              </a:lnSpc>
              <a:spcBef>
                <a:spcPct val="0"/>
              </a:spcBef>
              <a:spcAft>
                <a:spcPct val="0"/>
              </a:spcAft>
              <a:buClrTx/>
              <a:buSzTx/>
              <a:buFontTx/>
              <a:buAutoNum type="arabicParenR"/>
              <a:tabLst/>
            </a:pPr>
            <a:r>
              <a:rPr kumimoji="0" lang="fr-FR" altLang="fr-FR" sz="2400" i="0" u="none" strike="noStrike" cap="none" normalizeH="0" baseline="0" dirty="0" smtClean="0">
                <a:ln>
                  <a:noFill/>
                </a:ln>
                <a:solidFill>
                  <a:schemeClr val="tx1"/>
                </a:solidFill>
                <a:effectLst/>
              </a:rPr>
              <a:t>Notions bibliques</a:t>
            </a:r>
          </a:p>
          <a:p>
            <a:pPr marL="228600" marR="0" lvl="0" indent="-228600" algn="l" defTabSz="914400" rtl="0" eaLnBrk="0" fontAlgn="base" latinLnBrk="0" hangingPunct="0">
              <a:lnSpc>
                <a:spcPct val="100000"/>
              </a:lnSpc>
              <a:spcBef>
                <a:spcPct val="0"/>
              </a:spcBef>
              <a:spcAft>
                <a:spcPct val="0"/>
              </a:spcAft>
              <a:buClrTx/>
              <a:buSzTx/>
              <a:buFontTx/>
              <a:buAutoNum type="arabicParenR"/>
              <a:tabLst/>
            </a:pPr>
            <a:endParaRPr lang="fr-FR" altLang="fr-FR" sz="2400" dirty="0"/>
          </a:p>
          <a:p>
            <a:pPr marL="228600" marR="0" lvl="0" indent="-228600" algn="l" defTabSz="914400" rtl="0" eaLnBrk="0" fontAlgn="base" latinLnBrk="0" hangingPunct="0">
              <a:lnSpc>
                <a:spcPct val="100000"/>
              </a:lnSpc>
              <a:spcBef>
                <a:spcPct val="0"/>
              </a:spcBef>
              <a:spcAft>
                <a:spcPct val="0"/>
              </a:spcAft>
              <a:buClrTx/>
              <a:buSzTx/>
              <a:buFontTx/>
              <a:buAutoNum type="arabicParenR"/>
              <a:tabLst/>
            </a:pPr>
            <a:r>
              <a:rPr kumimoji="0" lang="fr-FR" altLang="fr-FR" sz="2400" i="0" u="none" strike="noStrike" cap="none" normalizeH="0" baseline="0" dirty="0" smtClean="0">
                <a:ln>
                  <a:noFill/>
                </a:ln>
                <a:solidFill>
                  <a:schemeClr val="tx1"/>
                </a:solidFill>
                <a:effectLst/>
              </a:rPr>
              <a:t>Les problèmes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40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lang="fr-FR" altLang="fr-FR" sz="2400" dirty="0" smtClean="0"/>
              <a:t>3) Les priorités (</a:t>
            </a:r>
            <a:r>
              <a:rPr kumimoji="0" lang="fr-FR" altLang="fr-FR" sz="2400" i="0" u="none" strike="noStrike" cap="none" normalizeH="0" baseline="0" dirty="0" smtClean="0">
                <a:ln>
                  <a:noFill/>
                </a:ln>
                <a:solidFill>
                  <a:schemeClr val="tx1"/>
                </a:solidFill>
                <a:effectLst/>
              </a:rPr>
              <a:t>image de la vigne et </a:t>
            </a:r>
            <a:r>
              <a:rPr lang="fr-FR" altLang="fr-FR" sz="2400" dirty="0" smtClean="0"/>
              <a:t>du </a:t>
            </a:r>
            <a:r>
              <a:rPr kumimoji="0" lang="fr-FR" altLang="fr-FR" sz="2400" i="0" u="none" strike="noStrike" cap="none" normalizeH="0" baseline="0" dirty="0" smtClean="0">
                <a:ln>
                  <a:noFill/>
                </a:ln>
                <a:solidFill>
                  <a:schemeClr val="tx1"/>
                </a:solidFill>
                <a:effectLst/>
              </a:rPr>
              <a:t>treillis)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2400" dirty="0"/>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i="0" u="none" strike="noStrike" cap="none" normalizeH="0" baseline="0" dirty="0" smtClean="0">
                <a:ln>
                  <a:noFill/>
                </a:ln>
                <a:solidFill>
                  <a:schemeClr val="tx1"/>
                </a:solidFill>
                <a:effectLst/>
              </a:rPr>
              <a:t>4) Les</a:t>
            </a:r>
            <a:r>
              <a:rPr lang="fr-FR" altLang="fr-FR" sz="2400" dirty="0" smtClean="0"/>
              <a:t> outils</a:t>
            </a:r>
            <a:endParaRPr kumimoji="0" lang="fr-FR" altLang="fr-FR" sz="240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2400" dirty="0"/>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i="0" u="none" strike="noStrike" cap="none" normalizeH="0" baseline="0" dirty="0" smtClean="0">
                <a:ln>
                  <a:noFill/>
                </a:ln>
                <a:solidFill>
                  <a:schemeClr val="tx1"/>
                </a:solidFill>
                <a:effectLst/>
              </a:rPr>
              <a:t>5) </a:t>
            </a:r>
            <a:r>
              <a:rPr lang="fr-FR" altLang="fr-FR" sz="2400" dirty="0"/>
              <a:t>E</a:t>
            </a:r>
            <a:r>
              <a:rPr kumimoji="0" lang="fr-FR" altLang="fr-FR" sz="2400" i="0" u="none" strike="noStrike" cap="none" normalizeH="0" dirty="0" smtClean="0">
                <a:ln>
                  <a:noFill/>
                </a:ln>
                <a:solidFill>
                  <a:schemeClr val="tx1"/>
                </a:solidFill>
                <a:effectLst/>
              </a:rPr>
              <a:t>léments bibliographiques</a:t>
            </a:r>
            <a:endParaRPr kumimoji="0" lang="fr-FR" altLang="fr-FR" sz="240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4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36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lang="fr-FR" altLang="fr-FR" sz="2800" b="1" dirty="0" smtClean="0"/>
              <a:t>                     Atelier : </a:t>
            </a:r>
            <a:r>
              <a:rPr lang="fr-FR" altLang="fr-FR" sz="2800" dirty="0" smtClean="0"/>
              <a:t>réflexions sur 1 Tim 2v 2</a:t>
            </a:r>
            <a:endParaRPr kumimoji="0" lang="fr-FR" altLang="fr-FR" sz="2800" i="0" u="none" strike="noStrike" cap="none" normalizeH="0" baseline="0" dirty="0" smtClean="0">
              <a:ln>
                <a:noFill/>
              </a:ln>
              <a:solidFill>
                <a:schemeClr val="tx1"/>
              </a:solidFill>
              <a:effectLst/>
            </a:endParaRPr>
          </a:p>
        </p:txBody>
      </p:sp>
      <p:sp>
        <p:nvSpPr>
          <p:cNvPr id="4" name="Ellipse 3"/>
          <p:cNvSpPr/>
          <p:nvPr/>
        </p:nvSpPr>
        <p:spPr>
          <a:xfrm>
            <a:off x="378690" y="1385454"/>
            <a:ext cx="3482109" cy="914400"/>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10463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835542" y="920603"/>
            <a:ext cx="2876369" cy="4331881"/>
          </a:xfrm>
          <a:prstGeom prst="rect">
            <a:avLst/>
          </a:prstGeom>
        </p:spPr>
      </p:pic>
      <p:pic>
        <p:nvPicPr>
          <p:cNvPr id="4" name="Image 3"/>
          <p:cNvPicPr>
            <a:picLocks noChangeAspect="1"/>
          </p:cNvPicPr>
          <p:nvPr/>
        </p:nvPicPr>
        <p:blipFill>
          <a:blip r:embed="rId4"/>
          <a:stretch>
            <a:fillRect/>
          </a:stretch>
        </p:blipFill>
        <p:spPr>
          <a:xfrm>
            <a:off x="5072172" y="993755"/>
            <a:ext cx="2869871" cy="4331881"/>
          </a:xfrm>
          <a:prstGeom prst="rect">
            <a:avLst/>
          </a:prstGeom>
        </p:spPr>
      </p:pic>
    </p:spTree>
    <p:extLst>
      <p:ext uri="{BB962C8B-B14F-4D97-AF65-F5344CB8AC3E}">
        <p14:creationId xmlns:p14="http://schemas.microsoft.com/office/powerpoint/2010/main" val="34042268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920174" y="866393"/>
            <a:ext cx="3124010" cy="4709563"/>
          </a:xfrm>
          <a:prstGeom prst="rect">
            <a:avLst/>
          </a:prstGeom>
        </p:spPr>
      </p:pic>
    </p:spTree>
    <p:extLst>
      <p:ext uri="{BB962C8B-B14F-4D97-AF65-F5344CB8AC3E}">
        <p14:creationId xmlns:p14="http://schemas.microsoft.com/office/powerpoint/2010/main" val="5699176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EP-Chamalo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
        <p:nvSpPr>
          <p:cNvPr id="3" name="ZoneTexte 2"/>
          <p:cNvSpPr txBox="1"/>
          <p:nvPr/>
        </p:nvSpPr>
        <p:spPr>
          <a:xfrm>
            <a:off x="2348250" y="165100"/>
            <a:ext cx="4447500" cy="523220"/>
          </a:xfrm>
          <a:prstGeom prst="rect">
            <a:avLst/>
          </a:prstGeom>
          <a:noFill/>
        </p:spPr>
        <p:txBody>
          <a:bodyPr wrap="none" rtlCol="0">
            <a:spAutoFit/>
          </a:bodyPr>
          <a:lstStyle/>
          <a:p>
            <a:r>
              <a:rPr lang="fr-FR" sz="2800" b="1" dirty="0" smtClean="0"/>
              <a:t>Le CEP à la maison du rocher</a:t>
            </a:r>
            <a:endParaRPr lang="fr-FR" sz="2800" b="1" dirty="0"/>
          </a:p>
        </p:txBody>
      </p:sp>
    </p:spTree>
    <p:extLst>
      <p:ext uri="{BB962C8B-B14F-4D97-AF65-F5344CB8AC3E}">
        <p14:creationId xmlns:p14="http://schemas.microsoft.com/office/powerpoint/2010/main" val="31355417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10287" y="449473"/>
            <a:ext cx="712599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400" b="1" i="0" u="none" strike="noStrike" cap="none" normalizeH="0" baseline="0" dirty="0" smtClean="0">
                <a:ln>
                  <a:noFill/>
                </a:ln>
                <a:solidFill>
                  <a:schemeClr val="tx1"/>
                </a:solidFill>
                <a:effectLst/>
              </a:rPr>
              <a:t>  </a:t>
            </a:r>
            <a:r>
              <a:rPr lang="fr-FR" altLang="fr-FR" sz="2800" b="1" dirty="0" smtClean="0"/>
              <a:t>Eléments bibliques de la croissance de l’Eglise</a:t>
            </a:r>
            <a:endParaRPr kumimoji="0" lang="fr-FR" altLang="fr-FR" sz="2800" b="1"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lang="fr-FR" altLang="fr-FR" sz="2400" b="1" dirty="0"/>
          </a:p>
        </p:txBody>
      </p:sp>
      <p:sp>
        <p:nvSpPr>
          <p:cNvPr id="3" name="ZoneTexte 2"/>
          <p:cNvSpPr txBox="1"/>
          <p:nvPr/>
        </p:nvSpPr>
        <p:spPr>
          <a:xfrm>
            <a:off x="499918" y="1268449"/>
            <a:ext cx="8537755" cy="5447645"/>
          </a:xfrm>
          <a:prstGeom prst="rect">
            <a:avLst/>
          </a:prstGeom>
          <a:noFill/>
        </p:spPr>
        <p:txBody>
          <a:bodyPr wrap="square" rtlCol="0">
            <a:spAutoFit/>
          </a:bodyPr>
          <a:lstStyle/>
          <a:p>
            <a:r>
              <a:rPr lang="fr-FR" sz="2400" b="1" dirty="0" smtClean="0"/>
              <a:t>1) Croissance numérique</a:t>
            </a:r>
          </a:p>
          <a:p>
            <a:endParaRPr lang="fr-FR" sz="2400" b="1" dirty="0" smtClean="0"/>
          </a:p>
          <a:p>
            <a:r>
              <a:rPr lang="fr-FR" sz="2000" dirty="0" smtClean="0"/>
              <a:t>- Un </a:t>
            </a:r>
            <a:r>
              <a:rPr lang="fr-FR" sz="2000" dirty="0" smtClean="0"/>
              <a:t>a priori </a:t>
            </a:r>
            <a:r>
              <a:rPr lang="fr-FR" sz="2000" dirty="0" smtClean="0"/>
              <a:t>négatif dans le monde évangélique</a:t>
            </a:r>
          </a:p>
          <a:p>
            <a:endParaRPr lang="fr-FR" sz="2000" dirty="0"/>
          </a:p>
          <a:p>
            <a:r>
              <a:rPr lang="fr-FR" sz="2000" i="1" dirty="0" smtClean="0"/>
              <a:t>- Actes 2v47; 4v4; 5v14; 6v1, 7; 9v31; 11v21;  16v5; 21v20</a:t>
            </a:r>
          </a:p>
          <a:p>
            <a:r>
              <a:rPr lang="fr-FR" sz="2000" dirty="0" smtClean="0"/>
              <a:t>La Parole « croissait », « se répandait »; l’Eglise « augmentait », « se multiplier »; les disciples « augmentaient »; le « nombre des croyants progressait »</a:t>
            </a:r>
          </a:p>
          <a:p>
            <a:endParaRPr lang="fr-FR" sz="2000" i="1" dirty="0"/>
          </a:p>
          <a:p>
            <a:r>
              <a:rPr lang="fr-FR" sz="2000" dirty="0" smtClean="0"/>
              <a:t>- Croissance géographique : lien avec l’appel missionnaire (</a:t>
            </a:r>
            <a:r>
              <a:rPr lang="fr-FR" sz="2000" i="1" dirty="0" smtClean="0"/>
              <a:t>Actes 1v8</a:t>
            </a:r>
            <a:r>
              <a:rPr lang="fr-FR" sz="2000" dirty="0" smtClean="0"/>
              <a:t>)</a:t>
            </a:r>
          </a:p>
          <a:p>
            <a:r>
              <a:rPr lang="fr-FR" sz="2000" dirty="0" smtClean="0"/>
              <a:t>Jérusalem (</a:t>
            </a:r>
            <a:r>
              <a:rPr lang="fr-FR" sz="2000" dirty="0" err="1" smtClean="0"/>
              <a:t>Chap</a:t>
            </a:r>
            <a:r>
              <a:rPr lang="fr-FR" sz="2000" dirty="0" smtClean="0"/>
              <a:t> 1-7), Judée et Samarie (</a:t>
            </a:r>
            <a:r>
              <a:rPr lang="fr-FR" sz="2000" dirty="0" err="1" smtClean="0"/>
              <a:t>Chap</a:t>
            </a:r>
            <a:r>
              <a:rPr lang="fr-FR" sz="2000" dirty="0" smtClean="0"/>
              <a:t> 8), monde païen (</a:t>
            </a:r>
            <a:r>
              <a:rPr lang="fr-FR" sz="2000" dirty="0" err="1" smtClean="0"/>
              <a:t>Chap</a:t>
            </a:r>
            <a:r>
              <a:rPr lang="fr-FR" sz="2000" dirty="0" smtClean="0"/>
              <a:t> 10-11) vers la capitale Rome (</a:t>
            </a:r>
            <a:r>
              <a:rPr lang="fr-FR" sz="2000" dirty="0" err="1" smtClean="0"/>
              <a:t>Chap</a:t>
            </a:r>
            <a:r>
              <a:rPr lang="fr-FR" sz="2000" dirty="0" smtClean="0"/>
              <a:t> 13-28)</a:t>
            </a:r>
          </a:p>
          <a:p>
            <a:endParaRPr lang="fr-FR" sz="2000" dirty="0" smtClean="0"/>
          </a:p>
          <a:p>
            <a:r>
              <a:rPr lang="fr-FR" sz="2000" dirty="0" smtClean="0"/>
              <a:t>- Réalisation d’un projet divin : pour que les nations louent le Seigneur (Ps 117)</a:t>
            </a:r>
          </a:p>
          <a:p>
            <a:pPr marL="342900" indent="-342900">
              <a:buFontTx/>
              <a:buChar char="-"/>
            </a:pPr>
            <a:endParaRPr lang="fr-FR" sz="2000" dirty="0"/>
          </a:p>
          <a:p>
            <a:r>
              <a:rPr lang="fr-FR" sz="2000" dirty="0" smtClean="0"/>
              <a:t>- Par l’Esprit et par </a:t>
            </a:r>
            <a:r>
              <a:rPr lang="fr-FR" sz="2000" dirty="0"/>
              <a:t>d</a:t>
            </a:r>
            <a:r>
              <a:rPr lang="fr-FR" sz="2000" dirty="0" smtClean="0"/>
              <a:t>es hommes : Actes 13/Actes 19</a:t>
            </a:r>
          </a:p>
          <a:p>
            <a:pPr marL="342900" indent="-342900">
              <a:buFontTx/>
              <a:buChar char="-"/>
            </a:pPr>
            <a:endParaRPr lang="fr-FR" sz="2000" dirty="0"/>
          </a:p>
          <a:p>
            <a:endParaRPr lang="fr-FR" sz="2000" dirty="0"/>
          </a:p>
        </p:txBody>
      </p:sp>
    </p:spTree>
    <p:extLst>
      <p:ext uri="{BB962C8B-B14F-4D97-AF65-F5344CB8AC3E}">
        <p14:creationId xmlns:p14="http://schemas.microsoft.com/office/powerpoint/2010/main" val="409200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10287" y="449473"/>
            <a:ext cx="712599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400" b="1" i="0" u="none" strike="noStrike" cap="none" normalizeH="0" baseline="0" dirty="0" smtClean="0">
                <a:ln>
                  <a:noFill/>
                </a:ln>
                <a:solidFill>
                  <a:schemeClr val="tx1"/>
                </a:solidFill>
                <a:effectLst/>
              </a:rPr>
              <a:t>  </a:t>
            </a:r>
            <a:r>
              <a:rPr lang="fr-FR" altLang="fr-FR" sz="2800" b="1" dirty="0" smtClean="0"/>
              <a:t>Eléments bibliques de la croissance de l’Eglise</a:t>
            </a:r>
            <a:endParaRPr kumimoji="0" lang="fr-FR" altLang="fr-FR" sz="2800" b="1"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lang="fr-FR" altLang="fr-FR" sz="2400" b="1" dirty="0"/>
          </a:p>
        </p:txBody>
      </p:sp>
      <p:sp>
        <p:nvSpPr>
          <p:cNvPr id="3" name="ZoneTexte 2"/>
          <p:cNvSpPr txBox="1"/>
          <p:nvPr/>
        </p:nvSpPr>
        <p:spPr>
          <a:xfrm>
            <a:off x="499918" y="1268449"/>
            <a:ext cx="8537755" cy="5232202"/>
          </a:xfrm>
          <a:prstGeom prst="rect">
            <a:avLst/>
          </a:prstGeom>
          <a:noFill/>
        </p:spPr>
        <p:txBody>
          <a:bodyPr wrap="square" rtlCol="0">
            <a:spAutoFit/>
          </a:bodyPr>
          <a:lstStyle/>
          <a:p>
            <a:r>
              <a:rPr lang="fr-FR" sz="2400" b="1" dirty="0" smtClean="0"/>
              <a:t>1) Croissance numérique</a:t>
            </a:r>
          </a:p>
          <a:p>
            <a:pPr marL="342900" indent="-342900">
              <a:buFontTx/>
              <a:buChar char="-"/>
            </a:pPr>
            <a:endParaRPr lang="fr-FR" sz="2000" dirty="0" smtClean="0"/>
          </a:p>
          <a:p>
            <a:pPr marL="342900" indent="-342900">
              <a:buFontTx/>
              <a:buChar char="-"/>
            </a:pPr>
            <a:endParaRPr lang="fr-FR" sz="2000" dirty="0"/>
          </a:p>
          <a:p>
            <a:pPr marL="342900" indent="-342900">
              <a:buFontTx/>
              <a:buChar char="-"/>
            </a:pPr>
            <a:endParaRPr lang="fr-FR" sz="2000" dirty="0" smtClean="0"/>
          </a:p>
          <a:p>
            <a:pPr marL="342900" indent="-342900">
              <a:buFontTx/>
              <a:buChar char="-"/>
            </a:pPr>
            <a:endParaRPr lang="fr-FR" sz="2000" dirty="0"/>
          </a:p>
          <a:p>
            <a:pPr marL="342900" indent="-342900">
              <a:buFontTx/>
              <a:buChar char="-"/>
            </a:pPr>
            <a:endParaRPr lang="fr-FR" sz="2000" dirty="0" smtClean="0"/>
          </a:p>
          <a:p>
            <a:pPr marL="342900" indent="-342900">
              <a:buFontTx/>
              <a:buChar char="-"/>
            </a:pPr>
            <a:endParaRPr lang="fr-FR" sz="2000" dirty="0"/>
          </a:p>
          <a:p>
            <a:pPr marL="342900" indent="-342900">
              <a:buFontTx/>
              <a:buChar char="-"/>
            </a:pPr>
            <a:endParaRPr lang="fr-FR" sz="2000" dirty="0" smtClean="0"/>
          </a:p>
          <a:p>
            <a:pPr marL="342900" indent="-342900">
              <a:buFontTx/>
              <a:buChar char="-"/>
            </a:pPr>
            <a:endParaRPr lang="fr-FR" sz="2000" dirty="0"/>
          </a:p>
          <a:p>
            <a:pPr marL="342900" indent="-342900">
              <a:buFontTx/>
              <a:buChar char="-"/>
            </a:pPr>
            <a:endParaRPr lang="fr-FR" sz="2000" dirty="0" smtClean="0"/>
          </a:p>
          <a:p>
            <a:endParaRPr lang="fr-FR" b="1" i="1" dirty="0" smtClean="0"/>
          </a:p>
          <a:p>
            <a:endParaRPr lang="fr-FR" b="1" i="1" dirty="0"/>
          </a:p>
          <a:p>
            <a:endParaRPr lang="fr-FR" b="1" i="1" dirty="0" smtClean="0"/>
          </a:p>
          <a:p>
            <a:r>
              <a:rPr lang="fr-FR" b="1" i="1" dirty="0" err="1" smtClean="0"/>
              <a:t>Eph</a:t>
            </a:r>
            <a:r>
              <a:rPr lang="fr-FR" b="1" i="1" dirty="0" smtClean="0"/>
              <a:t> </a:t>
            </a:r>
            <a:r>
              <a:rPr lang="fr-FR" b="1" i="1" dirty="0"/>
              <a:t>2 v21 « En lui tout l’édifice, bien coordonné, s’élève pour être un temple saint dans le Seigneur. 22 En lui vous êtes aussi édifiés pour être une habitation de Dieu en Esprit. »</a:t>
            </a:r>
            <a:endParaRPr lang="fr-FR" dirty="0"/>
          </a:p>
          <a:p>
            <a:pPr marL="342900" indent="-342900">
              <a:buFontTx/>
              <a:buChar char="-"/>
            </a:pPr>
            <a:endParaRPr lang="fr-FR" sz="2000" dirty="0"/>
          </a:p>
          <a:p>
            <a:endParaRPr lang="fr-FR" sz="2000" dirty="0"/>
          </a:p>
        </p:txBody>
      </p:sp>
      <p:pic>
        <p:nvPicPr>
          <p:cNvPr id="4" name="Image 3"/>
          <p:cNvPicPr>
            <a:picLocks noChangeAspect="1"/>
          </p:cNvPicPr>
          <p:nvPr/>
        </p:nvPicPr>
        <p:blipFill>
          <a:blip r:embed="rId2"/>
          <a:stretch>
            <a:fillRect/>
          </a:stretch>
        </p:blipFill>
        <p:spPr>
          <a:xfrm>
            <a:off x="2443902" y="2069691"/>
            <a:ext cx="3901778" cy="2591025"/>
          </a:xfrm>
          <a:prstGeom prst="rect">
            <a:avLst/>
          </a:prstGeom>
        </p:spPr>
      </p:pic>
    </p:spTree>
    <p:extLst>
      <p:ext uri="{BB962C8B-B14F-4D97-AF65-F5344CB8AC3E}">
        <p14:creationId xmlns:p14="http://schemas.microsoft.com/office/powerpoint/2010/main" val="7433646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10287" y="449473"/>
            <a:ext cx="712599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400" b="1" i="0" u="none" strike="noStrike" cap="none" normalizeH="0" baseline="0" dirty="0" smtClean="0">
                <a:ln>
                  <a:noFill/>
                </a:ln>
                <a:solidFill>
                  <a:schemeClr val="tx1"/>
                </a:solidFill>
                <a:effectLst/>
              </a:rPr>
              <a:t>  </a:t>
            </a:r>
            <a:r>
              <a:rPr lang="fr-FR" altLang="fr-FR" sz="2800" b="1" dirty="0" smtClean="0"/>
              <a:t>Eléments bibliques de la croissance de l’Eglise</a:t>
            </a:r>
            <a:endParaRPr kumimoji="0" lang="fr-FR" altLang="fr-FR" sz="2800" b="1"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lang="fr-FR" altLang="fr-FR" sz="2400" b="1" dirty="0"/>
          </a:p>
        </p:txBody>
      </p:sp>
      <p:sp>
        <p:nvSpPr>
          <p:cNvPr id="3" name="ZoneTexte 2"/>
          <p:cNvSpPr txBox="1"/>
          <p:nvPr/>
        </p:nvSpPr>
        <p:spPr>
          <a:xfrm>
            <a:off x="499918" y="1268449"/>
            <a:ext cx="8537755" cy="4893647"/>
          </a:xfrm>
          <a:prstGeom prst="rect">
            <a:avLst/>
          </a:prstGeom>
          <a:noFill/>
        </p:spPr>
        <p:txBody>
          <a:bodyPr wrap="square" rtlCol="0">
            <a:spAutoFit/>
          </a:bodyPr>
          <a:lstStyle/>
          <a:p>
            <a:r>
              <a:rPr lang="fr-FR" sz="2400" b="1" dirty="0"/>
              <a:t>2</a:t>
            </a:r>
            <a:r>
              <a:rPr lang="fr-FR" sz="2400" b="1" dirty="0" smtClean="0"/>
              <a:t>) Croissance en maturité</a:t>
            </a:r>
          </a:p>
          <a:p>
            <a:pPr marL="342900" indent="-342900">
              <a:buFontTx/>
              <a:buChar char="-"/>
            </a:pPr>
            <a:endParaRPr lang="fr-FR" sz="2000" dirty="0" smtClean="0"/>
          </a:p>
          <a:p>
            <a:pPr marL="342900" indent="-342900">
              <a:buFontTx/>
              <a:buChar char="-"/>
            </a:pPr>
            <a:endParaRPr lang="fr-FR" sz="2000" dirty="0"/>
          </a:p>
          <a:p>
            <a:pPr marL="342900" indent="-342900">
              <a:buFontTx/>
              <a:buChar char="-"/>
            </a:pPr>
            <a:endParaRPr lang="fr-FR" sz="2000" dirty="0" smtClean="0"/>
          </a:p>
          <a:p>
            <a:pPr marL="342900" indent="-342900">
              <a:buFontTx/>
              <a:buChar char="-"/>
            </a:pPr>
            <a:endParaRPr lang="fr-FR" sz="2000" dirty="0"/>
          </a:p>
          <a:p>
            <a:pPr marL="342900" indent="-342900">
              <a:buFontTx/>
              <a:buChar char="-"/>
            </a:pPr>
            <a:endParaRPr lang="fr-FR" sz="2000" dirty="0" smtClean="0"/>
          </a:p>
          <a:p>
            <a:pPr marL="342900" indent="-342900">
              <a:buFontTx/>
              <a:buChar char="-"/>
            </a:pPr>
            <a:endParaRPr lang="fr-FR" sz="2000" dirty="0"/>
          </a:p>
          <a:p>
            <a:pPr marL="342900" indent="-342900">
              <a:buFontTx/>
              <a:buChar char="-"/>
            </a:pPr>
            <a:endParaRPr lang="fr-FR" sz="2000" dirty="0" smtClean="0"/>
          </a:p>
          <a:p>
            <a:pPr marL="342900" indent="-342900">
              <a:buFontTx/>
              <a:buChar char="-"/>
            </a:pPr>
            <a:endParaRPr lang="fr-FR" sz="2000" dirty="0"/>
          </a:p>
          <a:p>
            <a:pPr marL="342900" indent="-342900">
              <a:buFontTx/>
              <a:buChar char="-"/>
            </a:pPr>
            <a:endParaRPr lang="fr-FR" sz="2000" dirty="0" smtClean="0"/>
          </a:p>
          <a:p>
            <a:endParaRPr lang="fr-FR" b="1" i="1" dirty="0" smtClean="0"/>
          </a:p>
          <a:p>
            <a:endParaRPr lang="fr-FR" b="1" i="1" dirty="0"/>
          </a:p>
          <a:p>
            <a:endParaRPr lang="fr-FR" b="1" i="1" dirty="0" smtClean="0"/>
          </a:p>
          <a:p>
            <a:r>
              <a:rPr lang="fr-FR" b="1" i="1" dirty="0" err="1" smtClean="0"/>
              <a:t>Eph</a:t>
            </a:r>
            <a:r>
              <a:rPr lang="fr-FR" b="1" i="1" dirty="0" smtClean="0"/>
              <a:t> 4 v 16 « C’est </a:t>
            </a:r>
            <a:r>
              <a:rPr lang="fr-FR" b="1" i="1" dirty="0"/>
              <a:t>par lui que le corps tout entier, bien coordonné et uni grâce à toutes les articulations qui le desservent, met en œuvre sa croissance dans la mesure qui convient à chaque partie, pour se construire lui-même dans </a:t>
            </a:r>
            <a:r>
              <a:rPr lang="fr-FR" b="1" i="1" dirty="0" smtClean="0"/>
              <a:t>l’amour »</a:t>
            </a:r>
            <a:endParaRPr lang="fr-FR" dirty="0"/>
          </a:p>
        </p:txBody>
      </p:sp>
      <p:pic>
        <p:nvPicPr>
          <p:cNvPr id="5" name="Image 4"/>
          <p:cNvPicPr>
            <a:picLocks noChangeAspect="1"/>
          </p:cNvPicPr>
          <p:nvPr/>
        </p:nvPicPr>
        <p:blipFill>
          <a:blip r:embed="rId2"/>
          <a:stretch>
            <a:fillRect/>
          </a:stretch>
        </p:blipFill>
        <p:spPr>
          <a:xfrm>
            <a:off x="2843634" y="2191404"/>
            <a:ext cx="3456732" cy="2475191"/>
          </a:xfrm>
          <a:prstGeom prst="rect">
            <a:avLst/>
          </a:prstGeom>
        </p:spPr>
      </p:pic>
    </p:spTree>
    <p:extLst>
      <p:ext uri="{BB962C8B-B14F-4D97-AF65-F5344CB8AC3E}">
        <p14:creationId xmlns:p14="http://schemas.microsoft.com/office/powerpoint/2010/main" val="20733574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603585" y="380333"/>
            <a:ext cx="8159415" cy="6186309"/>
          </a:xfrm>
          <a:prstGeom prst="rect">
            <a:avLst/>
          </a:prstGeom>
          <a:noFill/>
        </p:spPr>
        <p:txBody>
          <a:bodyPr wrap="square" rtlCol="0">
            <a:spAutoFit/>
          </a:bodyPr>
          <a:lstStyle/>
          <a:p>
            <a:r>
              <a:rPr lang="fr-FR" sz="2800" b="1" dirty="0" smtClean="0"/>
              <a:t>2) Les </a:t>
            </a:r>
            <a:r>
              <a:rPr lang="fr-FR" sz="2800" b="1" dirty="0"/>
              <a:t>éléments de la croissance vers la maturité </a:t>
            </a:r>
            <a:endParaRPr lang="fr-FR" sz="2800" b="1" dirty="0" smtClean="0"/>
          </a:p>
          <a:p>
            <a:r>
              <a:rPr lang="fr-FR" sz="2800" b="1" dirty="0" smtClean="0"/>
              <a:t>(</a:t>
            </a:r>
            <a:r>
              <a:rPr lang="fr-FR" sz="2800" b="1" dirty="0" err="1" smtClean="0"/>
              <a:t>Eph</a:t>
            </a:r>
            <a:r>
              <a:rPr lang="fr-FR" sz="2800" b="1" dirty="0" smtClean="0"/>
              <a:t> 4v13-16)</a:t>
            </a:r>
          </a:p>
          <a:p>
            <a:endParaRPr lang="fr-FR" sz="2800" b="1" dirty="0"/>
          </a:p>
          <a:p>
            <a:r>
              <a:rPr lang="fr-FR" b="1" dirty="0"/>
              <a:t> </a:t>
            </a:r>
            <a:endParaRPr lang="fr-FR" dirty="0"/>
          </a:p>
          <a:p>
            <a:pPr lvl="0"/>
            <a:r>
              <a:rPr lang="fr-FR" dirty="0" smtClean="0"/>
              <a:t>a. Parvenue </a:t>
            </a:r>
            <a:r>
              <a:rPr lang="fr-FR" dirty="0"/>
              <a:t>à l’unité de la foi : </a:t>
            </a:r>
            <a:r>
              <a:rPr lang="fr-FR" b="1" dirty="0"/>
              <a:t>Valeur BIBLE </a:t>
            </a:r>
            <a:r>
              <a:rPr lang="fr-FR" dirty="0"/>
              <a:t>comme fondement sur lequel s’appuie notre enseignement et notre conduite</a:t>
            </a:r>
          </a:p>
          <a:p>
            <a:r>
              <a:rPr lang="fr-FR" dirty="0" smtClean="0"/>
              <a:t> </a:t>
            </a:r>
            <a:endParaRPr lang="fr-FR" dirty="0"/>
          </a:p>
          <a:p>
            <a:r>
              <a:rPr lang="fr-FR" dirty="0"/>
              <a:t> </a:t>
            </a:r>
            <a:r>
              <a:rPr lang="fr-FR" dirty="0" smtClean="0"/>
              <a:t>b. Parvenue </a:t>
            </a:r>
            <a:r>
              <a:rPr lang="fr-FR" dirty="0"/>
              <a:t>à l’unité dans connaissance du Fils de Dieu : </a:t>
            </a:r>
            <a:r>
              <a:rPr lang="fr-FR" b="1" dirty="0"/>
              <a:t>Valeur </a:t>
            </a:r>
            <a:r>
              <a:rPr lang="fr-FR" b="1" dirty="0" smtClean="0"/>
              <a:t>FOI </a:t>
            </a:r>
            <a:r>
              <a:rPr lang="fr-FR" b="1" dirty="0"/>
              <a:t>CHRETIENNE</a:t>
            </a:r>
            <a:r>
              <a:rPr lang="fr-FR" dirty="0"/>
              <a:t> : notre foi est centrée sur Jésus-Christ</a:t>
            </a:r>
          </a:p>
          <a:p>
            <a:r>
              <a:rPr lang="fr-FR" dirty="0" smtClean="0"/>
              <a:t> </a:t>
            </a:r>
            <a:r>
              <a:rPr lang="fr-FR" dirty="0"/>
              <a:t> </a:t>
            </a:r>
          </a:p>
          <a:p>
            <a:pPr lvl="0"/>
            <a:r>
              <a:rPr lang="fr-FR" dirty="0" smtClean="0"/>
              <a:t>c. Parvenue </a:t>
            </a:r>
            <a:r>
              <a:rPr lang="fr-FR" dirty="0"/>
              <a:t>à l’état d’homme adulte à la mesure de la stature parfaite du Christ/Croître vers la tête</a:t>
            </a:r>
          </a:p>
          <a:p>
            <a:r>
              <a:rPr lang="fr-FR" dirty="0"/>
              <a:t> </a:t>
            </a:r>
          </a:p>
          <a:p>
            <a:pPr lvl="0"/>
            <a:r>
              <a:rPr lang="fr-FR" dirty="0" smtClean="0"/>
              <a:t>d. Plus </a:t>
            </a:r>
            <a:r>
              <a:rPr lang="fr-FR" dirty="0"/>
              <a:t>des enfants entrainés par n’importe </a:t>
            </a:r>
            <a:r>
              <a:rPr lang="fr-FR" dirty="0" smtClean="0"/>
              <a:t>quoi. </a:t>
            </a:r>
            <a:r>
              <a:rPr lang="fr-FR" b="1" dirty="0"/>
              <a:t>Valeur de la FORMATION</a:t>
            </a:r>
          </a:p>
          <a:p>
            <a:r>
              <a:rPr lang="fr-FR" dirty="0"/>
              <a:t> </a:t>
            </a:r>
          </a:p>
          <a:p>
            <a:pPr lvl="0"/>
            <a:r>
              <a:rPr lang="fr-FR" dirty="0" smtClean="0"/>
              <a:t>e. Qui </a:t>
            </a:r>
            <a:r>
              <a:rPr lang="fr-FR" dirty="0"/>
              <a:t>exprime la vérité dans l’amour </a:t>
            </a:r>
            <a:r>
              <a:rPr lang="fr-FR" dirty="0" smtClean="0"/>
              <a:t>(</a:t>
            </a:r>
            <a:r>
              <a:rPr lang="fr-FR" b="1" dirty="0" smtClean="0"/>
              <a:t>Valeurs d’ACCUEIL et d’AMOUR </a:t>
            </a:r>
            <a:r>
              <a:rPr lang="fr-FR" b="1" dirty="0"/>
              <a:t>EN ACTION</a:t>
            </a:r>
            <a:r>
              <a:rPr lang="fr-FR" dirty="0"/>
              <a:t>)</a:t>
            </a:r>
          </a:p>
          <a:p>
            <a:r>
              <a:rPr lang="fr-FR" dirty="0"/>
              <a:t> </a:t>
            </a:r>
          </a:p>
          <a:p>
            <a:pPr lvl="0"/>
            <a:r>
              <a:rPr lang="fr-FR" dirty="0" smtClean="0"/>
              <a:t>f. Croissance </a:t>
            </a:r>
            <a:r>
              <a:rPr lang="fr-FR" dirty="0"/>
              <a:t>coordonnée qui tient compte de tous  </a:t>
            </a:r>
            <a:r>
              <a:rPr lang="fr-FR" dirty="0" smtClean="0"/>
              <a:t>(</a:t>
            </a:r>
            <a:r>
              <a:rPr lang="fr-FR" b="1" dirty="0" smtClean="0"/>
              <a:t>Valeurs de TRAVAIL d’EQUIPE et de VIVRE ENSEMBLE</a:t>
            </a:r>
            <a:r>
              <a:rPr lang="fr-FR" dirty="0" smtClean="0"/>
              <a:t>)</a:t>
            </a:r>
            <a:endParaRPr lang="fr-FR" dirty="0"/>
          </a:p>
          <a:p>
            <a:endParaRPr lang="fr-FR" sz="2400" b="1" dirty="0"/>
          </a:p>
        </p:txBody>
      </p:sp>
    </p:spTree>
    <p:extLst>
      <p:ext uri="{BB962C8B-B14F-4D97-AF65-F5344CB8AC3E}">
        <p14:creationId xmlns:p14="http://schemas.microsoft.com/office/powerpoint/2010/main" val="356387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ag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797425"/>
            <a:ext cx="25844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lèche droite 1"/>
          <p:cNvSpPr/>
          <p:nvPr/>
        </p:nvSpPr>
        <p:spPr>
          <a:xfrm rot="19085798">
            <a:off x="2787650" y="4164013"/>
            <a:ext cx="1739900"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2292" name="Imag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1000125"/>
            <a:ext cx="344805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ZoneTexte 3"/>
          <p:cNvSpPr txBox="1">
            <a:spLocks noChangeArrowheads="1"/>
          </p:cNvSpPr>
          <p:nvPr/>
        </p:nvSpPr>
        <p:spPr bwMode="auto">
          <a:xfrm>
            <a:off x="4475163" y="4670425"/>
            <a:ext cx="46466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a:t>FOI/ CONNAISSANCE DE JESUS-CHRIST</a:t>
            </a:r>
          </a:p>
        </p:txBody>
      </p:sp>
      <p:cxnSp>
        <p:nvCxnSpPr>
          <p:cNvPr id="10" name="Connecteur droit avec flèche 9"/>
          <p:cNvCxnSpPr/>
          <p:nvPr/>
        </p:nvCxnSpPr>
        <p:spPr>
          <a:xfrm>
            <a:off x="6084888" y="1514475"/>
            <a:ext cx="0" cy="720725"/>
          </a:xfrm>
          <a:prstGeom prst="straightConnector1">
            <a:avLst/>
          </a:prstGeom>
          <a:ln w="698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a:off x="7235825" y="1514475"/>
            <a:ext cx="0" cy="720725"/>
          </a:xfrm>
          <a:prstGeom prst="straightConnector1">
            <a:avLst/>
          </a:prstGeom>
          <a:ln w="698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2296" name="ZoneTexte 33"/>
          <p:cNvSpPr txBox="1">
            <a:spLocks noChangeArrowheads="1"/>
          </p:cNvSpPr>
          <p:nvPr/>
        </p:nvSpPr>
        <p:spPr bwMode="auto">
          <a:xfrm rot="-5400000">
            <a:off x="2914650" y="2538413"/>
            <a:ext cx="3630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a:t>PROCLAMATION DE LA VERITE</a:t>
            </a:r>
          </a:p>
        </p:txBody>
      </p:sp>
      <p:sp>
        <p:nvSpPr>
          <p:cNvPr id="12297" name="ZoneTexte 34"/>
          <p:cNvSpPr txBox="1">
            <a:spLocks noChangeArrowheads="1"/>
          </p:cNvSpPr>
          <p:nvPr/>
        </p:nvSpPr>
        <p:spPr bwMode="auto">
          <a:xfrm rot="5400000">
            <a:off x="7046119" y="2491581"/>
            <a:ext cx="3390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a:t>MANISFESTION DE L’AMOUR</a:t>
            </a:r>
          </a:p>
        </p:txBody>
      </p:sp>
      <p:sp>
        <p:nvSpPr>
          <p:cNvPr id="12298" name="ZoneTexte 4"/>
          <p:cNvSpPr txBox="1">
            <a:spLocks noChangeArrowheads="1"/>
          </p:cNvSpPr>
          <p:nvPr/>
        </p:nvSpPr>
        <p:spPr bwMode="auto">
          <a:xfrm rot="-2463044">
            <a:off x="1355725" y="3733800"/>
            <a:ext cx="3454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a:t>CROISSANCE COORDONNEE</a:t>
            </a:r>
          </a:p>
        </p:txBody>
      </p:sp>
      <p:sp>
        <p:nvSpPr>
          <p:cNvPr id="12299" name="Rectangle 5"/>
          <p:cNvSpPr>
            <a:spLocks noChangeArrowheads="1"/>
          </p:cNvSpPr>
          <p:nvPr/>
        </p:nvSpPr>
        <p:spPr bwMode="auto">
          <a:xfrm>
            <a:off x="4537075" y="466725"/>
            <a:ext cx="4587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a:t>CROISSANCE PAR ET POUR LE CHRIST</a:t>
            </a:r>
          </a:p>
        </p:txBody>
      </p:sp>
      <p:sp>
        <p:nvSpPr>
          <p:cNvPr id="12300" name="ZoneTexte 7"/>
          <p:cNvSpPr txBox="1">
            <a:spLocks noChangeArrowheads="1"/>
          </p:cNvSpPr>
          <p:nvPr/>
        </p:nvSpPr>
        <p:spPr bwMode="auto">
          <a:xfrm>
            <a:off x="3892550" y="5641975"/>
            <a:ext cx="52514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b="1">
                <a:solidFill>
                  <a:srgbClr val="FF0000"/>
                </a:solidFill>
              </a:rPr>
              <a:t>BIBLE-FOI CHRETIENNE-AMOUR EN ACTION</a:t>
            </a:r>
          </a:p>
          <a:p>
            <a:pPr algn="ctr"/>
            <a:r>
              <a:rPr lang="fr-FR" altLang="fr-FR" b="1">
                <a:solidFill>
                  <a:srgbClr val="FF0000"/>
                </a:solidFill>
              </a:rPr>
              <a:t>ACCUEIL-FORMATION-TRAVAIL D’EQUIPE-VIVRE ENSEMBLE</a:t>
            </a:r>
          </a:p>
        </p:txBody>
      </p:sp>
      <p:sp>
        <p:nvSpPr>
          <p:cNvPr id="3" name="Rectangle 2"/>
          <p:cNvSpPr/>
          <p:nvPr/>
        </p:nvSpPr>
        <p:spPr>
          <a:xfrm>
            <a:off x="1115889" y="1141412"/>
            <a:ext cx="2278188" cy="584775"/>
          </a:xfrm>
          <a:prstGeom prst="rect">
            <a:avLst/>
          </a:prstGeom>
        </p:spPr>
        <p:txBody>
          <a:bodyPr wrap="none">
            <a:spAutoFit/>
          </a:bodyPr>
          <a:lstStyle/>
          <a:p>
            <a:r>
              <a:rPr lang="fr-FR" sz="3200" b="1" dirty="0" err="1"/>
              <a:t>Eph</a:t>
            </a:r>
            <a:r>
              <a:rPr lang="fr-FR" sz="3200" b="1" dirty="0"/>
              <a:t> 4v13-16</a:t>
            </a:r>
            <a:endParaRPr lang="fr-FR" sz="3200" dirty="0"/>
          </a:p>
        </p:txBody>
      </p:sp>
    </p:spTree>
    <p:extLst>
      <p:ext uri="{BB962C8B-B14F-4D97-AF65-F5344CB8AC3E}">
        <p14:creationId xmlns:p14="http://schemas.microsoft.com/office/powerpoint/2010/main" val="22009586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897459" y="835283"/>
            <a:ext cx="7413055" cy="5570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1" i="0" u="none" strike="noStrike" cap="none" normalizeH="0" baseline="0" dirty="0" smtClean="0">
                <a:ln>
                  <a:noFill/>
                </a:ln>
                <a:solidFill>
                  <a:schemeClr val="tx1"/>
                </a:solidFill>
                <a:effectLst/>
              </a:rPr>
              <a:t>                          </a:t>
            </a:r>
            <a:r>
              <a:rPr kumimoji="0" lang="fr-FR" altLang="fr-FR" sz="2800" b="1" i="0" u="none" strike="noStrike" cap="none" normalizeH="0" baseline="0" dirty="0" smtClean="0">
                <a:ln>
                  <a:noFill/>
                </a:ln>
                <a:solidFill>
                  <a:schemeClr val="tx1"/>
                </a:solidFill>
                <a:effectLst/>
              </a:rPr>
              <a:t>Dynamique de croissance de l’Eglise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2400" b="1" dirty="0"/>
          </a:p>
          <a:p>
            <a:pPr marL="228600" marR="0" lvl="0" indent="-228600" algn="l" defTabSz="914400" rtl="0" eaLnBrk="0" fontAlgn="base" latinLnBrk="0" hangingPunct="0">
              <a:lnSpc>
                <a:spcPct val="100000"/>
              </a:lnSpc>
              <a:spcBef>
                <a:spcPct val="0"/>
              </a:spcBef>
              <a:spcAft>
                <a:spcPct val="0"/>
              </a:spcAft>
              <a:buClrTx/>
              <a:buSzTx/>
              <a:buFontTx/>
              <a:buAutoNum type="arabicParenR"/>
              <a:tabLst/>
            </a:pPr>
            <a:r>
              <a:rPr kumimoji="0" lang="fr-FR" altLang="fr-FR" sz="2400" i="0" u="none" strike="noStrike" cap="none" normalizeH="0" baseline="0" dirty="0" smtClean="0">
                <a:ln>
                  <a:noFill/>
                </a:ln>
                <a:solidFill>
                  <a:schemeClr val="tx1"/>
                </a:solidFill>
                <a:effectLst/>
              </a:rPr>
              <a:t>Notions bibliques</a:t>
            </a:r>
          </a:p>
          <a:p>
            <a:pPr marL="228600" marR="0" lvl="0" indent="-228600" algn="l" defTabSz="914400" rtl="0" eaLnBrk="0" fontAlgn="base" latinLnBrk="0" hangingPunct="0">
              <a:lnSpc>
                <a:spcPct val="100000"/>
              </a:lnSpc>
              <a:spcBef>
                <a:spcPct val="0"/>
              </a:spcBef>
              <a:spcAft>
                <a:spcPct val="0"/>
              </a:spcAft>
              <a:buClrTx/>
              <a:buSzTx/>
              <a:buFontTx/>
              <a:buAutoNum type="arabicParenR"/>
              <a:tabLst/>
            </a:pPr>
            <a:endParaRPr lang="fr-FR" altLang="fr-FR" sz="2400" dirty="0"/>
          </a:p>
          <a:p>
            <a:pPr marL="228600" marR="0" lvl="0" indent="-228600" algn="l" defTabSz="914400" rtl="0" eaLnBrk="0" fontAlgn="base" latinLnBrk="0" hangingPunct="0">
              <a:lnSpc>
                <a:spcPct val="100000"/>
              </a:lnSpc>
              <a:spcBef>
                <a:spcPct val="0"/>
              </a:spcBef>
              <a:spcAft>
                <a:spcPct val="0"/>
              </a:spcAft>
              <a:buClrTx/>
              <a:buSzTx/>
              <a:buFontTx/>
              <a:buAutoNum type="arabicParenR"/>
              <a:tabLst/>
            </a:pPr>
            <a:r>
              <a:rPr kumimoji="0" lang="fr-FR" altLang="fr-FR" sz="2400" i="0" u="none" strike="noStrike" cap="none" normalizeH="0" baseline="0" dirty="0" smtClean="0">
                <a:ln>
                  <a:noFill/>
                </a:ln>
                <a:solidFill>
                  <a:schemeClr val="tx1"/>
                </a:solidFill>
                <a:effectLst/>
              </a:rPr>
              <a:t>Les problèmes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40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lang="fr-FR" altLang="fr-FR" sz="2400" dirty="0" smtClean="0"/>
              <a:t>3) Les priorités (</a:t>
            </a:r>
            <a:r>
              <a:rPr kumimoji="0" lang="fr-FR" altLang="fr-FR" sz="2400" i="0" u="none" strike="noStrike" cap="none" normalizeH="0" baseline="0" dirty="0" smtClean="0">
                <a:ln>
                  <a:noFill/>
                </a:ln>
                <a:solidFill>
                  <a:schemeClr val="tx1"/>
                </a:solidFill>
                <a:effectLst/>
              </a:rPr>
              <a:t>image de la vigne et </a:t>
            </a:r>
            <a:r>
              <a:rPr lang="fr-FR" altLang="fr-FR" sz="2400" dirty="0" smtClean="0"/>
              <a:t>du </a:t>
            </a:r>
            <a:r>
              <a:rPr kumimoji="0" lang="fr-FR" altLang="fr-FR" sz="2400" i="0" u="none" strike="noStrike" cap="none" normalizeH="0" baseline="0" dirty="0" smtClean="0">
                <a:ln>
                  <a:noFill/>
                </a:ln>
                <a:solidFill>
                  <a:schemeClr val="tx1"/>
                </a:solidFill>
                <a:effectLst/>
              </a:rPr>
              <a:t>treillis)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2400" dirty="0"/>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i="0" u="none" strike="noStrike" cap="none" normalizeH="0" baseline="0" dirty="0" smtClean="0">
                <a:ln>
                  <a:noFill/>
                </a:ln>
                <a:solidFill>
                  <a:schemeClr val="tx1"/>
                </a:solidFill>
                <a:effectLst/>
              </a:rPr>
              <a:t>4) Les</a:t>
            </a:r>
            <a:r>
              <a:rPr lang="fr-FR" altLang="fr-FR" sz="2400" dirty="0" smtClean="0"/>
              <a:t> outils</a:t>
            </a:r>
            <a:endParaRPr kumimoji="0" lang="fr-FR" altLang="fr-FR" sz="240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2400" dirty="0"/>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i="0" u="none" strike="noStrike" cap="none" normalizeH="0" baseline="0" dirty="0" smtClean="0">
                <a:ln>
                  <a:noFill/>
                </a:ln>
                <a:solidFill>
                  <a:schemeClr val="tx1"/>
                </a:solidFill>
                <a:effectLst/>
              </a:rPr>
              <a:t>5) </a:t>
            </a:r>
            <a:r>
              <a:rPr lang="fr-FR" altLang="fr-FR" sz="2400" dirty="0"/>
              <a:t>E</a:t>
            </a:r>
            <a:r>
              <a:rPr kumimoji="0" lang="fr-FR" altLang="fr-FR" sz="2400" i="0" u="none" strike="noStrike" cap="none" normalizeH="0" dirty="0" smtClean="0">
                <a:ln>
                  <a:noFill/>
                </a:ln>
                <a:solidFill>
                  <a:schemeClr val="tx1"/>
                </a:solidFill>
                <a:effectLst/>
              </a:rPr>
              <a:t>léments bibliographiques</a:t>
            </a:r>
            <a:endParaRPr kumimoji="0" lang="fr-FR" altLang="fr-FR" sz="240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4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36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lang="fr-FR" altLang="fr-FR" sz="2800" b="1" dirty="0" smtClean="0"/>
              <a:t>                     Atelier : </a:t>
            </a:r>
            <a:r>
              <a:rPr lang="fr-FR" altLang="fr-FR" sz="2800" dirty="0" smtClean="0"/>
              <a:t>réflexions sur 1 Tim 2v 2</a:t>
            </a:r>
            <a:endParaRPr kumimoji="0" lang="fr-FR" altLang="fr-FR" sz="2800" i="0" u="none" strike="noStrike" cap="none" normalizeH="0" baseline="0" dirty="0" smtClean="0">
              <a:ln>
                <a:noFill/>
              </a:ln>
              <a:solidFill>
                <a:schemeClr val="tx1"/>
              </a:solidFill>
              <a:effectLst/>
            </a:endParaRPr>
          </a:p>
        </p:txBody>
      </p:sp>
      <p:sp>
        <p:nvSpPr>
          <p:cNvPr id="4" name="Ellipse 3"/>
          <p:cNvSpPr/>
          <p:nvPr/>
        </p:nvSpPr>
        <p:spPr>
          <a:xfrm>
            <a:off x="378690" y="2191704"/>
            <a:ext cx="3482109" cy="914400"/>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8255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23461" y="234030"/>
            <a:ext cx="832401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400" b="1" i="0" u="none" strike="noStrike" cap="none" normalizeH="0" baseline="0" dirty="0" smtClean="0">
                <a:ln>
                  <a:noFill/>
                </a:ln>
                <a:solidFill>
                  <a:schemeClr val="tx1"/>
                </a:solidFill>
                <a:effectLst/>
              </a:rPr>
              <a:t>  </a:t>
            </a:r>
            <a:r>
              <a:rPr lang="fr-FR" altLang="fr-FR" sz="2800" b="1" dirty="0" smtClean="0"/>
              <a:t>Les problèmes de dynamique de croissance de l’Eglise</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800" b="1" i="0" u="none" strike="noStrike" cap="none" normalizeH="0" baseline="0" dirty="0" smtClean="0">
                <a:ln>
                  <a:noFill/>
                </a:ln>
                <a:solidFill>
                  <a:schemeClr val="tx1"/>
                </a:solidFill>
                <a:effectLst/>
              </a:rPr>
              <a:t>=le manque</a:t>
            </a:r>
            <a:r>
              <a:rPr kumimoji="0" lang="fr-FR" altLang="fr-FR" sz="2800" b="1" i="0" u="none" strike="noStrike" cap="none" normalizeH="0" dirty="0" smtClean="0">
                <a:ln>
                  <a:noFill/>
                </a:ln>
                <a:solidFill>
                  <a:schemeClr val="tx1"/>
                </a:solidFill>
                <a:effectLst/>
              </a:rPr>
              <a:t> de croissance</a:t>
            </a:r>
            <a:endParaRPr kumimoji="0" lang="fr-FR" altLang="fr-FR" sz="2800" b="1"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lang="fr-FR" altLang="fr-FR" sz="2400" b="1" dirty="0"/>
          </a:p>
        </p:txBody>
      </p:sp>
      <p:sp>
        <p:nvSpPr>
          <p:cNvPr id="3" name="Rectangle 2"/>
          <p:cNvSpPr/>
          <p:nvPr/>
        </p:nvSpPr>
        <p:spPr>
          <a:xfrm>
            <a:off x="2438400" y="1108839"/>
            <a:ext cx="5080000" cy="5632311"/>
          </a:xfrm>
          <a:prstGeom prst="rect">
            <a:avLst/>
          </a:prstGeom>
        </p:spPr>
        <p:txBody>
          <a:bodyPr wrap="square">
            <a:spAutoFit/>
          </a:bodyPr>
          <a:lstStyle/>
          <a:p>
            <a:pPr algn="just">
              <a:lnSpc>
                <a:spcPct val="200000"/>
              </a:lnSpc>
              <a:spcAft>
                <a:spcPts val="0"/>
              </a:spcAft>
            </a:pPr>
            <a:r>
              <a:rPr lang="fr-FR" sz="2000" dirty="0" smtClean="0">
                <a:latin typeface="Calibri" panose="020F0502020204030204" pitchFamily="34" charset="0"/>
                <a:ea typeface="Calibri" panose="020F0502020204030204" pitchFamily="34" charset="0"/>
                <a:cs typeface="Times New Roman" panose="02020603050405020304" pitchFamily="18" charset="0"/>
              </a:rPr>
              <a:t>8 critères favorables à la croissance :</a:t>
            </a:r>
          </a:p>
          <a:p>
            <a:pPr marL="342900" indent="-342900" algn="just">
              <a:lnSpc>
                <a:spcPct val="200000"/>
              </a:lnSpc>
              <a:buAutoNum type="arabicParenR"/>
            </a:pPr>
            <a:r>
              <a:rPr lang="fr-FR" sz="2000" b="1" dirty="0" smtClean="0"/>
              <a:t>les responsabilités déléguées </a:t>
            </a:r>
          </a:p>
          <a:p>
            <a:pPr marL="342900" indent="-342900" algn="just">
              <a:lnSpc>
                <a:spcPct val="200000"/>
              </a:lnSpc>
              <a:buAutoNum type="arabicParenR"/>
            </a:pPr>
            <a:r>
              <a:rPr lang="fr-FR" sz="2000" b="1" dirty="0" smtClean="0"/>
              <a:t>le service selon les dons </a:t>
            </a:r>
          </a:p>
          <a:p>
            <a:pPr marL="342900" indent="-342900" algn="just">
              <a:lnSpc>
                <a:spcPct val="200000"/>
              </a:lnSpc>
              <a:buAutoNum type="arabicParenR"/>
            </a:pPr>
            <a:r>
              <a:rPr lang="fr-FR" sz="2000" b="1" dirty="0" smtClean="0"/>
              <a:t>la joie et l’enthousiasme dans l’Eglise </a:t>
            </a:r>
          </a:p>
          <a:p>
            <a:pPr marL="342900" indent="-342900" algn="just">
              <a:lnSpc>
                <a:spcPct val="200000"/>
              </a:lnSpc>
              <a:buAutoNum type="arabicParenR"/>
            </a:pPr>
            <a:r>
              <a:rPr lang="fr-FR" sz="2000" b="1" dirty="0" smtClean="0"/>
              <a:t>les structures efficaces </a:t>
            </a:r>
          </a:p>
          <a:p>
            <a:pPr marL="342900" indent="-342900" algn="just">
              <a:lnSpc>
                <a:spcPct val="200000"/>
              </a:lnSpc>
              <a:buAutoNum type="arabicParenR"/>
            </a:pPr>
            <a:r>
              <a:rPr lang="fr-FR" sz="2000" b="1" dirty="0" smtClean="0"/>
              <a:t>les cultes édifiants </a:t>
            </a:r>
          </a:p>
          <a:p>
            <a:pPr marL="342900" indent="-342900" algn="just">
              <a:lnSpc>
                <a:spcPct val="200000"/>
              </a:lnSpc>
              <a:buAutoNum type="arabicParenR"/>
            </a:pPr>
            <a:r>
              <a:rPr lang="fr-FR" sz="2000" b="1" dirty="0" smtClean="0"/>
              <a:t>les groupes de maison</a:t>
            </a:r>
          </a:p>
          <a:p>
            <a:pPr marL="342900" indent="-342900" algn="just">
              <a:lnSpc>
                <a:spcPct val="200000"/>
              </a:lnSpc>
              <a:buAutoNum type="arabicParenR"/>
            </a:pPr>
            <a:r>
              <a:rPr lang="fr-FR" sz="2000" b="1" dirty="0" smtClean="0"/>
              <a:t>l’évangélisation adaptée</a:t>
            </a:r>
          </a:p>
          <a:p>
            <a:pPr marL="342900" indent="-342900" algn="just">
              <a:lnSpc>
                <a:spcPct val="200000"/>
              </a:lnSpc>
              <a:buAutoNum type="arabicParenR"/>
            </a:pPr>
            <a:r>
              <a:rPr lang="fr-FR" sz="2000" b="1" dirty="0" smtClean="0"/>
              <a:t>les relations amicales</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pic>
        <p:nvPicPr>
          <p:cNvPr id="8194" name="Picture 2" descr="Colonne Grecque en pierre patinÃ©e - 100cm"/>
          <p:cNvPicPr>
            <a:picLocks noChangeAspect="1" noChangeArrowheads="1"/>
          </p:cNvPicPr>
          <p:nvPr/>
        </p:nvPicPr>
        <p:blipFill rotWithShape="1">
          <a:blip r:embed="rId3">
            <a:extLst>
              <a:ext uri="{28A0092B-C50C-407E-A947-70E740481C1C}">
                <a14:useLocalDpi xmlns:a14="http://schemas.microsoft.com/office/drawing/2010/main" val="0"/>
              </a:ext>
            </a:extLst>
          </a:blip>
          <a:srcRect l="35249" t="1456" r="35057" b="-1456"/>
          <a:stretch/>
        </p:blipFill>
        <p:spPr bwMode="auto">
          <a:xfrm>
            <a:off x="800100" y="1862137"/>
            <a:ext cx="1295400" cy="43624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olonne Grecque en pierre patinÃ©e - 100cm"/>
          <p:cNvPicPr>
            <a:picLocks noChangeAspect="1" noChangeArrowheads="1"/>
          </p:cNvPicPr>
          <p:nvPr/>
        </p:nvPicPr>
        <p:blipFill rotWithShape="1">
          <a:blip r:embed="rId3">
            <a:extLst>
              <a:ext uri="{28A0092B-C50C-407E-A947-70E740481C1C}">
                <a14:useLocalDpi xmlns:a14="http://schemas.microsoft.com/office/drawing/2010/main" val="0"/>
              </a:ext>
            </a:extLst>
          </a:blip>
          <a:srcRect l="35249" t="1456" r="35057" b="-1456"/>
          <a:stretch/>
        </p:blipFill>
        <p:spPr bwMode="auto">
          <a:xfrm>
            <a:off x="7175500" y="1874837"/>
            <a:ext cx="1295400" cy="4362451"/>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rot="16200000">
            <a:off x="-452992" y="3594099"/>
            <a:ext cx="2353786" cy="461665"/>
          </a:xfrm>
          <a:prstGeom prst="rect">
            <a:avLst/>
          </a:prstGeom>
          <a:noFill/>
        </p:spPr>
        <p:txBody>
          <a:bodyPr wrap="none" rtlCol="0">
            <a:spAutoFit/>
          </a:bodyPr>
          <a:lstStyle/>
          <a:p>
            <a:r>
              <a:rPr lang="fr-FR" sz="2400" b="1" dirty="0" smtClean="0"/>
              <a:t>Christocentrisme</a:t>
            </a:r>
            <a:endParaRPr lang="fr-FR" sz="2400" b="1" dirty="0"/>
          </a:p>
        </p:txBody>
      </p:sp>
      <p:sp>
        <p:nvSpPr>
          <p:cNvPr id="8" name="ZoneTexte 7"/>
          <p:cNvSpPr txBox="1"/>
          <p:nvPr/>
        </p:nvSpPr>
        <p:spPr>
          <a:xfrm rot="5400000">
            <a:off x="7402467" y="3594099"/>
            <a:ext cx="2136867" cy="461665"/>
          </a:xfrm>
          <a:prstGeom prst="rect">
            <a:avLst/>
          </a:prstGeom>
          <a:noFill/>
        </p:spPr>
        <p:txBody>
          <a:bodyPr wrap="none" rtlCol="0">
            <a:spAutoFit/>
          </a:bodyPr>
          <a:lstStyle/>
          <a:p>
            <a:r>
              <a:rPr lang="fr-FR" sz="2400" b="1" dirty="0" smtClean="0"/>
              <a:t>La vie de prière</a:t>
            </a:r>
            <a:endParaRPr lang="fr-FR" sz="2400" b="1" dirty="0"/>
          </a:p>
        </p:txBody>
      </p:sp>
    </p:spTree>
    <p:extLst>
      <p:ext uri="{BB962C8B-B14F-4D97-AF65-F5344CB8AC3E}">
        <p14:creationId xmlns:p14="http://schemas.microsoft.com/office/powerpoint/2010/main" val="136907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19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801</TotalTime>
  <Words>694</Words>
  <Application>Microsoft Office PowerPoint</Application>
  <PresentationFormat>Affichage à l'écran (4:3)</PresentationFormat>
  <Paragraphs>200</Paragraphs>
  <Slides>22</Slides>
  <Notes>4</Notes>
  <HiddenSlides>0</HiddenSlides>
  <MMClips>2</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22</vt:i4>
      </vt:variant>
    </vt:vector>
  </HeadingPairs>
  <TitlesOfParts>
    <vt:vector size="27" baseType="lpstr">
      <vt:lpstr>Arial</vt:lpstr>
      <vt:lpstr>Calibri</vt:lpstr>
      <vt:lpstr>Calibri Light</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Romaric</dc:creator>
  <cp:lastModifiedBy>Romaric</cp:lastModifiedBy>
  <cp:revision>33</cp:revision>
  <cp:lastPrinted>2018-05-24T04:12:01Z</cp:lastPrinted>
  <dcterms:created xsi:type="dcterms:W3CDTF">2018-05-23T15:28:58Z</dcterms:created>
  <dcterms:modified xsi:type="dcterms:W3CDTF">2018-05-24T09:05:50Z</dcterms:modified>
</cp:coreProperties>
</file>