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5" r:id="rId4"/>
    <p:sldId id="288" r:id="rId5"/>
    <p:sldId id="261" r:id="rId6"/>
    <p:sldId id="286" r:id="rId7"/>
    <p:sldId id="262" r:id="rId8"/>
    <p:sldId id="258" r:id="rId9"/>
    <p:sldId id="287" r:id="rId10"/>
    <p:sldId id="292" r:id="rId11"/>
    <p:sldId id="289" r:id="rId12"/>
    <p:sldId id="264" r:id="rId13"/>
    <p:sldId id="293" r:id="rId14"/>
    <p:sldId id="263" r:id="rId15"/>
    <p:sldId id="295" r:id="rId16"/>
    <p:sldId id="278" r:id="rId17"/>
    <p:sldId id="291" r:id="rId18"/>
    <p:sldId id="290" r:id="rId19"/>
    <p:sldId id="296" r:id="rId20"/>
    <p:sldId id="297" r:id="rId21"/>
    <p:sldId id="299" r:id="rId22"/>
    <p:sldId id="279" r:id="rId23"/>
    <p:sldId id="301" r:id="rId24"/>
    <p:sldId id="280" r:id="rId25"/>
    <p:sldId id="300" r:id="rId26"/>
    <p:sldId id="284" r:id="rId27"/>
    <p:sldId id="298" r:id="rId28"/>
    <p:sldId id="28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p:scale>
          <a:sx n="60" d="100"/>
          <a:sy n="60" d="100"/>
        </p:scale>
        <p:origin x="908" y="148"/>
      </p:cViewPr>
      <p:guideLst/>
    </p:cSldViewPr>
  </p:slideViewPr>
  <p:notesTextViewPr>
    <p:cViewPr>
      <p:scale>
        <a:sx n="1" d="1"/>
        <a:sy n="1" d="1"/>
      </p:scale>
      <p:origin x="0" y="0"/>
    </p:cViewPr>
  </p:notesTextViewPr>
  <p:sorterViewPr>
    <p:cViewPr>
      <p:scale>
        <a:sx n="70" d="100"/>
        <a:sy n="70" d="100"/>
      </p:scale>
      <p:origin x="0" y="-3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BB1E4-230E-4A59-B70C-E5519E4BA752}" type="datetimeFigureOut">
              <a:rPr lang="fr-FR" smtClean="0"/>
              <a:t>26/08/2020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6DB91-084C-4918-B22B-E03FDDE2A6E5}" type="slidenum">
              <a:rPr lang="fr-FR" smtClean="0"/>
              <a:t>‹N°›</a:t>
            </a:fld>
            <a:endParaRPr lang="fr-FR"/>
          </a:p>
        </p:txBody>
      </p:sp>
    </p:spTree>
    <p:extLst>
      <p:ext uri="{BB962C8B-B14F-4D97-AF65-F5344CB8AC3E}">
        <p14:creationId xmlns:p14="http://schemas.microsoft.com/office/powerpoint/2010/main" val="937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Je rends grâces à celui qui m’a fortifié, à Jésus-Christ notre Seigneur, de ce qu’il m’a jugé fidèle, (1-13) en m’établissant dans le ministère,</a:t>
            </a:r>
          </a:p>
          <a:p>
            <a:r>
              <a:rPr lang="fr-FR" dirty="0" smtClean="0"/>
              <a:t>13  moi qui étais auparavant un blasphémateur, un persécuteur, un homme violent. Mais j’ai obtenu miséricorde, parce que j’agissais par ignorance, dans l’incrédulité ;</a:t>
            </a:r>
          </a:p>
          <a:p>
            <a:r>
              <a:rPr lang="fr-FR" dirty="0" smtClean="0"/>
              <a:t>14  et la grâce de notre Seigneur a surabondé, avec la foi et la charité qui est en Jésus-Christ.</a:t>
            </a:r>
          </a:p>
          <a:p>
            <a:r>
              <a:rPr lang="fr-FR" dirty="0" smtClean="0"/>
              <a:t>15  C’est une parole certaine et entièrement digne d’être reçue, que Jésus-Christ est venu dans le monde pour sauver les pécheurs, dont je suis le premier.</a:t>
            </a:r>
          </a:p>
          <a:p>
            <a:r>
              <a:rPr lang="fr-FR" dirty="0" smtClean="0"/>
              <a:t>16  Mais j’ai obtenu miséricorde, afin que Jésus-Christ fît voir en moi le premier toute sa longanimité, pour que je servisse d’exemple à ceux qui croiraient en lui pour la vie éternelle.</a:t>
            </a:r>
          </a:p>
          <a:p>
            <a:r>
              <a:rPr lang="fr-FR" dirty="0" smtClean="0"/>
              <a:t>17  Au roi des siècles, immortel, invisible, seul Dieu, soient honneur et gloire, aux siècles des siècles ! Amen !</a:t>
            </a:r>
          </a:p>
          <a:p>
            <a:endParaRPr lang="fr-FR" dirty="0"/>
          </a:p>
        </p:txBody>
      </p:sp>
      <p:sp>
        <p:nvSpPr>
          <p:cNvPr id="4" name="Espace réservé du numéro de diapositive 3"/>
          <p:cNvSpPr>
            <a:spLocks noGrp="1"/>
          </p:cNvSpPr>
          <p:nvPr>
            <p:ph type="sldNum" sz="quarter" idx="10"/>
          </p:nvPr>
        </p:nvSpPr>
        <p:spPr/>
        <p:txBody>
          <a:bodyPr/>
          <a:lstStyle/>
          <a:p>
            <a:fld id="{3F46DB91-084C-4918-B22B-E03FDDE2A6E5}" type="slidenum">
              <a:rPr lang="fr-FR" smtClean="0"/>
              <a:t>12</a:t>
            </a:fld>
            <a:endParaRPr lang="fr-FR"/>
          </a:p>
        </p:txBody>
      </p:sp>
    </p:spTree>
    <p:extLst>
      <p:ext uri="{BB962C8B-B14F-4D97-AF65-F5344CB8AC3E}">
        <p14:creationId xmlns:p14="http://schemas.microsoft.com/office/powerpoint/2010/main" val="101259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Je rends grâces à celui qui m’a fortifié, à Jésus-Christ notre Seigneur, de ce qu’il m’a jugé fidèle, (1-13) en m’établissant dans le ministère,</a:t>
            </a:r>
          </a:p>
          <a:p>
            <a:r>
              <a:rPr lang="fr-FR" dirty="0" smtClean="0"/>
              <a:t>13  moi qui étais auparavant un blasphémateur, un persécuteur, un homme violent. Mais j’ai obtenu miséricorde, parce que j’agissais par ignorance, dans l’incrédulité ;</a:t>
            </a:r>
          </a:p>
          <a:p>
            <a:r>
              <a:rPr lang="fr-FR" dirty="0" smtClean="0"/>
              <a:t>14  et la grâce de notre Seigneur a surabondé, avec la foi et la charité qui est en Jésus-Christ.</a:t>
            </a:r>
          </a:p>
          <a:p>
            <a:r>
              <a:rPr lang="fr-FR" dirty="0" smtClean="0"/>
              <a:t>15  C’est une parole certaine et entièrement digne d’être reçue, que Jésus-Christ est venu dans le monde pour sauver les pécheurs, dont je suis le premier.</a:t>
            </a:r>
          </a:p>
          <a:p>
            <a:r>
              <a:rPr lang="fr-FR" dirty="0" smtClean="0"/>
              <a:t>16  Mais j’ai obtenu miséricorde, afin que Jésus-Christ fît voir en moi le premier toute sa longanimité, pour que je servisse d’exemple à ceux qui croiraient en lui pour la vie éternelle.</a:t>
            </a:r>
          </a:p>
          <a:p>
            <a:r>
              <a:rPr lang="fr-FR" dirty="0" smtClean="0"/>
              <a:t>17  Au roi des siècles, immortel, invisible, seul Dieu, soient honneur et gloire, aux siècles des siècles ! Amen !</a:t>
            </a:r>
          </a:p>
          <a:p>
            <a:endParaRPr lang="fr-FR" dirty="0"/>
          </a:p>
        </p:txBody>
      </p:sp>
      <p:sp>
        <p:nvSpPr>
          <p:cNvPr id="4" name="Espace réservé du numéro de diapositive 3"/>
          <p:cNvSpPr>
            <a:spLocks noGrp="1"/>
          </p:cNvSpPr>
          <p:nvPr>
            <p:ph type="sldNum" sz="quarter" idx="10"/>
          </p:nvPr>
        </p:nvSpPr>
        <p:spPr/>
        <p:txBody>
          <a:bodyPr/>
          <a:lstStyle/>
          <a:p>
            <a:fld id="{3F46DB91-084C-4918-B22B-E03FDDE2A6E5}" type="slidenum">
              <a:rPr lang="fr-FR" smtClean="0"/>
              <a:t>13</a:t>
            </a:fld>
            <a:endParaRPr lang="fr-FR"/>
          </a:p>
        </p:txBody>
      </p:sp>
    </p:spTree>
    <p:extLst>
      <p:ext uri="{BB962C8B-B14F-4D97-AF65-F5344CB8AC3E}">
        <p14:creationId xmlns:p14="http://schemas.microsoft.com/office/powerpoint/2010/main" val="41820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7309E71-68FE-4B92-B504-F4A1A2391592}" type="datetimeFigureOut">
              <a:rPr lang="fr-FR" smtClean="0"/>
              <a:t>25/08/2020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128154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309E71-68FE-4B92-B504-F4A1A2391592}" type="datetimeFigureOut">
              <a:rPr lang="fr-FR" smtClean="0"/>
              <a:t>25/08/2020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150434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309E71-68FE-4B92-B504-F4A1A2391592}" type="datetimeFigureOut">
              <a:rPr lang="fr-FR" smtClean="0"/>
              <a:t>25/08/2020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8736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309E71-68FE-4B92-B504-F4A1A2391592}" type="datetimeFigureOut">
              <a:rPr lang="fr-FR" smtClean="0"/>
              <a:t>25/08/2020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386748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7309E71-68FE-4B92-B504-F4A1A2391592}" type="datetimeFigureOut">
              <a:rPr lang="fr-FR" smtClean="0"/>
              <a:t>25/08/2020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198498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309E71-68FE-4B92-B504-F4A1A2391592}" type="datetimeFigureOut">
              <a:rPr lang="fr-FR" smtClean="0"/>
              <a:t>25/08/2020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354008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309E71-68FE-4B92-B504-F4A1A2391592}" type="datetimeFigureOut">
              <a:rPr lang="fr-FR" smtClean="0"/>
              <a:t>25/08/2020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66630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7309E71-68FE-4B92-B504-F4A1A2391592}" type="datetimeFigureOut">
              <a:rPr lang="fr-FR" smtClean="0"/>
              <a:t>25/08/2020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386999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309E71-68FE-4B92-B504-F4A1A2391592}" type="datetimeFigureOut">
              <a:rPr lang="fr-FR" smtClean="0"/>
              <a:t>25/08/2020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26822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7309E71-68FE-4B92-B504-F4A1A2391592}" type="datetimeFigureOut">
              <a:rPr lang="fr-FR" smtClean="0"/>
              <a:t>25/08/2020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377118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7309E71-68FE-4B92-B504-F4A1A2391592}" type="datetimeFigureOut">
              <a:rPr lang="fr-FR" smtClean="0"/>
              <a:t>25/08/2020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4BE621-6EE3-4A84-84C5-F800683AA372}" type="slidenum">
              <a:rPr lang="fr-FR" smtClean="0"/>
              <a:t>‹N°›</a:t>
            </a:fld>
            <a:endParaRPr lang="fr-FR"/>
          </a:p>
        </p:txBody>
      </p:sp>
    </p:spTree>
    <p:extLst>
      <p:ext uri="{BB962C8B-B14F-4D97-AF65-F5344CB8AC3E}">
        <p14:creationId xmlns:p14="http://schemas.microsoft.com/office/powerpoint/2010/main" val="138588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09E71-68FE-4B92-B504-F4A1A2391592}" type="datetimeFigureOut">
              <a:rPr lang="fr-FR" smtClean="0"/>
              <a:t>25/08/2020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BE621-6EE3-4A84-84C5-F800683AA372}" type="slidenum">
              <a:rPr lang="fr-FR" smtClean="0"/>
              <a:t>‹N°›</a:t>
            </a:fld>
            <a:endParaRPr lang="fr-FR"/>
          </a:p>
        </p:txBody>
      </p:sp>
    </p:spTree>
    <p:extLst>
      <p:ext uri="{BB962C8B-B14F-4D97-AF65-F5344CB8AC3E}">
        <p14:creationId xmlns:p14="http://schemas.microsoft.com/office/powerpoint/2010/main" val="4028821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s>
</file>

<file path=ppt/slides/_rels/slide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402336" y="2325307"/>
            <a:ext cx="6525768" cy="2387600"/>
          </a:xfrm>
        </p:spPr>
        <p:txBody>
          <a:bodyPr>
            <a:normAutofit fontScale="90000"/>
          </a:bodyPr>
          <a:lstStyle/>
          <a:p>
            <a:r>
              <a:rPr lang="fr-FR" b="1" dirty="0" smtClean="0"/>
              <a:t>Le règne </a:t>
            </a:r>
            <a:br>
              <a:rPr lang="fr-FR" b="1" dirty="0" smtClean="0"/>
            </a:br>
            <a:r>
              <a:rPr lang="fr-FR" b="1" dirty="0" smtClean="0"/>
              <a:t>de 1000 ans</a:t>
            </a:r>
            <a:br>
              <a:rPr lang="fr-FR" b="1" dirty="0" smtClean="0"/>
            </a:br>
            <a:r>
              <a:rPr lang="fr-FR" b="1" dirty="0" smtClean="0"/>
              <a:t/>
            </a:r>
            <a:br>
              <a:rPr lang="fr-FR" b="1" dirty="0" smtClean="0"/>
            </a:br>
            <a:r>
              <a:rPr lang="fr-FR" sz="2700" b="1" dirty="0" smtClean="0"/>
              <a:t>Quelques lectures concernant le règne terrestre de Christ pour notre encouragement</a:t>
            </a:r>
            <a:endParaRPr lang="fr-FR" sz="2700" b="1" dirty="0"/>
          </a:p>
        </p:txBody>
      </p:sp>
      <p:pic>
        <p:nvPicPr>
          <p:cNvPr id="4" name="Image 3"/>
          <p:cNvPicPr>
            <a:picLocks noChangeAspect="1"/>
          </p:cNvPicPr>
          <p:nvPr>
            <p:custDataLst>
              <p:tags r:id="rId2"/>
            </p:custDataLst>
          </p:nvPr>
        </p:nvPicPr>
        <p:blipFill>
          <a:blip r:embed="rId5"/>
          <a:stretch>
            <a:fillRect/>
          </a:stretch>
        </p:blipFill>
        <p:spPr>
          <a:xfrm>
            <a:off x="7365710" y="694264"/>
            <a:ext cx="3766457" cy="5649686"/>
          </a:xfrm>
          <a:prstGeom prst="rect">
            <a:avLst/>
          </a:prstGeom>
        </p:spPr>
      </p:pic>
      <p:sp>
        <p:nvSpPr>
          <p:cNvPr id="5" name="ZoneTexte 4"/>
          <p:cNvSpPr txBox="1"/>
          <p:nvPr>
            <p:custDataLst>
              <p:tags r:id="rId3"/>
            </p:custDataLst>
          </p:nvPr>
        </p:nvSpPr>
        <p:spPr>
          <a:xfrm>
            <a:off x="109728" y="6419088"/>
            <a:ext cx="1165063" cy="369332"/>
          </a:xfrm>
          <a:prstGeom prst="rect">
            <a:avLst/>
          </a:prstGeom>
          <a:noFill/>
        </p:spPr>
        <p:txBody>
          <a:bodyPr wrap="none" rtlCol="0">
            <a:spAutoFit/>
          </a:bodyPr>
          <a:lstStyle/>
          <a:p>
            <a:r>
              <a:rPr lang="fr-FR" i="1" dirty="0" smtClean="0"/>
              <a:t>BALS 2020</a:t>
            </a:r>
            <a:endParaRPr lang="fr-FR" i="1" dirty="0"/>
          </a:p>
        </p:txBody>
      </p:sp>
    </p:spTree>
    <p:extLst>
      <p:ext uri="{BB962C8B-B14F-4D97-AF65-F5344CB8AC3E}">
        <p14:creationId xmlns:p14="http://schemas.microsoft.com/office/powerpoint/2010/main" val="186226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504479" y="1485368"/>
            <a:ext cx="11466576" cy="4985980"/>
          </a:xfrm>
          <a:prstGeom prst="rect">
            <a:avLst/>
          </a:prstGeom>
          <a:noFill/>
        </p:spPr>
        <p:txBody>
          <a:bodyPr wrap="square" rtlCol="0">
            <a:spAutoFit/>
          </a:bodyPr>
          <a:lstStyle/>
          <a:p>
            <a:r>
              <a:rPr lang="fr-FR" sz="2000" b="1" dirty="0" smtClean="0"/>
              <a:t>Christ est Roi et reconnu comme tel par les siens</a:t>
            </a:r>
          </a:p>
          <a:p>
            <a:endParaRPr lang="fr-FR" sz="2000" b="1" dirty="0"/>
          </a:p>
          <a:p>
            <a:r>
              <a:rPr lang="fr-FR" sz="2000" dirty="0" smtClean="0"/>
              <a:t>Jean 18:36-37  «</a:t>
            </a:r>
            <a:r>
              <a:rPr lang="fr-FR" sz="2000" i="1" dirty="0" smtClean="0"/>
              <a:t> Jésus répondit, Mon royaume n’est pas de ce monde. Si mon royaume était de ce monde, mes serviteurs auraient combattu, afin que je ne fusse pas livré aux Juifs ; mais maintenant mon royaume n’est pas d’ici. Pilate donc lui dit, Tu es donc roi ? </a:t>
            </a:r>
            <a:r>
              <a:rPr lang="fr-FR" sz="2000" b="1" i="1" dirty="0" smtClean="0"/>
              <a:t>Jésus répondit, Tu le dis que moi je suis roi. </a:t>
            </a:r>
            <a:r>
              <a:rPr lang="fr-FR" sz="2000" i="1" dirty="0" smtClean="0"/>
              <a:t>Moi, je suis né pour ceci, et c’est pour ceci que je suis venu dans le monde, afin de rendre témoignage à la vérité. Quiconque est de la vérité, écoute ma voix. »</a:t>
            </a:r>
          </a:p>
          <a:p>
            <a:endParaRPr lang="fr-FR" sz="2000" i="1" dirty="0" smtClean="0"/>
          </a:p>
          <a:p>
            <a:r>
              <a:rPr lang="fr-FR" sz="2000" i="1" dirty="0" smtClean="0"/>
              <a:t>Matthieu 28 v18 « Jésus, s’étant approché, leur parla ainsi : </a:t>
            </a:r>
            <a:r>
              <a:rPr lang="fr-FR" sz="2000" b="1" i="1" dirty="0" smtClean="0"/>
              <a:t>Tout pouvoir m’a été donné dans le ciel et sur la terre. »</a:t>
            </a:r>
          </a:p>
          <a:p>
            <a:endParaRPr lang="fr-FR" sz="2000" b="1" i="1" dirty="0" smtClean="0"/>
          </a:p>
          <a:p>
            <a:r>
              <a:rPr lang="fr-FR" sz="2000" i="1" dirty="0" smtClean="0"/>
              <a:t>Actes 17 v6-7 « ils traînèrent Jason et quelques frères devant les magistrats de la ville, en criant : Ces gens, qui ont bouleversé le monde, sont aussi venus ici, et Jason les a reçus. Ils agissent tous contre les édits de César, </a:t>
            </a:r>
            <a:r>
              <a:rPr lang="fr-FR" sz="2000" b="1" i="1" dirty="0" smtClean="0"/>
              <a:t>disant qu’il y a un autre roi, Jésus</a:t>
            </a:r>
            <a:r>
              <a:rPr lang="fr-FR" sz="2000" i="1" dirty="0" smtClean="0"/>
              <a:t>. »</a:t>
            </a:r>
          </a:p>
          <a:p>
            <a:endParaRPr lang="fr-FR" sz="2000" i="1" dirty="0"/>
          </a:p>
          <a:p>
            <a:endParaRPr lang="fr-FR" dirty="0"/>
          </a:p>
        </p:txBody>
      </p:sp>
    </p:spTree>
    <p:extLst>
      <p:ext uri="{BB962C8B-B14F-4D97-AF65-F5344CB8AC3E}">
        <p14:creationId xmlns:p14="http://schemas.microsoft.com/office/powerpoint/2010/main" val="356316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429768" y="610136"/>
            <a:ext cx="11466576" cy="6124754"/>
          </a:xfrm>
          <a:prstGeom prst="rect">
            <a:avLst/>
          </a:prstGeom>
          <a:noFill/>
        </p:spPr>
        <p:txBody>
          <a:bodyPr wrap="square" rtlCol="0">
            <a:spAutoFit/>
          </a:bodyPr>
          <a:lstStyle/>
          <a:p>
            <a:r>
              <a:rPr lang="fr-FR" sz="2000" b="1" dirty="0" smtClean="0"/>
              <a:t>Christ est assis sur un trône</a:t>
            </a:r>
          </a:p>
          <a:p>
            <a:pPr marL="285750" indent="-285750">
              <a:buFont typeface="Arial" panose="020B0604020202020204" pitchFamily="34" charset="0"/>
              <a:buChar char="•"/>
            </a:pPr>
            <a:endParaRPr lang="fr-FR" sz="2000" dirty="0"/>
          </a:p>
          <a:p>
            <a:pPr algn="just"/>
            <a:r>
              <a:rPr lang="fr-FR" sz="1600" dirty="0" smtClean="0"/>
              <a:t>Actes 2 v34-36 « </a:t>
            </a:r>
            <a:r>
              <a:rPr lang="fr-FR" sz="1600" i="1" dirty="0" smtClean="0"/>
              <a:t>Car David n’est point monté au ciel, mais il dit lui-même : Le Seigneur a dit à mon Seigneur : </a:t>
            </a:r>
            <a:r>
              <a:rPr lang="fr-FR" sz="1600" b="1" i="1" dirty="0" smtClean="0"/>
              <a:t>Assieds-toi à ma droite, </a:t>
            </a:r>
            <a:r>
              <a:rPr lang="fr-FR" sz="1600" i="1" dirty="0" smtClean="0"/>
              <a:t>Jusqu’à ce que je fasse de tes ennemis ton marchepied. Que toute la maison d’Israël sache donc avec certitude que Dieu a fait Seigneur et Christ ce Jésus que vous avez crucifié.</a:t>
            </a:r>
            <a:r>
              <a:rPr lang="fr-FR" sz="1600" dirty="0" smtClean="0"/>
              <a:t> »</a:t>
            </a:r>
          </a:p>
          <a:p>
            <a:pPr algn="just"/>
            <a:endParaRPr lang="fr-FR" sz="1600" dirty="0"/>
          </a:p>
          <a:p>
            <a:pPr algn="just"/>
            <a:r>
              <a:rPr lang="fr-FR" sz="1600" dirty="0" smtClean="0"/>
              <a:t>Colossiens 3:1  « </a:t>
            </a:r>
            <a:r>
              <a:rPr lang="fr-FR" sz="1600" i="1" dirty="0" smtClean="0"/>
              <a:t>Si donc vous avez été ressuscités avec le Christ, cherchez les choses qui sont en haut, où le </a:t>
            </a:r>
            <a:r>
              <a:rPr lang="fr-FR" sz="1600" b="1" i="1" dirty="0" smtClean="0"/>
              <a:t>Christ est assis à la droite de Dieu</a:t>
            </a:r>
            <a:r>
              <a:rPr lang="fr-FR" sz="1600" b="1" dirty="0" smtClean="0"/>
              <a:t> </a:t>
            </a:r>
            <a:r>
              <a:rPr lang="fr-FR" sz="1600" dirty="0" smtClean="0"/>
              <a:t>»</a:t>
            </a:r>
            <a:endParaRPr lang="fr-FR" sz="1600" dirty="0" smtClean="0"/>
          </a:p>
          <a:p>
            <a:pPr algn="just"/>
            <a:endParaRPr lang="fr-FR" sz="1600" dirty="0" smtClean="0"/>
          </a:p>
          <a:p>
            <a:pPr algn="just"/>
            <a:r>
              <a:rPr lang="fr-FR" sz="1600" dirty="0" smtClean="0"/>
              <a:t>Hébreux 1:8  « </a:t>
            </a:r>
            <a:r>
              <a:rPr lang="fr-FR" sz="1600" i="1" dirty="0" smtClean="0"/>
              <a:t>Mais quant aux Fils, </a:t>
            </a:r>
            <a:r>
              <a:rPr lang="fr-FR" sz="1600" b="1" i="1" dirty="0" smtClean="0"/>
              <a:t>Ton trône, ô Dieu, demeure aux siècles des siècles ; c’est un sceptre de droiture que le sceptre de ton règne  »</a:t>
            </a:r>
          </a:p>
          <a:p>
            <a:pPr algn="just"/>
            <a:endParaRPr lang="fr-FR" sz="1600" dirty="0" smtClean="0"/>
          </a:p>
          <a:p>
            <a:pPr algn="just"/>
            <a:r>
              <a:rPr lang="fr-FR" sz="1600" dirty="0" err="1" smtClean="0"/>
              <a:t>Hebreux</a:t>
            </a:r>
            <a:r>
              <a:rPr lang="fr-FR" sz="1600" dirty="0" smtClean="0"/>
              <a:t> 8 v1 « </a:t>
            </a:r>
            <a:r>
              <a:rPr lang="fr-FR" sz="1600" i="1" dirty="0" smtClean="0"/>
              <a:t>Le point capital de ce qui vient d’être dit, c’est que nous avons un tel souverain sacrificateur, </a:t>
            </a:r>
            <a:r>
              <a:rPr lang="fr-FR" sz="1600" b="1" i="1" dirty="0" smtClean="0"/>
              <a:t>qui s’est assis à la droite du trône de la majesté divine dans les cieux</a:t>
            </a:r>
            <a:r>
              <a:rPr lang="fr-FR" sz="1600" i="1" dirty="0" smtClean="0"/>
              <a:t> </a:t>
            </a:r>
            <a:r>
              <a:rPr lang="fr-FR" sz="1600" dirty="0" smtClean="0"/>
              <a:t>»</a:t>
            </a:r>
          </a:p>
          <a:p>
            <a:pPr algn="just"/>
            <a:r>
              <a:rPr lang="fr-FR" sz="1600" dirty="0" smtClean="0"/>
              <a:t>Hébreux 10:12  </a:t>
            </a:r>
            <a:r>
              <a:rPr lang="fr-FR" sz="1600" i="1" dirty="0" smtClean="0"/>
              <a:t>mais celui-ci, ayant offert un seul sacrifice pour les péchés, s’est assis à perpétuité à la droite de Dieu,</a:t>
            </a:r>
          </a:p>
          <a:p>
            <a:pPr algn="just"/>
            <a:endParaRPr lang="fr-FR" sz="1600" dirty="0" smtClean="0"/>
          </a:p>
          <a:p>
            <a:pPr algn="just"/>
            <a:r>
              <a:rPr lang="fr-FR" sz="1600" dirty="0" smtClean="0"/>
              <a:t>Hébreux 12:2  « </a:t>
            </a:r>
            <a:r>
              <a:rPr lang="fr-FR" sz="1600" i="1" dirty="0" smtClean="0"/>
              <a:t>fixant les yeux sur Jésus, le chef et le consommateur de la foi, lequel, à cause de la joie qui était devant lui, a enduré la croix, ayant méprisé la honte, </a:t>
            </a:r>
            <a:r>
              <a:rPr lang="fr-FR" sz="1600" b="1" i="1" dirty="0" smtClean="0"/>
              <a:t>et est assis à la droite du trône de Dieu. »</a:t>
            </a:r>
          </a:p>
          <a:p>
            <a:pPr algn="just"/>
            <a:endParaRPr lang="fr-FR" sz="1600" dirty="0"/>
          </a:p>
          <a:p>
            <a:pPr algn="just"/>
            <a:r>
              <a:rPr lang="fr-FR" sz="1600" dirty="0" smtClean="0"/>
              <a:t>Apocalypse 3:21  « </a:t>
            </a:r>
            <a:r>
              <a:rPr lang="fr-FR" sz="1600" i="1" dirty="0" smtClean="0"/>
              <a:t>Celui qui vaincra, </a:t>
            </a:r>
            <a:r>
              <a:rPr lang="fr-FR" sz="1600" b="1" i="1" dirty="0" smtClean="0"/>
              <a:t> je lui donnerai de s’asseoir avec moi sur mon trône</a:t>
            </a:r>
            <a:r>
              <a:rPr lang="fr-FR" sz="1600" i="1" dirty="0" smtClean="0"/>
              <a:t>, comme moi aussi j’ai vaincu </a:t>
            </a:r>
            <a:r>
              <a:rPr lang="fr-FR" sz="1600" b="1" i="1" dirty="0" smtClean="0"/>
              <a:t>et je me suis assis avec mon Père sur son trône. »</a:t>
            </a:r>
          </a:p>
          <a:p>
            <a:pPr algn="just"/>
            <a:endParaRPr lang="fr-FR" sz="1600" b="1" i="1" dirty="0"/>
          </a:p>
          <a:p>
            <a:pPr algn="just"/>
            <a:r>
              <a:rPr lang="fr-FR" sz="1600" dirty="0" smtClean="0"/>
              <a:t>Matthieu 26:64  « </a:t>
            </a:r>
            <a:r>
              <a:rPr lang="fr-FR" sz="1600" i="1" dirty="0" smtClean="0"/>
              <a:t>Jésus lui dit, Tu l’as dit. De plus, je vous dis, dorénavant vous verrez le fils </a:t>
            </a:r>
            <a:r>
              <a:rPr lang="fr-FR" sz="1600" b="1" i="1" dirty="0" smtClean="0"/>
              <a:t>de l’homme assis à la droite de la puissance, et venant sur les nuées du ciel. »</a:t>
            </a:r>
            <a:endParaRPr lang="fr-FR" sz="1400" dirty="0"/>
          </a:p>
        </p:txBody>
      </p:sp>
    </p:spTree>
    <p:extLst>
      <p:ext uri="{BB962C8B-B14F-4D97-AF65-F5344CB8AC3E}">
        <p14:creationId xmlns:p14="http://schemas.microsoft.com/office/powerpoint/2010/main" val="1476791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4" name="Rectangle 3"/>
          <p:cNvSpPr/>
          <p:nvPr>
            <p:custDataLst>
              <p:tags r:id="rId2"/>
            </p:custDataLst>
          </p:nvPr>
        </p:nvSpPr>
        <p:spPr>
          <a:xfrm>
            <a:off x="530352" y="1573429"/>
            <a:ext cx="11265408" cy="3477875"/>
          </a:xfrm>
          <a:prstGeom prst="rect">
            <a:avLst/>
          </a:prstGeom>
        </p:spPr>
        <p:txBody>
          <a:bodyPr wrap="square">
            <a:spAutoFit/>
          </a:bodyPr>
          <a:lstStyle/>
          <a:p>
            <a:r>
              <a:rPr lang="fr-FR" sz="2000" b="1" dirty="0" smtClean="0"/>
              <a:t>La manifestation visible de la royauté divine</a:t>
            </a:r>
            <a:endParaRPr lang="fr-FR" sz="2000" b="1" dirty="0"/>
          </a:p>
          <a:p>
            <a:endParaRPr lang="fr-FR" sz="2000" dirty="0" smtClean="0"/>
          </a:p>
          <a:p>
            <a:r>
              <a:rPr lang="fr-FR" sz="2000" dirty="0" smtClean="0"/>
              <a:t>1 Timothée 1:17  </a:t>
            </a:r>
            <a:r>
              <a:rPr lang="fr-FR" sz="2000" i="1" dirty="0" smtClean="0"/>
              <a:t>Or, </a:t>
            </a:r>
            <a:r>
              <a:rPr lang="fr-FR" sz="2000" b="1" i="1" dirty="0" smtClean="0"/>
              <a:t>qu’au roi des siècles, </a:t>
            </a:r>
            <a:r>
              <a:rPr lang="fr-FR" sz="2000" i="1" dirty="0" smtClean="0"/>
              <a:t>l’incorruptible, invisible, seul Dieu, soit honneur et gloire aux siècles des siècles ! Amen.</a:t>
            </a:r>
          </a:p>
          <a:p>
            <a:endParaRPr lang="fr-FR" sz="2000" dirty="0" smtClean="0"/>
          </a:p>
          <a:p>
            <a:r>
              <a:rPr lang="fr-FR" sz="2000" dirty="0" smtClean="0"/>
              <a:t>1 Timothée 6 v 13-16 « Je te recommande, devant Dieu qui donne la vie à toutes choses, et devant Jésus-Christ, qui fit une belle confession devant Ponce Pilate, de garder le commandement, et de vivre sans tache, sans reproche</a:t>
            </a:r>
            <a:r>
              <a:rPr lang="fr-FR" sz="2000" b="1" dirty="0" smtClean="0"/>
              <a:t>, jusqu’à l’apparition de notre Seigneur Jésus Christ, que manifestera en son temps le bienheureux et seul souverain, le roi des rois, et le Seigneur des seigneurs</a:t>
            </a:r>
            <a:r>
              <a:rPr lang="fr-FR" sz="2000" dirty="0" smtClean="0"/>
              <a:t>, qui seul possède l’immortalité, qui habite une lumière inaccessible, que nul homme n’a vu ni ne peut voir, à qui appartiennent l’honneur et la puissance éternelle. Amen !</a:t>
            </a:r>
          </a:p>
        </p:txBody>
      </p:sp>
    </p:spTree>
    <p:extLst>
      <p:ext uri="{BB962C8B-B14F-4D97-AF65-F5344CB8AC3E}">
        <p14:creationId xmlns:p14="http://schemas.microsoft.com/office/powerpoint/2010/main" val="4271404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4" name="Rectangle 3"/>
          <p:cNvSpPr/>
          <p:nvPr>
            <p:custDataLst>
              <p:tags r:id="rId2"/>
            </p:custDataLst>
          </p:nvPr>
        </p:nvSpPr>
        <p:spPr>
          <a:xfrm>
            <a:off x="539496" y="856357"/>
            <a:ext cx="11265408" cy="6001643"/>
          </a:xfrm>
          <a:prstGeom prst="rect">
            <a:avLst/>
          </a:prstGeom>
        </p:spPr>
        <p:txBody>
          <a:bodyPr wrap="square">
            <a:spAutoFit/>
          </a:bodyPr>
          <a:lstStyle/>
          <a:p>
            <a:r>
              <a:rPr lang="fr-FR" b="1" dirty="0" smtClean="0"/>
              <a:t>La manifestation visible de la royauté divine</a:t>
            </a:r>
            <a:endParaRPr lang="fr-FR" b="1" dirty="0"/>
          </a:p>
          <a:p>
            <a:endParaRPr lang="fr-FR" dirty="0" smtClean="0"/>
          </a:p>
          <a:p>
            <a:pPr marL="285750" indent="-285750">
              <a:buFont typeface="Arial" panose="020B0604020202020204" pitchFamily="34" charset="0"/>
              <a:buChar char="•"/>
            </a:pPr>
            <a:r>
              <a:rPr lang="fr-FR" dirty="0" smtClean="0"/>
              <a:t>Apocalypse 11:15  Et le septième ange sonna de la trompette, et il y eut dans le ciel de grandes voix, disant, </a:t>
            </a:r>
            <a:r>
              <a:rPr lang="fr-FR" b="1" dirty="0" smtClean="0"/>
              <a:t>Le royaume du monde de notre Seigneur et de son Christ est venu, et il régnera aux siècles des siècles.</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Apocalypse 11:17  disant, Nous te rendons grâces, </a:t>
            </a:r>
            <a:r>
              <a:rPr lang="fr-FR" b="1" dirty="0" smtClean="0"/>
              <a:t>Seigneur, Dieu, Tout-puissant, celui qui est et qui était, </a:t>
            </a:r>
            <a:r>
              <a:rPr lang="fr-FR" dirty="0" smtClean="0"/>
              <a:t>de ce que tu as pris ta grande puissance et de ce que </a:t>
            </a:r>
            <a:r>
              <a:rPr lang="fr-FR" b="1" dirty="0" smtClean="0"/>
              <a:t>tu es entré dans ton règne.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dirty="0" smtClean="0"/>
              <a:t>Apocalypse 15:3  Et ils chantent le cantique de Moïse, esclave de Dieu, et le cantique de l’Agneau, disant, Grandes et merveilleuses sont tes œuvres, </a:t>
            </a:r>
            <a:r>
              <a:rPr lang="fr-FR" b="1" dirty="0" smtClean="0"/>
              <a:t>Seigneur, Dieu, Tout-puissant</a:t>
            </a:r>
            <a:r>
              <a:rPr lang="fr-FR" dirty="0" smtClean="0"/>
              <a:t> ! Justes et véritables sont tes voies, </a:t>
            </a:r>
            <a:r>
              <a:rPr lang="fr-FR" b="1" dirty="0" smtClean="0"/>
              <a:t>ô Roi des nations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Apocalypse 17:14  Ceux-ci combattront contre l’Agneau ; et l’Agneau les vaincra, </a:t>
            </a:r>
            <a:r>
              <a:rPr lang="fr-FR" b="1" dirty="0" smtClean="0"/>
              <a:t>car il est Seigneur des seigneurs et Roi des rois</a:t>
            </a:r>
            <a:r>
              <a:rPr lang="fr-FR" dirty="0" smtClean="0"/>
              <a:t>, et ceux qui sont avec lui, appelés, et élus, et fidèles.</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Apocalypse 19:6  Et j’ouïs comme une voix d’une foule nombreuse, et comme une voix de grandes eaux, et comme une voix de forts tonnerres, disant, Alléluia ! </a:t>
            </a:r>
            <a:r>
              <a:rPr lang="fr-FR" b="1" dirty="0" smtClean="0"/>
              <a:t>car le Seigneur, notre Dieu, le Tout-puissant, est entré dans son règne.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Apocalypse 19:16  et il a sur son vêtement et sur sa cuisse un nom écrit, </a:t>
            </a:r>
            <a:r>
              <a:rPr lang="fr-FR" b="1" dirty="0" smtClean="0"/>
              <a:t>Roi des rois, et Seigneur des seigneurs.</a:t>
            </a:r>
          </a:p>
          <a:p>
            <a:pPr marL="285750" indent="-285750">
              <a:buFont typeface="Arial" panose="020B0604020202020204" pitchFamily="34" charset="0"/>
              <a:buChar char="•"/>
            </a:pPr>
            <a:endParaRPr lang="fr-FR" sz="2000" dirty="0" smtClean="0"/>
          </a:p>
          <a:p>
            <a:endParaRPr lang="fr-FR" sz="2000" dirty="0" smtClean="0"/>
          </a:p>
          <a:p>
            <a:endParaRPr lang="fr-FR" sz="2000" dirty="0"/>
          </a:p>
        </p:txBody>
      </p:sp>
    </p:spTree>
    <p:extLst>
      <p:ext uri="{BB962C8B-B14F-4D97-AF65-F5344CB8AC3E}">
        <p14:creationId xmlns:p14="http://schemas.microsoft.com/office/powerpoint/2010/main" val="403324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402549" y="508547"/>
            <a:ext cx="11466576" cy="6771084"/>
          </a:xfrm>
          <a:prstGeom prst="rect">
            <a:avLst/>
          </a:prstGeom>
          <a:noFill/>
        </p:spPr>
        <p:txBody>
          <a:bodyPr wrap="square" rtlCol="0">
            <a:spAutoFit/>
          </a:bodyPr>
          <a:lstStyle/>
          <a:p>
            <a:r>
              <a:rPr lang="fr-FR" b="1" dirty="0" smtClean="0"/>
              <a:t>Un royaume présent</a:t>
            </a:r>
          </a:p>
          <a:p>
            <a:endParaRPr lang="fr-FR" b="1" dirty="0"/>
          </a:p>
          <a:p>
            <a:pPr marL="285750" indent="-285750">
              <a:buFont typeface="Arial" panose="020B0604020202020204" pitchFamily="34" charset="0"/>
              <a:buChar char="•"/>
            </a:pPr>
            <a:r>
              <a:rPr lang="fr-FR" dirty="0" smtClean="0"/>
              <a:t>Luc 17:20-21 « </a:t>
            </a:r>
            <a:r>
              <a:rPr lang="fr-FR" i="1" dirty="0" smtClean="0"/>
              <a:t>Or étant interrogé par les pharisiens quand viendrait le royaume de Dieu, il leur répondit et dit, Le royaume de Dieu ne vient pas de manière à attirer l’attention ; et on ne dira pas, Voici, il est ici ; ou, voilà, il est là. </a:t>
            </a:r>
            <a:r>
              <a:rPr lang="fr-FR" b="1" i="1" dirty="0" smtClean="0"/>
              <a:t>Car voici, le royaume de Dieu est au milieu de vous</a:t>
            </a:r>
            <a:r>
              <a:rPr lang="fr-FR" dirty="0" smtClean="0"/>
              <a:t>. »</a:t>
            </a:r>
          </a:p>
          <a:p>
            <a:endParaRPr lang="fr-FR" dirty="0" smtClean="0"/>
          </a:p>
          <a:p>
            <a:pPr marL="285750" indent="-285750">
              <a:buFont typeface="Arial" panose="020B0604020202020204" pitchFamily="34" charset="0"/>
              <a:buChar char="•"/>
            </a:pPr>
            <a:r>
              <a:rPr lang="fr-FR" dirty="0" smtClean="0"/>
              <a:t>Luc 23:42-43  Et il disait à Jésus, Souviens-toi de moi, Seigneur, </a:t>
            </a:r>
            <a:r>
              <a:rPr lang="fr-FR" b="1" dirty="0" smtClean="0"/>
              <a:t>quand tu viendras dans ton royaume</a:t>
            </a:r>
            <a:r>
              <a:rPr lang="fr-FR" dirty="0" smtClean="0"/>
              <a:t>. Jésus lui répondit : Je te le dis en vérité, aujourd’hui </a:t>
            </a:r>
            <a:r>
              <a:rPr lang="fr-FR" b="1" dirty="0" smtClean="0"/>
              <a:t>tu seras avec moi dans le paradis</a:t>
            </a:r>
            <a:r>
              <a:rPr lang="fr-FR" dirty="0" smtClean="0"/>
              <a:t>.</a:t>
            </a:r>
          </a:p>
          <a:p>
            <a:endParaRPr lang="fr-FR" dirty="0" smtClean="0"/>
          </a:p>
          <a:p>
            <a:r>
              <a:rPr lang="fr-FR" b="1" dirty="0" smtClean="0"/>
              <a:t>Un règne à venir</a:t>
            </a:r>
          </a:p>
          <a:p>
            <a:endParaRPr lang="fr-FR" b="1" dirty="0" smtClean="0"/>
          </a:p>
          <a:p>
            <a:pPr marL="285750" indent="-285750">
              <a:buFont typeface="Arial" panose="020B0604020202020204" pitchFamily="34" charset="0"/>
              <a:buChar char="•"/>
            </a:pPr>
            <a:r>
              <a:rPr lang="fr-FR" dirty="0" smtClean="0"/>
              <a:t>Luc 11:2  Et il leur dit, Quand vous priez, dites, Père, que ton nom soit sanctifié ; </a:t>
            </a:r>
            <a:r>
              <a:rPr lang="fr-FR" b="1" dirty="0" smtClean="0"/>
              <a:t>que ton règne vienne</a:t>
            </a:r>
            <a:r>
              <a:rPr lang="fr-FR" dirty="0" smtClean="0"/>
              <a:t>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Matthieu 6:10  </a:t>
            </a:r>
            <a:r>
              <a:rPr lang="fr-FR" b="1" dirty="0" smtClean="0"/>
              <a:t>que ton règne vienne</a:t>
            </a:r>
            <a:r>
              <a:rPr lang="fr-FR" dirty="0" smtClean="0"/>
              <a:t> ; que ta volonté soit faite, comme dans le ciel, aussi sur la terre.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1 Corinthiens 15v25 </a:t>
            </a:r>
            <a:r>
              <a:rPr lang="fr-FR" i="1" dirty="0" smtClean="0"/>
              <a:t>: tous revivront en Christ, mais chacun en son rang. Christ comme prémices, puis ceux qui appartiennent à Christ, </a:t>
            </a:r>
            <a:r>
              <a:rPr lang="fr-FR" b="1" i="1" dirty="0" smtClean="0"/>
              <a:t>lors de son avènement</a:t>
            </a:r>
            <a:r>
              <a:rPr lang="fr-FR" i="1" dirty="0" smtClean="0"/>
              <a:t>. Ensuite viendra la fin, quand il remettra le royaume à celui qui est Dieu et Père, après avoir détruit toute domination, toute autorité et toute puissance. </a:t>
            </a:r>
            <a:r>
              <a:rPr lang="fr-FR" b="1" i="1" dirty="0" smtClean="0"/>
              <a:t>Car il faut qu’il règne jusqu’à ce qu’il ait mis tous les ennemis sous ses pieds. </a:t>
            </a:r>
            <a:r>
              <a:rPr lang="fr-FR" i="1" dirty="0" smtClean="0"/>
              <a:t>Le dernier ennemi qui sera détruit, c’est la mort.</a:t>
            </a:r>
            <a:r>
              <a:rPr lang="fr-FR" dirty="0" smtClean="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2 Timothée 4:1  </a:t>
            </a:r>
            <a:r>
              <a:rPr lang="fr-FR" i="1" dirty="0" smtClean="0"/>
              <a:t>Je t’en adjure devant Dieu et le Christ Jésus, </a:t>
            </a:r>
            <a:r>
              <a:rPr lang="fr-FR" b="1" i="1" dirty="0" smtClean="0"/>
              <a:t>qui va juger vivants et morts, et par son apparition et par son règne</a:t>
            </a:r>
            <a:r>
              <a:rPr lang="fr-FR" i="1" dirty="0" smtClean="0"/>
              <a:t>, prêche la parole…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44079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543960" y="561710"/>
            <a:ext cx="11466576" cy="6186309"/>
          </a:xfrm>
          <a:prstGeom prst="rect">
            <a:avLst/>
          </a:prstGeom>
          <a:noFill/>
        </p:spPr>
        <p:txBody>
          <a:bodyPr wrap="square" rtlCol="0">
            <a:spAutoFit/>
          </a:bodyPr>
          <a:lstStyle/>
          <a:p>
            <a:pPr algn="just"/>
            <a:r>
              <a:rPr lang="fr-FR" b="1" dirty="0" smtClean="0"/>
              <a:t>Un royaume à venir</a:t>
            </a:r>
          </a:p>
          <a:p>
            <a:pPr algn="just"/>
            <a:endParaRPr lang="fr-FR" dirty="0"/>
          </a:p>
          <a:p>
            <a:pPr algn="just"/>
            <a:r>
              <a:rPr lang="fr-FR" dirty="0" smtClean="0"/>
              <a:t>Luc 21:31  « De même aussi vous, quand vous verrez arriver ces choses, sachez que </a:t>
            </a:r>
            <a:r>
              <a:rPr lang="fr-FR" b="1" dirty="0" smtClean="0"/>
              <a:t>le royaume de Dieu est proche. »</a:t>
            </a:r>
          </a:p>
          <a:p>
            <a:pPr algn="just"/>
            <a:endParaRPr lang="fr-FR" b="1" dirty="0" smtClean="0"/>
          </a:p>
          <a:p>
            <a:pPr algn="just"/>
            <a:r>
              <a:rPr lang="fr-FR" dirty="0" smtClean="0"/>
              <a:t>Luc 22 v 15-18 « Il leur dit : J’ai désiré vivement manger cette Pâque avec vous, avant de souffrir ; car, je vous le dis, je ne la mangerai plus, </a:t>
            </a:r>
            <a:r>
              <a:rPr lang="fr-FR" b="1" dirty="0" smtClean="0"/>
              <a:t>jusqu’à ce qu’elle soit accomplie dans le royaume de Dieu. </a:t>
            </a:r>
            <a:r>
              <a:rPr lang="fr-FR" dirty="0" smtClean="0"/>
              <a:t>Et, ayant pris une coupe et rendu grâces, il dit : Prenez cette coupe, et distribuez-la entre vous ; car, je vous le dis, je ne boirai plus désormais du fruit de la vigne, </a:t>
            </a:r>
            <a:r>
              <a:rPr lang="fr-FR" b="1" dirty="0" smtClean="0"/>
              <a:t>jusqu’à ce que le royaume de Dieu soit venu</a:t>
            </a:r>
            <a:r>
              <a:rPr lang="fr-FR" dirty="0" smtClean="0"/>
              <a:t>. »</a:t>
            </a:r>
          </a:p>
          <a:p>
            <a:pPr algn="just"/>
            <a:endParaRPr lang="fr-FR" dirty="0" smtClean="0"/>
          </a:p>
          <a:p>
            <a:pPr algn="just"/>
            <a:r>
              <a:rPr lang="fr-FR" dirty="0" smtClean="0"/>
              <a:t>Actes 1 v6-7 « Alors les apôtres réunis lui demandèrent : </a:t>
            </a:r>
            <a:r>
              <a:rPr lang="fr-FR" b="1" dirty="0" smtClean="0"/>
              <a:t>Seigneur, est-ce en ce temps que tu rétabliras le royaume d’Israël ? </a:t>
            </a:r>
            <a:r>
              <a:rPr lang="fr-FR" dirty="0" smtClean="0"/>
              <a:t>Il leur répondit : Ce n’est pas à vous de connaître les temps ou les moments que le Père a fixés de sa propre autorité. »</a:t>
            </a:r>
          </a:p>
          <a:p>
            <a:pPr algn="just"/>
            <a:endParaRPr lang="fr-FR" dirty="0"/>
          </a:p>
          <a:p>
            <a:pPr algn="just"/>
            <a:r>
              <a:rPr lang="fr-FR" dirty="0" smtClean="0"/>
              <a:t>Actes 14:22  fortifiant les âmes des disciples, les exhortant à persévérer dans la foi, et les avertissant que c’est par beaucoup d’afflictions qu’il nous faut entrer dans le royaume de Dieu.</a:t>
            </a:r>
          </a:p>
          <a:p>
            <a:pPr algn="just"/>
            <a:endParaRPr lang="fr-FR" dirty="0" smtClean="0"/>
          </a:p>
          <a:p>
            <a:pPr algn="just"/>
            <a:r>
              <a:rPr lang="fr-FR" dirty="0" smtClean="0"/>
              <a:t>1 Corinthiens 6:9  Ne savez-vous pas que les injustes n’hériteront point du royaume de Dieu ? </a:t>
            </a:r>
          </a:p>
          <a:p>
            <a:pPr algn="just"/>
            <a:endParaRPr lang="fr-FR" dirty="0" smtClean="0"/>
          </a:p>
          <a:p>
            <a:r>
              <a:rPr lang="fr-FR" b="1" dirty="0" smtClean="0"/>
              <a:t>Un règne de justice</a:t>
            </a:r>
          </a:p>
          <a:p>
            <a:endParaRPr lang="fr-FR" b="1" dirty="0" smtClean="0"/>
          </a:p>
          <a:p>
            <a:pPr marL="285750" indent="-285750">
              <a:buFont typeface="Arial" panose="020B0604020202020204" pitchFamily="34" charset="0"/>
              <a:buChar char="•"/>
            </a:pPr>
            <a:r>
              <a:rPr lang="fr-FR" dirty="0" smtClean="0"/>
              <a:t>Matthieu 25:31-46  «</a:t>
            </a:r>
            <a:r>
              <a:rPr lang="fr-FR" i="1" dirty="0" smtClean="0"/>
              <a:t>Or, </a:t>
            </a:r>
            <a:r>
              <a:rPr lang="fr-FR" b="1" i="1" dirty="0" smtClean="0"/>
              <a:t>quand le fils de l’homme viendra dans sa gloire</a:t>
            </a:r>
            <a:r>
              <a:rPr lang="fr-FR" i="1" dirty="0" smtClean="0"/>
              <a:t>, et tous les anges avec lui, alors il </a:t>
            </a:r>
            <a:r>
              <a:rPr lang="fr-FR" b="1" i="1" dirty="0" smtClean="0"/>
              <a:t>s’assiéra sur le trône de sa gloire, </a:t>
            </a:r>
            <a:r>
              <a:rPr lang="fr-FR" i="1" dirty="0" smtClean="0"/>
              <a:t>et toutes les nations seront assemblées devant lui ; et il  (jugement)</a:t>
            </a:r>
            <a:endParaRPr lang="fr-FR" sz="1600" dirty="0"/>
          </a:p>
        </p:txBody>
      </p:sp>
    </p:spTree>
    <p:extLst>
      <p:ext uri="{BB962C8B-B14F-4D97-AF65-F5344CB8AC3E}">
        <p14:creationId xmlns:p14="http://schemas.microsoft.com/office/powerpoint/2010/main" val="309733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4" name="Rectangle 3"/>
          <p:cNvSpPr/>
          <p:nvPr>
            <p:custDataLst>
              <p:tags r:id="rId2"/>
            </p:custDataLst>
          </p:nvPr>
        </p:nvSpPr>
        <p:spPr>
          <a:xfrm>
            <a:off x="557784" y="924205"/>
            <a:ext cx="11265408" cy="4401205"/>
          </a:xfrm>
          <a:prstGeom prst="rect">
            <a:avLst/>
          </a:prstGeom>
        </p:spPr>
        <p:txBody>
          <a:bodyPr wrap="square">
            <a:spAutoFit/>
          </a:bodyPr>
          <a:lstStyle/>
          <a:p>
            <a:pPr algn="just"/>
            <a:endParaRPr lang="fr-FR" sz="2000" dirty="0" smtClean="0"/>
          </a:p>
          <a:p>
            <a:pPr algn="just"/>
            <a:r>
              <a:rPr lang="fr-FR" sz="2000" b="1" dirty="0" smtClean="0"/>
              <a:t>Tout n’est pas encore visiblement soumis à Christ dans le temps présent</a:t>
            </a:r>
            <a:endParaRPr lang="fr-FR" sz="2000" b="1" dirty="0"/>
          </a:p>
          <a:p>
            <a:pPr algn="just"/>
            <a:endParaRPr lang="fr-FR" sz="2000" dirty="0" smtClean="0"/>
          </a:p>
          <a:p>
            <a:pPr marL="342900" indent="-342900" algn="just">
              <a:buFont typeface="Arial" panose="020B0604020202020204" pitchFamily="34" charset="0"/>
              <a:buChar char="•"/>
            </a:pPr>
            <a:r>
              <a:rPr lang="fr-FR" sz="2000" dirty="0" smtClean="0"/>
              <a:t>Hébreux 2 v8-9 « </a:t>
            </a:r>
            <a:r>
              <a:rPr lang="fr-FR" sz="2000" i="1" dirty="0" smtClean="0"/>
              <a:t>Tu as mis toutes choses sous ses pieds. En effet, en lui soumettant toutes choses, Dieu n’a rien laissé qui ne lui fût soumis. Cependant, </a:t>
            </a:r>
            <a:r>
              <a:rPr lang="fr-FR" sz="2000" b="1" i="1" dirty="0" smtClean="0"/>
              <a:t>nous ne voyons pas encore maintenant que toutes choses lui soient soumises</a:t>
            </a:r>
            <a:r>
              <a:rPr lang="fr-FR" sz="2000" i="1" dirty="0" smtClean="0"/>
              <a:t>. Mais celui qui a été abaissé pour un peu de temps au-dessous des anges, Jésus, nous le voyons couronné de gloire et d’honneur à cause de la mort qu’il a soufferte, afin que, par la grâce de Dieu, il souffrît la mort pour tous. </a:t>
            </a:r>
            <a:r>
              <a:rPr lang="fr-FR" sz="2000" dirty="0" smtClean="0"/>
              <a:t>»</a:t>
            </a:r>
          </a:p>
          <a:p>
            <a:pPr algn="just"/>
            <a:endParaRPr lang="fr-FR" sz="2000" dirty="0"/>
          </a:p>
          <a:p>
            <a:pPr marL="342900" indent="-342900" algn="just">
              <a:buFont typeface="Arial" panose="020B0604020202020204" pitchFamily="34" charset="0"/>
              <a:buChar char="•"/>
            </a:pPr>
            <a:r>
              <a:rPr lang="fr-FR" sz="2000" dirty="0" smtClean="0"/>
              <a:t>1 Corinthiens 15 v25-28 « </a:t>
            </a:r>
            <a:r>
              <a:rPr lang="fr-FR" sz="2000" i="1" dirty="0" smtClean="0"/>
              <a:t>Car il faut qu’il règne jusqu’à ce qu’il ait mis tous les ennemis sous ses pieds. Le dernier ennemi qui sera détruit, c’est la mort. Dieu, en effet, a tout mis sous ses pieds. Mais lorsqu’il dit que tout lui a été soumis, il est évident que celui qui lui a soumis toutes choses est excepté. </a:t>
            </a:r>
            <a:r>
              <a:rPr lang="fr-FR" sz="2000" b="1" i="1" dirty="0" smtClean="0"/>
              <a:t>Et lorsque toutes choses lui auront été soumises,</a:t>
            </a:r>
            <a:r>
              <a:rPr lang="fr-FR" sz="2000" i="1" dirty="0" smtClean="0"/>
              <a:t> alors le Fils lui-même sera soumis à celui qui lui a soumis toutes choses, afin que Dieu soit tout en tous.</a:t>
            </a:r>
            <a:r>
              <a:rPr lang="fr-FR" sz="2000" dirty="0" smtClean="0"/>
              <a:t> »</a:t>
            </a:r>
            <a:endParaRPr lang="fr-FR" sz="2000" dirty="0"/>
          </a:p>
        </p:txBody>
      </p:sp>
    </p:spTree>
    <p:extLst>
      <p:ext uri="{BB962C8B-B14F-4D97-AF65-F5344CB8AC3E}">
        <p14:creationId xmlns:p14="http://schemas.microsoft.com/office/powerpoint/2010/main" val="147462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382772" y="758739"/>
            <a:ext cx="11608060" cy="7140416"/>
          </a:xfrm>
          <a:prstGeom prst="rect">
            <a:avLst/>
          </a:prstGeom>
          <a:noFill/>
        </p:spPr>
        <p:txBody>
          <a:bodyPr wrap="square" rtlCol="0">
            <a:spAutoFit/>
          </a:bodyPr>
          <a:lstStyle/>
          <a:p>
            <a:r>
              <a:rPr lang="fr-FR" b="1" dirty="0" smtClean="0"/>
              <a:t>Les croyants sont déjà dans le royaume de Christ spirituellement déjà…</a:t>
            </a:r>
          </a:p>
          <a:p>
            <a:endParaRPr lang="fr-FR" b="1" dirty="0" smtClean="0"/>
          </a:p>
          <a:p>
            <a:pPr marL="342900" indent="-342900">
              <a:buFont typeface="Arial" panose="020B0604020202020204" pitchFamily="34" charset="0"/>
              <a:buChar char="•"/>
            </a:pPr>
            <a:r>
              <a:rPr lang="fr-FR" dirty="0" smtClean="0"/>
              <a:t>Apocalypse 1v4 « </a:t>
            </a:r>
            <a:r>
              <a:rPr lang="fr-FR" i="1" dirty="0" smtClean="0"/>
              <a:t>Jean aux sept Eglises qui sont en Asie : que la grâce et la paix vous soient données de la part de celui qui est, qui était, et qui vient, et de la part des sept esprits qui sont devant son trône,  et de la part de Jésus-Christ, le témoin fidèle, le premier-né des morts, et le prince des rois de la terre ! A celui qui nous aime, qui nous a délivrés de nos péchés par son sang, et </a:t>
            </a:r>
            <a:r>
              <a:rPr lang="fr-FR" b="1" i="1" dirty="0" smtClean="0"/>
              <a:t>qui a fait de nous un royaume, des sacrificateurs</a:t>
            </a:r>
            <a:r>
              <a:rPr lang="fr-FR" i="1" dirty="0" smtClean="0"/>
              <a:t> pour Dieu son Père, à lui soient la gloire et la puissance, aux siècles des siècles ! Amen ! </a:t>
            </a:r>
            <a:r>
              <a:rPr lang="fr-FR" dirty="0" smtClean="0"/>
              <a:t>»</a:t>
            </a:r>
          </a:p>
          <a:p>
            <a:endParaRPr lang="fr-FR" dirty="0"/>
          </a:p>
          <a:p>
            <a:pPr marL="342900" indent="-342900" algn="just">
              <a:buFont typeface="Arial" panose="020B0604020202020204" pitchFamily="34" charset="0"/>
              <a:buChar char="•"/>
            </a:pPr>
            <a:r>
              <a:rPr lang="fr-FR" dirty="0" smtClean="0"/>
              <a:t>Ephésiens 2 v 4-7 « </a:t>
            </a:r>
            <a:r>
              <a:rPr lang="fr-FR" i="1" dirty="0" smtClean="0"/>
              <a:t>Mais Dieu, qui est riche en miséricorde, à cause du grand amour dont il nous a aimés,</a:t>
            </a:r>
          </a:p>
          <a:p>
            <a:pPr algn="just"/>
            <a:r>
              <a:rPr lang="fr-FR" i="1" dirty="0" smtClean="0"/>
              <a:t>      nous qui étions morts par nos offenses, nous a rendus à la vie avec Christ (c’est par grâce que vous êtes        sauvés) ; il nous a ressuscités ensemble, et </a:t>
            </a:r>
            <a:r>
              <a:rPr lang="fr-FR" b="1" i="1" dirty="0" smtClean="0"/>
              <a:t>nous a fait asseoir ensemble dans les lieux célestes</a:t>
            </a:r>
            <a:r>
              <a:rPr lang="fr-FR" i="1" dirty="0" smtClean="0"/>
              <a:t>, en Jésus-Christ, afin de montrer dans les siècles à venir l’infinie richesse de sa grâce par sa bonté envers nous en Jésus-Christ.</a:t>
            </a:r>
            <a:r>
              <a:rPr lang="fr-FR" dirty="0" smtClean="0"/>
              <a:t> »</a:t>
            </a:r>
          </a:p>
          <a:p>
            <a:pPr algn="just"/>
            <a:endParaRPr lang="fr-FR" b="1" dirty="0"/>
          </a:p>
          <a:p>
            <a:pPr marL="342900" indent="-342900" algn="just">
              <a:buFont typeface="Arial" panose="020B0604020202020204" pitchFamily="34" charset="0"/>
              <a:buChar char="•"/>
            </a:pPr>
            <a:r>
              <a:rPr lang="fr-FR" dirty="0" smtClean="0"/>
              <a:t>Colossiens 1 v12-13 </a:t>
            </a:r>
            <a:r>
              <a:rPr lang="fr-FR" i="1" dirty="0" smtClean="0"/>
              <a:t>« Rendez grâces au Père, qui vous a rendus capables d’avoir part à l’héritage des saints dans la lumière, qui nous a délivrés de la puissance des ténèbres et </a:t>
            </a:r>
            <a:r>
              <a:rPr lang="fr-FR" b="1" i="1" dirty="0" smtClean="0"/>
              <a:t>nous a transportés dans le royaume du Fils de son amour »</a:t>
            </a:r>
          </a:p>
          <a:p>
            <a:endParaRPr lang="fr-FR" b="1" dirty="0" smtClean="0"/>
          </a:p>
          <a:p>
            <a:r>
              <a:rPr lang="fr-FR" b="1" dirty="0" smtClean="0"/>
              <a:t>…mais pas encore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1 Corinthiens 4:8  </a:t>
            </a:r>
            <a:r>
              <a:rPr lang="fr-FR" i="1" dirty="0" smtClean="0"/>
              <a:t>Déjà vous êtes rassasiés ; déjà vous êtes riches ; </a:t>
            </a:r>
            <a:r>
              <a:rPr lang="fr-FR" b="1" i="1" dirty="0" smtClean="0"/>
              <a:t>vous avez régné sans nous ; et je voudrais bien que vous régnassiez, afin que nous aussi nous régnassions avec vous !</a:t>
            </a:r>
          </a:p>
          <a:p>
            <a:pPr marL="285750" indent="-285750">
              <a:buFont typeface="Arial" panose="020B0604020202020204" pitchFamily="34" charset="0"/>
              <a:buChar char="•"/>
            </a:pPr>
            <a:endParaRPr lang="fr-FR" sz="2000" b="1" dirty="0" smtClean="0"/>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7803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548640" y="1490472"/>
            <a:ext cx="11466576" cy="3785652"/>
          </a:xfrm>
          <a:prstGeom prst="rect">
            <a:avLst/>
          </a:prstGeom>
          <a:noFill/>
        </p:spPr>
        <p:txBody>
          <a:bodyPr wrap="square" rtlCol="0">
            <a:spAutoFit/>
          </a:bodyPr>
          <a:lstStyle/>
          <a:p>
            <a:r>
              <a:rPr lang="fr-FR" sz="2000" b="1" dirty="0" smtClean="0"/>
              <a:t>Tous les croyants règneront avec Christ</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Matthieu 19:28  « </a:t>
            </a:r>
            <a:r>
              <a:rPr lang="fr-FR" sz="2000" i="1" dirty="0" smtClean="0"/>
              <a:t>Et Jésus leur dit, En vérité, je vous dis que vous qui m’avez suivi,  dans la régénération, quand </a:t>
            </a:r>
            <a:r>
              <a:rPr lang="fr-FR" sz="2000" b="1" i="1" dirty="0" smtClean="0"/>
              <a:t>le fils de l’homme se sera assis sur le trône de sa gloire</a:t>
            </a:r>
            <a:r>
              <a:rPr lang="fr-FR" sz="2000" i="1" dirty="0" smtClean="0"/>
              <a:t>, vous aussi, </a:t>
            </a:r>
            <a:r>
              <a:rPr lang="fr-FR" sz="2000" b="1" i="1" dirty="0" smtClean="0"/>
              <a:t>vous serez assis sur douze trônes, jugeant </a:t>
            </a:r>
            <a:r>
              <a:rPr lang="fr-FR" sz="2000" i="1" dirty="0" smtClean="0"/>
              <a:t>les douze tribus d’Israël</a:t>
            </a:r>
            <a:r>
              <a:rPr lang="fr-FR" sz="2000" dirty="0" smtClean="0"/>
              <a:t> »</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2 Tim 2 v10 « C’est pourquoi je supporte tout à cause des élus, afin qu’eux aussi obtiennent le salut qui est en Jésus-Christ, avec la gloire éternelle. Cette parole est certaine : Si nous sommes morts avec lui, nous vivrons aussi avec lui ; si nous persévérons, </a:t>
            </a:r>
            <a:r>
              <a:rPr lang="fr-FR" sz="2000" b="1" dirty="0" smtClean="0"/>
              <a:t>nous régnerons aussi avec lui</a:t>
            </a:r>
            <a:r>
              <a:rPr lang="fr-FR" sz="2000" dirty="0" smtClean="0"/>
              <a:t> »</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Romains 5:17  Car si, par la faute d’un seul, la mort a régné par un seul, beaucoup plutôt ceux qui reçoivent l’abondance de la grâce et du don de la justice, </a:t>
            </a:r>
            <a:r>
              <a:rPr lang="fr-FR" sz="2000" b="1" dirty="0" err="1" smtClean="0"/>
              <a:t>régneront-ils</a:t>
            </a:r>
            <a:r>
              <a:rPr lang="fr-FR" sz="2000" b="1" dirty="0" smtClean="0"/>
              <a:t> en vie par un seul, Jésus Christ</a:t>
            </a:r>
            <a:endParaRPr lang="fr-FR" dirty="0"/>
          </a:p>
        </p:txBody>
      </p:sp>
    </p:spTree>
    <p:extLst>
      <p:ext uri="{BB962C8B-B14F-4D97-AF65-F5344CB8AC3E}">
        <p14:creationId xmlns:p14="http://schemas.microsoft.com/office/powerpoint/2010/main" val="3868867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429768" y="996696"/>
            <a:ext cx="11466576" cy="4893647"/>
          </a:xfrm>
          <a:prstGeom prst="rect">
            <a:avLst/>
          </a:prstGeom>
          <a:noFill/>
        </p:spPr>
        <p:txBody>
          <a:bodyPr wrap="square" rtlCol="0">
            <a:spAutoFit/>
          </a:bodyPr>
          <a:lstStyle/>
          <a:p>
            <a:r>
              <a:rPr lang="fr-FR" sz="2000" b="1" dirty="0" smtClean="0"/>
              <a:t>Tous les croyants règneront avec Christ</a:t>
            </a:r>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r>
              <a:rPr lang="fr-FR" sz="2000" dirty="0"/>
              <a:t>Apocalypse 3:21  Celui qui vaincra, </a:t>
            </a:r>
            <a:r>
              <a:rPr lang="fr-FR" sz="2000" b="1" dirty="0"/>
              <a:t> je lui donnerai de s’asseoir avec moi sur mon trône</a:t>
            </a:r>
            <a:r>
              <a:rPr lang="fr-FR" sz="2000" dirty="0"/>
              <a:t>, comme moi aussi j’ai vaincu </a:t>
            </a:r>
            <a:r>
              <a:rPr lang="fr-FR" sz="2000" b="1" dirty="0"/>
              <a:t>et je me suis assis avec mon Père sur son trône.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Apocalypse 5 v 9-10 « </a:t>
            </a:r>
            <a:r>
              <a:rPr lang="fr-FR" sz="2000" i="1" dirty="0" smtClean="0"/>
              <a:t>Tu es digne de prendre le livre, et d’en ouvrir les sceaux ; car tu as été immolé, et tu as racheté pour Dieu par ton sang des hommes de toute tribu, de toute langue, de tout peuple, et de toute nation ; </a:t>
            </a:r>
            <a:r>
              <a:rPr lang="fr-FR" sz="2000" b="1" i="1" dirty="0" smtClean="0"/>
              <a:t>tu as fait d’eux un royaume et des sacrificateurs pour notre Dieu, et ils régneront sur la terre</a:t>
            </a:r>
            <a:r>
              <a:rPr lang="fr-FR" sz="2000" i="1" dirty="0" smtClean="0"/>
              <a:t>.</a:t>
            </a:r>
            <a:r>
              <a:rPr lang="fr-FR" sz="2000" dirty="0" smtClean="0"/>
              <a:t> » «</a:t>
            </a:r>
            <a:r>
              <a:rPr lang="fr-FR" sz="2000" i="1" dirty="0" smtClean="0"/>
              <a:t> Et toutes les créatures qui sont dans le ciel, sur la terre, sous la terre, sur la mer, et tout ce qui s’y trouve, je les entendis qui disaient : </a:t>
            </a:r>
            <a:r>
              <a:rPr lang="fr-FR" sz="2000" b="1" i="1" dirty="0" smtClean="0"/>
              <a:t>A celui qui est assis sur le trône</a:t>
            </a:r>
            <a:r>
              <a:rPr lang="fr-FR" sz="2000" i="1" dirty="0" smtClean="0"/>
              <a:t>, </a:t>
            </a:r>
            <a:r>
              <a:rPr lang="fr-FR" sz="2000" b="1" i="1" dirty="0" smtClean="0"/>
              <a:t>et à l’agneau</a:t>
            </a:r>
            <a:r>
              <a:rPr lang="fr-FR" sz="2000" i="1" dirty="0" smtClean="0"/>
              <a:t>, soient la louange, l’honneur, la gloire, et la force, aux siècles des siècles !</a:t>
            </a:r>
            <a:r>
              <a:rPr lang="fr-FR" sz="2000" dirty="0" smtClean="0"/>
              <a:t> »</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dirty="0" smtClean="0"/>
              <a:t>Apocalypse 22:5  Et il n’y aura plus de nuit, ni besoin d’une lampe et de la lumière du soleil ; car le Seigneur Dieu fera briller sa lumière sur eux ; et </a:t>
            </a:r>
            <a:r>
              <a:rPr lang="fr-FR" sz="2000" b="1" dirty="0" smtClean="0"/>
              <a:t>ils régneront aux siècles des siècles</a:t>
            </a:r>
            <a:r>
              <a:rPr lang="fr-FR" sz="2000" dirty="0" smtClean="0"/>
              <a:t>.</a:t>
            </a:r>
            <a:endParaRPr lang="fr-FR" sz="2000" dirty="0"/>
          </a:p>
          <a:p>
            <a:pPr marL="285750" indent="-285750">
              <a:buFont typeface="Arial" panose="020B0604020202020204" pitchFamily="34" charset="0"/>
              <a:buChar char="•"/>
            </a:pPr>
            <a:endParaRPr lang="fr-FR" sz="1600" dirty="0"/>
          </a:p>
        </p:txBody>
      </p:sp>
    </p:spTree>
    <p:extLst>
      <p:ext uri="{BB962C8B-B14F-4D97-AF65-F5344CB8AC3E}">
        <p14:creationId xmlns:p14="http://schemas.microsoft.com/office/powerpoint/2010/main" val="4081050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386584" y="155448"/>
            <a:ext cx="9272016" cy="523220"/>
          </a:xfrm>
          <a:prstGeom prst="rect">
            <a:avLst/>
          </a:prstGeom>
          <a:noFill/>
        </p:spPr>
        <p:txBody>
          <a:bodyPr wrap="square" rtlCol="0">
            <a:spAutoFit/>
          </a:bodyPr>
          <a:lstStyle/>
          <a:p>
            <a:r>
              <a:rPr lang="fr-FR" sz="2800" b="1" dirty="0" smtClean="0"/>
              <a:t>Origine du terme : 1000 ans = millenium = </a:t>
            </a:r>
            <a:r>
              <a:rPr lang="fr-FR" sz="2800" b="1" dirty="0" err="1" smtClean="0"/>
              <a:t>chilias</a:t>
            </a:r>
            <a:endParaRPr lang="fr-FR" sz="2800" b="1" dirty="0"/>
          </a:p>
        </p:txBody>
      </p:sp>
      <p:sp>
        <p:nvSpPr>
          <p:cNvPr id="3" name="ZoneTexte 2"/>
          <p:cNvSpPr txBox="1"/>
          <p:nvPr>
            <p:custDataLst>
              <p:tags r:id="rId2"/>
            </p:custDataLst>
          </p:nvPr>
        </p:nvSpPr>
        <p:spPr>
          <a:xfrm>
            <a:off x="512064" y="804672"/>
            <a:ext cx="11009376" cy="6155531"/>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Apocalypse 20 : 1-7 </a:t>
            </a:r>
          </a:p>
          <a:p>
            <a:pPr marL="285750" indent="-285750">
              <a:buFont typeface="Arial" panose="020B0604020202020204" pitchFamily="34" charset="0"/>
              <a:buChar char="•"/>
            </a:pPr>
            <a:endParaRPr lang="fr-FR" dirty="0" smtClean="0"/>
          </a:p>
          <a:p>
            <a:pPr algn="just"/>
            <a:r>
              <a:rPr lang="fr-FR" sz="2000" i="1" dirty="0" smtClean="0"/>
              <a:t>« Et je vis un ange descendant du ciel, ayant la clef de l’abîme et une grande chaîne dans sa main. Et il saisit le dragon, le serpent ancien qui est le diable et Satan, et le lia </a:t>
            </a:r>
            <a:r>
              <a:rPr lang="fr-FR" sz="2000" b="1" i="1" dirty="0" smtClean="0"/>
              <a:t>pour mille ans</a:t>
            </a:r>
            <a:r>
              <a:rPr lang="fr-FR" sz="2000" i="1" dirty="0" smtClean="0"/>
              <a:t> ; et il le jeta dans l’abîme, et l’enferma ; et il mit un sceau sur lui, afin qu’il ne séduisît plus les nations, jusqu’à ce que </a:t>
            </a:r>
            <a:r>
              <a:rPr lang="fr-FR" sz="2000" b="1" i="1" dirty="0" smtClean="0"/>
              <a:t>les mille ans</a:t>
            </a:r>
            <a:r>
              <a:rPr lang="fr-FR" sz="2000" i="1" dirty="0" smtClean="0"/>
              <a:t> fussent accomplis ; après cela, il faut qu’il soit délié pour un peu de temps.  </a:t>
            </a:r>
            <a:r>
              <a:rPr lang="fr-FR" sz="2000" i="1" u="sng" dirty="0" smtClean="0"/>
              <a:t>Et je vis des trônes, et ils étaient assis dessus, et le jugement leur fut donné </a:t>
            </a:r>
            <a:r>
              <a:rPr lang="fr-FR" sz="2000" i="1" dirty="0" smtClean="0"/>
              <a:t>; et les âmes de ceux qui avaient été décapités pour le témoignage de Jésus, et pour la parole de Dieu ; et ceux qui n’avaient pas rendu hommage à la bête ni à son image, et qui n’avaient pas reçu la marque sur leur front et sur leur main ; et ils vécurent et </a:t>
            </a:r>
            <a:r>
              <a:rPr lang="fr-FR" sz="2000" i="1" u="sng" dirty="0" smtClean="0"/>
              <a:t>régnèrent avec le Christ </a:t>
            </a:r>
            <a:r>
              <a:rPr lang="fr-FR" sz="2000" b="1" i="1" u="sng" dirty="0" smtClean="0"/>
              <a:t>mille ans</a:t>
            </a:r>
            <a:r>
              <a:rPr lang="fr-FR" sz="2000" i="1" dirty="0" smtClean="0"/>
              <a:t>, le reste des morts ne vécut pas jusqu’à ce que </a:t>
            </a:r>
            <a:r>
              <a:rPr lang="fr-FR" sz="2000" b="1" i="1" dirty="0" smtClean="0"/>
              <a:t>les mille ans </a:t>
            </a:r>
            <a:r>
              <a:rPr lang="fr-FR" sz="2000" i="1" dirty="0" smtClean="0"/>
              <a:t>fussent accomplis. C’est ici la première résurrection. Bienheureux et saint celui qui a part à la première résurrection, sur eux la seconde mort n’a point de pouvoir ; mais ils seront sacrificateurs de Dieu et du Christ, et </a:t>
            </a:r>
            <a:r>
              <a:rPr lang="fr-FR" sz="2000" i="1" u="sng" dirty="0" smtClean="0"/>
              <a:t>ils régneront avec lui </a:t>
            </a:r>
            <a:r>
              <a:rPr lang="fr-FR" sz="2000" b="1" i="1" u="sng" dirty="0" smtClean="0"/>
              <a:t>mille ans</a:t>
            </a:r>
            <a:r>
              <a:rPr lang="fr-FR" sz="2000" i="1" dirty="0" smtClean="0"/>
              <a:t>. Et quand les </a:t>
            </a:r>
            <a:r>
              <a:rPr lang="fr-FR" sz="2000" b="1" i="1" dirty="0" smtClean="0"/>
              <a:t>mille ans </a:t>
            </a:r>
            <a:r>
              <a:rPr lang="fr-FR" sz="2000" i="1" dirty="0" smtClean="0"/>
              <a:t>seront accomplis, Satan sera délié de sa prison »</a:t>
            </a:r>
          </a:p>
          <a:p>
            <a:pPr algn="just"/>
            <a:endParaRPr lang="fr-FR" sz="2000" i="1" dirty="0"/>
          </a:p>
          <a:p>
            <a:pPr marL="342900" indent="-342900" algn="just">
              <a:buFont typeface="Wingdings" panose="05000000000000000000" pitchFamily="2" charset="2"/>
              <a:buChar char="è"/>
            </a:pPr>
            <a:r>
              <a:rPr lang="fr-FR" sz="2000" dirty="0" smtClean="0">
                <a:sym typeface="Wingdings" panose="05000000000000000000" pitchFamily="2" charset="2"/>
              </a:rPr>
              <a:t>Un temps pendant lequel Satan est temporairement enfermé, les nations ne sont plus séduites</a:t>
            </a:r>
          </a:p>
          <a:p>
            <a:pPr marL="342900" indent="-342900" algn="just">
              <a:buFont typeface="Wingdings" panose="05000000000000000000" pitchFamily="2" charset="2"/>
              <a:buChar char="è"/>
            </a:pPr>
            <a:r>
              <a:rPr lang="fr-FR" sz="2000" dirty="0" smtClean="0">
                <a:sym typeface="Wingdings" panose="05000000000000000000" pitchFamily="2" charset="2"/>
              </a:rPr>
              <a:t>Un temps inauguré par une première résurrection et suggérant une seconde à la fin</a:t>
            </a:r>
          </a:p>
          <a:p>
            <a:pPr marL="342900" indent="-342900" algn="just">
              <a:buFont typeface="Wingdings" panose="05000000000000000000" pitchFamily="2" charset="2"/>
              <a:buChar char="è"/>
            </a:pPr>
            <a:r>
              <a:rPr lang="fr-FR" sz="2000" dirty="0" smtClean="0">
                <a:sym typeface="Wingdings" panose="05000000000000000000" pitchFamily="2" charset="2"/>
              </a:rPr>
              <a:t>Un temps de règne de Christ avec ses fidèles ressuscités (pour la vie éternelle)</a:t>
            </a:r>
          </a:p>
          <a:p>
            <a:pPr marL="342900" indent="-342900" algn="just">
              <a:buFont typeface="Wingdings" panose="05000000000000000000" pitchFamily="2" charset="2"/>
              <a:buChar char="è"/>
            </a:pPr>
            <a:r>
              <a:rPr lang="fr-FR" sz="2000" dirty="0" smtClean="0">
                <a:sym typeface="Wingdings" panose="05000000000000000000" pitchFamily="2" charset="2"/>
              </a:rPr>
              <a:t>Un temps de jugement/d’exercice de la justice/de </a:t>
            </a:r>
            <a:r>
              <a:rPr lang="fr-FR" sz="2000" dirty="0" err="1" smtClean="0">
                <a:sym typeface="Wingdings" panose="05000000000000000000" pitchFamily="2" charset="2"/>
              </a:rPr>
              <a:t>sacrificature</a:t>
            </a:r>
            <a:endParaRPr lang="fr-FR" sz="2000"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5730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 règne, le roi et le royaume</a:t>
            </a:r>
            <a:endParaRPr lang="fr-FR" sz="2800" b="1" dirty="0"/>
          </a:p>
        </p:txBody>
      </p:sp>
      <p:sp>
        <p:nvSpPr>
          <p:cNvPr id="3" name="ZoneTexte 2"/>
          <p:cNvSpPr txBox="1"/>
          <p:nvPr>
            <p:custDataLst>
              <p:tags r:id="rId2"/>
            </p:custDataLst>
          </p:nvPr>
        </p:nvSpPr>
        <p:spPr>
          <a:xfrm>
            <a:off x="429768" y="996696"/>
            <a:ext cx="11466576" cy="4585871"/>
          </a:xfrm>
          <a:prstGeom prst="rect">
            <a:avLst/>
          </a:prstGeom>
          <a:noFill/>
        </p:spPr>
        <p:txBody>
          <a:bodyPr wrap="square" rtlCol="0">
            <a:spAutoFit/>
          </a:bodyPr>
          <a:lstStyle/>
          <a:p>
            <a:r>
              <a:rPr lang="fr-FR" sz="2000" b="1" dirty="0" smtClean="0"/>
              <a:t>Hériter du royaume : une récompense à venir</a:t>
            </a:r>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342900" indent="-342900" algn="just">
              <a:buFont typeface="Arial" panose="020B0604020202020204" pitchFamily="34" charset="0"/>
              <a:buChar char="•"/>
            </a:pPr>
            <a:r>
              <a:rPr lang="fr-FR" sz="2000" dirty="0" smtClean="0"/>
              <a:t>1 </a:t>
            </a:r>
            <a:r>
              <a:rPr lang="fr-FR" sz="2000" dirty="0" err="1" smtClean="0"/>
              <a:t>Thessalonic</a:t>
            </a:r>
            <a:r>
              <a:rPr lang="fr-FR" sz="2000" dirty="0" smtClean="0"/>
              <a:t> 2:12  « </a:t>
            </a:r>
            <a:r>
              <a:rPr lang="fr-FR" sz="2000" i="1" dirty="0" smtClean="0"/>
              <a:t>que vous marchiez d’une manière digne de Dieu </a:t>
            </a:r>
            <a:r>
              <a:rPr lang="fr-FR" sz="2000" b="1" i="1" dirty="0" smtClean="0"/>
              <a:t>qui vous appelle à son propre royaume et à sa propre gloire</a:t>
            </a:r>
            <a:r>
              <a:rPr lang="fr-FR" sz="2000" i="1" dirty="0" smtClean="0"/>
              <a:t>. »</a:t>
            </a:r>
          </a:p>
          <a:p>
            <a:pPr marL="342900" indent="-342900" algn="just">
              <a:buFont typeface="Arial" panose="020B0604020202020204" pitchFamily="34" charset="0"/>
              <a:buChar char="•"/>
            </a:pPr>
            <a:endParaRPr lang="fr-FR" sz="2000" dirty="0" smtClean="0"/>
          </a:p>
          <a:p>
            <a:pPr marL="342900" indent="-342900" algn="just">
              <a:buFont typeface="Arial" panose="020B0604020202020204" pitchFamily="34" charset="0"/>
              <a:buChar char="•"/>
            </a:pPr>
            <a:r>
              <a:rPr lang="fr-FR" sz="2000" dirty="0" smtClean="0"/>
              <a:t>2 </a:t>
            </a:r>
            <a:r>
              <a:rPr lang="fr-FR" sz="2000" dirty="0" err="1" smtClean="0"/>
              <a:t>Thessalonic</a:t>
            </a:r>
            <a:r>
              <a:rPr lang="fr-FR" sz="2000" dirty="0" smtClean="0"/>
              <a:t> 1:5  « </a:t>
            </a:r>
            <a:r>
              <a:rPr lang="fr-FR" sz="2000" i="1" dirty="0" smtClean="0"/>
              <a:t>lesquelles sont une démonstration du juste jugement de Dieu, pour que vous soyez </a:t>
            </a:r>
            <a:r>
              <a:rPr lang="fr-FR" sz="2000" b="1" i="1" dirty="0" smtClean="0"/>
              <a:t>estimés dignes du royaume de Dieu</a:t>
            </a:r>
            <a:r>
              <a:rPr lang="fr-FR" sz="2000" i="1" dirty="0" smtClean="0"/>
              <a:t> pour lequel aussi vous souffrez  »</a:t>
            </a:r>
          </a:p>
          <a:p>
            <a:pPr marL="342900" indent="-342900" algn="just">
              <a:buFont typeface="Arial" panose="020B0604020202020204" pitchFamily="34" charset="0"/>
              <a:buChar char="•"/>
            </a:pPr>
            <a:endParaRPr lang="fr-FR" sz="2000" dirty="0" smtClean="0"/>
          </a:p>
          <a:p>
            <a:pPr marL="342900" indent="-342900" algn="just">
              <a:buFont typeface="Arial" panose="020B0604020202020204" pitchFamily="34" charset="0"/>
              <a:buChar char="•"/>
            </a:pPr>
            <a:r>
              <a:rPr lang="fr-FR" sz="2000" dirty="0" smtClean="0"/>
              <a:t>Jacques 2:5  « </a:t>
            </a:r>
            <a:r>
              <a:rPr lang="fr-FR" sz="2000" i="1" dirty="0" smtClean="0"/>
              <a:t>Ecoutez, mes frères bien-aimés, Dieu n’</a:t>
            </a:r>
            <a:r>
              <a:rPr lang="fr-FR" sz="2000" i="1" dirty="0" err="1" smtClean="0"/>
              <a:t>a-t-il</a:t>
            </a:r>
            <a:r>
              <a:rPr lang="fr-FR" sz="2000" i="1" dirty="0" smtClean="0"/>
              <a:t> pas choisi les pauvres quant au monde, riches en foi </a:t>
            </a:r>
            <a:r>
              <a:rPr lang="fr-FR" sz="2000" b="1" i="1" dirty="0" smtClean="0"/>
              <a:t>et héritiers du royaume qu’il a promis à ceux qui l’aiment</a:t>
            </a:r>
            <a:r>
              <a:rPr lang="fr-FR" sz="2000" i="1" dirty="0" smtClean="0"/>
              <a:t> ? »</a:t>
            </a:r>
          </a:p>
          <a:p>
            <a:pPr marL="342900" indent="-342900" algn="just">
              <a:buFont typeface="Arial" panose="020B0604020202020204" pitchFamily="34" charset="0"/>
              <a:buChar char="•"/>
            </a:pPr>
            <a:endParaRPr lang="fr-FR" sz="2000" dirty="0" smtClean="0"/>
          </a:p>
          <a:p>
            <a:pPr marL="342900" indent="-342900" algn="just">
              <a:buFont typeface="Arial" panose="020B0604020202020204" pitchFamily="34" charset="0"/>
              <a:buChar char="•"/>
            </a:pPr>
            <a:r>
              <a:rPr lang="fr-FR" sz="2000" dirty="0" smtClean="0"/>
              <a:t>2 Pierre 1:11  « </a:t>
            </a:r>
            <a:r>
              <a:rPr lang="fr-FR" sz="2000" i="1" dirty="0" smtClean="0"/>
              <a:t>car ainsi </a:t>
            </a:r>
            <a:r>
              <a:rPr lang="fr-FR" sz="2000" b="1" i="1" dirty="0" smtClean="0"/>
              <a:t>l’entrée dans le royaume éternel </a:t>
            </a:r>
            <a:r>
              <a:rPr lang="fr-FR" sz="2000" i="1" dirty="0" smtClean="0"/>
              <a:t>de notre Seigneur et Sauveur Jésus Christ vous sera richement donnée.</a:t>
            </a:r>
            <a:r>
              <a:rPr lang="fr-FR" sz="2000" dirty="0" smtClean="0"/>
              <a:t> »</a:t>
            </a:r>
          </a:p>
          <a:p>
            <a:pPr marL="285750" indent="-285750">
              <a:buFont typeface="Arial" panose="020B0604020202020204" pitchFamily="34" charset="0"/>
              <a:buChar char="•"/>
            </a:pPr>
            <a:endParaRPr lang="fr-FR" sz="1600" dirty="0"/>
          </a:p>
        </p:txBody>
      </p:sp>
    </p:spTree>
    <p:extLst>
      <p:ext uri="{BB962C8B-B14F-4D97-AF65-F5344CB8AC3E}">
        <p14:creationId xmlns:p14="http://schemas.microsoft.com/office/powerpoint/2010/main" val="2285476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386584" y="155448"/>
            <a:ext cx="9272016" cy="523220"/>
          </a:xfrm>
          <a:prstGeom prst="rect">
            <a:avLst/>
          </a:prstGeom>
          <a:noFill/>
        </p:spPr>
        <p:txBody>
          <a:bodyPr wrap="square" rtlCol="0">
            <a:spAutoFit/>
          </a:bodyPr>
          <a:lstStyle/>
          <a:p>
            <a:r>
              <a:rPr lang="fr-FR" sz="2800" b="1" dirty="0" smtClean="0"/>
              <a:t>Origine du terme : 1000 ans = millenium = </a:t>
            </a:r>
            <a:r>
              <a:rPr lang="fr-FR" sz="2800" b="1" dirty="0" err="1" smtClean="0"/>
              <a:t>chilias</a:t>
            </a:r>
            <a:endParaRPr lang="fr-FR" sz="2800" b="1" dirty="0"/>
          </a:p>
        </p:txBody>
      </p:sp>
      <p:sp>
        <p:nvSpPr>
          <p:cNvPr id="3" name="ZoneTexte 2"/>
          <p:cNvSpPr txBox="1"/>
          <p:nvPr>
            <p:custDataLst>
              <p:tags r:id="rId2"/>
            </p:custDataLst>
          </p:nvPr>
        </p:nvSpPr>
        <p:spPr>
          <a:xfrm>
            <a:off x="512064" y="804672"/>
            <a:ext cx="11009376" cy="5262979"/>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Apocalypse 20 : 1-7 </a:t>
            </a:r>
          </a:p>
          <a:p>
            <a:pPr marL="285750" indent="-285750">
              <a:buFont typeface="Arial" panose="020B0604020202020204" pitchFamily="34" charset="0"/>
              <a:buChar char="•"/>
            </a:pPr>
            <a:endParaRPr lang="fr-FR" dirty="0" smtClean="0"/>
          </a:p>
          <a:p>
            <a:pPr algn="just"/>
            <a:r>
              <a:rPr lang="fr-FR" sz="2000" i="1" dirty="0" smtClean="0"/>
              <a:t>« Et je vis un ange descendant du ciel, ayant la clef de l’abîme et une grande chaîne dans sa main. Et il saisit le dragon, le serpent ancien qui est le diable et Satan, et le lia pour mille ans ; et il le jeta dans l’abîme, et l’enferma ; et il mit un sceau sur lui, afin qu’il ne séduisît plus les nations, jusqu’à ce que les mille ans fussent accomplis ; après cela, il faut qu’il soit délié pour un peu de temps.  </a:t>
            </a:r>
            <a:r>
              <a:rPr lang="fr-FR" sz="2000" b="1" i="1" dirty="0" smtClean="0"/>
              <a:t>Et je vis des trônes, et ils étaient assis dessus</a:t>
            </a:r>
            <a:r>
              <a:rPr lang="fr-FR" sz="2000" i="1" dirty="0" smtClean="0"/>
              <a:t>, et le jugement leur fut donné ; et les âmes de ceux qui avaient été décapités pour le témoignage de Jésus, et pour la parole de Dieu ; et ceux qui n’avaient pas rendu hommage à la bête ni à son image, et qui n’avaient pas reçu la marque sur leur front et sur leur main ; et ils vécurent et régnèrent avec le Christ mille ans, le reste des morts ne vécut pas jusqu’à ce que les mille ans fussent accomplis. C’est ici la première résurrection. Bienheureux et saint celui qui a part à la première résurrection, sur eux la seconde mort n’a point de pouvoir ; mais ils seront sacrificateurs de Dieu et du Christ, </a:t>
            </a:r>
            <a:r>
              <a:rPr lang="fr-FR" sz="2000" b="1" i="1" dirty="0" smtClean="0"/>
              <a:t>et ils régneront avec lui mille ans. </a:t>
            </a:r>
            <a:r>
              <a:rPr lang="fr-FR" sz="2000" i="1" dirty="0" smtClean="0"/>
              <a:t>Et quand les mille ans seront accomplis, Satan sera délié de sa prison »</a:t>
            </a:r>
          </a:p>
          <a:p>
            <a:pPr algn="just"/>
            <a:endParaRPr lang="fr-FR" sz="2000" i="1" dirty="0"/>
          </a:p>
          <a:p>
            <a:pPr marL="342900" indent="-342900" algn="just">
              <a:buFont typeface="Wingdings" panose="05000000000000000000" pitchFamily="2" charset="2"/>
              <a:buChar char="è"/>
            </a:pPr>
            <a:r>
              <a:rPr lang="fr-FR" sz="2000" dirty="0" smtClean="0">
                <a:sym typeface="Wingdings" panose="05000000000000000000" pitchFamily="2" charset="2"/>
              </a:rPr>
              <a:t>Un temps de règne de Christ avec ses fidèles ressuscités (pour la vie éternelle)</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7343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Jugement(s)</a:t>
            </a:r>
            <a:endParaRPr lang="fr-FR" sz="2800" b="1" dirty="0"/>
          </a:p>
        </p:txBody>
      </p:sp>
      <p:sp>
        <p:nvSpPr>
          <p:cNvPr id="4" name="Rectangle 3"/>
          <p:cNvSpPr/>
          <p:nvPr>
            <p:custDataLst>
              <p:tags r:id="rId2"/>
            </p:custDataLst>
          </p:nvPr>
        </p:nvSpPr>
        <p:spPr>
          <a:xfrm>
            <a:off x="621579" y="1870503"/>
            <a:ext cx="11265408" cy="1938992"/>
          </a:xfrm>
          <a:prstGeom prst="rect">
            <a:avLst/>
          </a:prstGeom>
        </p:spPr>
        <p:txBody>
          <a:bodyPr wrap="square">
            <a:spAutoFit/>
          </a:bodyPr>
          <a:lstStyle/>
          <a:p>
            <a:pPr algn="just"/>
            <a:r>
              <a:rPr lang="fr-FR" sz="2000" b="1" dirty="0" smtClean="0"/>
              <a:t>Un jugement déjà acté</a:t>
            </a:r>
          </a:p>
          <a:p>
            <a:pPr algn="just"/>
            <a:endParaRPr lang="fr-FR" sz="2000" b="1" dirty="0" smtClean="0"/>
          </a:p>
          <a:p>
            <a:pPr algn="just"/>
            <a:r>
              <a:rPr lang="fr-FR" sz="2000" dirty="0" smtClean="0"/>
              <a:t>Jean 12:31  Maintenant est le jugement de ce monde ; maintenant le chef de ce monde sera jeté dehors.</a:t>
            </a:r>
          </a:p>
          <a:p>
            <a:pPr algn="just"/>
            <a:endParaRPr lang="fr-FR" sz="2000" dirty="0" smtClean="0"/>
          </a:p>
          <a:p>
            <a:pPr algn="just"/>
            <a:r>
              <a:rPr lang="fr-FR" sz="2000" dirty="0"/>
              <a:t>J</a:t>
            </a:r>
            <a:r>
              <a:rPr lang="fr-FR" sz="2000" dirty="0" smtClean="0"/>
              <a:t>ean 16:8…11  </a:t>
            </a:r>
            <a:r>
              <a:rPr lang="fr-FR" sz="2000" dirty="0" smtClean="0"/>
              <a:t>Et quand il sera venu, il convaincra le monde en ce qui concerne le péché, la justice, et le jugement: </a:t>
            </a:r>
            <a:r>
              <a:rPr lang="fr-FR" sz="2000" dirty="0" smtClean="0"/>
              <a:t>de jugement, parce que le chef de ce monde est jugé.</a:t>
            </a:r>
            <a:endParaRPr lang="fr-FR" sz="2000" dirty="0"/>
          </a:p>
        </p:txBody>
      </p:sp>
    </p:spTree>
    <p:extLst>
      <p:ext uri="{BB962C8B-B14F-4D97-AF65-F5344CB8AC3E}">
        <p14:creationId xmlns:p14="http://schemas.microsoft.com/office/powerpoint/2010/main" val="426097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Jugement(s)</a:t>
            </a:r>
            <a:endParaRPr lang="fr-FR" sz="2800" b="1" dirty="0"/>
          </a:p>
        </p:txBody>
      </p:sp>
      <p:sp>
        <p:nvSpPr>
          <p:cNvPr id="4" name="Rectangle 3"/>
          <p:cNvSpPr/>
          <p:nvPr>
            <p:custDataLst>
              <p:tags r:id="rId2"/>
            </p:custDataLst>
          </p:nvPr>
        </p:nvSpPr>
        <p:spPr>
          <a:xfrm>
            <a:off x="589682" y="1349508"/>
            <a:ext cx="11265408" cy="3477875"/>
          </a:xfrm>
          <a:prstGeom prst="rect">
            <a:avLst/>
          </a:prstGeom>
        </p:spPr>
        <p:txBody>
          <a:bodyPr wrap="square">
            <a:spAutoFit/>
          </a:bodyPr>
          <a:lstStyle/>
          <a:p>
            <a:pPr algn="just"/>
            <a:r>
              <a:rPr lang="fr-FR" sz="2000" b="1" dirty="0" smtClean="0"/>
              <a:t>Un jugement à venir pour tous</a:t>
            </a:r>
          </a:p>
          <a:p>
            <a:pPr algn="just"/>
            <a:endParaRPr lang="fr-FR" sz="2000" b="1" dirty="0"/>
          </a:p>
          <a:p>
            <a:pPr algn="just"/>
            <a:r>
              <a:rPr lang="fr-FR" sz="2000" dirty="0" smtClean="0"/>
              <a:t>Hébreux 9:27  Et comme il est réservé aux hommes de mourir une fois,  et après cela le jugement,</a:t>
            </a:r>
          </a:p>
          <a:p>
            <a:pPr algn="just"/>
            <a:endParaRPr lang="fr-FR" sz="2000" dirty="0" smtClean="0"/>
          </a:p>
          <a:p>
            <a:pPr algn="just"/>
            <a:endParaRPr lang="fr-FR" sz="2000" dirty="0" smtClean="0"/>
          </a:p>
          <a:p>
            <a:pPr algn="just"/>
            <a:r>
              <a:rPr lang="fr-FR" sz="2000" dirty="0" smtClean="0"/>
              <a:t>Romains 2 v 14-16  Quand les païens, qui n’ont point la loi, font naturellement ce que prescrit la loi, ils sont, eux qui n’ont point la loi, une loi pour eux-mêmes ; ils montrent que l’œuvre de la loi est écrite dans leurs cœurs, leur conscience en rendant témoignage, et leurs pensées s’accusant ou se défendant tour à tour.  C’est ce qui paraîtra au jour où, selon mon Evangile, Dieu jugera par Jésus-Christ les actions secrètes des hommes.</a:t>
            </a:r>
          </a:p>
          <a:p>
            <a:pPr algn="just"/>
            <a:endParaRPr lang="fr-FR" sz="2000" dirty="0"/>
          </a:p>
        </p:txBody>
      </p:sp>
    </p:spTree>
    <p:extLst>
      <p:ext uri="{BB962C8B-B14F-4D97-AF65-F5344CB8AC3E}">
        <p14:creationId xmlns:p14="http://schemas.microsoft.com/office/powerpoint/2010/main" val="445480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Jugement(s)</a:t>
            </a:r>
            <a:endParaRPr lang="fr-FR" sz="2800" b="1" dirty="0"/>
          </a:p>
        </p:txBody>
      </p:sp>
      <p:sp>
        <p:nvSpPr>
          <p:cNvPr id="4" name="Rectangle 3"/>
          <p:cNvSpPr/>
          <p:nvPr>
            <p:custDataLst>
              <p:tags r:id="rId2"/>
            </p:custDataLst>
          </p:nvPr>
        </p:nvSpPr>
        <p:spPr>
          <a:xfrm>
            <a:off x="440825" y="785981"/>
            <a:ext cx="11265408" cy="5632311"/>
          </a:xfrm>
          <a:prstGeom prst="rect">
            <a:avLst/>
          </a:prstGeom>
        </p:spPr>
        <p:txBody>
          <a:bodyPr wrap="square">
            <a:spAutoFit/>
          </a:bodyPr>
          <a:lstStyle/>
          <a:p>
            <a:pPr algn="just"/>
            <a:r>
              <a:rPr lang="fr-FR" sz="2000" b="1" dirty="0" smtClean="0"/>
              <a:t>Le jugement des croyants est totalement différent de celui des incroyants</a:t>
            </a:r>
          </a:p>
          <a:p>
            <a:pPr algn="just"/>
            <a:endParaRPr lang="fr-FR" sz="2000" b="1" dirty="0"/>
          </a:p>
          <a:p>
            <a:pPr algn="just"/>
            <a:r>
              <a:rPr lang="fr-FR" sz="2000" dirty="0" smtClean="0"/>
              <a:t>Jean 3:18  Celui qui croit en lui n’est pas jugé, mais celui qui ne croit pas est déjà jugé, parce qu’il n’a pas cru au nom du Fils unique de Dieu.</a:t>
            </a:r>
          </a:p>
          <a:p>
            <a:pPr algn="just"/>
            <a:endParaRPr lang="fr-FR" sz="2000" dirty="0"/>
          </a:p>
          <a:p>
            <a:pPr algn="just"/>
            <a:r>
              <a:rPr lang="fr-FR" sz="2000" dirty="0" smtClean="0"/>
              <a:t>Romains 8 v1 Il n’y a donc maintenant aucune condamnation pour ceux qui sont en Jésus-Christ.</a:t>
            </a:r>
          </a:p>
          <a:p>
            <a:pPr algn="just"/>
            <a:endParaRPr lang="fr-FR" sz="2000" dirty="0"/>
          </a:p>
          <a:p>
            <a:pPr algn="just"/>
            <a:r>
              <a:rPr lang="fr-FR" sz="2000" dirty="0" smtClean="0"/>
              <a:t>Romains 14:10  Mais toi, pourquoi juges-tu ton frère ? Ou aussi toi, pourquoi méprises-tu ton frère ? Car nous comparaîtrons tous devant le tribunal de Dieu ;</a:t>
            </a:r>
          </a:p>
          <a:p>
            <a:pPr algn="just"/>
            <a:endParaRPr lang="fr-FR" sz="2000" dirty="0" smtClean="0"/>
          </a:p>
          <a:p>
            <a:pPr algn="just"/>
            <a:r>
              <a:rPr lang="fr-FR" sz="2000" dirty="0" smtClean="0"/>
              <a:t>2 Corinthiens 5:10  car il faut que nous soyons tous manifestés devant le tribunal du Christ, afin que chacun reçoive les choses accomplies dans le corps, selon ce qu’il aura fait, soit bien, soit mal.</a:t>
            </a:r>
          </a:p>
          <a:p>
            <a:pPr algn="just"/>
            <a:endParaRPr lang="fr-FR" sz="2000" dirty="0"/>
          </a:p>
          <a:p>
            <a:pPr algn="just"/>
            <a:r>
              <a:rPr lang="fr-FR" sz="2000" dirty="0" smtClean="0"/>
              <a:t>1 Jean 4:17  En ceci est consommé l’amour avec nous, afin que nous ayons toute assurance au jour du jugement, </a:t>
            </a:r>
          </a:p>
          <a:p>
            <a:pPr algn="just"/>
            <a:endParaRPr lang="fr-FR" sz="2000" dirty="0"/>
          </a:p>
          <a:p>
            <a:pPr algn="just"/>
            <a:r>
              <a:rPr lang="fr-FR" sz="2000" dirty="0" smtClean="0"/>
              <a:t>Apocalypse 22:12  Voici, je viens bientôt, et ma récompense est avec moi, pour rendre à chacun selon que sera son œuvre.</a:t>
            </a:r>
          </a:p>
        </p:txBody>
      </p:sp>
    </p:spTree>
    <p:extLst>
      <p:ext uri="{BB962C8B-B14F-4D97-AF65-F5344CB8AC3E}">
        <p14:creationId xmlns:p14="http://schemas.microsoft.com/office/powerpoint/2010/main" val="277699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Jugement(s)</a:t>
            </a:r>
            <a:endParaRPr lang="fr-FR" sz="2800" b="1" dirty="0"/>
          </a:p>
        </p:txBody>
      </p:sp>
      <p:sp>
        <p:nvSpPr>
          <p:cNvPr id="4" name="Rectangle 3"/>
          <p:cNvSpPr/>
          <p:nvPr>
            <p:custDataLst>
              <p:tags r:id="rId2"/>
            </p:custDataLst>
          </p:nvPr>
        </p:nvSpPr>
        <p:spPr>
          <a:xfrm>
            <a:off x="674742" y="1785442"/>
            <a:ext cx="11265408" cy="2246769"/>
          </a:xfrm>
          <a:prstGeom prst="rect">
            <a:avLst/>
          </a:prstGeom>
        </p:spPr>
        <p:txBody>
          <a:bodyPr wrap="square">
            <a:spAutoFit/>
          </a:bodyPr>
          <a:lstStyle/>
          <a:p>
            <a:pPr algn="just"/>
            <a:endParaRPr lang="fr-FR" sz="2000" dirty="0" smtClean="0"/>
          </a:p>
          <a:p>
            <a:pPr algn="just"/>
            <a:r>
              <a:rPr lang="fr-FR" sz="2000" b="1" dirty="0" smtClean="0"/>
              <a:t>Les croyants seront juges</a:t>
            </a:r>
          </a:p>
          <a:p>
            <a:pPr algn="just"/>
            <a:endParaRPr lang="fr-FR" sz="2000" dirty="0"/>
          </a:p>
          <a:p>
            <a:pPr algn="just"/>
            <a:r>
              <a:rPr lang="fr-FR" sz="2000" dirty="0" smtClean="0"/>
              <a:t>1 Corinthiens 6 v1-3 « Quelqu’un de vous, lorsqu’il a un différend avec un autre, ose-t-il plaider devant les injustes, et non devant les saints ? Ne savez-vous pas que les saints jugeront le monde ? Et si c’est par vous que le monde est jugé, êtes-vous indignes de rendre les moindres jugements ? Ne savez-vous pas que nous jugerons les anges ? Et nous ne jugerions pas, à plus forte raison, les choses de cette vie ? »</a:t>
            </a:r>
            <a:endParaRPr lang="fr-FR" sz="2000" dirty="0"/>
          </a:p>
        </p:txBody>
      </p:sp>
    </p:spTree>
    <p:extLst>
      <p:ext uri="{BB962C8B-B14F-4D97-AF65-F5344CB8AC3E}">
        <p14:creationId xmlns:p14="http://schemas.microsoft.com/office/powerpoint/2010/main" val="4053936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91440"/>
            <a:ext cx="9272016" cy="523220"/>
          </a:xfrm>
          <a:prstGeom prst="rect">
            <a:avLst/>
          </a:prstGeom>
          <a:noFill/>
        </p:spPr>
        <p:txBody>
          <a:bodyPr wrap="square" rtlCol="0">
            <a:spAutoFit/>
          </a:bodyPr>
          <a:lstStyle/>
          <a:p>
            <a:pPr algn="ctr"/>
            <a:r>
              <a:rPr lang="fr-FR" sz="2800" b="1" dirty="0" smtClean="0"/>
              <a:t>Parabole des mines</a:t>
            </a:r>
            <a:endParaRPr lang="fr-FR" sz="2800" b="1" dirty="0"/>
          </a:p>
        </p:txBody>
      </p:sp>
      <p:sp>
        <p:nvSpPr>
          <p:cNvPr id="3" name="Rectangle 2"/>
          <p:cNvSpPr/>
          <p:nvPr>
            <p:custDataLst>
              <p:tags r:id="rId2"/>
            </p:custDataLst>
          </p:nvPr>
        </p:nvSpPr>
        <p:spPr>
          <a:xfrm>
            <a:off x="228600" y="1644372"/>
            <a:ext cx="11780520" cy="4247317"/>
          </a:xfrm>
          <a:prstGeom prst="rect">
            <a:avLst/>
          </a:prstGeom>
        </p:spPr>
        <p:txBody>
          <a:bodyPr wrap="square">
            <a:spAutoFit/>
          </a:bodyPr>
          <a:lstStyle/>
          <a:p>
            <a:pPr algn="just"/>
            <a:r>
              <a:rPr lang="fr-FR" dirty="0" smtClean="0"/>
              <a:t>« Ils écoutaient ces choses, et Jésus ajouta une parabole, parce qu’il était près de Jérusalem, et qu</a:t>
            </a:r>
            <a:r>
              <a:rPr lang="fr-FR" b="1" dirty="0" smtClean="0"/>
              <a:t>’on croyait qu’à l’instant le royaume de Dieu allait paraître. </a:t>
            </a:r>
            <a:r>
              <a:rPr lang="fr-FR" dirty="0" smtClean="0"/>
              <a:t>Il dit donc : Un homme de haute naissance </a:t>
            </a:r>
            <a:r>
              <a:rPr lang="fr-FR" u="sng" dirty="0" smtClean="0"/>
              <a:t>s’en alla dans un pays lointain, pour se faire investir de l’autorité royale, et revenir ensuite. I</a:t>
            </a:r>
            <a:r>
              <a:rPr lang="fr-FR" dirty="0" smtClean="0"/>
              <a:t>l appela dix de ses serviteurs, leur donna dix mines, et leur dit : Faites-les valoir jusqu’à ce que je revienne. Mais ses concitoyens le haïssaient, et ils envoyèrent une ambassade après lui, pour dire : Nous ne voulons pas que cet homme règne sur nous. </a:t>
            </a:r>
            <a:r>
              <a:rPr lang="fr-FR" u="sng" dirty="0" smtClean="0"/>
              <a:t>Lorsqu’il fut de retour, après avoir été investi de l’autorité royale</a:t>
            </a:r>
            <a:r>
              <a:rPr lang="fr-FR" dirty="0" smtClean="0"/>
              <a:t>, il fit appeler auprès de lui les serviteurs auxquels il avait donné l’argent, afin de connaître comment chacun l’avait fait valoir. Le premier vint, et dit : Seigneur, ta mine a rapporté dix mines. Il lui dit : C’est bien, bon serviteur ; parce que tu as été fidèle en peu de chose, reçois le gouvernement de dix villes. Le second vint, et dit : Seigneur, ta mine a produit cinq mines. Il lui dit : Toi aussi, sois établi sur cinq villes. Un autre vint, et dit : Seigneur, voici ta mine, que j’ai gardée dans un linge ;  car j’avais peur de toi, parce que tu es un homme sévère ; tu prends ce que tu n’as pas déposé, et tu moissonnes ce que tu n’as pas semé. Il lui dit : Je te juge sur tes paroles, méchant serviteur ; tu savais que je suis un homme sévère, prenant ce que je n’ai pas déposé, et moissonnant ce que je n’ai pas semé ; pourquoi donc n’as-tu pas mis mon argent dans une banque, afin qu’à mon retour je le retirasse avec un intérêt ? Puis il dit à ceux qui étaient là: Otez-lui la mine, et donnez-la à celui qui a les dix mines. Ils lui dirent : Seigneur, il a dix mines. — Je vous le dis, on donnera à celui qui a, mais à celui qui n’a pas on ôtera même ce qu’il a. Au reste, amenez ici mes ennemis, qui n’ont pas voulu que je régnasse sur eux, et tuez-les en ma présence.</a:t>
            </a:r>
          </a:p>
        </p:txBody>
      </p:sp>
      <p:sp>
        <p:nvSpPr>
          <p:cNvPr id="4" name="ZoneTexte 3"/>
          <p:cNvSpPr txBox="1"/>
          <p:nvPr>
            <p:custDataLst>
              <p:tags r:id="rId3"/>
            </p:custDataLst>
          </p:nvPr>
        </p:nvSpPr>
        <p:spPr>
          <a:xfrm>
            <a:off x="4794940" y="605516"/>
            <a:ext cx="1531188" cy="369332"/>
          </a:xfrm>
          <a:prstGeom prst="rect">
            <a:avLst/>
          </a:prstGeom>
          <a:noFill/>
        </p:spPr>
        <p:txBody>
          <a:bodyPr wrap="none" rtlCol="0">
            <a:spAutoFit/>
          </a:bodyPr>
          <a:lstStyle/>
          <a:p>
            <a:r>
              <a:rPr lang="fr-FR" i="1" dirty="0" smtClean="0"/>
              <a:t>Luc 19 v 11-27</a:t>
            </a:r>
            <a:endParaRPr lang="fr-FR" i="1" dirty="0"/>
          </a:p>
        </p:txBody>
      </p:sp>
    </p:spTree>
    <p:extLst>
      <p:ext uri="{BB962C8B-B14F-4D97-AF65-F5344CB8AC3E}">
        <p14:creationId xmlns:p14="http://schemas.microsoft.com/office/powerpoint/2010/main" val="3106598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386584" y="155448"/>
            <a:ext cx="9272016" cy="523220"/>
          </a:xfrm>
          <a:prstGeom prst="rect">
            <a:avLst/>
          </a:prstGeom>
          <a:noFill/>
        </p:spPr>
        <p:txBody>
          <a:bodyPr wrap="square" rtlCol="0">
            <a:spAutoFit/>
          </a:bodyPr>
          <a:lstStyle/>
          <a:p>
            <a:r>
              <a:rPr lang="fr-FR" sz="2800" b="1" dirty="0" smtClean="0"/>
              <a:t>Origine du terme : 1000 ans = millenium = </a:t>
            </a:r>
            <a:r>
              <a:rPr lang="fr-FR" sz="2800" b="1" dirty="0" err="1" smtClean="0"/>
              <a:t>chilias</a:t>
            </a:r>
            <a:endParaRPr lang="fr-FR" sz="2800" b="1" dirty="0"/>
          </a:p>
        </p:txBody>
      </p:sp>
      <p:sp>
        <p:nvSpPr>
          <p:cNvPr id="3" name="ZoneTexte 2"/>
          <p:cNvSpPr txBox="1"/>
          <p:nvPr>
            <p:custDataLst>
              <p:tags r:id="rId2"/>
            </p:custDataLst>
          </p:nvPr>
        </p:nvSpPr>
        <p:spPr>
          <a:xfrm>
            <a:off x="512064" y="804672"/>
            <a:ext cx="11009376" cy="5570756"/>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Apocalypse 20 : 1-7 </a:t>
            </a:r>
          </a:p>
          <a:p>
            <a:pPr marL="285750" indent="-285750">
              <a:buFont typeface="Arial" panose="020B0604020202020204" pitchFamily="34" charset="0"/>
              <a:buChar char="•"/>
            </a:pPr>
            <a:endParaRPr lang="fr-FR" dirty="0" smtClean="0"/>
          </a:p>
          <a:p>
            <a:pPr algn="just"/>
            <a:r>
              <a:rPr lang="fr-FR" sz="2000" i="1" dirty="0" smtClean="0"/>
              <a:t>« Et je vis un ange descendant du ciel, ayant la clef de l’abîme et une grande chaîne dans sa main. Et il saisit le dragon, le serpent ancien qui est le diable et Satan, et le lia pour mille ans ; et il le jeta dans l’abîme, et l’enferma ; et il mit un sceau sur lui, afin qu’il ne séduisît plus les nations, jusqu’à ce que les mille ans fussent accomplis ; après cela, il faut qu’il soit délié pour un peu de temps.  Et je vis des trônes, et ils étaient assis dessus, </a:t>
            </a:r>
            <a:r>
              <a:rPr lang="fr-FR" sz="2000" b="1" i="1" dirty="0" smtClean="0"/>
              <a:t>et le jugement leur fut donné </a:t>
            </a:r>
            <a:r>
              <a:rPr lang="fr-FR" sz="2000" i="1" dirty="0" smtClean="0"/>
              <a:t>; et les âmes de ceux qui avaient été décapités pour le témoignage de Jésus, et pour la parole de Dieu ; et ceux qui n’avaient pas rendu hommage à la bête ni à son image, et qui n’avaient pas reçu la marque sur leur front et sur leur main ; et ils vécurent et régnèrent avec le Christ mille ans, le reste des morts ne vécut pas jusqu’à ce que les mille ans fussent accomplis. C’est ici la première résurrection. </a:t>
            </a:r>
            <a:r>
              <a:rPr lang="fr-FR" sz="2000" b="1" i="1" dirty="0" smtClean="0"/>
              <a:t>Bienheureux et saint </a:t>
            </a:r>
            <a:r>
              <a:rPr lang="fr-FR" sz="2000" i="1" dirty="0" smtClean="0"/>
              <a:t>celui qui a part à la première résurrection, sur eux la seconde mort n’a point de pouvoir ; </a:t>
            </a:r>
            <a:r>
              <a:rPr lang="fr-FR" sz="2000" b="1" i="1" dirty="0" smtClean="0"/>
              <a:t>mais ils seront sacrificateurs de Dieu </a:t>
            </a:r>
            <a:r>
              <a:rPr lang="fr-FR" sz="2000" i="1" dirty="0" smtClean="0"/>
              <a:t>et du Christ, et ils régneront avec lui mille ans. Et quand les mille ans seront accomplis, Satan sera délié de sa prison »</a:t>
            </a:r>
          </a:p>
          <a:p>
            <a:pPr algn="just"/>
            <a:endParaRPr lang="fr-FR" sz="2000" i="1" dirty="0" smtClean="0"/>
          </a:p>
          <a:p>
            <a:pPr algn="just"/>
            <a:endParaRPr lang="fr-FR" sz="2000" i="1" dirty="0"/>
          </a:p>
          <a:p>
            <a:pPr marL="342900" indent="-342900" algn="just">
              <a:buFont typeface="Wingdings" panose="05000000000000000000" pitchFamily="2" charset="2"/>
              <a:buChar char="è"/>
            </a:pPr>
            <a:r>
              <a:rPr lang="fr-FR" sz="2000" dirty="0" smtClean="0">
                <a:sym typeface="Wingdings" panose="05000000000000000000" pitchFamily="2" charset="2"/>
              </a:rPr>
              <a:t>Un temps de jugement/d’exercice de la justice/de </a:t>
            </a:r>
            <a:r>
              <a:rPr lang="fr-FR" sz="2000" dirty="0" err="1" smtClean="0">
                <a:sym typeface="Wingdings" panose="05000000000000000000" pitchFamily="2" charset="2"/>
              </a:rPr>
              <a:t>sacrificature</a:t>
            </a:r>
            <a:endParaRPr lang="fr-FR" sz="2000"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16396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Conclusion</a:t>
            </a:r>
            <a:endParaRPr lang="fr-FR" sz="2800" b="1" dirty="0"/>
          </a:p>
        </p:txBody>
      </p:sp>
      <p:sp>
        <p:nvSpPr>
          <p:cNvPr id="3" name="Rectangle 2"/>
          <p:cNvSpPr/>
          <p:nvPr>
            <p:custDataLst>
              <p:tags r:id="rId2"/>
            </p:custDataLst>
          </p:nvPr>
        </p:nvSpPr>
        <p:spPr>
          <a:xfrm>
            <a:off x="347472" y="1217224"/>
            <a:ext cx="11780520" cy="5078313"/>
          </a:xfrm>
          <a:prstGeom prst="rect">
            <a:avLst/>
          </a:prstGeom>
        </p:spPr>
        <p:txBody>
          <a:bodyPr wrap="square">
            <a:spAutoFit/>
          </a:bodyPr>
          <a:lstStyle/>
          <a:p>
            <a:pPr algn="just"/>
            <a:r>
              <a:rPr lang="fr-FR" i="1" dirty="0" smtClean="0"/>
              <a:t>« Puis un rameau sortira du tronc d’</a:t>
            </a:r>
            <a:r>
              <a:rPr lang="fr-FR" i="1" dirty="0" err="1" smtClean="0"/>
              <a:t>Isaï</a:t>
            </a:r>
            <a:r>
              <a:rPr lang="fr-FR" i="1" dirty="0" smtClean="0"/>
              <a:t>, Et un rejeton naîtra de ses racines. 2  L’Esprit de l’Eternel reposera sur lui: Esprit de sagesse et d’intelligence, Esprit de conseil et de force, Esprit de connaissance et de crainte de l’Eternel. Il respirera la crainte de l’Eternel ; Il ne jugera point sur l’apparence, Il ne prononcera point sur un ouï-dire. Mais il jugera les pauvres avec équité, Et il prononcera avec droiture sur les malheureux de la terre ; Il frappera la terre de sa parole comme d’une verge, Et du souffle de ses lèvres il fera mourir le méchant. La justice sera la ceinture de ses flancs, Et la fidélité la ceinture de ses reins.</a:t>
            </a:r>
          </a:p>
          <a:p>
            <a:pPr algn="just"/>
            <a:r>
              <a:rPr lang="fr-FR" i="1" dirty="0" smtClean="0"/>
              <a:t>6  Le loup habitera avec l’agneau, Et la panthère se couchera avec le chevreau ; Le veau, le lionceau, et le bétail qu’on engraisse, seront ensemble, Et un petit enfant les conduira. La vache et l’ourse auront un même pâturage, Leurs petits un même gîte ; Et le lion, comme le bœuf, mangera de la paille. Le nourrisson s’ébattra sur l’antre de la vipère, Et l’enfant sevré mettra sa main dans la caverne du basilic. Il ne se fera ni tort ni dommage Sur toute ma montagne sainte ; Car la terre sera remplie de la connaissance de l’Eternel, Comme le fond de la mer par les eaux qui le couvrent. En ce jour, le rejeton d’</a:t>
            </a:r>
            <a:r>
              <a:rPr lang="fr-FR" i="1" dirty="0" err="1" smtClean="0"/>
              <a:t>Isaï</a:t>
            </a:r>
            <a:r>
              <a:rPr lang="fr-FR" i="1" dirty="0" smtClean="0"/>
              <a:t> Sera là comme une bannière pour les peuples ; Les nations se tourneront vers lui, Et la gloire sera sa demeure. Dans ce même temps, le Seigneur étendra une seconde fois sa main, Pour racheter le reste de son peuple, Dispersé en Assyrie et en Egypte, A </a:t>
            </a:r>
            <a:r>
              <a:rPr lang="fr-FR" i="1" dirty="0" err="1" smtClean="0"/>
              <a:t>Pathros</a:t>
            </a:r>
            <a:r>
              <a:rPr lang="fr-FR" i="1" dirty="0" smtClean="0"/>
              <a:t> et en Ethiopie, A Elam, à </a:t>
            </a:r>
            <a:r>
              <a:rPr lang="fr-FR" i="1" dirty="0" err="1" smtClean="0"/>
              <a:t>Schinear</a:t>
            </a:r>
            <a:r>
              <a:rPr lang="fr-FR" i="1" dirty="0" smtClean="0"/>
              <a:t> et à </a:t>
            </a:r>
            <a:r>
              <a:rPr lang="fr-FR" i="1" dirty="0" err="1" smtClean="0"/>
              <a:t>Hamath</a:t>
            </a:r>
            <a:r>
              <a:rPr lang="fr-FR" i="1" dirty="0" smtClean="0"/>
              <a:t>, Et dans les îles de la mer. Il élèvera une bannière pour les nations, Il rassemblera les exilés d’Israël, Et il recueillera les dispersés de Juda, Des quatre extrémités de la terre. </a:t>
            </a:r>
            <a:r>
              <a:rPr lang="fr-FR" dirty="0" smtClean="0"/>
              <a:t>»</a:t>
            </a:r>
          </a:p>
          <a:p>
            <a:endParaRPr lang="fr-FR" dirty="0" smtClean="0"/>
          </a:p>
          <a:p>
            <a:r>
              <a:rPr lang="fr-FR" dirty="0" smtClean="0"/>
              <a:t>Romains </a:t>
            </a:r>
            <a:r>
              <a:rPr lang="fr-FR" dirty="0"/>
              <a:t>8 v 18-19 </a:t>
            </a:r>
            <a:r>
              <a:rPr lang="fr-FR" i="1" dirty="0"/>
              <a:t>« J’estime que les souffrances du temps présent ne sauraient être comparées à la gloire à venir qui sera révélée pour nous. Aussi la création attend-elle avec un ardent désir la révélation des fils de Dieu. »</a:t>
            </a:r>
          </a:p>
          <a:p>
            <a:pPr marL="342900" indent="-342900">
              <a:buAutoNum type="arabicPlain" startAt="12"/>
            </a:pPr>
            <a:endParaRPr lang="fr-FR" dirty="0"/>
          </a:p>
        </p:txBody>
      </p:sp>
      <p:sp>
        <p:nvSpPr>
          <p:cNvPr id="4" name="ZoneTexte 3"/>
          <p:cNvSpPr txBox="1"/>
          <p:nvPr>
            <p:custDataLst>
              <p:tags r:id="rId3"/>
            </p:custDataLst>
          </p:nvPr>
        </p:nvSpPr>
        <p:spPr>
          <a:xfrm>
            <a:off x="4794940" y="678668"/>
            <a:ext cx="1584088" cy="369332"/>
          </a:xfrm>
          <a:prstGeom prst="rect">
            <a:avLst/>
          </a:prstGeom>
          <a:noFill/>
        </p:spPr>
        <p:txBody>
          <a:bodyPr wrap="none" rtlCol="0">
            <a:spAutoFit/>
          </a:bodyPr>
          <a:lstStyle/>
          <a:p>
            <a:r>
              <a:rPr lang="fr-FR" i="1" dirty="0" smtClean="0"/>
              <a:t>Esaïe 11 v 1-12</a:t>
            </a:r>
            <a:endParaRPr lang="fr-FR" i="1" dirty="0"/>
          </a:p>
        </p:txBody>
      </p:sp>
    </p:spTree>
    <p:extLst>
      <p:ext uri="{BB962C8B-B14F-4D97-AF65-F5344CB8AC3E}">
        <p14:creationId xmlns:p14="http://schemas.microsoft.com/office/powerpoint/2010/main" val="215507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Les résurrections</a:t>
            </a:r>
            <a:endParaRPr lang="fr-FR" sz="2800" b="1" dirty="0"/>
          </a:p>
        </p:txBody>
      </p:sp>
      <p:sp>
        <p:nvSpPr>
          <p:cNvPr id="4" name="Rectangle 3"/>
          <p:cNvSpPr/>
          <p:nvPr>
            <p:custDataLst>
              <p:tags r:id="rId2"/>
            </p:custDataLst>
          </p:nvPr>
        </p:nvSpPr>
        <p:spPr>
          <a:xfrm>
            <a:off x="623316" y="2068770"/>
            <a:ext cx="11262360" cy="2862322"/>
          </a:xfrm>
          <a:prstGeom prst="rect">
            <a:avLst/>
          </a:prstGeom>
        </p:spPr>
        <p:txBody>
          <a:bodyPr wrap="square">
            <a:spAutoFit/>
          </a:bodyPr>
          <a:lstStyle/>
          <a:p>
            <a:r>
              <a:rPr lang="fr-FR" sz="2000" b="1" dirty="0" smtClean="0"/>
              <a:t>Au-delà de la résurrection finale (de tous), une résurrection liée à la foi en Jésus-Christ</a:t>
            </a:r>
          </a:p>
          <a:p>
            <a:endParaRPr lang="fr-FR" sz="2000" dirty="0" smtClean="0"/>
          </a:p>
          <a:p>
            <a:pPr marL="285750" indent="-285750">
              <a:buFont typeface="Arial" panose="020B0604020202020204" pitchFamily="34" charset="0"/>
              <a:buChar char="•"/>
            </a:pPr>
            <a:r>
              <a:rPr lang="fr-FR" sz="2000" dirty="0" smtClean="0"/>
              <a:t>Jean </a:t>
            </a:r>
            <a:r>
              <a:rPr lang="fr-FR" sz="2000" dirty="0"/>
              <a:t>11:24  « </a:t>
            </a:r>
            <a:r>
              <a:rPr lang="fr-FR" sz="2000" i="1" dirty="0"/>
              <a:t>Marthe lui dit, Je sais </a:t>
            </a:r>
            <a:r>
              <a:rPr lang="fr-FR" sz="2000" i="1" u="sng" dirty="0"/>
              <a:t>qu’il ressuscitera en la résurrection, au dernier jour</a:t>
            </a:r>
            <a:r>
              <a:rPr lang="fr-FR" sz="2000" i="1" dirty="0"/>
              <a:t>. Jésus lui dit, Moi, je suis la résurrection et la vie, celui qui croit en moi, </a:t>
            </a:r>
            <a:r>
              <a:rPr lang="fr-FR" sz="2000" i="1" u="sng" dirty="0"/>
              <a:t>encore qu’il soit mort, vivra</a:t>
            </a:r>
            <a:r>
              <a:rPr lang="fr-FR" sz="2000" dirty="0"/>
              <a:t> </a:t>
            </a:r>
            <a:r>
              <a:rPr lang="fr-FR" sz="2000" dirty="0" smtClean="0"/>
              <a:t>»</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Jean 6 v 39-40 « </a:t>
            </a:r>
            <a:r>
              <a:rPr lang="fr-FR" sz="2000" i="1" dirty="0" smtClean="0"/>
              <a:t>Or, la volonté de celui qui m’a envoyé, c’est que je ne perde rien de tout ce qu’il m’a donné, mais que </a:t>
            </a:r>
            <a:r>
              <a:rPr lang="fr-FR" sz="2000" i="1" u="sng" dirty="0" smtClean="0"/>
              <a:t>je le ressuscite au dernier jour. </a:t>
            </a:r>
            <a:r>
              <a:rPr lang="fr-FR" sz="2000" i="1" dirty="0" smtClean="0"/>
              <a:t>La volonté de mon Père, c’est que quiconque voit le Fils et croit en lui ait la vie éternelle ; et je le ressusciterai </a:t>
            </a:r>
            <a:r>
              <a:rPr lang="fr-FR" sz="2000" i="1" u="sng" dirty="0" smtClean="0"/>
              <a:t>au dernier jour</a:t>
            </a:r>
            <a:r>
              <a:rPr lang="fr-FR" sz="2000" i="1" dirty="0" smtClean="0"/>
              <a:t>.</a:t>
            </a:r>
            <a:r>
              <a:rPr lang="fr-FR" sz="2000" dirty="0" smtClean="0"/>
              <a:t> » + v44 + v54</a:t>
            </a:r>
          </a:p>
          <a:p>
            <a:pPr marL="285750" indent="-285750">
              <a:buFont typeface="Arial" panose="020B0604020202020204" pitchFamily="34" charset="0"/>
              <a:buChar char="•"/>
            </a:pPr>
            <a:endParaRPr lang="fr-FR" sz="2000" dirty="0"/>
          </a:p>
        </p:txBody>
      </p:sp>
    </p:spTree>
    <p:extLst>
      <p:ext uri="{BB962C8B-B14F-4D97-AF65-F5344CB8AC3E}">
        <p14:creationId xmlns:p14="http://schemas.microsoft.com/office/powerpoint/2010/main" val="209270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Les résurrections</a:t>
            </a:r>
            <a:endParaRPr lang="fr-FR" sz="2800" b="1" dirty="0"/>
          </a:p>
        </p:txBody>
      </p:sp>
      <p:sp>
        <p:nvSpPr>
          <p:cNvPr id="3" name="ZoneTexte 2"/>
          <p:cNvSpPr txBox="1"/>
          <p:nvPr>
            <p:custDataLst>
              <p:tags r:id="rId2"/>
            </p:custDataLst>
          </p:nvPr>
        </p:nvSpPr>
        <p:spPr>
          <a:xfrm>
            <a:off x="530352" y="1399032"/>
            <a:ext cx="11466576" cy="4678204"/>
          </a:xfrm>
          <a:prstGeom prst="rect">
            <a:avLst/>
          </a:prstGeom>
          <a:noFill/>
        </p:spPr>
        <p:txBody>
          <a:bodyPr wrap="square" rtlCol="0">
            <a:spAutoFit/>
          </a:bodyPr>
          <a:lstStyle/>
          <a:p>
            <a:r>
              <a:rPr lang="fr-FR" sz="2000" b="1" dirty="0" smtClean="0"/>
              <a:t>Une réalité présente (un déjà…) </a:t>
            </a:r>
          </a:p>
          <a:p>
            <a:endParaRPr lang="fr-FR" sz="2000" dirty="0" smtClean="0"/>
          </a:p>
          <a:p>
            <a:pPr marL="285750" indent="-285750">
              <a:buFont typeface="Arial" panose="020B0604020202020204" pitchFamily="34" charset="0"/>
              <a:buChar char="•"/>
            </a:pPr>
            <a:r>
              <a:rPr lang="fr-FR" sz="2000" dirty="0" smtClean="0"/>
              <a:t>Jean 5 v25 « </a:t>
            </a:r>
            <a:r>
              <a:rPr lang="fr-FR" sz="2000" i="1" dirty="0" smtClean="0"/>
              <a:t>En vérité, en vérité je vous dis  que celui qui entend ma parole, et qui croit celui qui m’a envoyé, a la vie éternelle et ne vient pas en jugement, mais </a:t>
            </a:r>
            <a:r>
              <a:rPr lang="fr-FR" sz="2000" i="1" u="sng" dirty="0" smtClean="0"/>
              <a:t>il est passé de la mort à la vie</a:t>
            </a:r>
            <a:r>
              <a:rPr lang="fr-FR" sz="2000" dirty="0" smtClean="0"/>
              <a:t> »</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Romains 6 v4 « </a:t>
            </a:r>
            <a:r>
              <a:rPr lang="fr-FR" sz="2000" i="1" dirty="0" smtClean="0"/>
              <a:t>Nous avons donc été ensevelis avec lui par le baptême en sa mort, afin que, comme Christ est ressuscité des morts par la gloire du Père, de même nous aussi </a:t>
            </a:r>
            <a:r>
              <a:rPr lang="fr-FR" sz="2000" i="1" u="sng" dirty="0" smtClean="0"/>
              <a:t>nous marchions en nouveauté de vie</a:t>
            </a:r>
            <a:r>
              <a:rPr lang="fr-FR" sz="2000" i="1" dirty="0" smtClean="0"/>
              <a:t>.</a:t>
            </a:r>
            <a:r>
              <a:rPr lang="fr-FR" sz="2000" dirty="0" smtClean="0"/>
              <a:t> »</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Romains 6:13  </a:t>
            </a:r>
            <a:r>
              <a:rPr lang="fr-FR" sz="2000" i="1" dirty="0" smtClean="0"/>
              <a:t>et ne livrez pas vos membres au péché comme instruments d’iniquité, mais livrez-vous vous-mêmes à Dieu, </a:t>
            </a:r>
            <a:r>
              <a:rPr lang="fr-FR" sz="2000" i="1" u="sng" dirty="0" smtClean="0"/>
              <a:t>comme d’entre les morts étant faits vivants</a:t>
            </a:r>
            <a:r>
              <a:rPr lang="fr-FR" sz="2000" i="1" dirty="0" smtClean="0"/>
              <a:t>,  et vos membres à Dieu, comme instruments de justice.</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1 Pierre 1:3  </a:t>
            </a:r>
            <a:r>
              <a:rPr lang="fr-FR" sz="2000" i="1" dirty="0" smtClean="0"/>
              <a:t>Béni soit le Dieu et Père de notre Seigneur Jésus Christ, qui, selon sa grande miséricorde, </a:t>
            </a:r>
            <a:r>
              <a:rPr lang="fr-FR" sz="2000" i="1" u="sng" dirty="0" smtClean="0"/>
              <a:t>nous a régénérés </a:t>
            </a:r>
            <a:r>
              <a:rPr lang="fr-FR" sz="2000" i="1" dirty="0" smtClean="0"/>
              <a:t>pour une espérance vivante par la résurrection de Jésus Christ d’entre les morts,</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33029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Les résurrections</a:t>
            </a:r>
            <a:endParaRPr lang="fr-FR" sz="2800" b="1" dirty="0"/>
          </a:p>
        </p:txBody>
      </p:sp>
      <p:sp>
        <p:nvSpPr>
          <p:cNvPr id="3" name="ZoneTexte 2"/>
          <p:cNvSpPr txBox="1"/>
          <p:nvPr>
            <p:custDataLst>
              <p:tags r:id="rId2"/>
            </p:custDataLst>
          </p:nvPr>
        </p:nvSpPr>
        <p:spPr>
          <a:xfrm>
            <a:off x="448056" y="813816"/>
            <a:ext cx="11466576" cy="6247864"/>
          </a:xfrm>
          <a:prstGeom prst="rect">
            <a:avLst/>
          </a:prstGeom>
          <a:noFill/>
        </p:spPr>
        <p:txBody>
          <a:bodyPr wrap="square" rtlCol="0">
            <a:spAutoFit/>
          </a:bodyPr>
          <a:lstStyle/>
          <a:p>
            <a:r>
              <a:rPr lang="fr-FR" sz="2000" b="1" dirty="0" smtClean="0"/>
              <a:t>Une résurrection à venir…</a:t>
            </a:r>
            <a:endParaRPr lang="fr-FR" sz="2000" dirty="0" smtClean="0"/>
          </a:p>
          <a:p>
            <a:r>
              <a:rPr lang="fr-FR" sz="2000" dirty="0" smtClean="0"/>
              <a:t>2 Tim 2 v 18 « qui se sont détournés de la vérité, </a:t>
            </a:r>
            <a:r>
              <a:rPr lang="fr-FR" sz="2000" u="sng" dirty="0" smtClean="0"/>
              <a:t>disant que la résurrection est déjà arrivée</a:t>
            </a:r>
            <a:r>
              <a:rPr lang="fr-FR" sz="2000" dirty="0" smtClean="0"/>
              <a:t>, et qui renversent la foi de quelques uns. »</a:t>
            </a:r>
          </a:p>
          <a:p>
            <a:endParaRPr lang="fr-FR" sz="2000" dirty="0" smtClean="0"/>
          </a:p>
          <a:p>
            <a:r>
              <a:rPr lang="fr-FR" sz="2000" b="1" dirty="0" smtClean="0"/>
              <a:t>…distincte dans son essence de la résurrection des incroyants </a:t>
            </a:r>
          </a:p>
          <a:p>
            <a:endParaRPr lang="fr-FR" sz="2000" b="1" dirty="0"/>
          </a:p>
          <a:p>
            <a:pPr marL="342900" indent="-342900">
              <a:buFont typeface="Arial" panose="020B0604020202020204" pitchFamily="34" charset="0"/>
              <a:buChar char="•"/>
            </a:pPr>
            <a:r>
              <a:rPr lang="fr-FR" sz="2000" dirty="0" smtClean="0"/>
              <a:t>Jean 5:29 « </a:t>
            </a:r>
            <a:r>
              <a:rPr lang="fr-FR" sz="2000" i="1" u="sng" dirty="0" smtClean="0"/>
              <a:t>Car l’heure vient </a:t>
            </a:r>
            <a:r>
              <a:rPr lang="fr-FR" sz="2000" i="1" dirty="0" smtClean="0"/>
              <a:t>en laquelle tous ceux qui sont dans les sépulcres entendrons sa voix ; et  ils sortiront, ceux qui auront pratiqué le bien, </a:t>
            </a:r>
            <a:r>
              <a:rPr lang="fr-FR" sz="2000" b="1" i="1" dirty="0" smtClean="0"/>
              <a:t>en résurrection de vie</a:t>
            </a:r>
            <a:r>
              <a:rPr lang="fr-FR" sz="2000" i="1" dirty="0" smtClean="0"/>
              <a:t> ; et ceux qui auront fait le mal, </a:t>
            </a:r>
            <a:r>
              <a:rPr lang="fr-FR" sz="2000" b="1" i="1" dirty="0" smtClean="0"/>
              <a:t>en résurrection de jugement</a:t>
            </a:r>
            <a:r>
              <a:rPr lang="fr-FR" sz="2000" i="1" dirty="0" smtClean="0"/>
              <a:t>.</a:t>
            </a:r>
            <a:r>
              <a:rPr lang="fr-FR" sz="2000" dirty="0" smtClean="0"/>
              <a:t> »</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smtClean="0"/>
              <a:t>Actes 4:2  « </a:t>
            </a:r>
            <a:r>
              <a:rPr lang="fr-FR" sz="2000" i="1" dirty="0" smtClean="0"/>
              <a:t>étant en peine de ce qu’ils enseignaient le peuple et annonçaient par Jésus</a:t>
            </a:r>
            <a:r>
              <a:rPr lang="fr-FR" sz="2000" b="1" i="1" dirty="0" smtClean="0"/>
              <a:t> la résurrection d’entre les morts</a:t>
            </a:r>
            <a:r>
              <a:rPr lang="fr-FR" sz="2000" b="1" dirty="0" smtClean="0"/>
              <a:t>.</a:t>
            </a:r>
            <a:r>
              <a:rPr lang="fr-FR" sz="2000" dirty="0" smtClean="0"/>
              <a:t> »</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Actes 24:15  </a:t>
            </a:r>
            <a:r>
              <a:rPr lang="fr-FR" sz="2000" i="1" dirty="0" smtClean="0"/>
              <a:t>ayant espérance en Dieu,  espérance que ceux-ci nourrissent aussi eux-mêmes,  qu’il y aura </a:t>
            </a:r>
            <a:r>
              <a:rPr lang="fr-FR" sz="2000" b="1" i="1" dirty="0" smtClean="0"/>
              <a:t>une résurrection, tant des justes que des injustes</a:t>
            </a:r>
            <a:r>
              <a:rPr lang="fr-FR" sz="2000" dirty="0" smtClean="0"/>
              <a:t>. </a:t>
            </a:r>
          </a:p>
          <a:p>
            <a:pPr marL="285750" indent="-285750">
              <a:buFont typeface="Arial" panose="020B0604020202020204" pitchFamily="34" charset="0"/>
              <a:buChar char="•"/>
            </a:pPr>
            <a:endParaRPr lang="fr-FR" sz="2000" dirty="0" smtClean="0"/>
          </a:p>
          <a:p>
            <a:endParaRPr lang="fr-FR" sz="2000" i="1" dirty="0" smtClean="0"/>
          </a:p>
          <a:p>
            <a:endParaRPr lang="fr-FR" sz="2000" dirty="0" smtClean="0"/>
          </a:p>
          <a:p>
            <a:endParaRPr lang="fr-FR" sz="2000" dirty="0" smtClean="0"/>
          </a:p>
          <a:p>
            <a:endParaRPr lang="fr-FR" sz="2000" dirty="0" smtClean="0"/>
          </a:p>
        </p:txBody>
      </p:sp>
    </p:spTree>
    <p:extLst>
      <p:ext uri="{BB962C8B-B14F-4D97-AF65-F5344CB8AC3E}">
        <p14:creationId xmlns:p14="http://schemas.microsoft.com/office/powerpoint/2010/main" val="952547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Les résurrections</a:t>
            </a:r>
            <a:endParaRPr lang="fr-FR" sz="2800" b="1" dirty="0"/>
          </a:p>
        </p:txBody>
      </p:sp>
      <p:sp>
        <p:nvSpPr>
          <p:cNvPr id="3" name="ZoneTexte 2"/>
          <p:cNvSpPr txBox="1"/>
          <p:nvPr>
            <p:custDataLst>
              <p:tags r:id="rId2"/>
            </p:custDataLst>
          </p:nvPr>
        </p:nvSpPr>
        <p:spPr>
          <a:xfrm>
            <a:off x="411480" y="813816"/>
            <a:ext cx="11466576" cy="6093976"/>
          </a:xfrm>
          <a:prstGeom prst="rect">
            <a:avLst/>
          </a:prstGeom>
          <a:noFill/>
        </p:spPr>
        <p:txBody>
          <a:bodyPr wrap="square" rtlCol="0">
            <a:spAutoFit/>
          </a:bodyPr>
          <a:lstStyle/>
          <a:p>
            <a:r>
              <a:rPr lang="fr-FR" sz="2000" b="1" dirty="0" smtClean="0"/>
              <a:t>…distincte temporellement de la résurrection des incroyants</a:t>
            </a:r>
          </a:p>
          <a:p>
            <a:endParaRPr lang="fr-FR" sz="2000" dirty="0"/>
          </a:p>
          <a:p>
            <a:pPr algn="just"/>
            <a:r>
              <a:rPr lang="fr-FR" sz="2000" dirty="0" smtClean="0"/>
              <a:t>1 Cor 15 v 20-26 « </a:t>
            </a:r>
            <a:r>
              <a:rPr lang="fr-FR" sz="2000" i="1" dirty="0" smtClean="0"/>
              <a:t>Mais maintenant, </a:t>
            </a:r>
            <a:r>
              <a:rPr lang="fr-FR" sz="2000" b="1" i="1" dirty="0" smtClean="0"/>
              <a:t>Christ est ressuscité des morts, il est les prémices de ceux qui sont morts</a:t>
            </a:r>
            <a:r>
              <a:rPr lang="fr-FR" sz="2000" i="1" dirty="0" smtClean="0"/>
              <a:t>. Car, puisque la mort est venue par un homme, c’est aussi par un homme qu’est venue la résurrection des morts. Et comme tous meurent en Adam, de même aussi </a:t>
            </a:r>
            <a:r>
              <a:rPr lang="fr-FR" sz="2000" b="1" i="1" dirty="0" smtClean="0"/>
              <a:t>tous revivront en Christ, mais chacun en son rang. </a:t>
            </a:r>
            <a:r>
              <a:rPr lang="fr-FR" sz="2000" i="1" dirty="0" smtClean="0"/>
              <a:t>Christ comme prémices, </a:t>
            </a:r>
            <a:r>
              <a:rPr lang="fr-FR" sz="2000" b="1" i="1" dirty="0" smtClean="0"/>
              <a:t>puis ceux qui appartiennent à Christ, lors de son avènement. Ensuite viendra la fin, quand il remettra le royaume à celui qui est Dieu et Père, après avoir détruit toute domination, toute autorité et toute puissance. </a:t>
            </a:r>
            <a:r>
              <a:rPr lang="fr-FR" sz="2000" i="1" dirty="0" smtClean="0"/>
              <a:t>Car il faut qu’il règne jusqu’à ce qu’il ait mis tous les ennemis sous ses pieds. Le dernier ennemi qui sera détruit, c’est la mort.</a:t>
            </a:r>
            <a:r>
              <a:rPr lang="fr-FR" sz="2000" dirty="0" smtClean="0"/>
              <a:t> »</a:t>
            </a:r>
          </a:p>
          <a:p>
            <a:pPr algn="just"/>
            <a:endParaRPr lang="fr-FR" sz="2000" dirty="0" smtClean="0"/>
          </a:p>
          <a:p>
            <a:pPr algn="just"/>
            <a:r>
              <a:rPr lang="fr-FR" sz="2000" dirty="0" smtClean="0"/>
              <a:t>1 </a:t>
            </a:r>
            <a:r>
              <a:rPr lang="fr-FR" sz="2000" dirty="0" err="1" smtClean="0"/>
              <a:t>Thes</a:t>
            </a:r>
            <a:r>
              <a:rPr lang="fr-FR" sz="2000" dirty="0" smtClean="0"/>
              <a:t> 4 v 13-18 « </a:t>
            </a:r>
            <a:r>
              <a:rPr lang="fr-FR" sz="2000" i="1" dirty="0" smtClean="0"/>
              <a:t>Nous ne voulons pas, frères, que vous soyez dans l’ignorance au sujet de ceux qui dorment, afin que vous ne vous affligiez pas comme les autres qui n’ont point d’espérance.  Car, si nous croyons que Jésus est mort et qu’il est ressuscité, </a:t>
            </a:r>
            <a:r>
              <a:rPr lang="fr-FR" sz="2000" b="1" i="1" dirty="0" smtClean="0"/>
              <a:t>croyons aussi que Dieu ramènera par Jésus et avec lui ceux qui sont morts.</a:t>
            </a:r>
            <a:r>
              <a:rPr lang="fr-FR" sz="2000" i="1" dirty="0" smtClean="0"/>
              <a:t> Voici, en effet, ce que nous vous déclarons d’après la parole du Seigneur : nous les vivants, restés pour l’avènement du Seigneur, nous ne devancerons pas ceux qui sont morts. Car le Seigneur lui-même, à un signal donné, à la voix d’un archange, et au son de la trompette de Dieu, descendra du ciel, </a:t>
            </a:r>
            <a:r>
              <a:rPr lang="fr-FR" sz="2000" b="1" i="1" dirty="0" smtClean="0"/>
              <a:t>et les morts en Christ ressusciteront premièrement.</a:t>
            </a:r>
            <a:r>
              <a:rPr lang="fr-FR" sz="2000" i="1" dirty="0" smtClean="0"/>
              <a:t> »</a:t>
            </a:r>
          </a:p>
          <a:p>
            <a:endParaRPr lang="fr-FR" i="1" dirty="0"/>
          </a:p>
          <a:p>
            <a:endParaRPr lang="fr-FR" sz="1600" i="1" dirty="0"/>
          </a:p>
          <a:p>
            <a:endParaRPr lang="fr-FR" sz="1600" dirty="0"/>
          </a:p>
        </p:txBody>
      </p:sp>
    </p:spTree>
    <p:extLst>
      <p:ext uri="{BB962C8B-B14F-4D97-AF65-F5344CB8AC3E}">
        <p14:creationId xmlns:p14="http://schemas.microsoft.com/office/powerpoint/2010/main" val="138957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Les résurrections</a:t>
            </a:r>
            <a:endParaRPr lang="fr-FR" sz="2800" b="1" dirty="0"/>
          </a:p>
        </p:txBody>
      </p:sp>
      <p:sp>
        <p:nvSpPr>
          <p:cNvPr id="3" name="ZoneTexte 2"/>
          <p:cNvSpPr txBox="1"/>
          <p:nvPr>
            <p:custDataLst>
              <p:tags r:id="rId2"/>
            </p:custDataLst>
          </p:nvPr>
        </p:nvSpPr>
        <p:spPr>
          <a:xfrm>
            <a:off x="292608" y="1115568"/>
            <a:ext cx="11759184" cy="4708981"/>
          </a:xfrm>
          <a:prstGeom prst="rect">
            <a:avLst/>
          </a:prstGeom>
          <a:noFill/>
        </p:spPr>
        <p:txBody>
          <a:bodyPr wrap="square" rtlCol="0">
            <a:spAutoFit/>
          </a:bodyPr>
          <a:lstStyle/>
          <a:p>
            <a:r>
              <a:rPr lang="fr-FR" sz="2000" b="1" dirty="0" smtClean="0"/>
              <a:t>Une résurrection des corps</a:t>
            </a:r>
            <a:endParaRPr lang="fr-FR" sz="2000" dirty="0" smtClean="0"/>
          </a:p>
          <a:p>
            <a:endParaRPr lang="fr-FR" sz="2000" dirty="0"/>
          </a:p>
          <a:p>
            <a:r>
              <a:rPr lang="fr-FR" sz="2000" dirty="0" smtClean="0"/>
              <a:t>1 Cor 6 v13-15 « </a:t>
            </a:r>
            <a:r>
              <a:rPr lang="fr-FR" sz="2000" i="1" dirty="0" smtClean="0"/>
              <a:t>Mais le corps n’est pas pour l’impudicité. Il est pour le Seigneur, et le Seigneur pour le corps. Et Dieu, qui a ressuscité le Seigneur, nous ressuscitera aussi par sa puissance. Ne savez-vous pas que vos corps sont des membres de Christ ?</a:t>
            </a:r>
            <a:r>
              <a:rPr lang="fr-FR" sz="2000" dirty="0" smtClean="0"/>
              <a:t> »</a:t>
            </a:r>
          </a:p>
          <a:p>
            <a:endParaRPr lang="fr-FR" sz="2000" dirty="0"/>
          </a:p>
          <a:p>
            <a:r>
              <a:rPr lang="fr-FR" sz="2000" dirty="0" smtClean="0"/>
              <a:t>1 Cor 15 v42-44 « </a:t>
            </a:r>
            <a:r>
              <a:rPr lang="fr-FR" sz="2000" i="1" dirty="0" smtClean="0"/>
              <a:t>aussi est la résurrection des morts, il </a:t>
            </a:r>
            <a:r>
              <a:rPr lang="fr-FR" sz="2000" dirty="0" smtClean="0"/>
              <a:t>[le corps] </a:t>
            </a:r>
            <a:r>
              <a:rPr lang="fr-FR" sz="2000" i="1" dirty="0" smtClean="0"/>
              <a:t>est semé en corruption, il ressuscite en incorruptibilité ; il est semé en déshonneur, il ressuscite en gloire ; il est semé en faiblesse, il ressuscite en puissance ; il est semé corps animal, il ressuscite corps spirituel.</a:t>
            </a:r>
            <a:r>
              <a:rPr lang="fr-FR" sz="2000" dirty="0" smtClean="0"/>
              <a:t> »  </a:t>
            </a:r>
          </a:p>
          <a:p>
            <a:endParaRPr lang="fr-FR" sz="2000" dirty="0"/>
          </a:p>
          <a:p>
            <a:r>
              <a:rPr lang="fr-FR" sz="2000" dirty="0" smtClean="0"/>
              <a:t>Romains 8:11  « </a:t>
            </a:r>
            <a:r>
              <a:rPr lang="fr-FR" sz="2000" i="1" dirty="0" smtClean="0"/>
              <a:t>Et si l’Esprit de celui qui a ressuscité Jésus d’entre les morts habite en vous, celui qui a ressuscité le Christ d’entre les morts vivifiera vos corps mortels aussi, à cause de son Esprit qui habite en vous. »</a:t>
            </a:r>
          </a:p>
          <a:p>
            <a:endParaRPr lang="fr-FR" sz="2000" i="1" dirty="0"/>
          </a:p>
          <a:p>
            <a:endParaRPr lang="fr-FR" sz="2000" i="1" dirty="0" smtClean="0"/>
          </a:p>
          <a:p>
            <a:endParaRPr lang="fr-FR" sz="2000" dirty="0"/>
          </a:p>
        </p:txBody>
      </p:sp>
    </p:spTree>
    <p:extLst>
      <p:ext uri="{BB962C8B-B14F-4D97-AF65-F5344CB8AC3E}">
        <p14:creationId xmlns:p14="http://schemas.microsoft.com/office/powerpoint/2010/main" val="385196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50976" y="155448"/>
            <a:ext cx="9272016" cy="523220"/>
          </a:xfrm>
          <a:prstGeom prst="rect">
            <a:avLst/>
          </a:prstGeom>
          <a:noFill/>
        </p:spPr>
        <p:txBody>
          <a:bodyPr wrap="square" rtlCol="0">
            <a:spAutoFit/>
          </a:bodyPr>
          <a:lstStyle/>
          <a:p>
            <a:pPr algn="ctr"/>
            <a:r>
              <a:rPr lang="fr-FR" sz="2800" b="1" dirty="0" smtClean="0"/>
              <a:t>Les résurrections</a:t>
            </a:r>
            <a:endParaRPr lang="fr-FR" sz="2800" b="1" dirty="0"/>
          </a:p>
        </p:txBody>
      </p:sp>
      <p:sp>
        <p:nvSpPr>
          <p:cNvPr id="3" name="ZoneTexte 2"/>
          <p:cNvSpPr txBox="1"/>
          <p:nvPr>
            <p:custDataLst>
              <p:tags r:id="rId2"/>
            </p:custDataLst>
          </p:nvPr>
        </p:nvSpPr>
        <p:spPr>
          <a:xfrm>
            <a:off x="530352" y="1188720"/>
            <a:ext cx="11466576" cy="4339650"/>
          </a:xfrm>
          <a:prstGeom prst="rect">
            <a:avLst/>
          </a:prstGeom>
          <a:noFill/>
        </p:spPr>
        <p:txBody>
          <a:bodyPr wrap="square" rtlCol="0">
            <a:spAutoFit/>
          </a:bodyPr>
          <a:lstStyle/>
          <a:p>
            <a:endParaRPr lang="fr-FR" sz="2000" i="1" dirty="0"/>
          </a:p>
          <a:p>
            <a:r>
              <a:rPr lang="fr-FR" sz="2000" b="1" dirty="0" smtClean="0"/>
              <a:t>Les résurrections sont associées à l’exercice d’une justice divine</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Jean 5:29 « </a:t>
            </a:r>
            <a:r>
              <a:rPr lang="fr-FR" sz="2000" i="1" u="sng" dirty="0" smtClean="0"/>
              <a:t>Car l’heure vient </a:t>
            </a:r>
            <a:r>
              <a:rPr lang="fr-FR" sz="2000" i="1" dirty="0" smtClean="0"/>
              <a:t>en laquelle tous ceux qui sont dans les sépulcres entendrons sa voix ; et  ils sortiront, ceux qui auront pratiqué le bien, </a:t>
            </a:r>
            <a:r>
              <a:rPr lang="fr-FR" sz="2000" b="1" i="1" dirty="0" smtClean="0"/>
              <a:t>en résurrection de vie</a:t>
            </a:r>
            <a:r>
              <a:rPr lang="fr-FR" sz="2000" i="1" dirty="0" smtClean="0"/>
              <a:t> ; et ceux qui auront fait le mal, </a:t>
            </a:r>
            <a:r>
              <a:rPr lang="fr-FR" sz="2000" b="1" i="1" dirty="0" smtClean="0"/>
              <a:t>en résurrection de jugement</a:t>
            </a:r>
            <a:r>
              <a:rPr lang="fr-FR" sz="2000" i="1" dirty="0" smtClean="0"/>
              <a:t>.</a:t>
            </a:r>
            <a:r>
              <a:rPr lang="fr-FR" sz="2000" dirty="0" smtClean="0"/>
              <a:t> »</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Hébreux 9:27  « </a:t>
            </a:r>
            <a:r>
              <a:rPr lang="fr-FR" sz="2000" i="1" dirty="0" smtClean="0"/>
              <a:t>Et comme il est réservé aux hommes de mourir une fois,  </a:t>
            </a:r>
            <a:r>
              <a:rPr lang="fr-FR" sz="2000" b="1" i="1" dirty="0" smtClean="0"/>
              <a:t>et après cela le jugement</a:t>
            </a:r>
            <a:r>
              <a:rPr lang="fr-FR" sz="2000" i="1" dirty="0" smtClean="0"/>
              <a:t> »</a:t>
            </a:r>
            <a:endParaRPr lang="fr-FR" sz="2000" i="1" dirty="0" smtClean="0"/>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Luc </a:t>
            </a:r>
            <a:r>
              <a:rPr lang="fr-FR" sz="2000" dirty="0"/>
              <a:t>14v14 «  </a:t>
            </a:r>
            <a:r>
              <a:rPr lang="fr-FR" sz="2000" i="1" dirty="0"/>
              <a:t>la pareille te sera rendue </a:t>
            </a:r>
            <a:r>
              <a:rPr lang="fr-FR" sz="2000" i="1" u="sng" dirty="0"/>
              <a:t>à la résurrection des justes</a:t>
            </a:r>
            <a:r>
              <a:rPr lang="fr-FR" sz="2000" dirty="0"/>
              <a:t> »</a:t>
            </a:r>
          </a:p>
          <a:p>
            <a:pPr marL="285750" indent="-285750">
              <a:buFont typeface="Arial" panose="020B0604020202020204" pitchFamily="34" charset="0"/>
              <a:buChar char="•"/>
            </a:pPr>
            <a:endParaRPr lang="fr-FR" dirty="0" smtClean="0"/>
          </a:p>
          <a:p>
            <a:pPr algn="just"/>
            <a:endParaRPr lang="fr-FR" sz="2000" i="1" dirty="0"/>
          </a:p>
          <a:p>
            <a:endParaRPr lang="fr-FR" dirty="0"/>
          </a:p>
        </p:txBody>
      </p:sp>
    </p:spTree>
    <p:extLst>
      <p:ext uri="{BB962C8B-B14F-4D97-AF65-F5344CB8AC3E}">
        <p14:creationId xmlns:p14="http://schemas.microsoft.com/office/powerpoint/2010/main" val="147905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014984" y="246888"/>
            <a:ext cx="9272016" cy="523220"/>
          </a:xfrm>
          <a:prstGeom prst="rect">
            <a:avLst/>
          </a:prstGeom>
          <a:noFill/>
        </p:spPr>
        <p:txBody>
          <a:bodyPr wrap="square" rtlCol="0">
            <a:spAutoFit/>
          </a:bodyPr>
          <a:lstStyle/>
          <a:p>
            <a:pPr algn="ctr"/>
            <a:r>
              <a:rPr lang="fr-FR" sz="2800" b="1" dirty="0" smtClean="0"/>
              <a:t>Les résurrections et le règne de 1000 ans</a:t>
            </a:r>
            <a:endParaRPr lang="fr-FR" sz="2800" b="1" dirty="0"/>
          </a:p>
        </p:txBody>
      </p:sp>
      <p:sp>
        <p:nvSpPr>
          <p:cNvPr id="3" name="ZoneTexte 2"/>
          <p:cNvSpPr txBox="1"/>
          <p:nvPr>
            <p:custDataLst>
              <p:tags r:id="rId2"/>
            </p:custDataLst>
          </p:nvPr>
        </p:nvSpPr>
        <p:spPr>
          <a:xfrm>
            <a:off x="512064" y="914400"/>
            <a:ext cx="11009376" cy="5570756"/>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Apocalypse 20 : 1-7 </a:t>
            </a:r>
          </a:p>
          <a:p>
            <a:pPr marL="285750" indent="-285750">
              <a:buFont typeface="Arial" panose="020B0604020202020204" pitchFamily="34" charset="0"/>
              <a:buChar char="•"/>
            </a:pPr>
            <a:endParaRPr lang="fr-FR" dirty="0" smtClean="0"/>
          </a:p>
          <a:p>
            <a:pPr algn="just"/>
            <a:r>
              <a:rPr lang="fr-FR" sz="2000" dirty="0" smtClean="0"/>
              <a:t>« </a:t>
            </a:r>
            <a:r>
              <a:rPr lang="fr-FR" sz="2000" i="1" dirty="0" smtClean="0"/>
              <a:t>Et je vis un ange descendant du ciel, ayant la clef de l’abîme et une grande chaîne dans sa main. Et il saisit le dragon, le serpent ancien qui est le diable et Satan, et le lia pour mille ans ; et il le jeta dans l’abîme, et l’enferma ; et il mit un sceau sur lui, afin qu’il ne séduisît plus les nations, jusqu’à ce que les mille ans fussent accomplis ; après cela, il faut qu’il soit délié pour un peu de temps.  Et je vis des trônes, et ils étaient assis dessus, et le jugement leur fut donné ; et </a:t>
            </a:r>
            <a:r>
              <a:rPr lang="fr-FR" sz="2000" b="1" i="1" dirty="0" smtClean="0"/>
              <a:t>les âmes de ceux qui avaient été décapités pour le témoignage de Jésus, et pour la parole de Dieu ; et ceux qui n’avaient pas rendu hommage à la bête ni à son image, et qui n’avaient pas reçu la marque sur leur front et sur leur main ; et ils vécurent </a:t>
            </a:r>
            <a:r>
              <a:rPr lang="fr-FR" sz="2000" i="1" dirty="0" smtClean="0"/>
              <a:t>et régnèrent avec le Christ mille ans, </a:t>
            </a:r>
            <a:r>
              <a:rPr lang="fr-FR" sz="2000" b="1" i="1" dirty="0" smtClean="0"/>
              <a:t>le reste des morts ne vécut pas jusqu’à ce que les mille ans fussent accomplis</a:t>
            </a:r>
            <a:r>
              <a:rPr lang="fr-FR" sz="2000" i="1" dirty="0" smtClean="0"/>
              <a:t>. </a:t>
            </a:r>
            <a:r>
              <a:rPr lang="fr-FR" sz="2000" b="1" i="1" dirty="0" smtClean="0"/>
              <a:t>C’est ici la première résurrection. Bienheureux et saint celui qui a part à la première résurrection, sur eux la seconde mort n’a point de pouvoir ; </a:t>
            </a:r>
            <a:r>
              <a:rPr lang="fr-FR" sz="2000" i="1" dirty="0" smtClean="0"/>
              <a:t>mais ils seront sacrificateurs de Dieu et du Christ, et ils régneront avec lui mille ans. Et quand les mille ans seront accomplis, Satan sera délié de sa prison</a:t>
            </a:r>
            <a:r>
              <a:rPr lang="fr-FR" sz="2000" dirty="0" smtClean="0"/>
              <a:t> »</a:t>
            </a:r>
          </a:p>
          <a:p>
            <a:pPr algn="just"/>
            <a:endParaRPr lang="fr-FR" sz="2000" i="1" dirty="0" smtClean="0"/>
          </a:p>
          <a:p>
            <a:pPr algn="just"/>
            <a:endParaRPr lang="fr-FR" sz="2000" i="1" dirty="0"/>
          </a:p>
          <a:p>
            <a:pPr marL="342900" indent="-342900" algn="just">
              <a:buFont typeface="Wingdings" panose="05000000000000000000" pitchFamily="2" charset="2"/>
              <a:buChar char="è"/>
            </a:pPr>
            <a:r>
              <a:rPr lang="fr-FR" sz="2000" dirty="0" smtClean="0">
                <a:sym typeface="Wingdings" panose="05000000000000000000" pitchFamily="2" charset="2"/>
              </a:rPr>
              <a:t>Un temps inauguré par une première résurrection et suggérant une seconde à la fin</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1883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784</Words>
  <Application>Microsoft Office PowerPoint</Application>
  <PresentationFormat>Grand écran</PresentationFormat>
  <Paragraphs>272</Paragraphs>
  <Slides>28</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Calibri Light</vt:lpstr>
      <vt:lpstr>Wingdings</vt:lpstr>
      <vt:lpstr>Thème Office</vt:lpstr>
      <vt:lpstr>Le règne  de 1000 ans  Quelques lectures concernant le règne terrestre de Christ pour notre encouragement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règne  de 1000 ans  Quelques réflexions concernant le règne terrestre de Christ pour notre encouragement</dc:title>
  <dc:creator>Romaric</dc:creator>
  <cp:lastModifiedBy>Romaric</cp:lastModifiedBy>
  <cp:revision>100</cp:revision>
  <dcterms:created xsi:type="dcterms:W3CDTF">2020-08-25T18:45:37Z</dcterms:created>
  <dcterms:modified xsi:type="dcterms:W3CDTF">2020-08-26T17:49:23Z</dcterms:modified>
</cp:coreProperties>
</file>