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76" r:id="rId3"/>
    <p:sldId id="286" r:id="rId4"/>
    <p:sldId id="285" r:id="rId5"/>
    <p:sldId id="287" r:id="rId6"/>
    <p:sldId id="258" r:id="rId7"/>
    <p:sldId id="289" r:id="rId8"/>
    <p:sldId id="290" r:id="rId9"/>
    <p:sldId id="292" r:id="rId10"/>
    <p:sldId id="277" r:id="rId11"/>
    <p:sldId id="291" r:id="rId12"/>
    <p:sldId id="278" r:id="rId13"/>
    <p:sldId id="279" r:id="rId14"/>
    <p:sldId id="293" r:id="rId15"/>
    <p:sldId id="283" r:id="rId16"/>
    <p:sldId id="294" r:id="rId17"/>
    <p:sldId id="295" r:id="rId18"/>
    <p:sldId id="282" r:id="rId19"/>
    <p:sldId id="267" r:id="rId20"/>
    <p:sldId id="296" r:id="rId21"/>
    <p:sldId id="29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48848" autoAdjust="0"/>
  </p:normalViewPr>
  <p:slideViewPr>
    <p:cSldViewPr snapToGrid="0">
      <p:cViewPr varScale="1">
        <p:scale>
          <a:sx n="43" d="100"/>
          <a:sy n="43" d="100"/>
        </p:scale>
        <p:origin x="2203" y="3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47D4B-86DF-49D9-8C32-2D789A05CA0D}" type="datetimeFigureOut">
              <a:rPr lang="fr-FR" smtClean="0"/>
              <a:t>29/08/2019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2D63B-E7C3-469E-A8EB-466B839107D3}" type="slidenum">
              <a:rPr lang="fr-FR" smtClean="0"/>
              <a:t>‹N°›</a:t>
            </a:fld>
            <a:endParaRPr lang="fr-FR"/>
          </a:p>
        </p:txBody>
      </p:sp>
    </p:spTree>
    <p:extLst>
      <p:ext uri="{BB962C8B-B14F-4D97-AF65-F5344CB8AC3E}">
        <p14:creationId xmlns:p14="http://schemas.microsoft.com/office/powerpoint/2010/main" val="334004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ire.la-bible.net/verset/1+Samuel/2/3/Colomb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mcitv.com/bible/philippiens-3-8.html#8" TargetMode="External"/><Relationship Id="rId5" Type="http://schemas.openxmlformats.org/officeDocument/2006/relationships/hyperlink" Target="https://emcitv.com/bible/2-corinthiens-10-5.html#5" TargetMode="External"/><Relationship Id="rId4" Type="http://schemas.openxmlformats.org/officeDocument/2006/relationships/hyperlink" Target="https://emcitv.com/bible/2-corinthiens-4-6.html#6"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lire.la-bible.net/verset/1+Jean/4/7/Colombe" TargetMode="External"/><Relationship Id="rId13" Type="http://schemas.openxmlformats.org/officeDocument/2006/relationships/hyperlink" Target="https://lire.la-bible.net/verset/1+Jean/4/12/Colombe" TargetMode="External"/><Relationship Id="rId3" Type="http://schemas.openxmlformats.org/officeDocument/2006/relationships/hyperlink" Target="https://lire.la-bible.net/verset/Matthieu/22/37/Colombe" TargetMode="External"/><Relationship Id="rId7" Type="http://schemas.openxmlformats.org/officeDocument/2006/relationships/hyperlink" Target="https://lire.la-bible.net/verset/Matthieu/7/12/Colombe" TargetMode="External"/><Relationship Id="rId12" Type="http://schemas.openxmlformats.org/officeDocument/2006/relationships/hyperlink" Target="https://lire.la-bible.net/verset/1+Jean/4/11/Colomb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lire.la-bible.net/verset/Matthieu/22/40/Colombe" TargetMode="External"/><Relationship Id="rId11" Type="http://schemas.openxmlformats.org/officeDocument/2006/relationships/hyperlink" Target="https://lire.la-bible.net/verset/1+Jean/4/10/Colombe" TargetMode="External"/><Relationship Id="rId5" Type="http://schemas.openxmlformats.org/officeDocument/2006/relationships/hyperlink" Target="https://lire.la-bible.net/verset/Matthieu/22/39/Colombe" TargetMode="External"/><Relationship Id="rId10" Type="http://schemas.openxmlformats.org/officeDocument/2006/relationships/hyperlink" Target="https://lire.la-bible.net/verset/1+Jean/4/9/Colombe" TargetMode="External"/><Relationship Id="rId4" Type="http://schemas.openxmlformats.org/officeDocument/2006/relationships/hyperlink" Target="https://lire.la-bible.net/verset/Matthieu/22/38/Colombe" TargetMode="External"/><Relationship Id="rId9" Type="http://schemas.openxmlformats.org/officeDocument/2006/relationships/hyperlink" Target="https://lire.la-bible.net/verset/1+Jean/4/8/Colomb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ire.la-bible.net/verset/Exode/3/7/Colombe" TargetMode="External"/><Relationship Id="rId7" Type="http://schemas.openxmlformats.org/officeDocument/2006/relationships/hyperlink" Target="https://lire.la-bible.net/verset/Psaumes/40/18/Colombe"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lire.la-bible.net/verset/Psaumes/18/3/Colombe" TargetMode="External"/><Relationship Id="rId5" Type="http://schemas.openxmlformats.org/officeDocument/2006/relationships/hyperlink" Target="https://lire.la-bible.net/verset/Juges/3/9/Colombe" TargetMode="External"/><Relationship Id="rId4" Type="http://schemas.openxmlformats.org/officeDocument/2006/relationships/hyperlink" Target="https://lire.la-bible.net/verset/Exode/3/8/Colombe"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lire.la-bible.net/verset/Galates/5/6/Colombe" TargetMode="External"/><Relationship Id="rId13" Type="http://schemas.openxmlformats.org/officeDocument/2006/relationships/hyperlink" Target="https://lire.la-bible.net/verset/Galates/5/11/Colombe" TargetMode="External"/><Relationship Id="rId3" Type="http://schemas.openxmlformats.org/officeDocument/2006/relationships/hyperlink" Target="https://lire.la-bible.net/verset/Galates/5/1/Colombe" TargetMode="External"/><Relationship Id="rId7" Type="http://schemas.openxmlformats.org/officeDocument/2006/relationships/hyperlink" Target="https://lire.la-bible.net/verset/Galates/5/5/Colombe" TargetMode="External"/><Relationship Id="rId12" Type="http://schemas.openxmlformats.org/officeDocument/2006/relationships/hyperlink" Target="https://lire.la-bible.net/verset/Galates/5/10/Colombe" TargetMode="External"/><Relationship Id="rId2" Type="http://schemas.openxmlformats.org/officeDocument/2006/relationships/slide" Target="../slides/slide16.xml"/><Relationship Id="rId16" Type="http://schemas.openxmlformats.org/officeDocument/2006/relationships/hyperlink" Target="https://lire.la-bible.net/verset/Galates/5/14/Colombe" TargetMode="External"/><Relationship Id="rId1" Type="http://schemas.openxmlformats.org/officeDocument/2006/relationships/notesMaster" Target="../notesMasters/notesMaster1.xml"/><Relationship Id="rId6" Type="http://schemas.openxmlformats.org/officeDocument/2006/relationships/hyperlink" Target="https://lire.la-bible.net/verset/Galates/5/4/Colombe" TargetMode="External"/><Relationship Id="rId11" Type="http://schemas.openxmlformats.org/officeDocument/2006/relationships/hyperlink" Target="https://lire.la-bible.net/verset/Galates/5/9/Colombe" TargetMode="External"/><Relationship Id="rId5" Type="http://schemas.openxmlformats.org/officeDocument/2006/relationships/hyperlink" Target="https://lire.la-bible.net/verset/Galates/5/3/Colombe" TargetMode="External"/><Relationship Id="rId15" Type="http://schemas.openxmlformats.org/officeDocument/2006/relationships/hyperlink" Target="https://lire.la-bible.net/verset/Galates/5/13/Colombe" TargetMode="External"/><Relationship Id="rId10" Type="http://schemas.openxmlformats.org/officeDocument/2006/relationships/hyperlink" Target="https://lire.la-bible.net/verset/Galates/5/8/Colombe" TargetMode="External"/><Relationship Id="rId4" Type="http://schemas.openxmlformats.org/officeDocument/2006/relationships/hyperlink" Target="https://lire.la-bible.net/verset/Galates/5/2/Colombe" TargetMode="External"/><Relationship Id="rId9" Type="http://schemas.openxmlformats.org/officeDocument/2006/relationships/hyperlink" Target="https://lire.la-bible.net/verset/Galates/5/7/Colombe" TargetMode="External"/><Relationship Id="rId14" Type="http://schemas.openxmlformats.org/officeDocument/2006/relationships/hyperlink" Target="https://lire.la-bible.net/verset/Galates/5/12/Colomb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lire.la-bible.net/verset/Actes/21/24/Colombe" TargetMode="External"/><Relationship Id="rId3" Type="http://schemas.openxmlformats.org/officeDocument/2006/relationships/hyperlink" Target="https://lire.la-bible.net/verset/Actes/15/28/Colombe" TargetMode="External"/><Relationship Id="rId7" Type="http://schemas.openxmlformats.org/officeDocument/2006/relationships/hyperlink" Target="https://lire.la-bible.net/verset/Actes/21/23/Colomb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lire.la-bible.net/verset/Actes/21/22/Colombe" TargetMode="External"/><Relationship Id="rId11" Type="http://schemas.openxmlformats.org/officeDocument/2006/relationships/hyperlink" Target="https://lire.la-bible.net/verset/Apocalypse/2/20/Colombe" TargetMode="External"/><Relationship Id="rId5" Type="http://schemas.openxmlformats.org/officeDocument/2006/relationships/hyperlink" Target="https://lire.la-bible.net/verset/Actes/21/21/Colombe" TargetMode="External"/><Relationship Id="rId10" Type="http://schemas.openxmlformats.org/officeDocument/2006/relationships/hyperlink" Target="https://lire.la-bible.net/verset/Apocalypse/2/14/Colombe" TargetMode="External"/><Relationship Id="rId4" Type="http://schemas.openxmlformats.org/officeDocument/2006/relationships/hyperlink" Target="https://lire.la-bible.net/verset/Actes/15/29/Colombe" TargetMode="External"/><Relationship Id="rId9" Type="http://schemas.openxmlformats.org/officeDocument/2006/relationships/hyperlink" Target="https://lire.la-bible.net/verset/Actes/21/25/Colombe"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lire.la-bible.net/verset/Exode/34/16/Colombe" TargetMode="External"/><Relationship Id="rId3" Type="http://schemas.openxmlformats.org/officeDocument/2006/relationships/hyperlink" Target="https://lire.la-bible.net/verset/Exode/32/6/Colombe" TargetMode="External"/><Relationship Id="rId7" Type="http://schemas.openxmlformats.org/officeDocument/2006/relationships/hyperlink" Target="https://lire.la-bible.net/verset/Exode/34/15/Colomb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lire.la-bible.net/verset/Nombres/25/3/Colombe" TargetMode="External"/><Relationship Id="rId5" Type="http://schemas.openxmlformats.org/officeDocument/2006/relationships/hyperlink" Target="https://lire.la-bible.net/verset/Nombres/25/2/Colombe" TargetMode="External"/><Relationship Id="rId4" Type="http://schemas.openxmlformats.org/officeDocument/2006/relationships/hyperlink" Target="https://lire.la-bible.net/verset/Nombres/25/1/Colomb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fr.wikipedia.org/wiki/Aquila_(mari_de_Priscille)" TargetMode="External"/><Relationship Id="rId13" Type="http://schemas.openxmlformats.org/officeDocument/2006/relationships/hyperlink" Target="https://fr.wikipedia.org/wiki/Messie" TargetMode="External"/><Relationship Id="rId18" Type="http://schemas.openxmlformats.org/officeDocument/2006/relationships/hyperlink" Target="https://books.openedition.org/pulg/1109?lang=fr#ftn8" TargetMode="External"/><Relationship Id="rId3" Type="http://schemas.openxmlformats.org/officeDocument/2006/relationships/hyperlink" Target="https://fr.wikipedia.org/wiki/Actes_des_Ap%C3%B4tres" TargetMode="External"/><Relationship Id="rId7" Type="http://schemas.openxmlformats.org/officeDocument/2006/relationships/hyperlink" Target="https://fr.wikipedia.org/wiki/Juif" TargetMode="External"/><Relationship Id="rId12" Type="http://schemas.openxmlformats.org/officeDocument/2006/relationships/hyperlink" Target="https://fr.wikipedia.org/wiki/J%C3%A9sus_de_Nazareth" TargetMode="External"/><Relationship Id="rId17" Type="http://schemas.openxmlformats.org/officeDocument/2006/relationships/hyperlink" Target="https://books.openedition.org/pulg/1109?lang=fr#ftn7" TargetMode="External"/><Relationship Id="rId2" Type="http://schemas.openxmlformats.org/officeDocument/2006/relationships/slide" Target="../slides/slide5.xml"/><Relationship Id="rId16" Type="http://schemas.openxmlformats.org/officeDocument/2006/relationships/hyperlink" Target="https://fr.wikipedia.org/wiki/Isthme_de_Corinthe" TargetMode="External"/><Relationship Id="rId1" Type="http://schemas.openxmlformats.org/officeDocument/2006/relationships/notesMaster" Target="../notesMasters/notesMaster1.xml"/><Relationship Id="rId6" Type="http://schemas.openxmlformats.org/officeDocument/2006/relationships/hyperlink" Target="https://fr.wikipedia.org/wiki/Ar%C3%A9opage" TargetMode="External"/><Relationship Id="rId11" Type="http://schemas.openxmlformats.org/officeDocument/2006/relationships/hyperlink" Target="https://fr.wikipedia.org/wiki/Synagogue" TargetMode="External"/><Relationship Id="rId5" Type="http://schemas.openxmlformats.org/officeDocument/2006/relationships/hyperlink" Target="https://fr.wikipedia.org/wiki/Ath%C3%A8nes" TargetMode="External"/><Relationship Id="rId15" Type="http://schemas.openxmlformats.org/officeDocument/2006/relationships/hyperlink" Target="https://fr.wikipedia.org/wiki/Corinthe" TargetMode="External"/><Relationship Id="rId10" Type="http://schemas.openxmlformats.org/officeDocument/2006/relationships/hyperlink" Target="https://fr.wikipedia.org/wiki/Chabbat" TargetMode="External"/><Relationship Id="rId4" Type="http://schemas.openxmlformats.org/officeDocument/2006/relationships/hyperlink" Target="https://fr.wikipedia.org/wiki/Paul_de_Tarse" TargetMode="External"/><Relationship Id="rId9" Type="http://schemas.openxmlformats.org/officeDocument/2006/relationships/hyperlink" Target="https://fr.wikipedia.org/wiki/Priscille_(%C3%A9pouse_d'Aquila)" TargetMode="External"/><Relationship Id="rId14" Type="http://schemas.openxmlformats.org/officeDocument/2006/relationships/hyperlink" Target="https://fr.wikipedia.org/wiki/P%C3%A9loponn%C3%A8s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ire.la-bible.net/verset/1+Corinthiens/1/22/Colomb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ooks.openedition.org/pulg/1109?lang=fr#ftn15"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books.openedition.org/pulg/1109?lang=fr#ftn16"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Des </a:t>
            </a:r>
            <a:r>
              <a:rPr lang="fr-FR" sz="1200" kern="1200" dirty="0" err="1" smtClean="0">
                <a:solidFill>
                  <a:schemeClr val="tx1"/>
                </a:solidFill>
                <a:effectLst/>
                <a:latin typeface="+mn-lt"/>
                <a:ea typeface="+mn-ea"/>
                <a:cs typeface="+mn-cs"/>
              </a:rPr>
              <a:t>idolothytes</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a:t>
            </a:r>
            <a:r>
              <a:rPr lang="fr-FR" sz="1200" i="1" kern="1200" dirty="0" err="1" smtClean="0">
                <a:solidFill>
                  <a:schemeClr val="tx1"/>
                </a:solidFill>
                <a:effectLst/>
                <a:latin typeface="+mn-lt"/>
                <a:ea typeface="+mn-ea"/>
                <a:cs typeface="+mn-cs"/>
              </a:rPr>
              <a:t>eidôlothutà</a:t>
            </a:r>
            <a:r>
              <a:rPr lang="fr-FR" sz="1200" i="1" kern="120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c’est le terme biblique pour désigner les viandes sacrifiées aux idoles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Présentation/</a:t>
            </a:r>
            <a:r>
              <a:rPr lang="fr-FR" sz="1200" kern="1200" dirty="0" err="1" smtClean="0">
                <a:solidFill>
                  <a:schemeClr val="tx1"/>
                </a:solidFill>
                <a:effectLst/>
                <a:latin typeface="+mn-lt"/>
                <a:ea typeface="+mn-ea"/>
                <a:cs typeface="+mn-cs"/>
              </a:rPr>
              <a:t>reflexion</a:t>
            </a:r>
            <a:r>
              <a:rPr lang="fr-FR" sz="1200" kern="1200" dirty="0" smtClean="0">
                <a:solidFill>
                  <a:schemeClr val="tx1"/>
                </a:solidFill>
                <a:effectLst/>
                <a:latin typeface="+mn-lt"/>
                <a:ea typeface="+mn-ea"/>
                <a:cs typeface="+mn-cs"/>
              </a:rPr>
              <a:t> sur la liberté basée</a:t>
            </a:r>
            <a:r>
              <a:rPr lang="fr-FR" sz="1200" kern="1200" baseline="0" dirty="0" smtClean="0">
                <a:solidFill>
                  <a:schemeClr val="tx1"/>
                </a:solidFill>
                <a:effectLst/>
                <a:latin typeface="+mn-lt"/>
                <a:ea typeface="+mn-ea"/>
                <a:cs typeface="+mn-cs"/>
              </a:rPr>
              <a:t> sur 1 Cor 8</a:t>
            </a:r>
          </a:p>
          <a:p>
            <a:r>
              <a:rPr lang="fr-FR" sz="1200" kern="1200" baseline="0" dirty="0" smtClean="0">
                <a:solidFill>
                  <a:schemeClr val="tx1"/>
                </a:solidFill>
                <a:effectLst/>
                <a:latin typeface="+mn-lt"/>
                <a:ea typeface="+mn-ea"/>
                <a:cs typeface="+mn-cs"/>
              </a:rPr>
              <a:t>Liens avec les autres présentations (liberté -&gt; Michel, L’orgueil avec Pierre Henri, ce même problème dans le contexte des relations fraternelles avec Jean Louis, la sagesse avec Jean Paul (Socrate, le 3 passoires </a:t>
            </a:r>
            <a:r>
              <a:rPr lang="fr-FR" sz="1200" kern="1200" baseline="0" dirty="0" smtClean="0">
                <a:solidFill>
                  <a:schemeClr val="tx1"/>
                </a:solidFill>
                <a:effectLst/>
                <a:latin typeface="+mn-lt"/>
                <a:ea typeface="+mn-ea"/>
                <a:cs typeface="+mn-cs"/>
                <a:sym typeface="Wingdings" panose="05000000000000000000" pitchFamily="2" charset="2"/>
              </a:rPr>
              <a:t> connaissance) </a:t>
            </a:r>
            <a:r>
              <a:rPr lang="fr-FR" sz="1200" kern="1200" baseline="0" dirty="0" smtClean="0">
                <a:solidFill>
                  <a:schemeClr val="tx1"/>
                </a:solidFill>
                <a:effectLst/>
                <a:latin typeface="+mn-lt"/>
                <a:ea typeface="+mn-ea"/>
                <a:cs typeface="+mn-cs"/>
              </a:rPr>
              <a:t>…)</a:t>
            </a:r>
          </a:p>
          <a:p>
            <a:r>
              <a:rPr lang="fr-FR" sz="1200" kern="1200" baseline="0" dirty="0" smtClean="0">
                <a:solidFill>
                  <a:schemeClr val="tx1"/>
                </a:solidFill>
                <a:effectLst/>
                <a:latin typeface="+mn-lt"/>
                <a:ea typeface="+mn-ea"/>
                <a:cs typeface="+mn-cs"/>
              </a:rPr>
              <a:t>Restriction sur la notion de liberté, liberté vis-à-vis de la loi, vis-à-vis des pratiques.</a:t>
            </a:r>
          </a:p>
          <a:p>
            <a:endParaRPr lang="fr-FR" sz="1200" kern="1200" baseline="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rPr>
              <a:t>Présentation du plan:</a:t>
            </a:r>
          </a:p>
          <a:p>
            <a:r>
              <a:rPr lang="fr-FR" sz="1200" kern="1200" baseline="0" dirty="0" smtClean="0">
                <a:solidFill>
                  <a:schemeClr val="tx1"/>
                </a:solidFill>
                <a:effectLst/>
                <a:latin typeface="+mn-lt"/>
                <a:ea typeface="+mn-ea"/>
                <a:cs typeface="+mn-cs"/>
              </a:rPr>
              <a:t>Les textes qui en parlent</a:t>
            </a:r>
          </a:p>
          <a:p>
            <a:r>
              <a:rPr lang="fr-FR" sz="1200" kern="1200" baseline="0" dirty="0" smtClean="0">
                <a:solidFill>
                  <a:schemeClr val="tx1"/>
                </a:solidFill>
                <a:effectLst/>
                <a:latin typeface="+mn-lt"/>
                <a:ea typeface="+mn-ea"/>
                <a:cs typeface="+mn-cs"/>
              </a:rPr>
              <a:t>Que sont les viandes sacrifiées aux idoles</a:t>
            </a:r>
          </a:p>
          <a:p>
            <a:r>
              <a:rPr lang="fr-FR" sz="1200" kern="1200" baseline="0" dirty="0" smtClean="0">
                <a:solidFill>
                  <a:schemeClr val="tx1"/>
                </a:solidFill>
                <a:effectLst/>
                <a:latin typeface="+mn-lt"/>
                <a:ea typeface="+mn-ea"/>
                <a:cs typeface="+mn-cs"/>
              </a:rPr>
              <a:t>Le contexte de  l’épitre aux Corinthiens, son contenu</a:t>
            </a:r>
          </a:p>
          <a:p>
            <a:r>
              <a:rPr lang="fr-FR" sz="1200" kern="1200" baseline="0" dirty="0" smtClean="0">
                <a:solidFill>
                  <a:schemeClr val="tx1"/>
                </a:solidFill>
                <a:effectLst/>
                <a:latin typeface="+mn-lt"/>
                <a:ea typeface="+mn-ea"/>
                <a:cs typeface="+mn-cs"/>
              </a:rPr>
              <a:t>Les points clés de ce problème alimentaire</a:t>
            </a:r>
          </a:p>
          <a:p>
            <a:r>
              <a:rPr lang="fr-FR" sz="1200" kern="1200" baseline="0" dirty="0" smtClean="0">
                <a:solidFill>
                  <a:schemeClr val="tx1"/>
                </a:solidFill>
                <a:effectLst/>
                <a:latin typeface="+mn-lt"/>
                <a:ea typeface="+mn-ea"/>
                <a:cs typeface="+mn-cs"/>
              </a:rPr>
              <a:t>Le raisonnement de Paul</a:t>
            </a:r>
          </a:p>
          <a:p>
            <a:r>
              <a:rPr lang="fr-FR" sz="1200" kern="1200" baseline="0" dirty="0" smtClean="0">
                <a:solidFill>
                  <a:schemeClr val="tx1"/>
                </a:solidFill>
                <a:effectLst/>
                <a:latin typeface="+mn-lt"/>
                <a:ea typeface="+mn-ea"/>
                <a:cs typeface="+mn-cs"/>
              </a:rPr>
              <a:t>La connaissance</a:t>
            </a:r>
          </a:p>
          <a:p>
            <a:r>
              <a:rPr lang="fr-FR" sz="1200" kern="1200" baseline="0" dirty="0" smtClean="0">
                <a:solidFill>
                  <a:schemeClr val="tx1"/>
                </a:solidFill>
                <a:effectLst/>
                <a:latin typeface="+mn-lt"/>
                <a:ea typeface="+mn-ea"/>
                <a:cs typeface="+mn-cs"/>
              </a:rPr>
              <a:t>L’amour,</a:t>
            </a:r>
          </a:p>
          <a:p>
            <a:r>
              <a:rPr lang="fr-FR" sz="1200" kern="1200" baseline="0" dirty="0" smtClean="0">
                <a:solidFill>
                  <a:schemeClr val="tx1"/>
                </a:solidFill>
                <a:effectLst/>
                <a:latin typeface="+mn-lt"/>
                <a:ea typeface="+mn-ea"/>
                <a:cs typeface="+mn-cs"/>
              </a:rPr>
              <a:t>Et la liberté</a:t>
            </a:r>
          </a:p>
          <a:p>
            <a:r>
              <a:rPr lang="fr-FR" sz="1200" kern="1200" baseline="0" dirty="0" smtClean="0">
                <a:solidFill>
                  <a:schemeClr val="tx1"/>
                </a:solidFill>
                <a:effectLst/>
                <a:latin typeface="+mn-lt"/>
                <a:ea typeface="+mn-ea"/>
                <a:cs typeface="+mn-cs"/>
              </a:rPr>
              <a:t>Conclusion sur le problème des </a:t>
            </a:r>
            <a:r>
              <a:rPr lang="fr-FR" sz="1200" kern="1200" baseline="0" dirty="0" err="1" smtClean="0">
                <a:solidFill>
                  <a:schemeClr val="tx1"/>
                </a:solidFill>
                <a:effectLst/>
                <a:latin typeface="+mn-lt"/>
                <a:ea typeface="+mn-ea"/>
                <a:cs typeface="+mn-cs"/>
              </a:rPr>
              <a:t>idolothytes</a:t>
            </a:r>
            <a:endParaRPr lang="fr-FR" sz="1200" kern="1200" baseline="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rPr>
              <a:t>Les applications aujourd’hui</a:t>
            </a:r>
          </a:p>
          <a:p>
            <a:endParaRPr lang="fr-FR" sz="1200" kern="1200" baseline="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1</a:t>
            </a:fld>
            <a:endParaRPr lang="fr-FR"/>
          </a:p>
        </p:txBody>
      </p:sp>
    </p:spTree>
    <p:extLst>
      <p:ext uri="{BB962C8B-B14F-4D97-AF65-F5344CB8AC3E}">
        <p14:creationId xmlns:p14="http://schemas.microsoft.com/office/powerpoint/2010/main" val="77229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b="1" dirty="0" smtClean="0"/>
              <a:t>L’allégorie de la caverne:</a:t>
            </a:r>
          </a:p>
          <a:p>
            <a:endParaRPr lang="fr-FR" sz="2000" b="0" dirty="0" smtClean="0"/>
          </a:p>
          <a:p>
            <a:r>
              <a:rPr lang="fr-FR" sz="1200" kern="1200" dirty="0" smtClean="0">
                <a:solidFill>
                  <a:schemeClr val="tx1"/>
                </a:solidFill>
                <a:effectLst/>
                <a:latin typeface="+mn-lt"/>
                <a:ea typeface="+mn-ea"/>
                <a:cs typeface="+mn-cs"/>
              </a:rPr>
              <a:t>LA </a:t>
            </a:r>
            <a:r>
              <a:rPr lang="fr-FR" sz="1200" kern="1200" dirty="0" err="1" smtClean="0">
                <a:solidFill>
                  <a:schemeClr val="tx1"/>
                </a:solidFill>
                <a:effectLst/>
                <a:latin typeface="+mn-lt"/>
                <a:ea typeface="+mn-ea"/>
                <a:cs typeface="+mn-cs"/>
              </a:rPr>
              <a:t>DUALlTE</a:t>
            </a:r>
            <a:r>
              <a:rPr lang="fr-FR" sz="1200" kern="1200" dirty="0" smtClean="0">
                <a:solidFill>
                  <a:schemeClr val="tx1"/>
                </a:solidFill>
                <a:effectLst/>
                <a:latin typeface="+mn-lt"/>
                <a:ea typeface="+mn-ea"/>
                <a:cs typeface="+mn-cs"/>
              </a:rPr>
              <a:t> DE LA REALITE </a:t>
            </a:r>
            <a:endParaRPr lang="fr-FR" sz="2000" dirty="0" smtClean="0"/>
          </a:p>
          <a:p>
            <a:r>
              <a:rPr lang="fr-FR" sz="2000" dirty="0" smtClean="0"/>
              <a:t>Il faut distinguer pour Platon le monde des apparences sensibles, changeant, insaisissable et en perpétuel devenir, et, au-delà, invisible, le monde intelligible, celui des Idées éternelles et immuables, qui serait le lieu du Vrai en soi. Ce monde des Idées est celui où se situent les archétypes, les modèles, c’est le monde du Bien ou de l’Etre par excellence d’où procèdent toutes choses ; quant au monde sensible, voué à la finitude, il ne doit sa réalité qu’à sa participation au monde intelligible dont il est la copie, la dégradation ontologique : l’imitation ne peut avoir le même degré d’être que le modèle.</a:t>
            </a:r>
            <a:br>
              <a:rPr lang="fr-FR" sz="2000" dirty="0" smtClean="0"/>
            </a:br>
            <a:r>
              <a:rPr lang="fr-FR" sz="2000" dirty="0" smtClean="0"/>
              <a:t>En différenciant la réalité telle qu’elle nous apparaît de ce qu’elle est en vérité, en postulant que tout ce qui existe dans le monde quotidien sous la modalité du </a:t>
            </a:r>
            <a:r>
              <a:rPr lang="fr-FR" sz="2000" dirty="0" err="1" smtClean="0"/>
              <a:t>paraìtre</a:t>
            </a:r>
            <a:r>
              <a:rPr lang="fr-FR" sz="2000" dirty="0" smtClean="0"/>
              <a:t> est fait à l’imitation du monde intelligible, de l’Etre en soi, Platon prétendait s’attaquer aux connaissances fondées sur la sensation et l’empirisme et opposait la stabilité du véritable savoir aux changements de l’opinion : l’homme n’est pas la mesure de toutes choses comme le prétendait le sophiste Protagoras puisqu’une telle mesure ne pouvait se trouver que dans ce monde transcendant des Idées.</a:t>
            </a:r>
            <a:br>
              <a:rPr lang="fr-FR" sz="2000" dirty="0" smtClean="0"/>
            </a:br>
            <a:r>
              <a:rPr lang="fr-FR" sz="2000" dirty="0" smtClean="0"/>
              <a:t>L ’idée, qui est objet de pensée, sert de modèle idéal pour connaître et agir sur le monde sensible. Ainsi, ce lit en bois que je </a:t>
            </a:r>
            <a:r>
              <a:rPr lang="fr-FR" sz="2000" dirty="0" err="1" smtClean="0"/>
              <a:t>percois</a:t>
            </a:r>
            <a:r>
              <a:rPr lang="fr-FR" sz="2000" dirty="0" smtClean="0"/>
              <a:t> a été fabriqué par un artisan à partir d’un certain modèle idéal de lit qui, lui, existe indépendamment de toute matière ; cette forme intelligible ou idée du lit, parfaite et immuable, ne peut se confondre ni avec les autres idées ou archétypes, c’est-à-dire modèles idéaux qui possèdent chacun leur propre définition et essence, ni avec leur réalisation concrète dans le monde sensible comme objets qui en sont nécessairement les copies imparfaites, soumises au temps et à la dégradation.</a:t>
            </a:r>
            <a:br>
              <a:rPr lang="fr-FR" sz="2000" dirty="0" smtClean="0"/>
            </a:br>
            <a:r>
              <a:rPr lang="fr-FR" sz="2000" b="1" dirty="0" smtClean="0"/>
              <a:t>Il existe donc des formes </a:t>
            </a:r>
            <a:r>
              <a:rPr lang="fr-FR" sz="2000" dirty="0" smtClean="0"/>
              <a:t>intelligibles auxquelles les </a:t>
            </a:r>
            <a:r>
              <a:rPr lang="fr-FR" sz="2000" dirty="0" err="1" smtClean="0"/>
              <a:t>réalites</a:t>
            </a:r>
            <a:r>
              <a:rPr lang="fr-FR" sz="2000" dirty="0" smtClean="0"/>
              <a:t> sensibles participent, qu’elles soient naturelles ou artificielles, mais il y a aussi, pour Platon, des idées de réalités plus abstraites, comme les mathématiques, les figures géométriques et, surtout, l’idée qui est au sommet du monde intelligible et qu’il faut chercher à contempler, l’idée du Beau en soi. Car, pour Platon, la condition première de l’humanité, c’est l’ignorance dont il faut se départir impérativement : produit de notre éducation et de nos habitudes, elle nous rend prisonniers des apparences. Dans </a:t>
            </a:r>
            <a:r>
              <a:rPr lang="fr-FR" sz="2000" i="1" dirty="0" smtClean="0"/>
              <a:t>l’allégorie de la caverne</a:t>
            </a:r>
            <a:r>
              <a:rPr lang="fr-FR" sz="2000" dirty="0" smtClean="0"/>
              <a:t>, Platon décrit à travers la parole de Socrate cette situation de non savoir dans laquelle nous nous trouvons.</a:t>
            </a:r>
          </a:p>
          <a:p>
            <a:r>
              <a:rPr lang="fr-FR" sz="2000" i="1" dirty="0" smtClean="0"/>
              <a:t>« Maintenant, repris-je, </a:t>
            </a:r>
            <a:r>
              <a:rPr lang="fr-FR" sz="2000" i="1" dirty="0" err="1" smtClean="0"/>
              <a:t>represente</a:t>
            </a:r>
            <a:r>
              <a:rPr lang="fr-FR" sz="2000" i="1" dirty="0" smtClean="0"/>
              <a:t>-toi de la façon que voici l’état de notre nature re1ativement à l’instruction et à l’ignorance. Figure-toi des hommes dans une demeure souterraine, en forme de caverne, ayant sur toute sa largeur une entrée ouverte à la lumière ; ces hommes sont là depuis leur enfance, les jambes et le cou enchaînés, de sorte </a:t>
            </a:r>
            <a:r>
              <a:rPr lang="fr-FR" sz="2000" i="1" dirty="0" err="1" smtClean="0"/>
              <a:t>qu</a:t>
            </a:r>
            <a:r>
              <a:rPr lang="fr-FR" sz="2000" i="1" dirty="0" smtClean="0"/>
              <a:t> ’ils ne peuvent bouger ni voir ailleurs que devant eux, la chaîne les empêchant de tourner la tête ; la lumière leur vient d’un feu allumé sur une hauteur, au loin derrière eux ; entre le feu et les prisonniers passe une route élevée : imagine que le long de cette route est construit un petit mur , pareil aux cloisons que les montreurs de marionnettes dressent devant eux, et au-dessus desquelles ils font voir leurs merveilles.</a:t>
            </a:r>
            <a:br>
              <a:rPr lang="fr-FR" sz="2000" i="1" dirty="0" smtClean="0"/>
            </a:br>
            <a:r>
              <a:rPr lang="fr-FR" sz="2000" i="1" dirty="0" smtClean="0"/>
              <a:t>Je vois cela, </a:t>
            </a:r>
            <a:r>
              <a:rPr lang="fr-FR" sz="2000" dirty="0" smtClean="0"/>
              <a:t>dit-il.</a:t>
            </a:r>
            <a:br>
              <a:rPr lang="fr-FR" sz="2000" dirty="0" smtClean="0"/>
            </a:br>
            <a:r>
              <a:rPr lang="fr-FR" sz="2000" i="1" dirty="0" smtClean="0"/>
              <a:t>Figure-toi maintenant le long de ce petit mur des hommes portant des objets de toute sorte, qui dépassent le mur, et des statuettes d’hommes et d’animaux, en pierre, en bois, et en toute autre espèce de matière ; naturellement, parmi ces porteurs, les uns parlent et les autres se taisent.</a:t>
            </a:r>
            <a:br>
              <a:rPr lang="fr-FR" sz="2000" i="1" dirty="0" smtClean="0"/>
            </a:br>
            <a:r>
              <a:rPr lang="fr-FR" sz="2000" i="1" dirty="0" smtClean="0"/>
              <a:t>Voilà, </a:t>
            </a:r>
            <a:r>
              <a:rPr lang="fr-FR" sz="2000" dirty="0" smtClean="0"/>
              <a:t>s’ écria-t-il,</a:t>
            </a:r>
            <a:r>
              <a:rPr lang="fr-FR" sz="2000" i="1" dirty="0" smtClean="0"/>
              <a:t> un étrange tableau et d’étranges prisonniers. Ils nous ressemblent, </a:t>
            </a:r>
            <a:r>
              <a:rPr lang="fr-FR" sz="2000" dirty="0" err="1" smtClean="0"/>
              <a:t>repondis</a:t>
            </a:r>
            <a:r>
              <a:rPr lang="fr-FR" sz="2000" dirty="0" smtClean="0"/>
              <a:t>-je ;</a:t>
            </a:r>
            <a:r>
              <a:rPr lang="fr-FR" sz="2000" i="1" dirty="0" smtClean="0"/>
              <a:t> et d’abord, penses-tu que dans une telle situation ils aient jamais vu autre chose d’eux-mêmes et de leurs voisins que les ombres projetées par le feu sur la paroi de la caverne qui leur fait face ?</a:t>
            </a:r>
            <a:br>
              <a:rPr lang="fr-FR" sz="2000" i="1" dirty="0" smtClean="0"/>
            </a:br>
            <a:r>
              <a:rPr lang="fr-FR" sz="2000" i="1" dirty="0" smtClean="0"/>
              <a:t>Et comment ? </a:t>
            </a:r>
            <a:r>
              <a:rPr lang="fr-FR" sz="2000" dirty="0" smtClean="0"/>
              <a:t>observa-t-il,</a:t>
            </a:r>
            <a:r>
              <a:rPr lang="fr-FR" sz="2000" i="1" dirty="0" smtClean="0"/>
              <a:t> s’ils sont forcés de rester la tête immobile durant toute leur vie ?</a:t>
            </a:r>
            <a:br>
              <a:rPr lang="fr-FR" sz="2000" i="1" dirty="0" smtClean="0"/>
            </a:br>
            <a:r>
              <a:rPr lang="fr-FR" sz="2000" i="1" dirty="0" smtClean="0"/>
              <a:t>Et pour les objets qui défilent n’en est-il pas de même ?</a:t>
            </a:r>
            <a:br>
              <a:rPr lang="fr-FR" sz="2000" i="1" dirty="0" smtClean="0"/>
            </a:br>
            <a:r>
              <a:rPr lang="fr-FR" sz="2000" i="1" dirty="0" smtClean="0"/>
              <a:t>Sans contredit.</a:t>
            </a:r>
            <a:br>
              <a:rPr lang="fr-FR" sz="2000" i="1" dirty="0" smtClean="0"/>
            </a:br>
            <a:r>
              <a:rPr lang="fr-FR" sz="2000" i="1" dirty="0" smtClean="0"/>
              <a:t>Si donc ils pouvaient s’ entretenir ensemble ne penses-tu pas </a:t>
            </a:r>
            <a:r>
              <a:rPr lang="fr-FR" sz="2000" i="1" dirty="0" err="1" smtClean="0"/>
              <a:t>qu</a:t>
            </a:r>
            <a:r>
              <a:rPr lang="fr-FR" sz="2000" i="1" dirty="0" smtClean="0"/>
              <a:t> ’ils prendraient pour des objets réels les ombres </a:t>
            </a:r>
            <a:r>
              <a:rPr lang="fr-FR" sz="2000" i="1" dirty="0" err="1" smtClean="0"/>
              <a:t>qu</a:t>
            </a:r>
            <a:r>
              <a:rPr lang="fr-FR" sz="2000" i="1" dirty="0" smtClean="0"/>
              <a:t> ’ils verraient ? Il y a nécessité. Et si la paroi du fond de la prison avait un écho, chaque fois que l’un des porteurs parlerait, croirait-il entendre autre chose que l’ombre qui passerait devant eux ?</a:t>
            </a:r>
            <a:br>
              <a:rPr lang="fr-FR" sz="2000" i="1" dirty="0" smtClean="0"/>
            </a:br>
            <a:r>
              <a:rPr lang="fr-FR" sz="2000" i="1" dirty="0" smtClean="0"/>
              <a:t>Non, par Zeus, </a:t>
            </a:r>
            <a:r>
              <a:rPr lang="fr-FR" sz="2000" dirty="0" smtClean="0"/>
              <a:t>dit-il.</a:t>
            </a:r>
            <a:br>
              <a:rPr lang="fr-FR" sz="2000" dirty="0" smtClean="0"/>
            </a:br>
            <a:r>
              <a:rPr lang="fr-FR" sz="2000" i="1" dirty="0" smtClean="0"/>
              <a:t>Assurément, </a:t>
            </a:r>
            <a:r>
              <a:rPr lang="fr-FR" sz="2000" dirty="0" smtClean="0"/>
              <a:t>repris-je,</a:t>
            </a:r>
            <a:r>
              <a:rPr lang="fr-FR" sz="2000" i="1" dirty="0" smtClean="0"/>
              <a:t> de tels hommes n’attribueront de réalité qu’aux ombres des objets fabriqués. C’est de toute nécessité. »</a:t>
            </a:r>
            <a:endParaRPr lang="fr-FR" sz="2000" dirty="0" smtClean="0"/>
          </a:p>
          <a:p>
            <a:r>
              <a:rPr lang="fr-FR" sz="2000" dirty="0" smtClean="0"/>
              <a:t>Platon, </a:t>
            </a:r>
            <a:r>
              <a:rPr lang="fr-FR" sz="2000" u="sng" dirty="0" smtClean="0">
                <a:effectLst/>
              </a:rPr>
              <a:t>La </a:t>
            </a:r>
            <a:r>
              <a:rPr lang="fr-FR" sz="2000" u="sng" dirty="0" err="1" smtClean="0">
                <a:effectLst/>
              </a:rPr>
              <a:t>Republique</a:t>
            </a:r>
            <a:r>
              <a:rPr lang="fr-FR" sz="2000" dirty="0" smtClean="0"/>
              <a:t>, Livre VII, 512a-515b, Ed. Garnier-Flammarion, 1966.</a:t>
            </a:r>
          </a:p>
          <a:p>
            <a:r>
              <a:rPr lang="fr-FR" sz="2000" dirty="0" smtClean="0"/>
              <a:t>Connaître, ce sera alors faire l’effort de s’arracher de la fascination des ombres et des images du monde de la caverne, lieu du paraître, de l’illusion et de l’ignorance, pour s’élever dialectiquement vers le savoir afin de saisir quelle est la véritable place des éléments qui constituent le monde et jouir de la contemplation des Idées.</a:t>
            </a:r>
          </a:p>
          <a:p>
            <a:endParaRPr lang="fr-FR" sz="2000" b="0"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10</a:t>
            </a:fld>
            <a:endParaRPr lang="fr-FR"/>
          </a:p>
        </p:txBody>
      </p:sp>
    </p:spTree>
    <p:extLst>
      <p:ext uri="{BB962C8B-B14F-4D97-AF65-F5344CB8AC3E}">
        <p14:creationId xmlns:p14="http://schemas.microsoft.com/office/powerpoint/2010/main" val="152424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C’est d’abord la traduction grecque de la Bible, dite des Septante, qui consacre l’emploi du mot grec </a:t>
            </a:r>
            <a:r>
              <a:rPr lang="fr-FR" sz="1200" i="1" kern="1200" dirty="0" err="1" smtClean="0">
                <a:solidFill>
                  <a:schemeClr val="tx1"/>
                </a:solidFill>
                <a:effectLst/>
                <a:latin typeface="+mn-lt"/>
                <a:ea typeface="+mn-ea"/>
                <a:cs typeface="+mn-cs"/>
              </a:rPr>
              <a:t>gnosis</a:t>
            </a:r>
            <a:r>
              <a:rPr lang="fr-FR" sz="1200" kern="1200" dirty="0" smtClean="0">
                <a:solidFill>
                  <a:schemeClr val="tx1"/>
                </a:solidFill>
                <a:effectLst/>
                <a:latin typeface="+mn-lt"/>
                <a:ea typeface="+mn-ea"/>
                <a:cs typeface="+mn-cs"/>
              </a:rPr>
              <a:t>, qui signifie connaissance, pour traduire l’équivalent hébreu. C’est ainsi que la Bible parle de Dieu comme du « Dieu de la gnose »  (1 Samuel 2, 3) : </a:t>
            </a:r>
          </a:p>
          <a:p>
            <a:r>
              <a:rPr lang="fr-FR" b="1" i="1" dirty="0" smtClean="0">
                <a:hlinkClick r:id="rId3"/>
              </a:rPr>
              <a:t>3</a:t>
            </a:r>
            <a:r>
              <a:rPr lang="fr-FR" b="1" i="1" dirty="0" smtClean="0"/>
              <a:t>Ne multipliez pas vos paroles sans cesse plus arrogantes ; Que l'audace ne sorte pas de votre bouche ; </a:t>
            </a:r>
          </a:p>
          <a:p>
            <a:r>
              <a:rPr lang="fr-FR" b="1" i="1" dirty="0" smtClean="0"/>
              <a:t>Car l'Éternel est un Dieu qui connaît tout, Et par lui sont pesés (tous) les agissements.</a:t>
            </a:r>
            <a:endParaRPr lang="fr-FR"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c’est dans les écrits sapientiaux, notamment dans le Livre des Proverbes, que le mot </a:t>
            </a:r>
            <a:r>
              <a:rPr lang="fr-FR" sz="1200" i="1" kern="1200" dirty="0" err="1" smtClean="0">
                <a:solidFill>
                  <a:schemeClr val="tx1"/>
                </a:solidFill>
                <a:effectLst/>
                <a:latin typeface="+mn-lt"/>
                <a:ea typeface="+mn-ea"/>
                <a:cs typeface="+mn-cs"/>
              </a:rPr>
              <a:t>gnosis</a:t>
            </a:r>
            <a:r>
              <a:rPr lang="fr-FR" sz="1200" kern="1200" dirty="0" smtClean="0">
                <a:solidFill>
                  <a:schemeClr val="tx1"/>
                </a:solidFill>
                <a:effectLst/>
                <a:latin typeface="+mn-lt"/>
                <a:ea typeface="+mn-ea"/>
                <a:cs typeface="+mn-cs"/>
              </a:rPr>
              <a:t> est le plus employé. Ce faisant, le terme grec prend dans la tradition juive une signification religieuse qui l’identifie à la Sagesse, la </a:t>
            </a:r>
            <a:r>
              <a:rPr lang="fr-FR" sz="1200" i="1" kern="1200" dirty="0" smtClean="0">
                <a:solidFill>
                  <a:schemeClr val="tx1"/>
                </a:solidFill>
                <a:effectLst/>
                <a:latin typeface="+mn-lt"/>
                <a:ea typeface="+mn-ea"/>
                <a:cs typeface="+mn-cs"/>
              </a:rPr>
              <a:t>Sophia</a:t>
            </a:r>
            <a:r>
              <a:rPr lang="fr-FR" sz="1200" kern="1200" dirty="0" smtClean="0">
                <a:solidFill>
                  <a:schemeClr val="tx1"/>
                </a:solidFill>
                <a:effectLst/>
                <a:latin typeface="+mn-lt"/>
                <a:ea typeface="+mn-ea"/>
                <a:cs typeface="+mn-cs"/>
              </a:rPr>
              <a:t>, à la connaissance de Dieu, la « gnose de Dieu » dont parlera Paul (2 Corinthiens 4, 6 &amp; 10, 5 ; </a:t>
            </a:r>
            <a:r>
              <a:rPr lang="fr-FR" sz="1200" kern="1200" dirty="0" err="1" smtClean="0">
                <a:solidFill>
                  <a:schemeClr val="tx1"/>
                </a:solidFill>
                <a:effectLst/>
                <a:latin typeface="+mn-lt"/>
                <a:ea typeface="+mn-ea"/>
                <a:cs typeface="+mn-cs"/>
              </a:rPr>
              <a:t>Philippiens</a:t>
            </a:r>
            <a:r>
              <a:rPr lang="fr-FR" sz="1200" kern="1200" dirty="0" smtClean="0">
                <a:solidFill>
                  <a:schemeClr val="tx1"/>
                </a:solidFill>
                <a:effectLst/>
                <a:latin typeface="+mn-lt"/>
                <a:ea typeface="+mn-ea"/>
                <a:cs typeface="+mn-cs"/>
              </a:rPr>
              <a:t> 3, 8). Car c’est principalement l’Apôtre qui, héritier de la tradition biblique et rabbinique, va consacrer la signification spirituelle du mot gnose comme connaissance divine, connaissance intérieure et de salut de Dieu. Le terme de gnose appartient donc en propre au christianisme puisqu’il est employé en ce sens plénier pour la première fois par saint Paul, qui distingue notamment la glossolalie, le « parler en langues », indistinct et inarticulé, et le « parler soit en révélation, soit en gnose, soit en prophétie ou enseignement » qui transmet la doctrine et édifie la communauté (1 Corinthiens 14, 16-19). Et c’est également chez lui que se trouve la première dénonciation de la fausse gnose, invitant à fuir « les contradictions de la gnose au faux nom » (1 Timothée 6, 20).</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hlinkClick r:id="rId4"/>
              </a:rPr>
              <a:t>2 Corinthiens 4 : 6</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Car Dieu qui a dit : La lumière brillera du sein des ténèbres ! a brillé dans nos cœurs pour faire resplendir la connaissance de la gloire de Dieu sur la face de Christ. </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hlinkClick r:id="rId5"/>
              </a:rPr>
              <a:t>2 Corinthiens 10 : 5</a:t>
            </a:r>
            <a:endParaRPr lang="fr-FR" dirty="0" smtClean="0"/>
          </a:p>
          <a:p>
            <a:r>
              <a:rPr lang="fr-FR" dirty="0" smtClean="0"/>
              <a:t>Nous renversons les raisonnements et toute hauteur qui s'élèvent contre la connaissance de Dieu, et nous amenons toute pensée captive à l'obéissance au Christ.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tx1"/>
                </a:solidFill>
                <a:effectLst/>
                <a:latin typeface="+mn-lt"/>
                <a:ea typeface="+mn-ea"/>
                <a:cs typeface="+mn-cs"/>
                <a:hlinkClick r:id="rId6"/>
              </a:rPr>
              <a:t>Philippiens</a:t>
            </a:r>
            <a:r>
              <a:rPr lang="fr-FR" sz="1200" kern="1200" dirty="0" smtClean="0">
                <a:solidFill>
                  <a:schemeClr val="tx1"/>
                </a:solidFill>
                <a:effectLst/>
                <a:latin typeface="+mn-lt"/>
                <a:ea typeface="+mn-ea"/>
                <a:cs typeface="+mn-cs"/>
                <a:hlinkClick r:id="rId6"/>
              </a:rPr>
              <a:t> 3 : 8</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Et même je considère tout comme une perte à cause de l'excellence de la connaissance du Christ-Jésus, mon Seigneur. A cause de lui, j'ai accepté de tout perdre, et je considère tout comme des ordures, afin de gagner Christ</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 Cor 8:1</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connaissance enorgueillit, mais l'amour édifie</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11</a:t>
            </a:fld>
            <a:endParaRPr lang="fr-FR"/>
          </a:p>
        </p:txBody>
      </p:sp>
    </p:spTree>
    <p:extLst>
      <p:ext uri="{BB962C8B-B14F-4D97-AF65-F5344CB8AC3E}">
        <p14:creationId xmlns:p14="http://schemas.microsoft.com/office/powerpoint/2010/main" val="235520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t>Dans les évangiles :</a:t>
            </a:r>
          </a:p>
          <a:p>
            <a:endParaRPr lang="fr-FR" sz="1200" b="1" i="0" u="none" strike="noStrike" kern="1200" dirty="0" smtClean="0">
              <a:solidFill>
                <a:schemeClr val="tx1"/>
              </a:solidFill>
              <a:effectLst/>
              <a:latin typeface="+mn-lt"/>
              <a:ea typeface="+mn-ea"/>
              <a:cs typeface="+mn-cs"/>
              <a:hlinkClick r:id="rId3"/>
            </a:endParaRPr>
          </a:p>
          <a:p>
            <a:r>
              <a:rPr lang="fr-FR" sz="1200" b="1" i="0" u="none" strike="noStrike" kern="1200" dirty="0" smtClean="0">
                <a:solidFill>
                  <a:schemeClr val="tx1"/>
                </a:solidFill>
                <a:effectLst/>
                <a:latin typeface="+mn-lt"/>
                <a:ea typeface="+mn-ea"/>
                <a:cs typeface="+mn-cs"/>
                <a:hlinkClick r:id="rId3"/>
              </a:rPr>
              <a:t>Matt 22:37</a:t>
            </a:r>
          </a:p>
          <a:p>
            <a:r>
              <a:rPr lang="fr-FR" sz="1200" b="1" i="0" u="none" strike="noStrike" kern="1200" dirty="0" smtClean="0">
                <a:solidFill>
                  <a:schemeClr val="tx1"/>
                </a:solidFill>
                <a:effectLst/>
                <a:latin typeface="+mn-lt"/>
                <a:ea typeface="+mn-ea"/>
                <a:cs typeface="+mn-cs"/>
                <a:hlinkClick r:id="rId3"/>
              </a:rPr>
              <a:t>37</a:t>
            </a:r>
            <a:r>
              <a:rPr lang="fr-FR" sz="1200" b="0" i="0" kern="1200" dirty="0" smtClean="0">
                <a:solidFill>
                  <a:schemeClr val="tx1"/>
                </a:solidFill>
                <a:effectLst/>
                <a:latin typeface="+mn-lt"/>
                <a:ea typeface="+mn-ea"/>
                <a:cs typeface="+mn-cs"/>
              </a:rPr>
              <a:t>Jésus lui répondit :Tu aimeras le Seigneur, ton Dieu, de tout ton cœur, de toute ton âme et de toute ta pensée.</a:t>
            </a:r>
          </a:p>
          <a:p>
            <a:r>
              <a:rPr lang="fr-FR" sz="1200" b="1" i="0" u="none" strike="noStrike" kern="1200" dirty="0" smtClean="0">
                <a:solidFill>
                  <a:schemeClr val="tx1"/>
                </a:solidFill>
                <a:effectLst/>
                <a:latin typeface="+mn-lt"/>
                <a:ea typeface="+mn-ea"/>
                <a:cs typeface="+mn-cs"/>
                <a:hlinkClick r:id="rId4"/>
              </a:rPr>
              <a:t>38</a:t>
            </a:r>
            <a:r>
              <a:rPr lang="fr-FR" sz="1200" b="0" i="0" kern="1200" dirty="0" smtClean="0">
                <a:solidFill>
                  <a:schemeClr val="tx1"/>
                </a:solidFill>
                <a:effectLst/>
                <a:latin typeface="+mn-lt"/>
                <a:ea typeface="+mn-ea"/>
                <a:cs typeface="+mn-cs"/>
              </a:rPr>
              <a:t>C'est le premier et le grand commandement. </a:t>
            </a:r>
          </a:p>
          <a:p>
            <a:r>
              <a:rPr lang="fr-FR" sz="1200" b="1" i="0" u="none" strike="noStrike" kern="1200" dirty="0" smtClean="0">
                <a:solidFill>
                  <a:schemeClr val="tx1"/>
                </a:solidFill>
                <a:effectLst/>
                <a:latin typeface="+mn-lt"/>
                <a:ea typeface="+mn-ea"/>
                <a:cs typeface="+mn-cs"/>
                <a:hlinkClick r:id="rId5"/>
              </a:rPr>
              <a:t>39</a:t>
            </a:r>
            <a:r>
              <a:rPr lang="fr-FR" sz="1200" b="0" i="0" kern="1200" dirty="0" smtClean="0">
                <a:solidFill>
                  <a:schemeClr val="tx1"/>
                </a:solidFill>
                <a:effectLst/>
                <a:latin typeface="+mn-lt"/>
                <a:ea typeface="+mn-ea"/>
                <a:cs typeface="+mn-cs"/>
              </a:rPr>
              <a:t>Et voici le second, qui lui est semblable : Tu aimeras ton prochain comme toi-même.</a:t>
            </a:r>
          </a:p>
          <a:p>
            <a:r>
              <a:rPr lang="fr-FR" sz="1200" b="1" i="0" u="none" strike="noStrike" kern="1200" dirty="0" smtClean="0">
                <a:solidFill>
                  <a:schemeClr val="tx1"/>
                </a:solidFill>
                <a:effectLst/>
                <a:latin typeface="+mn-lt"/>
                <a:ea typeface="+mn-ea"/>
                <a:cs typeface="+mn-cs"/>
                <a:hlinkClick r:id="rId6"/>
              </a:rPr>
              <a:t>40</a:t>
            </a:r>
            <a:r>
              <a:rPr lang="fr-FR" sz="1200" b="0" i="0" kern="1200" dirty="0" smtClean="0">
                <a:solidFill>
                  <a:schemeClr val="tx1"/>
                </a:solidFill>
                <a:effectLst/>
                <a:latin typeface="+mn-lt"/>
                <a:ea typeface="+mn-ea"/>
                <a:cs typeface="+mn-cs"/>
              </a:rPr>
              <a:t>De ces deux commandements dépendent toute la loi et les prophètes.</a:t>
            </a:r>
          </a:p>
          <a:p>
            <a:endParaRPr lang="fr-FR" dirty="0" smtClean="0"/>
          </a:p>
          <a:p>
            <a:r>
              <a:rPr lang="fr-FR" b="1" u="sng" dirty="0" smtClean="0">
                <a:solidFill>
                  <a:srgbClr val="0070C0"/>
                </a:solidFill>
              </a:rPr>
              <a:t>Matt 7;12:</a:t>
            </a:r>
          </a:p>
          <a:p>
            <a:r>
              <a:rPr lang="fr-FR" sz="1200" b="1" i="0" u="none" strike="noStrike" kern="1200" dirty="0" smtClean="0">
                <a:solidFill>
                  <a:schemeClr val="tx1"/>
                </a:solidFill>
                <a:effectLst/>
                <a:latin typeface="+mn-lt"/>
                <a:ea typeface="+mn-ea"/>
                <a:cs typeface="+mn-cs"/>
                <a:hlinkClick r:id="rId7"/>
              </a:rPr>
              <a:t>12</a:t>
            </a:r>
            <a:r>
              <a:rPr lang="fr-FR" sz="1200" b="0" i="0" kern="1200" dirty="0" smtClean="0">
                <a:solidFill>
                  <a:schemeClr val="tx1"/>
                </a:solidFill>
                <a:effectLst/>
                <a:latin typeface="+mn-lt"/>
                <a:ea typeface="+mn-ea"/>
                <a:cs typeface="+mn-cs"/>
              </a:rPr>
              <a:t>Tout ce que vous voulez que les hommes fassent pour vous, vous aussi, faites-le de même pour eux, car c'est la loi et les prophètes.</a:t>
            </a:r>
          </a:p>
          <a:p>
            <a:endParaRPr lang="fr-FR" sz="1200" b="0" i="0" kern="1200" dirty="0" smtClean="0">
              <a:solidFill>
                <a:schemeClr val="tx1"/>
              </a:solidFill>
              <a:effectLst/>
              <a:latin typeface="+mn-lt"/>
              <a:ea typeface="+mn-ea"/>
              <a:cs typeface="+mn-cs"/>
            </a:endParaRPr>
          </a:p>
          <a:p>
            <a:r>
              <a:rPr lang="fr-FR" sz="1200" b="1" dirty="0" smtClean="0"/>
              <a:t>Dans les écrits de Jean :</a:t>
            </a:r>
          </a:p>
          <a:p>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kern="1200" dirty="0" smtClean="0">
                <a:solidFill>
                  <a:schemeClr val="tx1"/>
                </a:solidFill>
                <a:effectLst/>
                <a:latin typeface="+mn-lt"/>
                <a:ea typeface="+mn-ea"/>
                <a:cs typeface="+mn-cs"/>
                <a:hlinkClick r:id="rId3"/>
              </a:rPr>
              <a:t>1 Jean 4: 7:12 </a:t>
            </a:r>
          </a:p>
          <a:p>
            <a:r>
              <a:rPr lang="fr-FR" sz="1200" b="1" i="0" u="none" strike="noStrike" kern="1200" dirty="0" smtClean="0">
                <a:solidFill>
                  <a:schemeClr val="tx1"/>
                </a:solidFill>
                <a:effectLst/>
                <a:latin typeface="+mn-lt"/>
                <a:ea typeface="+mn-ea"/>
                <a:cs typeface="+mn-cs"/>
                <a:hlinkClick r:id="rId8"/>
              </a:rPr>
              <a:t>7</a:t>
            </a:r>
            <a:r>
              <a:rPr lang="fr-FR" sz="1200" b="0" i="0" kern="1200" dirty="0" smtClean="0">
                <a:solidFill>
                  <a:schemeClr val="tx1"/>
                </a:solidFill>
                <a:effectLst/>
                <a:latin typeface="+mn-lt"/>
                <a:ea typeface="+mn-ea"/>
                <a:cs typeface="+mn-cs"/>
              </a:rPr>
              <a:t>Bien-aimés, aimons-nous les uns les autres ; car l'amour est de Dieu, et quiconque aime est né de Dieu et connaît Dieu. </a:t>
            </a:r>
          </a:p>
          <a:p>
            <a:r>
              <a:rPr lang="fr-FR" sz="1200" b="1" i="0" u="none" strike="noStrike" kern="1200" dirty="0" smtClean="0">
                <a:solidFill>
                  <a:schemeClr val="tx1"/>
                </a:solidFill>
                <a:effectLst/>
                <a:latin typeface="+mn-lt"/>
                <a:ea typeface="+mn-ea"/>
                <a:cs typeface="+mn-cs"/>
                <a:hlinkClick r:id="rId9"/>
              </a:rPr>
              <a:t>8</a:t>
            </a:r>
            <a:r>
              <a:rPr lang="fr-FR" sz="1200" b="0" i="0" kern="1200" dirty="0" smtClean="0">
                <a:solidFill>
                  <a:schemeClr val="tx1"/>
                </a:solidFill>
                <a:effectLst/>
                <a:latin typeface="+mn-lt"/>
                <a:ea typeface="+mn-ea"/>
                <a:cs typeface="+mn-cs"/>
              </a:rPr>
              <a:t>Celui qui n'aime pas n'a pas connu Dieu, car Dieu est amour. </a:t>
            </a:r>
          </a:p>
          <a:p>
            <a:r>
              <a:rPr lang="fr-FR" sz="1200" b="1" i="0" u="none" strike="noStrike" kern="1200" dirty="0" smtClean="0">
                <a:solidFill>
                  <a:schemeClr val="tx1"/>
                </a:solidFill>
                <a:effectLst/>
                <a:latin typeface="+mn-lt"/>
                <a:ea typeface="+mn-ea"/>
                <a:cs typeface="+mn-cs"/>
                <a:hlinkClick r:id="rId10"/>
              </a:rPr>
              <a:t>9</a:t>
            </a:r>
            <a:r>
              <a:rPr lang="fr-FR" sz="1200" b="0" i="0" kern="1200" dirty="0" smtClean="0">
                <a:solidFill>
                  <a:schemeClr val="tx1"/>
                </a:solidFill>
                <a:effectLst/>
                <a:latin typeface="+mn-lt"/>
                <a:ea typeface="+mn-ea"/>
                <a:cs typeface="+mn-cs"/>
              </a:rPr>
              <a:t>Voici comment l'amour de Dieu a été manifesté envers nous : Dieu a envoyé son Fils unique dans le monde afin que nous vivions par lui. </a:t>
            </a:r>
          </a:p>
          <a:p>
            <a:r>
              <a:rPr lang="fr-FR" sz="1200" b="1" i="0" u="none" strike="noStrike" kern="1200" dirty="0" smtClean="0">
                <a:solidFill>
                  <a:schemeClr val="tx1"/>
                </a:solidFill>
                <a:effectLst/>
                <a:latin typeface="+mn-lt"/>
                <a:ea typeface="+mn-ea"/>
                <a:cs typeface="+mn-cs"/>
                <a:hlinkClick r:id="rId11"/>
              </a:rPr>
              <a:t>10</a:t>
            </a:r>
            <a:r>
              <a:rPr lang="fr-FR" sz="1200" b="0" i="0" kern="1200" dirty="0" smtClean="0">
                <a:solidFill>
                  <a:schemeClr val="tx1"/>
                </a:solidFill>
                <a:effectLst/>
                <a:latin typeface="+mn-lt"/>
                <a:ea typeface="+mn-ea"/>
                <a:cs typeface="+mn-cs"/>
              </a:rPr>
              <a:t>Et cet amour consiste non pas en ce que nous avons aimé Dieu, mais en ce qu'il nous a aimés et qu'il a envoyé son Fils comme victime expiatoire pour nos péchés. </a:t>
            </a:r>
          </a:p>
          <a:p>
            <a:r>
              <a:rPr lang="fr-FR" sz="1200" b="1" i="0" u="none" strike="noStrike" kern="1200" dirty="0" smtClean="0">
                <a:solidFill>
                  <a:schemeClr val="tx1"/>
                </a:solidFill>
                <a:effectLst/>
                <a:latin typeface="+mn-lt"/>
                <a:ea typeface="+mn-ea"/>
                <a:cs typeface="+mn-cs"/>
                <a:hlinkClick r:id="rId12"/>
              </a:rPr>
              <a:t>11</a:t>
            </a:r>
            <a:r>
              <a:rPr lang="fr-FR" sz="1200" b="0" i="0" kern="1200" dirty="0" smtClean="0">
                <a:solidFill>
                  <a:schemeClr val="tx1"/>
                </a:solidFill>
                <a:effectLst/>
                <a:latin typeface="+mn-lt"/>
                <a:ea typeface="+mn-ea"/>
                <a:cs typeface="+mn-cs"/>
              </a:rPr>
              <a:t>Bien-aimés, si Dieu nous a tant aimés, nous devons, nous aussi, nous aimer les uns les autres.</a:t>
            </a:r>
          </a:p>
          <a:p>
            <a:r>
              <a:rPr lang="fr-FR" sz="1200" b="1" i="0" u="none" strike="noStrike" kern="1200" dirty="0" smtClean="0">
                <a:solidFill>
                  <a:schemeClr val="tx1"/>
                </a:solidFill>
                <a:effectLst/>
                <a:latin typeface="+mn-lt"/>
                <a:ea typeface="+mn-ea"/>
                <a:cs typeface="+mn-cs"/>
                <a:hlinkClick r:id="rId13"/>
              </a:rPr>
              <a:t>12</a:t>
            </a:r>
            <a:r>
              <a:rPr lang="fr-FR" sz="1200" b="0" i="0" kern="1200" dirty="0" smtClean="0">
                <a:solidFill>
                  <a:schemeClr val="tx1"/>
                </a:solidFill>
                <a:effectLst/>
                <a:latin typeface="+mn-lt"/>
                <a:ea typeface="+mn-ea"/>
                <a:cs typeface="+mn-cs"/>
              </a:rPr>
              <a:t>Personne n'a jamais vu Dieu. Si nous nous aimons les uns les autres, Dieu demeure en nous, et son amour est parfait en nous. </a:t>
            </a:r>
          </a:p>
          <a:p>
            <a:endParaRPr lang="fr-FR"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Chez Paul :</a:t>
            </a:r>
          </a:p>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L'amour est plus important que la foi et l'espérance, l'amour est éternel (1 Co 13,8). L'amour est plus important que tous les charismes (1 Co 13: 1 et 2).</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12</a:t>
            </a:fld>
            <a:endParaRPr lang="fr-FR"/>
          </a:p>
        </p:txBody>
      </p:sp>
    </p:spTree>
    <p:extLst>
      <p:ext uri="{BB962C8B-B14F-4D97-AF65-F5344CB8AC3E}">
        <p14:creationId xmlns:p14="http://schemas.microsoft.com/office/powerpoint/2010/main" val="331264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1. Liberté politique ou civile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État d’une personne ou d’une collectivité sur laquelle ne pèse aucune contrainte. En ce sens, la liberté s’oppose à l’esclavage (voir Esclave), ou à l’oppression. L’Éternel est appelé libérateur parce qu’il délivre Israël de la main de ses ennemis (Juges 3.9).</a:t>
            </a:r>
          </a:p>
          <a:p>
            <a:r>
              <a:rPr lang="fr-FR" sz="1200" kern="1200" dirty="0" smtClean="0">
                <a:solidFill>
                  <a:schemeClr val="tx1"/>
                </a:solidFill>
                <a:effectLst/>
                <a:latin typeface="+mn-lt"/>
                <a:ea typeface="+mn-ea"/>
                <a:cs typeface="+mn-cs"/>
              </a:rPr>
              <a:t>Il est appelé : de ce nom, dans un sens plus profond, en particulier dans les Psaumes, parce qu’il délivre le croyant de l’oppression de l’épreuve (Psaumes 18.3 ; Psaumes 40.17 etc.).</a:t>
            </a:r>
          </a:p>
          <a:p>
            <a:r>
              <a:rPr lang="fr-FR" sz="1200" b="1" kern="1200" dirty="0" smtClean="0">
                <a:solidFill>
                  <a:schemeClr val="tx1"/>
                </a:solidFill>
                <a:effectLst/>
                <a:latin typeface="+mn-lt"/>
                <a:ea typeface="+mn-ea"/>
                <a:cs typeface="+mn-cs"/>
              </a:rPr>
              <a:t>2. Liberté à l’égard de la loi</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Opposition établie par Jésus et formulée particulièrement par saint Paul, entre l’observation servile de la loi mosaïque et l’obéissance personnelle et volontaire au Dieu Père et Sauveur. L’attitude de Jésus à l’égard du sabbat et des autres coutumes légales illustre cette notion évangélique de la liberté. C’est cette idée qui a inspiré l’apôtre Paul dans ses relations avec les judéo-chrétiens. L’apôtre a parfaitement exprimé ce principe en ces mots : « Là où est l’Esprit du Seigneur, là est la liberté » (2 Corinthiens 3.17 ; voir encore Romains 8.21 ; Galates 2.4 ; Galates 5.1 ; 1 Corinthiens 9.19 ; </a:t>
            </a:r>
            <a:r>
              <a:rPr lang="fr-FR" sz="1200" i="1" kern="1200" dirty="0" err="1" smtClean="0">
                <a:solidFill>
                  <a:schemeClr val="tx1"/>
                </a:solidFill>
                <a:effectLst/>
                <a:latin typeface="+mn-lt"/>
                <a:ea typeface="+mn-ea"/>
                <a:cs typeface="+mn-cs"/>
              </a:rPr>
              <a:t>parrêsia</a:t>
            </a:r>
            <a:r>
              <a:rPr lang="fr-FR" sz="1200" kern="1200" dirty="0" smtClean="0">
                <a:solidFill>
                  <a:schemeClr val="tx1"/>
                </a:solidFill>
                <a:effectLst/>
                <a:latin typeface="+mn-lt"/>
                <a:ea typeface="+mn-ea"/>
                <a:cs typeface="+mn-cs"/>
              </a:rPr>
              <a:t>, 1 Timothée 3.13). Cette liberté peut avoir pour limite l’obligation de ne pas scandaliser ceux qui ne la possèdent pas (1 Corinthiens 8.9 et Romains 14.13 et suivants).</a:t>
            </a:r>
          </a:p>
          <a:p>
            <a:r>
              <a:rPr lang="fr-FR" sz="1200" b="1" kern="1200" dirty="0" smtClean="0">
                <a:solidFill>
                  <a:schemeClr val="tx1"/>
                </a:solidFill>
                <a:effectLst/>
                <a:latin typeface="+mn-lt"/>
                <a:ea typeface="+mn-ea"/>
                <a:cs typeface="+mn-cs"/>
              </a:rPr>
              <a:t>3. Liberté à l’égard du péché</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chrétien, libre à l’égard de la loi, n’est pas pour cela libre de pécher. Le Nouveau Testament dénonce vigoureusement cette confusion (Galates 5.13 et 1 Pierre 2.16). Tout au contraire, le chrétien est affranchi du joug du péché ; en effet, « celui qui commet le péché est esclave du péché » (Jean 8.34 ; voir aussi Romains 6.17), mais celui qui croit en Jésus-Christ est affranchi par la vérité (Jean 8.32) et par Jésus-Christ (Jean 8.36), qui est mort pour nous racheter de l’esclavage et nous faire obtenir l’adoption filiale (Galates 4.4 ; Galates 4.7) - Désormais, libéré de ce joug, le chrétien devient l’esclave de Dieu (Romains 6.22) et de Jésus-Christ (1 Corinthiens 7.22) ; mais cette domination, bien loin d’être une négation de la liberté, en est l’expression la plus haute (1 Pierre 2.16). Ces affirmations de l’Écriture, en apparence contradictoires, ont été reprises par des philosophes modernes, qui entendent par liberté le fait pour l’homme d’être déterminé par les motifs les plus élevés et d’obéir aux exigences de la conscience.</a:t>
            </a:r>
          </a:p>
          <a:p>
            <a:r>
              <a:rPr lang="fr-FR" sz="1200" b="1" kern="1200" dirty="0" smtClean="0">
                <a:solidFill>
                  <a:schemeClr val="tx1"/>
                </a:solidFill>
                <a:effectLst/>
                <a:latin typeface="+mn-lt"/>
                <a:ea typeface="+mn-ea"/>
                <a:cs typeface="+mn-cs"/>
              </a:rPr>
              <a:t>4. Liberté de l’homme à l’égard de Dieu</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Toute l’Écriture montre que l’être humain a reçu de Dieu une certaine liberté d’action que la philosophie désigne par libre arbitre. Les termes, si fréquemment employés dans la Bible, d’obéissance (voir ce mot) et de désobéissance, supposent cette notion. Dieu demande des croyants un service volontairement consenti, un choix personnel entre l’Éternel et les faux dieux, entre le bien et le mal. Jésus l’affirme sans cesse implicitement (voir par exemple la parabole des deux fils, Matthieu 21.28, ou le « peut-être » de Luc 20.13). Mais en même temps, la Bible affirme que Dieu connaît d’avance toutes les actions des hommes (voir Prédestination) et que l’homme ne peut rien faire sans la volonté divine. L’Écriture ne résout pas cette contradiction, qui est d’ordre spéculatif et non pratique. Le salut que Dieu apporte à l’homme exige au contraire que la liberté humaine et la toute-puissance divine soient affirmées avec une égale force, comme saint Paul le fait d’une manière si frappante dans le passage </a:t>
            </a:r>
            <a:r>
              <a:rPr lang="fr-FR" sz="1200" kern="1200" dirty="0" err="1" smtClean="0">
                <a:solidFill>
                  <a:schemeClr val="tx1"/>
                </a:solidFill>
                <a:effectLst/>
                <a:latin typeface="+mn-lt"/>
                <a:ea typeface="+mn-ea"/>
                <a:cs typeface="+mn-cs"/>
              </a:rPr>
              <a:t>Philippiens</a:t>
            </a:r>
            <a:r>
              <a:rPr lang="fr-FR" sz="1200" kern="1200" dirty="0" smtClean="0">
                <a:solidFill>
                  <a:schemeClr val="tx1"/>
                </a:solidFill>
                <a:effectLst/>
                <a:latin typeface="+mn-lt"/>
                <a:ea typeface="+mn-ea"/>
                <a:cs typeface="+mn-cs"/>
              </a:rPr>
              <a:t> 2.12 et suivant</a:t>
            </a:r>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13</a:t>
            </a:fld>
            <a:endParaRPr lang="fr-FR"/>
          </a:p>
        </p:txBody>
      </p:sp>
    </p:spTree>
    <p:extLst>
      <p:ext uri="{BB962C8B-B14F-4D97-AF65-F5344CB8AC3E}">
        <p14:creationId xmlns:p14="http://schemas.microsoft.com/office/powerpoint/2010/main" val="4014341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Exode 3:</a:t>
            </a:r>
          </a:p>
          <a:p>
            <a:r>
              <a:rPr lang="fr-FR" dirty="0" smtClean="0">
                <a:hlinkClick r:id="rId3"/>
              </a:rPr>
              <a:t>7</a:t>
            </a:r>
            <a:r>
              <a:rPr lang="fr-FR" dirty="0" smtClean="0"/>
              <a:t>L'Éternel dit : J'ai bien vu la misère de mon peuple qui est en Égypte, et j'ai entendu son cri à cause de ses oppresseurs, car je connais ses douleurs. </a:t>
            </a:r>
          </a:p>
          <a:p>
            <a:r>
              <a:rPr lang="fr-FR" dirty="0" smtClean="0">
                <a:hlinkClick r:id="rId4"/>
              </a:rPr>
              <a:t>8</a:t>
            </a:r>
            <a:r>
              <a:rPr lang="fr-FR" dirty="0" smtClean="0"/>
              <a:t>Je suis descendu pour le délivrer de la main des Égyptiens et pour le faire monter de ce pays dans un bon et vaste pays, dans un pays découlant de lait et de miel, dans la région (où habitent) les Cananéens, les Hittites, les </a:t>
            </a:r>
            <a:r>
              <a:rPr lang="fr-FR" dirty="0" err="1" smtClean="0"/>
              <a:t>Amoréens</a:t>
            </a:r>
            <a:r>
              <a:rPr lang="fr-FR" dirty="0" smtClean="0"/>
              <a:t>, les </a:t>
            </a:r>
            <a:r>
              <a:rPr lang="fr-FR" dirty="0" err="1" smtClean="0"/>
              <a:t>Phéréziens</a:t>
            </a:r>
            <a:r>
              <a:rPr lang="fr-FR" dirty="0" smtClean="0"/>
              <a:t>, les </a:t>
            </a:r>
            <a:r>
              <a:rPr lang="fr-FR" dirty="0" err="1" smtClean="0"/>
              <a:t>Héviens</a:t>
            </a:r>
            <a:r>
              <a:rPr lang="fr-FR" dirty="0" smtClean="0"/>
              <a:t> et les </a:t>
            </a:r>
            <a:r>
              <a:rPr lang="fr-FR" dirty="0" err="1" smtClean="0"/>
              <a:t>Yebousiens</a:t>
            </a:r>
            <a:r>
              <a:rPr lang="fr-FR" dirty="0" smtClean="0"/>
              <a:t>.</a:t>
            </a: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Juges 3:</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hlinkClick r:id="rId5"/>
              </a:rPr>
              <a:t>9</a:t>
            </a:r>
            <a:r>
              <a:rPr lang="fr-FR" dirty="0" smtClean="0"/>
              <a:t>Les Israélites crièrent à l'Éternel, et l'Éternel suscita aux Israélites un libérateur qui les sauva, </a:t>
            </a:r>
            <a:r>
              <a:rPr lang="fr-FR" dirty="0" err="1" smtClean="0"/>
              <a:t>Otniel</a:t>
            </a:r>
            <a:r>
              <a:rPr lang="fr-FR" dirty="0" smtClean="0"/>
              <a:t>, fils de </a:t>
            </a:r>
            <a:r>
              <a:rPr lang="fr-FR" dirty="0" err="1" smtClean="0"/>
              <a:t>Qenaz</a:t>
            </a:r>
            <a:r>
              <a:rPr lang="fr-FR" dirty="0" smtClean="0"/>
              <a:t>, frère cadet de Caleb. </a:t>
            </a: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Psaume</a:t>
            </a:r>
            <a:r>
              <a:rPr lang="fr-FR" sz="1200" b="1" kern="1200" baseline="0" dirty="0" smtClean="0">
                <a:solidFill>
                  <a:schemeClr val="tx1"/>
                </a:solidFill>
                <a:effectLst/>
                <a:latin typeface="+mn-lt"/>
                <a:ea typeface="+mn-ea"/>
                <a:cs typeface="+mn-cs"/>
              </a:rPr>
              <a:t> 18:</a:t>
            </a:r>
          </a:p>
          <a:p>
            <a:r>
              <a:rPr lang="fr-FR" dirty="0" smtClean="0">
                <a:hlinkClick r:id="rId6"/>
              </a:rPr>
              <a:t>3</a:t>
            </a:r>
            <a:r>
              <a:rPr lang="fr-FR" dirty="0" smtClean="0"/>
              <a:t>Éternel, mon roc, ma forteresse, mon libérateur ! Mon Dieu, mon rocher, où je me réfugie ! </a:t>
            </a:r>
          </a:p>
          <a:p>
            <a:r>
              <a:rPr lang="fr-FR" dirty="0" smtClean="0"/>
              <a:t>Mon bouclier, la force qui me sauve, ma haute retraite ! </a:t>
            </a: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Psaume 40:</a:t>
            </a:r>
          </a:p>
          <a:p>
            <a:r>
              <a:rPr lang="fr-FR" dirty="0" smtClean="0">
                <a:hlinkClick r:id="rId7"/>
              </a:rPr>
              <a:t>18</a:t>
            </a:r>
            <a:r>
              <a:rPr lang="fr-FR" dirty="0" smtClean="0"/>
              <a:t>Moi, je suis malheureux et pauvre ; Mais le Seigneur pense à moi.</a:t>
            </a:r>
          </a:p>
          <a:p>
            <a:r>
              <a:rPr lang="fr-FR" dirty="0" smtClean="0"/>
              <a:t>Tu es mon secours et mon libérateur : </a:t>
            </a:r>
          </a:p>
          <a:p>
            <a:r>
              <a:rPr lang="fr-FR" dirty="0" smtClean="0"/>
              <a:t>Mon Dieu, ne tarde pas ! </a:t>
            </a:r>
          </a:p>
          <a:p>
            <a:endParaRPr lang="fr-FR" sz="1200" b="1"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1. Liberté politique ou civile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État d’une personne ou d’une collectivité sur laquelle ne pèse aucune contrainte. En ce sens, la liberté s’oppose à l’esclavage (voir Esclave), ou à l’oppression. L’Éternel est appelé libérateur parce qu’il délivre Israël de la main de ses ennemis (Juges 3.9).</a:t>
            </a:r>
          </a:p>
          <a:p>
            <a:r>
              <a:rPr lang="fr-FR" sz="1200" kern="1200" dirty="0" smtClean="0">
                <a:solidFill>
                  <a:schemeClr val="tx1"/>
                </a:solidFill>
                <a:effectLst/>
                <a:latin typeface="+mn-lt"/>
                <a:ea typeface="+mn-ea"/>
                <a:cs typeface="+mn-cs"/>
              </a:rPr>
              <a:t>Il est appelé : de ce nom, dans un sens plus profond, en particulier dans les Psaumes, parce qu’il délivre le croyant de l’oppression de l’épreuve (Psaumes 18.3 ; Psaumes 40.17 etc.).</a:t>
            </a:r>
          </a:p>
          <a:p>
            <a:r>
              <a:rPr lang="fr-FR" sz="1200" b="1" kern="1200" dirty="0" smtClean="0">
                <a:solidFill>
                  <a:schemeClr val="tx1"/>
                </a:solidFill>
                <a:effectLst/>
                <a:latin typeface="+mn-lt"/>
                <a:ea typeface="+mn-ea"/>
                <a:cs typeface="+mn-cs"/>
              </a:rPr>
              <a:t>2. Liberté à l’égard de la loi</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Opposition établie par Jésus et formulée particulièrement par Paul, entre l’observation servile de la loi mosaïque et l’obéissance personnelle et volontaire au Dieu Père et Sauveur. L’attitude de Jésus à l’égard du sabbat et des autres coutumes légales illustre cette notion évangélique de la liberté. C’est cette idée qui a inspiré l’apôtre Paul dans ses relations avec les judéo-chrétiens. L’apôtre a parfaitement exprimé ce principe en ces mots : « Là où est l’Esprit du Seigneur, là est la liberté » (2 Corinthiens 3.17 ; voir encore Romains 8.21 ; Galates 2.4 ; Galates 5.1 ; 1 Corinthiens 9.19 ; </a:t>
            </a:r>
            <a:r>
              <a:rPr lang="fr-FR" sz="1200" i="1" kern="1200" dirty="0" err="1" smtClean="0">
                <a:solidFill>
                  <a:schemeClr val="tx1"/>
                </a:solidFill>
                <a:effectLst/>
                <a:latin typeface="+mn-lt"/>
                <a:ea typeface="+mn-ea"/>
                <a:cs typeface="+mn-cs"/>
              </a:rPr>
              <a:t>parrêsia</a:t>
            </a:r>
            <a:r>
              <a:rPr lang="fr-FR" sz="1200" kern="1200" dirty="0" smtClean="0">
                <a:solidFill>
                  <a:schemeClr val="tx1"/>
                </a:solidFill>
                <a:effectLst/>
                <a:latin typeface="+mn-lt"/>
                <a:ea typeface="+mn-ea"/>
                <a:cs typeface="+mn-cs"/>
              </a:rPr>
              <a:t>, 1 Timothée 3.13). Cette liberté peut avoir pour limite l’obligation de ne pas scandaliser ceux qui ne la possèdent pas (1 Corinthiens 8.9 et Romains 14.13 et suivants).</a:t>
            </a:r>
          </a:p>
          <a:p>
            <a:r>
              <a:rPr lang="fr-FR" sz="1200" b="1" kern="1200" dirty="0" smtClean="0">
                <a:solidFill>
                  <a:schemeClr val="tx1"/>
                </a:solidFill>
                <a:effectLst/>
                <a:latin typeface="+mn-lt"/>
                <a:ea typeface="+mn-ea"/>
                <a:cs typeface="+mn-cs"/>
              </a:rPr>
              <a:t>3. Liberté à l’égard du péché</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chrétien, libre à l’égard de la loi, n’est pas pour cela libre de pécher. Le Nouveau Testament dénonce vigoureusement cette confusion (Galates 5.13 et 1 Pierre 2.16). Tout au contraire, le chrétien est affranchi du joug du péché ; en effet, « celui qui commet le péché est esclave du péché » (Jean 8.34 ; voir aussi Romains 6.17), mais celui qui croit en Jésus-Christ est affranchi par la vérité (Jean 8.32) et par Jésus-Christ (Jean 8.36), qui est mort pour nous racheter de l’esclavage et nous faire obtenir l’adoption filiale (Galates 4.4 ; Galates 4.7) - Désormais, libéré de ce joug, le chrétien devient l’esclave de Dieu (Romains 6.22) et de Jésus-Christ (1 Corinthiens 7.22) ; mais cette domination, bien loin d’être une négation de la liberté, en est l’expression la plus haute (1 Pierre 2.16). Ces affirmations de l’Écriture, en apparence contradictoires, ont été reprises par des philosophes modernes, qui entendent par liberté le fait pour l’homme d’être déterminé par les motifs les plus élevés et d’obéir aux exigences de la conscience.</a:t>
            </a:r>
          </a:p>
          <a:p>
            <a:r>
              <a:rPr lang="fr-FR" sz="1200" b="1" kern="1200" dirty="0" smtClean="0">
                <a:solidFill>
                  <a:schemeClr val="tx1"/>
                </a:solidFill>
                <a:effectLst/>
                <a:latin typeface="+mn-lt"/>
                <a:ea typeface="+mn-ea"/>
                <a:cs typeface="+mn-cs"/>
              </a:rPr>
              <a:t>4. Liberté de l’homme à l’égard de Dieu</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Toute l’Écriture montre que l’être humain a reçu de Dieu une certaine liberté d’action que la philosophie désigne par libre arbitre. Les termes, si fréquemment employés dans la Bible, d’obéissance (voir ce mot) et de désobéissance, supposent cette notion. Dieu demande des croyants un service volontairement consenti, un choix personnel entre l’Éternel et les faux dieux, entre le bien et le mal. Jésus l’affirme sans cesse implicitement (voir par exemple la parabole des deux fils, Matthieu 21.28, ou le « peut-être » de Luc 20.13). Mais en même temps, la Bible affirme que Dieu connaît d’avance toutes les actions des hommes (voir Prédestination) et que l’homme ne peut rien faire sans la volonté divine. L’Écriture ne résout pas cette contradiction, qui est d’ordre spéculatif et non pratique. Le salut que Dieu apporte à l’homme exige au contraire que la liberté humaine et la toute-puissance divine soient affirmées avec une égale force, comme saint Paul le fait d’une manière si frappante dans le passage </a:t>
            </a:r>
            <a:r>
              <a:rPr lang="fr-FR" sz="1200" kern="1200" dirty="0" err="1" smtClean="0">
                <a:solidFill>
                  <a:schemeClr val="tx1"/>
                </a:solidFill>
                <a:effectLst/>
                <a:latin typeface="+mn-lt"/>
                <a:ea typeface="+mn-ea"/>
                <a:cs typeface="+mn-cs"/>
              </a:rPr>
              <a:t>Philippiens</a:t>
            </a:r>
            <a:r>
              <a:rPr lang="fr-FR" sz="1200" kern="1200" dirty="0" smtClean="0">
                <a:solidFill>
                  <a:schemeClr val="tx1"/>
                </a:solidFill>
                <a:effectLst/>
                <a:latin typeface="+mn-lt"/>
                <a:ea typeface="+mn-ea"/>
                <a:cs typeface="+mn-cs"/>
              </a:rPr>
              <a:t> 2.12 et suivant</a:t>
            </a:r>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15</a:t>
            </a:fld>
            <a:endParaRPr lang="fr-FR"/>
          </a:p>
        </p:txBody>
      </p:sp>
    </p:spTree>
    <p:extLst>
      <p:ext uri="{BB962C8B-B14F-4D97-AF65-F5344CB8AC3E}">
        <p14:creationId xmlns:p14="http://schemas.microsoft.com/office/powerpoint/2010/main" val="1831622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(Ga 5)</a:t>
            </a:r>
          </a:p>
          <a:p>
            <a:r>
              <a:rPr lang="fr-FR" dirty="0" smtClean="0">
                <a:hlinkClick r:id="rId3"/>
              </a:rPr>
              <a:t>1</a:t>
            </a:r>
            <a:r>
              <a:rPr lang="fr-FR" dirty="0" smtClean="0"/>
              <a:t>C'est pour la liberté que Christ nous a libérés. Demeurez donc fermes, et ne vous remettez pas de nouveau sous le joug de l'esclavage. </a:t>
            </a:r>
          </a:p>
          <a:p>
            <a:r>
              <a:rPr lang="fr-FR" dirty="0" smtClean="0">
                <a:hlinkClick r:id="rId4"/>
              </a:rPr>
              <a:t>2</a:t>
            </a:r>
            <a:r>
              <a:rPr lang="fr-FR" dirty="0" smtClean="0"/>
              <a:t>Voici : moi Paul, je vous dis que, si vous vous faites circoncire, Christ ne vous servira de rien. </a:t>
            </a:r>
          </a:p>
          <a:p>
            <a:r>
              <a:rPr lang="fr-FR" dirty="0" smtClean="0">
                <a:hlinkClick r:id="rId5"/>
              </a:rPr>
              <a:t>3</a:t>
            </a:r>
            <a:r>
              <a:rPr lang="fr-FR" dirty="0" smtClean="0"/>
              <a:t>Et je l'atteste encore une fois à tout homme qui se fait circoncire : il est tenu de pratiquer la loi tout entière. </a:t>
            </a:r>
          </a:p>
          <a:p>
            <a:r>
              <a:rPr lang="fr-FR" dirty="0" smtClean="0">
                <a:hlinkClick r:id="rId6"/>
              </a:rPr>
              <a:t>4</a:t>
            </a:r>
            <a:r>
              <a:rPr lang="fr-FR" dirty="0" smtClean="0"/>
              <a:t>Vous êtes séparés de Christ, vous qui cherchez la justification dans la loi ; vous êtes déchus de la grâce. </a:t>
            </a:r>
          </a:p>
          <a:p>
            <a:r>
              <a:rPr lang="fr-FR" dirty="0" smtClean="0">
                <a:hlinkClick r:id="rId7"/>
              </a:rPr>
              <a:t>5</a:t>
            </a:r>
            <a:r>
              <a:rPr lang="fr-FR" dirty="0" smtClean="0"/>
              <a:t>Pour nous, c'est de la foi que nous attendons, par l'Esprit, l'espérance de la justice. </a:t>
            </a:r>
          </a:p>
          <a:p>
            <a:r>
              <a:rPr lang="fr-FR" dirty="0" smtClean="0">
                <a:hlinkClick r:id="rId8"/>
              </a:rPr>
              <a:t>6</a:t>
            </a:r>
            <a:r>
              <a:rPr lang="fr-FR" dirty="0" smtClean="0"/>
              <a:t>Car, en Christ-Jésus, ce qui a de la valeur, ce n'est ni la circoncision ni l'incirconcision, mais la foi qui est agissante par l'amour. </a:t>
            </a:r>
          </a:p>
          <a:p>
            <a:r>
              <a:rPr lang="fr-FR" dirty="0" smtClean="0">
                <a:hlinkClick r:id="rId9"/>
              </a:rPr>
              <a:t>7</a:t>
            </a:r>
            <a:r>
              <a:rPr lang="fr-FR" dirty="0" smtClean="0"/>
              <a:t>Vous couriez bien : qui vous a arrêtés, en vous empêchant d'obéir à la vérité ? </a:t>
            </a:r>
          </a:p>
          <a:p>
            <a:r>
              <a:rPr lang="fr-FR" dirty="0" smtClean="0">
                <a:hlinkClick r:id="rId10"/>
              </a:rPr>
              <a:t>8</a:t>
            </a:r>
            <a:r>
              <a:rPr lang="fr-FR" dirty="0" smtClean="0"/>
              <a:t>Cette suggestion ne vient pas de celui qui vous appelle. </a:t>
            </a:r>
          </a:p>
          <a:p>
            <a:r>
              <a:rPr lang="fr-FR" dirty="0" smtClean="0">
                <a:hlinkClick r:id="rId11"/>
              </a:rPr>
              <a:t>9</a:t>
            </a:r>
            <a:r>
              <a:rPr lang="fr-FR" dirty="0" smtClean="0"/>
              <a:t>Un peu de levain fait lever toute la pâte. </a:t>
            </a:r>
          </a:p>
          <a:p>
            <a:r>
              <a:rPr lang="fr-FR" dirty="0" smtClean="0">
                <a:hlinkClick r:id="rId12"/>
              </a:rPr>
              <a:t>10</a:t>
            </a:r>
            <a:r>
              <a:rPr lang="fr-FR" dirty="0" smtClean="0"/>
              <a:t>Pour moi, j'ai cette confiance en vous, dans le Seigneur, que vous ne penserez pas autrement. Mais celui qui vous trouble, quel qu'il soit, en supportera la condamnation. </a:t>
            </a:r>
          </a:p>
          <a:p>
            <a:r>
              <a:rPr lang="fr-FR" dirty="0" smtClean="0">
                <a:hlinkClick r:id="rId13"/>
              </a:rPr>
              <a:t>11</a:t>
            </a:r>
            <a:r>
              <a:rPr lang="fr-FR" dirty="0" smtClean="0"/>
              <a:t>Quant à moi, frères, si je prêche encore la circoncision, pourquoi suis-je encore persécuté ? Le scandale de la croix a donc disparu ? </a:t>
            </a:r>
          </a:p>
          <a:p>
            <a:r>
              <a:rPr lang="fr-FR" dirty="0" smtClean="0">
                <a:hlinkClick r:id="rId14"/>
              </a:rPr>
              <a:t>12</a:t>
            </a:r>
            <a:r>
              <a:rPr lang="fr-FR" dirty="0" smtClean="0"/>
              <a:t>— Qu'ils se mutilent donc, ceux qui mettent le trouble parmi vous ! </a:t>
            </a:r>
          </a:p>
          <a:p>
            <a:r>
              <a:rPr lang="fr-FR" dirty="0" smtClean="0">
                <a:hlinkClick r:id="rId15"/>
              </a:rPr>
              <a:t>13</a:t>
            </a:r>
            <a:r>
              <a:rPr lang="fr-FR" dirty="0" smtClean="0"/>
              <a:t>Frères, vous avez été appelés à la liberté ; seulement ne faites pas de cette liberté un prétexte pour (vivre selon) la chair, mais par amour, soyez serviteurs les uns des autres. </a:t>
            </a:r>
          </a:p>
          <a:p>
            <a:r>
              <a:rPr lang="fr-FR" dirty="0" smtClean="0">
                <a:hlinkClick r:id="rId16"/>
              </a:rPr>
              <a:t>14</a:t>
            </a:r>
            <a:r>
              <a:rPr lang="fr-FR" dirty="0" smtClean="0"/>
              <a:t>Car toute la loi est accomplie dans une seule parole, celle-ci : Tu aimeras ton prochain comme toi-même.</a:t>
            </a:r>
          </a:p>
          <a:p>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On le voit bien, pour Paul, la liberté à laquelle toutes et tous nous sommes appelé(e)s par Dieu est une liberté beaucoup plus radicale que celle de faire ceci ou cela. Il s'agit d'une liberté qui consiste en l'accueil d'une grâce, et qui conduit à un dessaisissement et, </a:t>
            </a:r>
            <a:r>
              <a:rPr lang="fr-FR" sz="1200" kern="1200" dirty="0" err="1" smtClean="0">
                <a:solidFill>
                  <a:schemeClr val="tx1"/>
                </a:solidFill>
                <a:effectLst/>
                <a:latin typeface="+mn-lt"/>
                <a:ea typeface="+mn-ea"/>
                <a:cs typeface="+mn-cs"/>
              </a:rPr>
              <a:t>para-doxalement</a:t>
            </a:r>
            <a:r>
              <a:rPr lang="fr-FR" sz="1200" kern="1200" dirty="0" smtClean="0">
                <a:solidFill>
                  <a:schemeClr val="tx1"/>
                </a:solidFill>
                <a:effectLst/>
                <a:latin typeface="+mn-lt"/>
                <a:ea typeface="+mn-ea"/>
                <a:cs typeface="+mn-cs"/>
              </a:rPr>
              <a:t>, à une soumission qui libèrent. Une liberté qui ne se préoccupe pas du permis ou du défendu, du pur ou de l'impur, ni même du bien ou du mal, mais qui discerne de ce qui est conforme ou non avec la vie nouvelle ouverte par la prédication de la Croix (1Corinthiens 1,18-25)</a:t>
            </a:r>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16</a:t>
            </a:fld>
            <a:endParaRPr lang="fr-FR"/>
          </a:p>
        </p:txBody>
      </p:sp>
    </p:spTree>
    <p:extLst>
      <p:ext uri="{BB962C8B-B14F-4D97-AF65-F5344CB8AC3E}">
        <p14:creationId xmlns:p14="http://schemas.microsoft.com/office/powerpoint/2010/main" val="1645625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17</a:t>
            </a:fld>
            <a:endParaRPr lang="fr-FR"/>
          </a:p>
        </p:txBody>
      </p:sp>
    </p:spTree>
    <p:extLst>
      <p:ext uri="{BB962C8B-B14F-4D97-AF65-F5344CB8AC3E}">
        <p14:creationId xmlns:p14="http://schemas.microsoft.com/office/powerpoint/2010/main" val="3397130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Le problème est il toujours d'actualité ? oui / non</a:t>
            </a:r>
          </a:p>
          <a:p>
            <a:r>
              <a:rPr lang="fr-FR" dirty="0" smtClean="0"/>
              <a:t>Les </a:t>
            </a:r>
            <a:r>
              <a:rPr lang="fr-FR" dirty="0" err="1" smtClean="0"/>
              <a:t>idolothytes</a:t>
            </a:r>
            <a:r>
              <a:rPr lang="fr-FR" dirty="0" smtClean="0"/>
              <a:t> ! =&gt; non. L'extrapolation aux problèmes actuels, c’est-à-dire des pratiques religieuses menant à la confusion</a:t>
            </a:r>
          </a:p>
          <a:p>
            <a:endParaRPr lang="fr-FR" dirty="0" smtClean="0"/>
          </a:p>
          <a:p>
            <a:r>
              <a:rPr lang="fr-FR" dirty="0" err="1" smtClean="0"/>
              <a:t>Slide</a:t>
            </a:r>
            <a:r>
              <a:rPr lang="fr-FR" dirty="0" smtClean="0"/>
              <a:t> Ouverture</a:t>
            </a:r>
          </a:p>
          <a:p>
            <a:r>
              <a:rPr lang="fr-FR" dirty="0" smtClean="0"/>
              <a:t>Pratique </a:t>
            </a:r>
            <a:r>
              <a:rPr lang="fr-FR" dirty="0" err="1" smtClean="0"/>
              <a:t>paienne</a:t>
            </a:r>
            <a:r>
              <a:rPr lang="fr-FR" dirty="0" smtClean="0"/>
              <a:t> en concurrence avec les </a:t>
            </a:r>
            <a:r>
              <a:rPr lang="fr-FR" dirty="0" err="1" smtClean="0"/>
              <a:t>notres</a:t>
            </a:r>
            <a:endParaRPr lang="fr-FR" dirty="0" smtClean="0"/>
          </a:p>
          <a:p>
            <a:r>
              <a:rPr lang="fr-FR" dirty="0" smtClean="0"/>
              <a:t>Oui ? </a:t>
            </a:r>
          </a:p>
          <a:p>
            <a:r>
              <a:rPr lang="fr-FR" dirty="0" smtClean="0"/>
              <a:t>Non?</a:t>
            </a:r>
          </a:p>
          <a:p>
            <a:r>
              <a:rPr lang="fr-FR" dirty="0" smtClean="0"/>
              <a:t>Pratiques religieuse ressemblantes (franc mac)</a:t>
            </a:r>
          </a:p>
          <a:p>
            <a:r>
              <a:rPr lang="fr-FR" dirty="0" smtClean="0"/>
              <a:t>	Franc </a:t>
            </a:r>
            <a:r>
              <a:rPr lang="fr-FR" dirty="0" err="1" smtClean="0"/>
              <a:t>maconnerie</a:t>
            </a:r>
            <a:endParaRPr lang="fr-FR" dirty="0" smtClean="0"/>
          </a:p>
          <a:p>
            <a:r>
              <a:rPr lang="fr-FR" dirty="0" smtClean="0"/>
              <a:t>	viande hallal</a:t>
            </a:r>
          </a:p>
          <a:p>
            <a:r>
              <a:rPr lang="fr-FR" dirty="0" smtClean="0"/>
              <a:t>Pratiques religieuses autres </a:t>
            </a:r>
          </a:p>
          <a:p>
            <a:r>
              <a:rPr lang="fr-FR" dirty="0" smtClean="0"/>
              <a:t>	Religions asiatiques, </a:t>
            </a:r>
            <a:r>
              <a:rPr lang="fr-FR" dirty="0" err="1" smtClean="0"/>
              <a:t>boudhistes</a:t>
            </a:r>
            <a:r>
              <a:rPr lang="fr-FR" dirty="0" smtClean="0"/>
              <a:t>, arts martiaux (</a:t>
            </a:r>
            <a:r>
              <a:rPr lang="fr-FR" dirty="0" err="1" smtClean="0"/>
              <a:t>shintoisme</a:t>
            </a:r>
            <a:r>
              <a:rPr lang="fr-FR" dirty="0" smtClean="0"/>
              <a:t>, confucianisme,...)</a:t>
            </a:r>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19</a:t>
            </a:fld>
            <a:endParaRPr lang="fr-FR"/>
          </a:p>
        </p:txBody>
      </p:sp>
    </p:spTree>
    <p:extLst>
      <p:ext uri="{BB962C8B-B14F-4D97-AF65-F5344CB8AC3E}">
        <p14:creationId xmlns:p14="http://schemas.microsoft.com/office/powerpoint/2010/main" val="1466096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Le problème est il toujours d'actualité ? oui / non</a:t>
            </a:r>
          </a:p>
          <a:p>
            <a:r>
              <a:rPr lang="fr-FR" dirty="0" smtClean="0"/>
              <a:t>Les </a:t>
            </a:r>
            <a:r>
              <a:rPr lang="fr-FR" dirty="0" err="1" smtClean="0"/>
              <a:t>idolothytes</a:t>
            </a:r>
            <a:r>
              <a:rPr lang="fr-FR" dirty="0" smtClean="0"/>
              <a:t> ! =&gt; non. L'extrapolation aux problèmes actuels, c’est-à-dire des pratiques religieuses menant à la confusion</a:t>
            </a:r>
          </a:p>
          <a:p>
            <a:endParaRPr lang="fr-FR" dirty="0" smtClean="0"/>
          </a:p>
          <a:p>
            <a:r>
              <a:rPr lang="fr-FR" dirty="0" err="1" smtClean="0"/>
              <a:t>Slide</a:t>
            </a:r>
            <a:r>
              <a:rPr lang="fr-FR" dirty="0" smtClean="0"/>
              <a:t> Ouverture</a:t>
            </a:r>
          </a:p>
          <a:p>
            <a:r>
              <a:rPr lang="fr-FR" dirty="0" smtClean="0"/>
              <a:t>Pratique </a:t>
            </a:r>
            <a:r>
              <a:rPr lang="fr-FR" dirty="0" err="1" smtClean="0"/>
              <a:t>paienne</a:t>
            </a:r>
            <a:r>
              <a:rPr lang="fr-FR" dirty="0" smtClean="0"/>
              <a:t> en concurrence avec les </a:t>
            </a:r>
            <a:r>
              <a:rPr lang="fr-FR" dirty="0" err="1" smtClean="0"/>
              <a:t>notres</a:t>
            </a:r>
            <a:endParaRPr lang="fr-FR" dirty="0" smtClean="0"/>
          </a:p>
          <a:p>
            <a:r>
              <a:rPr lang="fr-FR" dirty="0" smtClean="0"/>
              <a:t>Oui ? </a:t>
            </a:r>
          </a:p>
          <a:p>
            <a:r>
              <a:rPr lang="fr-FR" dirty="0" smtClean="0"/>
              <a:t>Non?</a:t>
            </a:r>
          </a:p>
          <a:p>
            <a:r>
              <a:rPr lang="fr-FR" dirty="0" smtClean="0"/>
              <a:t>Pratiques religieuse ressemblantes (franc mac)</a:t>
            </a:r>
          </a:p>
          <a:p>
            <a:r>
              <a:rPr lang="fr-FR" dirty="0" smtClean="0"/>
              <a:t>	Franc </a:t>
            </a:r>
            <a:r>
              <a:rPr lang="fr-FR" dirty="0" err="1" smtClean="0"/>
              <a:t>maconnerie</a:t>
            </a:r>
            <a:endParaRPr lang="fr-FR" dirty="0" smtClean="0"/>
          </a:p>
          <a:p>
            <a:r>
              <a:rPr lang="fr-FR" dirty="0" smtClean="0"/>
              <a:t>	viande hallal</a:t>
            </a:r>
          </a:p>
          <a:p>
            <a:r>
              <a:rPr lang="fr-FR" dirty="0" smtClean="0"/>
              <a:t>Pratiques religieuses autres </a:t>
            </a:r>
          </a:p>
          <a:p>
            <a:r>
              <a:rPr lang="fr-FR" dirty="0" smtClean="0"/>
              <a:t>	Religions asiatiques, </a:t>
            </a:r>
            <a:r>
              <a:rPr lang="fr-FR" dirty="0" err="1" smtClean="0"/>
              <a:t>boudhistes</a:t>
            </a:r>
            <a:r>
              <a:rPr lang="fr-FR" dirty="0" smtClean="0"/>
              <a:t>, arts martiaux (</a:t>
            </a:r>
            <a:r>
              <a:rPr lang="fr-FR" dirty="0" err="1" smtClean="0"/>
              <a:t>shintoisme</a:t>
            </a:r>
            <a:r>
              <a:rPr lang="fr-FR" dirty="0" smtClean="0"/>
              <a:t>, confucianisme,...)</a:t>
            </a:r>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20</a:t>
            </a:fld>
            <a:endParaRPr lang="fr-FR"/>
          </a:p>
        </p:txBody>
      </p:sp>
    </p:spTree>
    <p:extLst>
      <p:ext uri="{BB962C8B-B14F-4D97-AF65-F5344CB8AC3E}">
        <p14:creationId xmlns:p14="http://schemas.microsoft.com/office/powerpoint/2010/main" val="3793728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21</a:t>
            </a:fld>
            <a:endParaRPr lang="fr-FR"/>
          </a:p>
        </p:txBody>
      </p:sp>
    </p:spTree>
    <p:extLst>
      <p:ext uri="{BB962C8B-B14F-4D97-AF65-F5344CB8AC3E}">
        <p14:creationId xmlns:p14="http://schemas.microsoft.com/office/powerpoint/2010/main" val="406669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Le concile de Jérusalem : </a:t>
            </a:r>
          </a:p>
          <a:p>
            <a:r>
              <a:rPr lang="fr-FR" dirty="0" smtClean="0"/>
              <a:t>Vers 50</a:t>
            </a:r>
          </a:p>
          <a:p>
            <a:r>
              <a:rPr lang="fr-FR" dirty="0" smtClean="0"/>
              <a:t>Actes 15:28-29</a:t>
            </a:r>
          </a:p>
          <a:p>
            <a:r>
              <a:rPr lang="fr-FR" dirty="0" smtClean="0">
                <a:hlinkClick r:id="rId3"/>
              </a:rPr>
              <a:t>28</a:t>
            </a:r>
            <a:r>
              <a:rPr lang="fr-FR" dirty="0" smtClean="0"/>
              <a:t>Car il a paru bon au Saint-Esprit et à nous de ne vous imposer d'autre charge que ce qui est indispensable : </a:t>
            </a:r>
          </a:p>
          <a:p>
            <a:r>
              <a:rPr lang="fr-FR" dirty="0" smtClean="0">
                <a:hlinkClick r:id="rId4"/>
              </a:rPr>
              <a:t>29</a:t>
            </a:r>
            <a:r>
              <a:rPr lang="fr-FR" dirty="0" smtClean="0"/>
              <a:t>(savoir), de vous abstenir des viandes sacrifiées aux idoles, du sang, des animaux étouffés et de l'inconduite ; vous ferez bien de vous en garder. Adieu. </a:t>
            </a:r>
          </a:p>
          <a:p>
            <a:endParaRPr lang="fr-FR" dirty="0" smtClean="0"/>
          </a:p>
          <a:p>
            <a:endParaRPr lang="fr-FR" dirty="0" smtClean="0"/>
          </a:p>
          <a:p>
            <a:r>
              <a:rPr lang="fr-FR" dirty="0" smtClean="0"/>
              <a:t>1 Corinthiens 10: 19 et 28 </a:t>
            </a:r>
          </a:p>
          <a:p>
            <a:r>
              <a:rPr lang="fr-FR" dirty="0" smtClean="0"/>
              <a:t>Vers 55-56</a:t>
            </a:r>
          </a:p>
          <a:p>
            <a:r>
              <a:rPr lang="fr-FR" sz="1200" kern="1200" dirty="0" smtClean="0">
                <a:solidFill>
                  <a:schemeClr val="tx1"/>
                </a:solidFill>
                <a:effectLst/>
                <a:latin typeface="+mn-lt"/>
                <a:ea typeface="+mn-ea"/>
                <a:cs typeface="+mn-cs"/>
              </a:rPr>
              <a:t>1Pour ce qui concerne les (viandes) sacrifiées aux idoles, nous savons que tous, nous avons de la connaissance. — La connaissance enorgueillit, mais l'amour édifie.</a:t>
            </a:r>
          </a:p>
          <a:p>
            <a:r>
              <a:rPr lang="fr-FR" sz="1200" kern="1200" dirty="0" smtClean="0">
                <a:solidFill>
                  <a:schemeClr val="tx1"/>
                </a:solidFill>
                <a:effectLst/>
                <a:latin typeface="+mn-lt"/>
                <a:ea typeface="+mn-ea"/>
                <a:cs typeface="+mn-cs"/>
              </a:rPr>
              <a:t>2Si quelqu'un pense connaître quelque chose, il n'a pas encore connu comme il faut connaître.</a:t>
            </a:r>
          </a:p>
          <a:p>
            <a:r>
              <a:rPr lang="fr-FR" sz="1200" kern="1200" dirty="0" smtClean="0">
                <a:solidFill>
                  <a:schemeClr val="tx1"/>
                </a:solidFill>
                <a:effectLst/>
                <a:latin typeface="+mn-lt"/>
                <a:ea typeface="+mn-ea"/>
                <a:cs typeface="+mn-cs"/>
              </a:rPr>
              <a:t>3Mais si quelqu'un aime Dieu, celui-là est connu de lui. —</a:t>
            </a:r>
          </a:p>
          <a:p>
            <a:r>
              <a:rPr lang="fr-FR" sz="1200" kern="1200" dirty="0" smtClean="0">
                <a:solidFill>
                  <a:schemeClr val="tx1"/>
                </a:solidFill>
                <a:effectLst/>
                <a:latin typeface="+mn-lt"/>
                <a:ea typeface="+mn-ea"/>
                <a:cs typeface="+mn-cs"/>
              </a:rPr>
              <a:t>4A propos donc de la consommation des viandes sacrifiées aux idoles, nous savons qu'il n'y a pas d'idole dans le monde, et qu'il n'y a qu'un seul Dieu.</a:t>
            </a:r>
          </a:p>
          <a:p>
            <a:r>
              <a:rPr lang="fr-FR" sz="1200" kern="1200" dirty="0" smtClean="0">
                <a:solidFill>
                  <a:schemeClr val="tx1"/>
                </a:solidFill>
                <a:effectLst/>
                <a:latin typeface="+mn-lt"/>
                <a:ea typeface="+mn-ea"/>
                <a:cs typeface="+mn-cs"/>
              </a:rPr>
              <a:t>5Car, quoiqu'il y ait ce qu'on appelle des dieux, soit dans le ciel, soit sur la terre, — et de fait il y a beaucoup de dieux et beaucoup de seigneurs, —</a:t>
            </a:r>
          </a:p>
          <a:p>
            <a:r>
              <a:rPr lang="fr-FR" sz="1200" kern="1200" dirty="0" smtClean="0">
                <a:solidFill>
                  <a:schemeClr val="tx1"/>
                </a:solidFill>
                <a:effectLst/>
                <a:latin typeface="+mn-lt"/>
                <a:ea typeface="+mn-ea"/>
                <a:cs typeface="+mn-cs"/>
              </a:rPr>
              <a:t>6néanmoins pour nous, il n'y a qu'un seul Dieu, le Père, de qui viennent toutes choses, et pour qui nous sommes, et un seul Seigneur, Jésus-Christ, par qui sont toutes choses et par qui nous sommes.</a:t>
            </a:r>
          </a:p>
          <a:p>
            <a:r>
              <a:rPr lang="fr-FR" sz="1200" kern="1200" dirty="0" smtClean="0">
                <a:solidFill>
                  <a:schemeClr val="tx1"/>
                </a:solidFill>
                <a:effectLst/>
                <a:latin typeface="+mn-lt"/>
                <a:ea typeface="+mn-ea"/>
                <a:cs typeface="+mn-cs"/>
              </a:rPr>
              <a:t>7Mais tous n'ont pas cette connaissance. En effet, quelques-uns, retenus encore par l'habitude à l'égard de l'idole, mangent de ces viandes en tant que sacrifiées, et leur conscience qui est </a:t>
            </a:r>
            <a:r>
              <a:rPr lang="fr-FR" sz="1200" b="1" kern="1200" dirty="0" smtClean="0">
                <a:solidFill>
                  <a:schemeClr val="tx1"/>
                </a:solidFill>
                <a:effectLst/>
                <a:latin typeface="+mn-lt"/>
                <a:ea typeface="+mn-ea"/>
                <a:cs typeface="+mn-cs"/>
              </a:rPr>
              <a:t>faible</a:t>
            </a:r>
            <a:r>
              <a:rPr lang="fr-FR" sz="1200" kern="1200" dirty="0" smtClean="0">
                <a:solidFill>
                  <a:schemeClr val="tx1"/>
                </a:solidFill>
                <a:effectLst/>
                <a:latin typeface="+mn-lt"/>
                <a:ea typeface="+mn-ea"/>
                <a:cs typeface="+mn-cs"/>
              </a:rPr>
              <a:t> en est souillée.</a:t>
            </a:r>
          </a:p>
          <a:p>
            <a:r>
              <a:rPr lang="fr-FR" sz="1200" kern="1200" dirty="0" smtClean="0">
                <a:solidFill>
                  <a:schemeClr val="tx1"/>
                </a:solidFill>
                <a:effectLst/>
                <a:latin typeface="+mn-lt"/>
                <a:ea typeface="+mn-ea"/>
                <a:cs typeface="+mn-cs"/>
              </a:rPr>
              <a:t>8Ce n'est pas un aliment qui nous rapprochera de Dieu : si nous n'en mangeons pas, nous n'avons rien de moins ; si nous en mangeons, nous n'avons rien de plus.</a:t>
            </a:r>
          </a:p>
          <a:p>
            <a:r>
              <a:rPr lang="fr-FR" sz="1200" kern="1200" dirty="0" smtClean="0">
                <a:solidFill>
                  <a:schemeClr val="tx1"/>
                </a:solidFill>
                <a:effectLst/>
                <a:latin typeface="+mn-lt"/>
                <a:ea typeface="+mn-ea"/>
                <a:cs typeface="+mn-cs"/>
              </a:rPr>
              <a:t>9Prenez garde, toutefois, que votre droit ne devienne une pierre d'achoppement pour les </a:t>
            </a:r>
            <a:r>
              <a:rPr lang="fr-FR" sz="1200" b="1" kern="1200" dirty="0" smtClean="0">
                <a:solidFill>
                  <a:schemeClr val="tx1"/>
                </a:solidFill>
                <a:effectLst/>
                <a:latin typeface="+mn-lt"/>
                <a:ea typeface="+mn-ea"/>
                <a:cs typeface="+mn-cs"/>
              </a:rPr>
              <a:t>faibles</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10Car si quelqu'un te voit, toi qui as de la connaissance, assis à table dans un temple d'idoles, sa conscience, à lui qui est </a:t>
            </a:r>
            <a:r>
              <a:rPr lang="fr-FR" sz="1200" b="1" kern="1200" dirty="0" smtClean="0">
                <a:solidFill>
                  <a:schemeClr val="tx1"/>
                </a:solidFill>
                <a:effectLst/>
                <a:latin typeface="+mn-lt"/>
                <a:ea typeface="+mn-ea"/>
                <a:cs typeface="+mn-cs"/>
              </a:rPr>
              <a:t>faible</a:t>
            </a:r>
            <a:r>
              <a:rPr lang="fr-FR" sz="1200" kern="1200" dirty="0" smtClean="0">
                <a:solidFill>
                  <a:schemeClr val="tx1"/>
                </a:solidFill>
                <a:effectLst/>
                <a:latin typeface="+mn-lt"/>
                <a:ea typeface="+mn-ea"/>
                <a:cs typeface="+mn-cs"/>
              </a:rPr>
              <a:t>, ne le portera-t-elle pas à manger des viandes sacrifiées aux idoles ?</a:t>
            </a:r>
          </a:p>
          <a:p>
            <a:r>
              <a:rPr lang="fr-FR" sz="1200" kern="1200" dirty="0" smtClean="0">
                <a:solidFill>
                  <a:schemeClr val="tx1"/>
                </a:solidFill>
                <a:effectLst/>
                <a:latin typeface="+mn-lt"/>
                <a:ea typeface="+mn-ea"/>
                <a:cs typeface="+mn-cs"/>
              </a:rPr>
              <a:t>11Et ainsi le </a:t>
            </a:r>
            <a:r>
              <a:rPr lang="fr-FR" sz="1200" b="1" kern="1200" dirty="0" smtClean="0">
                <a:solidFill>
                  <a:schemeClr val="tx1"/>
                </a:solidFill>
                <a:effectLst/>
                <a:latin typeface="+mn-lt"/>
                <a:ea typeface="+mn-ea"/>
                <a:cs typeface="+mn-cs"/>
              </a:rPr>
              <a:t>faible</a:t>
            </a:r>
            <a:r>
              <a:rPr lang="fr-FR" sz="1200" kern="1200" dirty="0" smtClean="0">
                <a:solidFill>
                  <a:schemeClr val="tx1"/>
                </a:solidFill>
                <a:effectLst/>
                <a:latin typeface="+mn-lt"/>
                <a:ea typeface="+mn-ea"/>
                <a:cs typeface="+mn-cs"/>
              </a:rPr>
              <a:t> périt par ta connaissance, le frère pour lequel Christ est mort !</a:t>
            </a:r>
          </a:p>
          <a:p>
            <a:r>
              <a:rPr lang="fr-FR" sz="1200" kern="1200" dirty="0" smtClean="0">
                <a:solidFill>
                  <a:schemeClr val="tx1"/>
                </a:solidFill>
                <a:effectLst/>
                <a:latin typeface="+mn-lt"/>
                <a:ea typeface="+mn-ea"/>
                <a:cs typeface="+mn-cs"/>
              </a:rPr>
              <a:t>12En péchant de la sorte contre les frères et en heurtant leur conscience </a:t>
            </a:r>
            <a:r>
              <a:rPr lang="fr-FR" sz="1200" b="1" kern="1200" dirty="0" smtClean="0">
                <a:solidFill>
                  <a:schemeClr val="tx1"/>
                </a:solidFill>
                <a:effectLst/>
                <a:latin typeface="+mn-lt"/>
                <a:ea typeface="+mn-ea"/>
                <a:cs typeface="+mn-cs"/>
              </a:rPr>
              <a:t>faible</a:t>
            </a:r>
            <a:r>
              <a:rPr lang="fr-FR" sz="1200" kern="1200" dirty="0" smtClean="0">
                <a:solidFill>
                  <a:schemeClr val="tx1"/>
                </a:solidFill>
                <a:effectLst/>
                <a:latin typeface="+mn-lt"/>
                <a:ea typeface="+mn-ea"/>
                <a:cs typeface="+mn-cs"/>
              </a:rPr>
              <a:t>, vous péchez contre Christ.</a:t>
            </a:r>
          </a:p>
          <a:p>
            <a:r>
              <a:rPr lang="fr-FR" sz="1200" kern="1200" dirty="0" smtClean="0">
                <a:solidFill>
                  <a:schemeClr val="tx1"/>
                </a:solidFill>
                <a:effectLst/>
                <a:latin typeface="+mn-lt"/>
                <a:ea typeface="+mn-ea"/>
                <a:cs typeface="+mn-cs"/>
              </a:rPr>
              <a:t>13C'est pourquoi, si un aliment fait tomber mon frère, jamais plus je ne mangerai de viande, afin de ne pas faire tomber mon frère.</a:t>
            </a:r>
          </a:p>
          <a:p>
            <a:endParaRPr lang="fr-FR" dirty="0" smtClean="0"/>
          </a:p>
          <a:p>
            <a:r>
              <a:rPr lang="fr-FR" dirty="0" smtClean="0"/>
              <a:t>1Co10:</a:t>
            </a:r>
          </a:p>
          <a:p>
            <a:r>
              <a:rPr lang="fr-FR" sz="1200" kern="1200" dirty="0" smtClean="0">
                <a:solidFill>
                  <a:schemeClr val="tx1"/>
                </a:solidFill>
                <a:effectLst/>
                <a:latin typeface="+mn-lt"/>
                <a:ea typeface="+mn-ea"/>
                <a:cs typeface="+mn-cs"/>
              </a:rPr>
              <a:t>19Que dis-je donc ? Que la viande sacrifiée aux idoles est quelque chose ? ou qu'une idole est quelque chose ? (Nullement) .</a:t>
            </a:r>
          </a:p>
          <a:p>
            <a:r>
              <a:rPr lang="fr-FR" sz="1200" kern="1200" dirty="0" smtClean="0">
                <a:solidFill>
                  <a:schemeClr val="tx1"/>
                </a:solidFill>
                <a:effectLst/>
                <a:latin typeface="+mn-lt"/>
                <a:ea typeface="+mn-ea"/>
                <a:cs typeface="+mn-cs"/>
              </a:rPr>
              <a:t>20Mais ce qu'on sacrifie, on le sacrifie à des démons et non à Dieu ; or je ne veux pas que vous soyez en communion avec les démons.</a:t>
            </a:r>
          </a:p>
          <a:p>
            <a:r>
              <a:rPr lang="fr-FR" sz="1200" kern="1200" dirty="0" smtClean="0">
                <a:solidFill>
                  <a:schemeClr val="tx1"/>
                </a:solidFill>
                <a:effectLst/>
                <a:latin typeface="+mn-lt"/>
                <a:ea typeface="+mn-ea"/>
                <a:cs typeface="+mn-cs"/>
              </a:rPr>
              <a:t>21Vous ne pouvez boire la coupe du Seigneur et la coupe des démons ; vous ne pouvez avoir part à la table du Seigneur et à la table des démons.</a:t>
            </a:r>
          </a:p>
          <a:p>
            <a:r>
              <a:rPr lang="fr-FR" sz="1200" kern="1200" dirty="0" smtClean="0">
                <a:solidFill>
                  <a:schemeClr val="tx1"/>
                </a:solidFill>
                <a:effectLst/>
                <a:latin typeface="+mn-lt"/>
                <a:ea typeface="+mn-ea"/>
                <a:cs typeface="+mn-cs"/>
              </a:rPr>
              <a:t>22Voulons-nous provoquer la jalousie du Seigneur ? Sommes-nous plus forts que lui ?</a:t>
            </a:r>
          </a:p>
          <a:p>
            <a:r>
              <a:rPr lang="fr-FR" sz="1200" kern="1200" dirty="0" smtClean="0">
                <a:solidFill>
                  <a:schemeClr val="tx1"/>
                </a:solidFill>
                <a:effectLst/>
                <a:latin typeface="+mn-lt"/>
                <a:ea typeface="+mn-ea"/>
                <a:cs typeface="+mn-cs"/>
              </a:rPr>
              <a:t>23Tout est permis, mais tout n'est pas utile ; tout est permis, mais tout n'édifie pas.</a:t>
            </a:r>
          </a:p>
          <a:p>
            <a:r>
              <a:rPr lang="fr-FR" sz="1200" kern="1200" dirty="0" smtClean="0">
                <a:solidFill>
                  <a:schemeClr val="tx1"/>
                </a:solidFill>
                <a:effectLst/>
                <a:latin typeface="+mn-lt"/>
                <a:ea typeface="+mn-ea"/>
                <a:cs typeface="+mn-cs"/>
              </a:rPr>
              <a:t>24Que personne ne cherche son propre intérêt, mais celui d'autrui.</a:t>
            </a:r>
          </a:p>
          <a:p>
            <a:r>
              <a:rPr lang="fr-FR" sz="1200" kern="1200" dirty="0" smtClean="0">
                <a:solidFill>
                  <a:schemeClr val="tx1"/>
                </a:solidFill>
                <a:effectLst/>
                <a:latin typeface="+mn-lt"/>
                <a:ea typeface="+mn-ea"/>
                <a:cs typeface="+mn-cs"/>
              </a:rPr>
              <a:t>25Mangez de tout ce qui se vend au marché, sans vous poser aucune question par motif de conscience ;</a:t>
            </a:r>
          </a:p>
          <a:p>
            <a:r>
              <a:rPr lang="fr-FR" sz="1200" kern="1200" dirty="0" smtClean="0">
                <a:solidFill>
                  <a:schemeClr val="tx1"/>
                </a:solidFill>
                <a:effectLst/>
                <a:latin typeface="+mn-lt"/>
                <a:ea typeface="+mn-ea"/>
                <a:cs typeface="+mn-cs"/>
              </a:rPr>
              <a:t>26car la terre est au Seigneur, et tout ce qu'elle renferme.</a:t>
            </a:r>
          </a:p>
          <a:p>
            <a:r>
              <a:rPr lang="fr-FR" sz="1200" kern="1200" dirty="0" smtClean="0">
                <a:solidFill>
                  <a:schemeClr val="tx1"/>
                </a:solidFill>
                <a:effectLst/>
                <a:latin typeface="+mn-lt"/>
                <a:ea typeface="+mn-ea"/>
                <a:cs typeface="+mn-cs"/>
              </a:rPr>
              <a:t>27Si un non-croyant vous invite et que vous vouliez y aller, mangez de tout ce qu'on vous présentera, sans vous poser aucune question par motif de conscience.</a:t>
            </a:r>
          </a:p>
          <a:p>
            <a:r>
              <a:rPr lang="fr-FR" sz="1200" kern="1200" dirty="0" smtClean="0">
                <a:solidFill>
                  <a:schemeClr val="tx1"/>
                </a:solidFill>
                <a:effectLst/>
                <a:latin typeface="+mn-lt"/>
                <a:ea typeface="+mn-ea"/>
                <a:cs typeface="+mn-cs"/>
              </a:rPr>
              <a:t>28Mais si quelqu'un vous dit : Ceci a été offert en sacrifice ! n'en mangez pas, à cause de [celui qui vous a prévenus, et à cause] de la conscience.</a:t>
            </a:r>
          </a:p>
          <a:p>
            <a:r>
              <a:rPr lang="fr-FR" sz="1200" kern="1200" dirty="0" smtClean="0">
                <a:solidFill>
                  <a:schemeClr val="tx1"/>
                </a:solidFill>
                <a:effectLst/>
                <a:latin typeface="+mn-lt"/>
                <a:ea typeface="+mn-ea"/>
                <a:cs typeface="+mn-cs"/>
              </a:rPr>
              <a:t>29Je parle ici, non de votre conscience, mais de celle de l'autre. Pourquoi, en effet, ma liberté serait-elle jugée par une conscience étrangère ?</a:t>
            </a:r>
          </a:p>
          <a:p>
            <a:r>
              <a:rPr lang="fr-FR" sz="1200" kern="1200" dirty="0" smtClean="0">
                <a:solidFill>
                  <a:schemeClr val="tx1"/>
                </a:solidFill>
                <a:effectLst/>
                <a:latin typeface="+mn-lt"/>
                <a:ea typeface="+mn-ea"/>
                <a:cs typeface="+mn-cs"/>
              </a:rPr>
              <a:t>30Si je prends ma part avec actions de grâces, pourquoi serais-je calomnié pour ce dont je rends grâces ?</a:t>
            </a:r>
          </a:p>
          <a:p>
            <a:r>
              <a:rPr lang="fr-FR" sz="1200" kern="1200" dirty="0" smtClean="0">
                <a:solidFill>
                  <a:schemeClr val="tx1"/>
                </a:solidFill>
                <a:effectLst/>
                <a:latin typeface="+mn-lt"/>
                <a:ea typeface="+mn-ea"/>
                <a:cs typeface="+mn-cs"/>
              </a:rPr>
              <a:t>31Soit donc que vous mangiez, soit que vous buviez, et quoi que vous fassiez, faites tout pour la gloire de Dieu.</a:t>
            </a:r>
          </a:p>
          <a:p>
            <a:endParaRPr lang="fr-FR" dirty="0" smtClean="0"/>
          </a:p>
          <a:p>
            <a:endParaRPr lang="fr-FR" dirty="0" smtClean="0"/>
          </a:p>
          <a:p>
            <a:r>
              <a:rPr lang="fr-FR" b="1" dirty="0" smtClean="0"/>
              <a:t>Actes 21 : 25</a:t>
            </a:r>
          </a:p>
          <a:p>
            <a:r>
              <a:rPr lang="fr-FR" dirty="0" smtClean="0"/>
              <a:t>vers 58 avant son emprisonnement</a:t>
            </a:r>
          </a:p>
          <a:p>
            <a:r>
              <a:rPr lang="fr-FR" dirty="0" smtClean="0">
                <a:hlinkClick r:id="rId5"/>
              </a:rPr>
              <a:t>21</a:t>
            </a:r>
            <a:r>
              <a:rPr lang="fr-FR" dirty="0" smtClean="0"/>
              <a:t>Or, on leur a fait croire que tu enseignes à tous les Juifs qui sont parmi les païens, à se détourner de Moïse, en leur disant de ne pas circoncire leurs enfants et de ne pas suivre les coutumes. </a:t>
            </a:r>
          </a:p>
          <a:p>
            <a:r>
              <a:rPr lang="fr-FR" dirty="0" smtClean="0">
                <a:hlinkClick r:id="rId6"/>
              </a:rPr>
              <a:t>22</a:t>
            </a:r>
            <a:r>
              <a:rPr lang="fr-FR" dirty="0" smtClean="0"/>
              <a:t>Qu'en est-il donc ? Certainement [la multitude se rassemblera car] on saura que tu es venu. </a:t>
            </a:r>
          </a:p>
          <a:p>
            <a:r>
              <a:rPr lang="fr-FR" dirty="0" smtClean="0">
                <a:hlinkClick r:id="rId7"/>
              </a:rPr>
              <a:t>23</a:t>
            </a:r>
            <a:r>
              <a:rPr lang="fr-FR" dirty="0" smtClean="0"/>
              <a:t>C'est pourquoi fais ce que nous te disons. Il y a parmi nous quatre hommes qui ont fait un vœu ; </a:t>
            </a:r>
          </a:p>
          <a:p>
            <a:r>
              <a:rPr lang="fr-FR" dirty="0" smtClean="0">
                <a:hlinkClick r:id="rId8"/>
              </a:rPr>
              <a:t>24</a:t>
            </a:r>
            <a:r>
              <a:rPr lang="fr-FR" dirty="0" smtClean="0"/>
              <a:t>prends-les, purifie-toi avec eux et charge-toi de la dépense, pour qu'ils se rasent la tête. Alors, tous sauront qu'il n'y a rien de vrai dans ce qu'on leur a fait croire sur ton compte, mais que, toi aussi, tu te conduis en observateur de la loi. </a:t>
            </a:r>
          </a:p>
          <a:p>
            <a:r>
              <a:rPr lang="fr-FR" dirty="0" smtClean="0">
                <a:hlinkClick r:id="rId9"/>
              </a:rPr>
              <a:t>25</a:t>
            </a:r>
            <a:r>
              <a:rPr lang="fr-FR" dirty="0" smtClean="0"/>
              <a:t>Quant aux païens qui ont cru, nous avons jugé bon de leur prescrire qu'ils se gardent des viandes sacrifiées aux idoles, du sang, des animaux étouffés et de l'inconduite.</a:t>
            </a:r>
          </a:p>
          <a:p>
            <a:endParaRPr lang="fr-FR" dirty="0" smtClean="0"/>
          </a:p>
          <a:p>
            <a:r>
              <a:rPr lang="fr-FR" b="1" dirty="0" smtClean="0"/>
              <a:t>Apocalypse 2:14 et 2:20</a:t>
            </a:r>
          </a:p>
          <a:p>
            <a:endParaRPr lang="fr-FR" dirty="0" smtClean="0"/>
          </a:p>
          <a:p>
            <a:r>
              <a:rPr lang="fr-FR" dirty="0" smtClean="0">
                <a:hlinkClick r:id="rId10"/>
              </a:rPr>
              <a:t>2:14</a:t>
            </a:r>
            <a:r>
              <a:rPr lang="fr-FR" dirty="0" smtClean="0"/>
              <a:t>Mais j'ai contre toi certains griefs : tu as là des gens qui maintiennent la doctrine de </a:t>
            </a:r>
            <a:r>
              <a:rPr lang="fr-FR" dirty="0" err="1" smtClean="0"/>
              <a:t>Balaam</a:t>
            </a:r>
            <a:r>
              <a:rPr lang="fr-FR" dirty="0" smtClean="0"/>
              <a:t> : il enseignait à </a:t>
            </a:r>
            <a:r>
              <a:rPr lang="fr-FR" dirty="0" err="1" smtClean="0"/>
              <a:t>Balaq</a:t>
            </a:r>
            <a:r>
              <a:rPr lang="fr-FR" dirty="0" smtClean="0"/>
              <a:t> à faire en sorte que les fils d'Israël trouvent une occasion de chute en mangeant des viandes sacrifiées aux idoles et en se livrant à la débauche. </a:t>
            </a:r>
          </a:p>
          <a:p>
            <a:endParaRPr lang="fr-FR" dirty="0" smtClean="0"/>
          </a:p>
          <a:p>
            <a:endParaRPr lang="fr-FR" dirty="0" smtClean="0"/>
          </a:p>
          <a:p>
            <a:r>
              <a:rPr lang="fr-FR" dirty="0" smtClean="0">
                <a:hlinkClick r:id="rId11"/>
              </a:rPr>
              <a:t>20</a:t>
            </a:r>
            <a:r>
              <a:rPr lang="fr-FR" dirty="0" smtClean="0"/>
              <a:t>Mais ce que j'ai contre toi, c'est que tu laisses la femme Jézabel, qui se dit prophétesse, enseigner et séduire mes serviteurs, pour qu'ils se livrent à l'inconduite et qu'ils mangent des viandes sacrifiées aux idoles.</a:t>
            </a:r>
          </a:p>
          <a:p>
            <a:endParaRPr lang="fr-FR" dirty="0" smtClean="0"/>
          </a:p>
          <a:p>
            <a:r>
              <a:rPr lang="fr-FR" dirty="0" smtClean="0"/>
              <a:t>Source des datations : https://tharsei.net/divers-base-51100/div-51104/</a:t>
            </a:r>
          </a:p>
          <a:p>
            <a:endParaRPr lang="fr-FR" dirty="0" smtClean="0"/>
          </a:p>
          <a:p>
            <a:r>
              <a:rPr lang="fr-FR" dirty="0" smtClean="0"/>
              <a:t>**************************************************************</a:t>
            </a:r>
          </a:p>
          <a:p>
            <a:endParaRPr lang="fr-FR" dirty="0" smtClean="0"/>
          </a:p>
          <a:p>
            <a:r>
              <a:rPr lang="fr-FR" dirty="0" smtClean="0"/>
              <a:t>Quand on regarde ces différentes</a:t>
            </a:r>
            <a:r>
              <a:rPr lang="fr-FR" baseline="0" dirty="0" smtClean="0"/>
              <a:t> références du Nouveau testament, elles montrent toutes que manger de la viande sacrifiées aux idoles pose un problème.</a:t>
            </a:r>
          </a:p>
          <a:p>
            <a:r>
              <a:rPr lang="fr-FR" baseline="0" dirty="0" smtClean="0"/>
              <a:t> </a:t>
            </a:r>
          </a:p>
          <a:p>
            <a:r>
              <a:rPr lang="fr-FR" baseline="0" dirty="0" smtClean="0"/>
              <a:t>Dans Actes, elles concernent une lettre apostolique (Actes 15 et son rappel dans le chapitre 21) adresser aux païens. Il est demandé expressément aux païens de s’abstenir de manger de la viande sacrifiée aux idoles.</a:t>
            </a:r>
          </a:p>
          <a:p>
            <a:r>
              <a:rPr lang="fr-FR" baseline="0" dirty="0" smtClean="0"/>
              <a:t>Dans 1 Corinthiens, Paul donne la conduire à tenir pour l’église de Corinthe constituée de judéo chrétiens et de païens.</a:t>
            </a:r>
          </a:p>
          <a:p>
            <a:r>
              <a:rPr lang="fr-FR" baseline="0" dirty="0" smtClean="0"/>
              <a:t>Dans Apocalypse, il est reproché à des églises d’Asie mineure d’avoir mangé de la viande sacrifié aux idoles en faisant référence à des épisodes de l’ancien testament. (Pergame) </a:t>
            </a:r>
            <a:r>
              <a:rPr lang="fr-FR" dirty="0" smtClean="0"/>
              <a:t>Nombres 25:1-3 et (</a:t>
            </a:r>
            <a:r>
              <a:rPr lang="fr-FR" dirty="0" err="1" smtClean="0"/>
              <a:t>Thyatire</a:t>
            </a:r>
            <a:r>
              <a:rPr lang="fr-FR" dirty="0" smtClean="0"/>
              <a:t>) 1 Rois 16:31 ; 21:25.</a:t>
            </a:r>
          </a:p>
          <a:p>
            <a:endParaRPr lang="fr-FR" baseline="0" dirty="0" smtClean="0"/>
          </a:p>
          <a:p>
            <a:r>
              <a:rPr lang="fr-FR" baseline="0" dirty="0" smtClean="0"/>
              <a:t>On a clairement 2 références aux viandes sacrifiées aux idoles, une pour les grecs (païens) et l’autre pour les juifs dans l’ancien Testament.</a:t>
            </a:r>
          </a:p>
          <a:p>
            <a:endParaRPr lang="fr-FR" dirty="0" smtClean="0"/>
          </a:p>
          <a:p>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2</a:t>
            </a:fld>
            <a:endParaRPr lang="fr-FR"/>
          </a:p>
        </p:txBody>
      </p:sp>
    </p:spTree>
    <p:extLst>
      <p:ext uri="{BB962C8B-B14F-4D97-AF65-F5344CB8AC3E}">
        <p14:creationId xmlns:p14="http://schemas.microsoft.com/office/powerpoint/2010/main" val="87432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sacrifice chez les juifs:</a:t>
            </a:r>
          </a:p>
          <a:p>
            <a:r>
              <a:rPr lang="fr-FR" dirty="0" smtClean="0"/>
              <a:t>Le premier, le plus fréquent, est </a:t>
            </a:r>
            <a:r>
              <a:rPr lang="fr-FR" i="1" dirty="0" err="1" smtClean="0"/>
              <a:t>zèbach</a:t>
            </a:r>
            <a:r>
              <a:rPr lang="fr-FR" dirty="0" smtClean="0"/>
              <a:t>, un dérivé du verbe </a:t>
            </a:r>
            <a:r>
              <a:rPr lang="fr-FR" i="1" dirty="0" err="1" smtClean="0"/>
              <a:t>zabach</a:t>
            </a:r>
            <a:r>
              <a:rPr lang="fr-FR" dirty="0" smtClean="0"/>
              <a:t>, sacrifier, dont provient également </a:t>
            </a:r>
            <a:r>
              <a:rPr lang="fr-FR" i="1" dirty="0" err="1" smtClean="0"/>
              <a:t>mizbéach</a:t>
            </a:r>
            <a:r>
              <a:rPr lang="fr-FR" dirty="0" smtClean="0"/>
              <a:t>, autel. Utilisé, de même que </a:t>
            </a:r>
            <a:r>
              <a:rPr lang="fr-FR" i="1" dirty="0" err="1" smtClean="0"/>
              <a:t>zabach</a:t>
            </a:r>
            <a:r>
              <a:rPr lang="fr-FR" dirty="0" smtClean="0"/>
              <a:t>, dans un sens générique recouvrant toutes les formes du sacrifice animal, ce terme désigne aussi le sacrifice de communion, une catégorie de sacrifice où la matière sacrificielle est partagée entre Dieu, les prêtres, le sacrifiant et ses invités. </a:t>
            </a:r>
            <a:r>
              <a:rPr lang="fr-FR" i="1" dirty="0" err="1" smtClean="0"/>
              <a:t>Zèbach</a:t>
            </a:r>
            <a:r>
              <a:rPr lang="fr-FR" dirty="0" smtClean="0"/>
              <a:t> représente le sacrifice sous l’aspect du repas. Comme l’indiquent ses emplois profanes, </a:t>
            </a:r>
            <a:r>
              <a:rPr lang="fr-FR" i="1" dirty="0" err="1" smtClean="0"/>
              <a:t>zabach</a:t>
            </a:r>
            <a:r>
              <a:rPr lang="fr-FR" dirty="0" smtClean="0"/>
              <a:t>, c’est tuer un animal et l’apprêter de manière à pouvoir le consommer. On voit ainsi la nécromancienne d’</a:t>
            </a:r>
            <a:r>
              <a:rPr lang="fr-FR" dirty="0" err="1" smtClean="0"/>
              <a:t>Eïn-Dôr</a:t>
            </a:r>
            <a:r>
              <a:rPr lang="fr-FR" dirty="0" smtClean="0"/>
              <a:t> « sacrifier » un veau et cuire des pains, puis servir le tout à Saül et ses compagnons qui étaient venus chez elle pour évoquer l’esprit de Samuel (1 </a:t>
            </a:r>
            <a:r>
              <a:rPr lang="fr-FR" dirty="0" err="1" smtClean="0"/>
              <a:t>Sm</a:t>
            </a:r>
            <a:r>
              <a:rPr lang="fr-FR" dirty="0" smtClean="0"/>
              <a:t> 28, 24-25). « Sacrifier » désigne ici l’ensemble du processus de préparation du veau, depuis sa mise à mort jusqu’à sa cuisson </a:t>
            </a:r>
          </a:p>
          <a:p>
            <a:r>
              <a:rPr lang="fr-FR" dirty="0" smtClean="0"/>
              <a:t>Pour ce sens de </a:t>
            </a:r>
            <a:r>
              <a:rPr lang="fr-FR" i="1" dirty="0" err="1" smtClean="0"/>
              <a:t>zèbach</a:t>
            </a:r>
            <a:r>
              <a:rPr lang="fr-FR" dirty="0" smtClean="0"/>
              <a:t>, voir aussi, par ex., </a:t>
            </a:r>
            <a:r>
              <a:rPr lang="fr-FR" dirty="0" err="1" smtClean="0"/>
              <a:t>Dt</a:t>
            </a:r>
            <a:r>
              <a:rPr lang="fr-FR" dirty="0" smtClean="0"/>
              <a:t> 12, 15 ; </a:t>
            </a:r>
            <a:r>
              <a:rPr lang="fr-FR" dirty="0" err="1" smtClean="0"/>
              <a:t>Ez</a:t>
            </a:r>
            <a:r>
              <a:rPr lang="fr-FR" dirty="0" smtClean="0"/>
              <a:t> 34, 3. (https://www.cairn.info/revue-pardes-2005-2-page-161.htm#no2)</a:t>
            </a:r>
          </a:p>
          <a:p>
            <a:endParaRPr lang="fr-FR" dirty="0" smtClean="0"/>
          </a:p>
          <a:p>
            <a:r>
              <a:rPr lang="fr-FR" u="sng" dirty="0" smtClean="0"/>
              <a:t>Exode 32:6:</a:t>
            </a:r>
            <a:endParaRPr lang="fr-FR" dirty="0" smtClean="0"/>
          </a:p>
          <a:p>
            <a:r>
              <a:rPr lang="fr-FR" dirty="0" smtClean="0">
                <a:hlinkClick r:id="rId3"/>
              </a:rPr>
              <a:t>6</a:t>
            </a:r>
            <a:r>
              <a:rPr lang="fr-FR" dirty="0" smtClean="0"/>
              <a:t>Le lendemain, ils se levèrent de bon matin, ils offrirent des holocaustes et présentèrent des sacrifices de communion. Le peuple s'assit pour manger et pour boire ; puis ils se levèrent pour se divertir. </a:t>
            </a:r>
          </a:p>
          <a:p>
            <a:endParaRPr lang="fr-FR" dirty="0" smtClean="0"/>
          </a:p>
          <a:p>
            <a:r>
              <a:rPr lang="fr-FR" u="sng" dirty="0" smtClean="0"/>
              <a:t>Nombres 25:2:</a:t>
            </a:r>
          </a:p>
          <a:p>
            <a:r>
              <a:rPr lang="fr-FR" dirty="0" smtClean="0">
                <a:hlinkClick r:id="rId4"/>
              </a:rPr>
              <a:t>1</a:t>
            </a:r>
            <a:r>
              <a:rPr lang="fr-FR" dirty="0" smtClean="0"/>
              <a:t>Israël demeurait à </a:t>
            </a:r>
            <a:r>
              <a:rPr lang="fr-FR" dirty="0" err="1" smtClean="0"/>
              <a:t>Chittim</a:t>
            </a:r>
            <a:r>
              <a:rPr lang="fr-FR" dirty="0" smtClean="0"/>
              <a:t> ; et le peuple se mit à se livrer à la débauche avec les filles de Moab. </a:t>
            </a:r>
          </a:p>
          <a:p>
            <a:r>
              <a:rPr lang="fr-FR" dirty="0" smtClean="0">
                <a:hlinkClick r:id="rId5"/>
              </a:rPr>
              <a:t>2</a:t>
            </a:r>
            <a:r>
              <a:rPr lang="fr-FR" dirty="0" smtClean="0"/>
              <a:t>Elles invitèrent le peuple aux sacrifices de leurs dieux ; et le peuple mangea et se prosterna devant leurs dieux. </a:t>
            </a:r>
          </a:p>
          <a:p>
            <a:r>
              <a:rPr lang="fr-FR" dirty="0" smtClean="0">
                <a:hlinkClick r:id="rId6"/>
              </a:rPr>
              <a:t>3</a:t>
            </a:r>
            <a:r>
              <a:rPr lang="fr-FR" dirty="0" smtClean="0"/>
              <a:t>Israël s'accoupla avec Baal-</a:t>
            </a:r>
            <a:r>
              <a:rPr lang="fr-FR" dirty="0" err="1" smtClean="0"/>
              <a:t>Peor</a:t>
            </a:r>
            <a:r>
              <a:rPr lang="fr-FR" dirty="0" smtClean="0"/>
              <a:t>, et la colère de l'Éternel s'enflamma contre Israël. </a:t>
            </a:r>
          </a:p>
          <a:p>
            <a:endParaRPr lang="fr-FR" u="sng" dirty="0" smtClean="0"/>
          </a:p>
          <a:p>
            <a:endParaRPr lang="fr-FR" dirty="0" smtClean="0"/>
          </a:p>
          <a:p>
            <a:r>
              <a:rPr lang="fr-FR" u="sng" dirty="0" smtClean="0"/>
              <a:t>Exode 34:15:</a:t>
            </a:r>
          </a:p>
          <a:p>
            <a:r>
              <a:rPr lang="fr-FR" dirty="0" smtClean="0">
                <a:hlinkClick r:id="rId7"/>
              </a:rPr>
              <a:t>15</a:t>
            </a:r>
            <a:r>
              <a:rPr lang="fr-FR" dirty="0" smtClean="0"/>
              <a:t>Ne conclus pas d'alliance avec les habitants du pays, de peur que, se prostituant à leurs dieux et leur offrant des sacrifices, ils ne t'invitent, et que tu n'en manges ; </a:t>
            </a:r>
          </a:p>
          <a:p>
            <a:r>
              <a:rPr lang="fr-FR" dirty="0" smtClean="0">
                <a:hlinkClick r:id="rId8"/>
              </a:rPr>
              <a:t>16</a:t>
            </a:r>
            <a:r>
              <a:rPr lang="fr-FR" dirty="0" smtClean="0"/>
              <a:t>de peur que tu ne prennes de leurs filles pour tes fils, et que celles-ci, se prostituant à leurs dieux, n'entraînent tes fils à se prostituer à leurs dieux.</a:t>
            </a:r>
          </a:p>
          <a:p>
            <a:endParaRPr lang="fr-FR" dirty="0" smtClean="0"/>
          </a:p>
          <a:p>
            <a:r>
              <a:rPr lang="fr-FR" dirty="0" smtClean="0"/>
              <a:t>Conclusion:</a:t>
            </a:r>
          </a:p>
          <a:p>
            <a:r>
              <a:rPr lang="fr-FR" dirty="0" smtClean="0"/>
              <a:t>Souvent les sacrifices s’accompagnait du partage du</a:t>
            </a:r>
            <a:r>
              <a:rPr lang="fr-FR" baseline="0" dirty="0" smtClean="0"/>
              <a:t> sacrifice et d’un repas avec des invités, c’était vrai avec Dieu mais également dans d’autres cultes. Dieu le sait et interdit ce type de repas dédié aux autres Dieux. Les juifs, parlant de Moise, ne pouvait que faire le lien avec cet interdit suite au veau d’or.</a:t>
            </a:r>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3</a:t>
            </a:fld>
            <a:endParaRPr lang="fr-FR"/>
          </a:p>
        </p:txBody>
      </p:sp>
    </p:spTree>
    <p:extLst>
      <p:ext uri="{BB962C8B-B14F-4D97-AF65-F5344CB8AC3E}">
        <p14:creationId xmlns:p14="http://schemas.microsoft.com/office/powerpoint/2010/main" val="33578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mythe fondamental qui explique le sacrifice grec est le récit, rapporté par Hésiode, concernant la ruse de Prométhée vis-à-vis de Zeus. Le Titan propose au maître de l’Olympe deux parts d’un grand bœuf mis à mort : la première, appétissante au regard, ne contient que des os recouverts de graisse ; la seconde, rebutante, n’est qu’un estomac qui contient cependant toutes les viandes comestibles. Même s’il n’est pas dupe de la ruse, Zeus choisit la première part et laisse aux hommes la seconde mais, pour punir la faute commise à son égard, il prive les hommes du feu céleste. Prométhée dérobe par la suite une part de ce feu mais ce n’est plus qu’un pauvre feu qu’il faut désormais entretenir à grand-peine. Par ailleurs, en ayant accès aux viandes comestibles, les hommes signent également leur condition de mortels : ils ne sont plus désormais que des ventres criant famine. Le point à retenir est que le sacrifice grec consacre la séparation entre les dieux et les hommes. Après la mise à mort d’un animal et son dépeçage, la peau et les os recouverts de graisse sont brûlés avec des aromates sur l’autel des dieux. Parmi les viandes, les meilleurs morceaux (comme le foie et les reins) sont grillés sur des broches et déposés sur les tables sacrées : ce sont les parts réservées au personnel du temple et aux participants directs du sacrifice qui les consomment sur place, au cours de repas sacrés dans les dépendances du temple. Les autres viandes sont bouillies dans un grand chaudron pour être ensuite distribuées ou vendues sur les marchés. Le sacrifice grec répète ainsi le geste fondateur de Prométhée : les mortels restent « à bonne distance » des immortels et, en même temps, ils gardent le contact avec les divinités, sources de la vie.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sacrifice grec a aussi une fonction sociale : il assigne une place aux membres de la cité. Dès lors, ceux qui le contestent mettent inévitablement en question l’ordre de la cité. Il y a deux façons de critiquer le sacrifice : par le haut et par le bas. Par le haut : ce sont les partisans du pythagorisme ou de l’orphisme qui décident de s’abstenir de toute viande pour ne consommer que du miel et des céréales. Ils cherchent à se purifier des souillures de la chair pour trouver une union mystique avec la divinité. Par le bas : ce sont les adeptes des cultes dionysiaques qui mangent de la chair crue comme les animaux sauvages. Ils abolissent les différences sociales pour retrouver, le temps d’une fête, une participation avec les forces de la nature. Ces transgressions confirment, à leur manière, la place centrale de la viande immolée aux dieux dans le système politique et religieux des Grecs.</a:t>
            </a:r>
          </a:p>
          <a:p>
            <a:r>
              <a:rPr lang="fr-FR" sz="1200" kern="1200" dirty="0" smtClean="0">
                <a:solidFill>
                  <a:schemeClr val="tx1"/>
                </a:solidFill>
                <a:effectLst/>
                <a:latin typeface="+mn-lt"/>
                <a:ea typeface="+mn-ea"/>
                <a:cs typeface="+mn-cs"/>
              </a:rPr>
              <a:t>Pour éclairer la question des viandes immolées, il faut également se demander quelle était la pratique courante des gens de l’Antiquité en matière de nourriture. On peut résumer la situation de la manière suivante : la plus grande partie de la population se nourrissait principalement de bouillie d’orge </a:t>
            </a:r>
            <a:r>
              <a:rPr lang="fr-FR" sz="1200" i="1" kern="1200" dirty="0" smtClean="0">
                <a:solidFill>
                  <a:schemeClr val="tx1"/>
                </a:solidFill>
                <a:effectLst/>
                <a:latin typeface="+mn-lt"/>
                <a:ea typeface="+mn-ea"/>
                <a:cs typeface="+mn-cs"/>
              </a:rPr>
              <a:t>(</a:t>
            </a:r>
            <a:r>
              <a:rPr lang="fr-FR" sz="1200" i="1" kern="1200" dirty="0" err="1" smtClean="0">
                <a:solidFill>
                  <a:schemeClr val="tx1"/>
                </a:solidFill>
                <a:effectLst/>
                <a:latin typeface="+mn-lt"/>
                <a:ea typeface="+mn-ea"/>
                <a:cs typeface="+mn-cs"/>
              </a:rPr>
              <a:t>alphita</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de pain de froment </a:t>
            </a:r>
            <a:r>
              <a:rPr lang="fr-FR" sz="1200" i="1" kern="1200" dirty="0" smtClean="0">
                <a:solidFill>
                  <a:schemeClr val="tx1"/>
                </a:solidFill>
                <a:effectLst/>
                <a:latin typeface="+mn-lt"/>
                <a:ea typeface="+mn-ea"/>
                <a:cs typeface="+mn-cs"/>
              </a:rPr>
              <a:t>(</a:t>
            </a:r>
            <a:r>
              <a:rPr lang="fr-FR" sz="1200" i="1" kern="1200" dirty="0" err="1" smtClean="0">
                <a:solidFill>
                  <a:schemeClr val="tx1"/>
                </a:solidFill>
                <a:effectLst/>
                <a:latin typeface="+mn-lt"/>
                <a:ea typeface="+mn-ea"/>
                <a:cs typeface="+mn-cs"/>
              </a:rPr>
              <a:t>artos</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et de petits poissons, le tout accompagné d’huile et de vin. La consommation de viande était donc, en règle générale, réservée à une élite sociale, capable de fournir un animal au temple pour un repas sacré ou d’acheter la viande aux marchés. Les citoyens pauvres n’avaient accès à la viande que très occasionnellement, soit dans le cadre des fêtes religieuses organisées par la cité et qui donnaient lieu à des distributions de vivres, soit plus épisodiquement, lors de fêtes sacrificielles offertes par des particuliers voulant s’attirer les bonnes grâces du peuple. </a:t>
            </a:r>
          </a:p>
          <a:p>
            <a:endParaRPr lang="fr-FR" dirty="0" smtClean="0"/>
          </a:p>
          <a:p>
            <a:r>
              <a:rPr lang="fr-FR" sz="1200" kern="1200" dirty="0" smtClean="0">
                <a:solidFill>
                  <a:schemeClr val="tx1"/>
                </a:solidFill>
                <a:effectLst/>
                <a:latin typeface="+mn-lt"/>
                <a:ea typeface="+mn-ea"/>
                <a:cs typeface="+mn-cs"/>
              </a:rPr>
              <a:t>Toute la viande consommée dans l’Antiquité passait obligatoirement par les temples. Il n’y a d’ailleurs qu’un mot en grec, </a:t>
            </a:r>
            <a:r>
              <a:rPr lang="fr-FR" sz="1200" i="1" kern="1200" dirty="0" err="1" smtClean="0">
                <a:solidFill>
                  <a:schemeClr val="tx1"/>
                </a:solidFill>
                <a:effectLst/>
                <a:latin typeface="+mn-lt"/>
                <a:ea typeface="+mn-ea"/>
                <a:cs typeface="+mn-cs"/>
              </a:rPr>
              <a:t>mageiros</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(utilisé exclusivement au masculin), pour désigner le sacrificateur, le boucher et le cuisinier. Dès lors, l’exclamation de Paul en 1 Co 8, 13 : </a:t>
            </a:r>
          </a:p>
          <a:p>
            <a:r>
              <a:rPr lang="fr-FR" sz="1200" kern="1200" dirty="0" smtClean="0">
                <a:solidFill>
                  <a:schemeClr val="tx1"/>
                </a:solidFill>
                <a:effectLst/>
                <a:latin typeface="+mn-lt"/>
                <a:ea typeface="+mn-ea"/>
                <a:cs typeface="+mn-cs"/>
              </a:rPr>
              <a:t>«</a:t>
            </a:r>
            <a:r>
              <a:rPr lang="fr-FR" sz="1200" b="1" kern="1200" dirty="0" smtClean="0">
                <a:solidFill>
                  <a:schemeClr val="tx1"/>
                </a:solidFill>
                <a:effectLst/>
                <a:latin typeface="+mn-lt"/>
                <a:ea typeface="+mn-ea"/>
                <a:cs typeface="+mn-cs"/>
              </a:rPr>
              <a:t> 13C'est pourquoi, si un aliment fait tomber mon frère, jamais plus je ne mangerai de viande, afin de ne pas faire tomber mon frère</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n’était pas un appel à devenir </a:t>
            </a:r>
            <a:r>
              <a:rPr lang="fr-FR" sz="1200" kern="1200" dirty="0" err="1" smtClean="0">
                <a:solidFill>
                  <a:schemeClr val="tx1"/>
                </a:solidFill>
                <a:effectLst/>
                <a:latin typeface="+mn-lt"/>
                <a:ea typeface="+mn-ea"/>
                <a:cs typeface="+mn-cs"/>
              </a:rPr>
              <a:t>vegan</a:t>
            </a:r>
            <a:r>
              <a:rPr lang="fr-FR" sz="1200" kern="1200" dirty="0" smtClean="0">
                <a:solidFill>
                  <a:schemeClr val="tx1"/>
                </a:solidFill>
                <a:effectLst/>
                <a:latin typeface="+mn-lt"/>
                <a:ea typeface="+mn-ea"/>
                <a:cs typeface="+mn-cs"/>
              </a:rPr>
              <a:t> ou végétarien mais plutôt une conséquence suite au refus de manger ce</a:t>
            </a:r>
            <a:r>
              <a:rPr lang="fr-FR" sz="1200" kern="1200" baseline="0" dirty="0" smtClean="0">
                <a:solidFill>
                  <a:schemeClr val="tx1"/>
                </a:solidFill>
                <a:effectLst/>
                <a:latin typeface="+mn-lt"/>
                <a:ea typeface="+mn-ea"/>
                <a:cs typeface="+mn-cs"/>
              </a:rPr>
              <a:t> type de viande.</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Du même coup, le problème des </a:t>
            </a:r>
            <a:r>
              <a:rPr lang="fr-FR" sz="1200" kern="1200" dirty="0" err="1" smtClean="0">
                <a:solidFill>
                  <a:schemeClr val="tx1"/>
                </a:solidFill>
                <a:effectLst/>
                <a:latin typeface="+mn-lt"/>
                <a:ea typeface="+mn-ea"/>
                <a:cs typeface="+mn-cs"/>
              </a:rPr>
              <a:t>idolothytes</a:t>
            </a:r>
            <a:r>
              <a:rPr lang="fr-FR" sz="1200" kern="1200" dirty="0" smtClean="0">
                <a:solidFill>
                  <a:schemeClr val="tx1"/>
                </a:solidFill>
                <a:effectLst/>
                <a:latin typeface="+mn-lt"/>
                <a:ea typeface="+mn-ea"/>
                <a:cs typeface="+mn-cs"/>
              </a:rPr>
              <a:t> apparaissait plus pressant : les chrétiens étaient-ils obligés de se retirer de la vie de la cité pour ne pas compromettre leur foi ? On verra plus loin la réponse de Paul.</a:t>
            </a:r>
          </a:p>
          <a:p>
            <a:r>
              <a:rPr lang="fr-FR" sz="1200" kern="1200" dirty="0" smtClean="0">
                <a:solidFill>
                  <a:schemeClr val="tx1"/>
                </a:solidFill>
                <a:effectLst/>
                <a:latin typeface="+mn-lt"/>
                <a:ea typeface="+mn-ea"/>
                <a:cs typeface="+mn-cs"/>
              </a:rPr>
              <a:t>Pour les juifs, on peut imaginer que cela était un peu différent car les juifs avait un statut reconnu dans l’empire romain et pouvait peut être avoir de la viande par un autre moyen! Ils devaient pouvoir refuser de participer aux repas, aux fêtes mais ils étaient juifs! Les juifs avaient ils des charges.</a:t>
            </a:r>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4</a:t>
            </a:fld>
            <a:endParaRPr lang="fr-FR"/>
          </a:p>
        </p:txBody>
      </p:sp>
    </p:spTree>
    <p:extLst>
      <p:ext uri="{BB962C8B-B14F-4D97-AF65-F5344CB8AC3E}">
        <p14:creationId xmlns:p14="http://schemas.microsoft.com/office/powerpoint/2010/main" val="2821485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kern="1200" dirty="0" smtClean="0">
                <a:solidFill>
                  <a:schemeClr val="tx1"/>
                </a:solidFill>
                <a:effectLst/>
                <a:latin typeface="+mn-lt"/>
                <a:ea typeface="+mn-ea"/>
                <a:cs typeface="+mn-cs"/>
              </a:rPr>
              <a:t>Revenons sur le passage central, où ce problème des </a:t>
            </a:r>
            <a:r>
              <a:rPr lang="fr-FR" sz="1200" b="0" kern="1200" dirty="0" err="1" smtClean="0">
                <a:solidFill>
                  <a:schemeClr val="tx1"/>
                </a:solidFill>
                <a:effectLst/>
                <a:latin typeface="+mn-lt"/>
                <a:ea typeface="+mn-ea"/>
                <a:cs typeface="+mn-cs"/>
              </a:rPr>
              <a:t>idolothytes</a:t>
            </a:r>
            <a:r>
              <a:rPr lang="fr-FR" sz="1200" b="0" kern="1200" dirty="0" smtClean="0">
                <a:solidFill>
                  <a:schemeClr val="tx1"/>
                </a:solidFill>
                <a:effectLst/>
                <a:latin typeface="+mn-lt"/>
                <a:ea typeface="+mn-ea"/>
                <a:cs typeface="+mn-cs"/>
              </a:rPr>
              <a:t> est le plus développé, de 1 Corinthiens 8 et plus généralement sur la première épitre aux corinthiens.</a:t>
            </a:r>
            <a:r>
              <a:rPr lang="fr-FR" sz="1200" b="1" kern="1200" baseline="0" dirty="0" smtClean="0">
                <a:solidFill>
                  <a:schemeClr val="tx1"/>
                </a:solidFill>
                <a:effectLst/>
                <a:latin typeface="+mn-lt"/>
                <a:ea typeface="+mn-ea"/>
                <a:cs typeface="+mn-cs"/>
              </a:rPr>
              <a:t> </a:t>
            </a:r>
            <a:endParaRPr lang="fr-FR" sz="1200" b="1"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Eglise de Corinthe</a:t>
            </a:r>
          </a:p>
          <a:p>
            <a:r>
              <a:rPr lang="fr-FR" sz="1200" kern="1200" dirty="0" smtClean="0">
                <a:solidFill>
                  <a:schemeClr val="tx1"/>
                </a:solidFill>
                <a:effectLst/>
                <a:latin typeface="+mn-lt"/>
                <a:ea typeface="+mn-ea"/>
                <a:cs typeface="+mn-cs"/>
              </a:rPr>
              <a:t>Selon les </a:t>
            </a:r>
            <a:r>
              <a:rPr lang="fr-FR" sz="1200" u="sng" kern="1200" dirty="0" smtClean="0">
                <a:solidFill>
                  <a:schemeClr val="tx1"/>
                </a:solidFill>
                <a:effectLst/>
                <a:latin typeface="+mn-lt"/>
                <a:ea typeface="+mn-ea"/>
                <a:cs typeface="+mn-cs"/>
                <a:hlinkClick r:id="rId3" tooltip="Actes des Apôtres"/>
              </a:rPr>
              <a:t>Actes des Apôtres</a:t>
            </a:r>
            <a:r>
              <a:rPr lang="fr-FR" sz="1200" kern="1200" dirty="0" smtClean="0">
                <a:solidFill>
                  <a:schemeClr val="tx1"/>
                </a:solidFill>
                <a:effectLst/>
                <a:latin typeface="+mn-lt"/>
                <a:ea typeface="+mn-ea"/>
                <a:cs typeface="+mn-cs"/>
              </a:rPr>
              <a:t>, ch. 18, v. 1-17, l'</a:t>
            </a:r>
            <a:r>
              <a:rPr lang="fr-FR" sz="1200" u="sng" kern="1200" dirty="0" smtClean="0">
                <a:solidFill>
                  <a:schemeClr val="tx1"/>
                </a:solidFill>
                <a:effectLst/>
                <a:latin typeface="+mn-lt"/>
                <a:ea typeface="+mn-ea"/>
                <a:cs typeface="+mn-cs"/>
                <a:hlinkClick r:id="rId4" tooltip="Paul de Tarse"/>
              </a:rPr>
              <a:t>apôtre Paul</a:t>
            </a:r>
            <a:r>
              <a:rPr lang="fr-FR" sz="1200" kern="1200" dirty="0" smtClean="0">
                <a:solidFill>
                  <a:schemeClr val="tx1"/>
                </a:solidFill>
                <a:effectLst/>
                <a:latin typeface="+mn-lt"/>
                <a:ea typeface="+mn-ea"/>
                <a:cs typeface="+mn-cs"/>
              </a:rPr>
              <a:t> est le fondateur de l'église de Corinthe. Lors de son deuxième voyage missionnaire, il passe dix-huit mois au sein de cette communauté. </a:t>
            </a:r>
          </a:p>
          <a:p>
            <a:r>
              <a:rPr lang="fr-FR" sz="1200" kern="1200" dirty="0" smtClean="0">
                <a:solidFill>
                  <a:schemeClr val="tx1"/>
                </a:solidFill>
                <a:effectLst/>
                <a:latin typeface="+mn-lt"/>
                <a:ea typeface="+mn-ea"/>
                <a:cs typeface="+mn-cs"/>
              </a:rPr>
              <a:t>Il arrive d'</a:t>
            </a:r>
            <a:r>
              <a:rPr lang="fr-FR" sz="1200" u="sng" kern="1200" dirty="0" smtClean="0">
                <a:solidFill>
                  <a:schemeClr val="tx1"/>
                </a:solidFill>
                <a:effectLst/>
                <a:latin typeface="+mn-lt"/>
                <a:ea typeface="+mn-ea"/>
                <a:cs typeface="+mn-cs"/>
                <a:hlinkClick r:id="rId5" tooltip="Athènes"/>
              </a:rPr>
              <a:t>Athènes</a:t>
            </a:r>
            <a:r>
              <a:rPr lang="fr-FR" sz="1200" kern="1200" dirty="0" smtClean="0">
                <a:solidFill>
                  <a:schemeClr val="tx1"/>
                </a:solidFill>
                <a:effectLst/>
                <a:latin typeface="+mn-lt"/>
                <a:ea typeface="+mn-ea"/>
                <a:cs typeface="+mn-cs"/>
              </a:rPr>
              <a:t> où il a eu l'occasion de débattre avec les philosophes grecs à l'</a:t>
            </a:r>
            <a:r>
              <a:rPr lang="fr-FR" sz="1200" u="sng" kern="1200" dirty="0" smtClean="0">
                <a:solidFill>
                  <a:schemeClr val="tx1"/>
                </a:solidFill>
                <a:effectLst/>
                <a:latin typeface="+mn-lt"/>
                <a:ea typeface="+mn-ea"/>
                <a:cs typeface="+mn-cs"/>
                <a:hlinkClick r:id="rId6" tooltip="Aréopage"/>
              </a:rPr>
              <a:t>Aréopage</a:t>
            </a:r>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hlinkClick r:id="rId3" tooltip="Actes des Apôtres"/>
              </a:rPr>
              <a:t>Actes des Apôtres</a:t>
            </a:r>
            <a:r>
              <a:rPr lang="fr-FR" sz="1200" kern="1200" dirty="0" smtClean="0">
                <a:solidFill>
                  <a:schemeClr val="tx1"/>
                </a:solidFill>
                <a:effectLst/>
                <a:latin typeface="+mn-lt"/>
                <a:ea typeface="+mn-ea"/>
                <a:cs typeface="+mn-cs"/>
              </a:rPr>
              <a:t>, ch. 107, v. 17-34). Sur place, il rencontre un </a:t>
            </a:r>
            <a:r>
              <a:rPr lang="fr-FR" sz="1200" u="sng" kern="1200" dirty="0" smtClean="0">
                <a:solidFill>
                  <a:schemeClr val="tx1"/>
                </a:solidFill>
                <a:effectLst/>
                <a:latin typeface="+mn-lt"/>
                <a:ea typeface="+mn-ea"/>
                <a:cs typeface="+mn-cs"/>
                <a:hlinkClick r:id="rId7" tooltip="Juif"/>
              </a:rPr>
              <a:t>Juif</a:t>
            </a:r>
            <a:r>
              <a:rPr lang="fr-FR" sz="1200" kern="1200" dirty="0" smtClean="0">
                <a:solidFill>
                  <a:schemeClr val="tx1"/>
                </a:solidFill>
                <a:effectLst/>
                <a:latin typeface="+mn-lt"/>
                <a:ea typeface="+mn-ea"/>
                <a:cs typeface="+mn-cs"/>
              </a:rPr>
              <a:t> du nom d'</a:t>
            </a:r>
            <a:r>
              <a:rPr lang="fr-FR" sz="1200" u="sng" kern="1200" dirty="0" smtClean="0">
                <a:solidFill>
                  <a:schemeClr val="tx1"/>
                </a:solidFill>
                <a:effectLst/>
                <a:latin typeface="+mn-lt"/>
                <a:ea typeface="+mn-ea"/>
                <a:cs typeface="+mn-cs"/>
                <a:hlinkClick r:id="rId8" tooltip="Aquila (mari de Priscille)"/>
              </a:rPr>
              <a:t>Aquila</a:t>
            </a:r>
            <a:r>
              <a:rPr lang="fr-FR" sz="1200" kern="1200" dirty="0" smtClean="0">
                <a:solidFill>
                  <a:schemeClr val="tx1"/>
                </a:solidFill>
                <a:effectLst/>
                <a:latin typeface="+mn-lt"/>
                <a:ea typeface="+mn-ea"/>
                <a:cs typeface="+mn-cs"/>
              </a:rPr>
              <a:t> et sa femme </a:t>
            </a:r>
            <a:r>
              <a:rPr lang="fr-FR" sz="1200" u="sng" kern="1200" dirty="0" smtClean="0">
                <a:solidFill>
                  <a:schemeClr val="tx1"/>
                </a:solidFill>
                <a:effectLst/>
                <a:latin typeface="+mn-lt"/>
                <a:ea typeface="+mn-ea"/>
                <a:cs typeface="+mn-cs"/>
                <a:hlinkClick r:id="rId9" tooltip="Priscille (épouse d'Aquila)"/>
              </a:rPr>
              <a:t>Priscille</a:t>
            </a:r>
            <a:r>
              <a:rPr lang="fr-FR" sz="1200" kern="1200" dirty="0" smtClean="0">
                <a:solidFill>
                  <a:schemeClr val="tx1"/>
                </a:solidFill>
                <a:effectLst/>
                <a:latin typeface="+mn-lt"/>
                <a:ea typeface="+mn-ea"/>
                <a:cs typeface="+mn-cs"/>
              </a:rPr>
              <a:t>. Paul s'établit chez eux. Ils travaillent ensemble car Priscille et Aquila sont également fabricants de tentes. Chaque </a:t>
            </a:r>
            <a:r>
              <a:rPr lang="fr-FR" sz="1200" u="sng" kern="1200" dirty="0" smtClean="0">
                <a:solidFill>
                  <a:schemeClr val="tx1"/>
                </a:solidFill>
                <a:effectLst/>
                <a:latin typeface="+mn-lt"/>
                <a:ea typeface="+mn-ea"/>
                <a:cs typeface="+mn-cs"/>
                <a:hlinkClick r:id="rId10" tooltip="Chabbat"/>
              </a:rPr>
              <a:t>sabbat</a:t>
            </a:r>
            <a:r>
              <a:rPr lang="fr-FR" sz="1200" kern="1200" dirty="0" smtClean="0">
                <a:solidFill>
                  <a:schemeClr val="tx1"/>
                </a:solidFill>
                <a:effectLst/>
                <a:latin typeface="+mn-lt"/>
                <a:ea typeface="+mn-ea"/>
                <a:cs typeface="+mn-cs"/>
              </a:rPr>
              <a:t> il se rend à la </a:t>
            </a:r>
            <a:r>
              <a:rPr lang="fr-FR" sz="1200" u="sng" kern="1200" dirty="0" smtClean="0">
                <a:solidFill>
                  <a:schemeClr val="tx1"/>
                </a:solidFill>
                <a:effectLst/>
                <a:latin typeface="+mn-lt"/>
                <a:ea typeface="+mn-ea"/>
                <a:cs typeface="+mn-cs"/>
                <a:hlinkClick r:id="rId11" tooltip="Synagogue"/>
              </a:rPr>
              <a:t>synagogue</a:t>
            </a:r>
            <a:r>
              <a:rPr lang="fr-FR" sz="1200" kern="1200" dirty="0" smtClean="0">
                <a:solidFill>
                  <a:schemeClr val="tx1"/>
                </a:solidFill>
                <a:effectLst/>
                <a:latin typeface="+mn-lt"/>
                <a:ea typeface="+mn-ea"/>
                <a:cs typeface="+mn-cs"/>
              </a:rPr>
              <a:t> où il fait part aux Juifs et aux Grecs de sa rencontre personnelle avec </a:t>
            </a:r>
            <a:r>
              <a:rPr lang="fr-FR" sz="1200" u="sng" kern="1200" dirty="0" smtClean="0">
                <a:solidFill>
                  <a:schemeClr val="tx1"/>
                </a:solidFill>
                <a:effectLst/>
                <a:latin typeface="+mn-lt"/>
                <a:ea typeface="+mn-ea"/>
                <a:cs typeface="+mn-cs"/>
                <a:hlinkClick r:id="rId12" tooltip="Jésus de Nazareth"/>
              </a:rPr>
              <a:t>Jésus-Christ</a:t>
            </a:r>
            <a:r>
              <a:rPr lang="fr-FR" sz="1200" kern="1200" dirty="0" smtClean="0">
                <a:solidFill>
                  <a:schemeClr val="tx1"/>
                </a:solidFill>
                <a:effectLst/>
                <a:latin typeface="+mn-lt"/>
                <a:ea typeface="+mn-ea"/>
                <a:cs typeface="+mn-cs"/>
              </a:rPr>
              <a:t> qui est le </a:t>
            </a:r>
            <a:r>
              <a:rPr lang="fr-FR" sz="1200" u="sng" kern="1200" dirty="0" smtClean="0">
                <a:solidFill>
                  <a:schemeClr val="tx1"/>
                </a:solidFill>
                <a:effectLst/>
                <a:latin typeface="+mn-lt"/>
                <a:ea typeface="+mn-ea"/>
                <a:cs typeface="+mn-cs"/>
                <a:hlinkClick r:id="rId13" tooltip="Messie"/>
              </a:rPr>
              <a:t>Messie</a:t>
            </a:r>
            <a:r>
              <a:rPr lang="fr-FR" sz="1200" kern="1200" dirty="0" smtClean="0">
                <a:solidFill>
                  <a:schemeClr val="tx1"/>
                </a:solidFill>
                <a:effectLst/>
                <a:latin typeface="+mn-lt"/>
                <a:ea typeface="+mn-ea"/>
                <a:cs typeface="+mn-cs"/>
              </a:rPr>
              <a:t>. </a:t>
            </a: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Corinthe</a:t>
            </a:r>
          </a:p>
          <a:p>
            <a:r>
              <a:rPr lang="fr-FR" sz="1200" kern="1200" dirty="0" smtClean="0">
                <a:solidFill>
                  <a:schemeClr val="tx1"/>
                </a:solidFill>
                <a:effectLst/>
                <a:latin typeface="+mn-lt"/>
                <a:ea typeface="+mn-ea"/>
                <a:cs typeface="+mn-cs"/>
              </a:rPr>
              <a:t>Située au nord du </a:t>
            </a:r>
            <a:r>
              <a:rPr lang="fr-FR" sz="1200" u="sng" kern="1200" dirty="0" smtClean="0">
                <a:solidFill>
                  <a:schemeClr val="tx1"/>
                </a:solidFill>
                <a:effectLst/>
                <a:latin typeface="+mn-lt"/>
                <a:ea typeface="+mn-ea"/>
                <a:cs typeface="+mn-cs"/>
                <a:hlinkClick r:id="rId14" tooltip="Péloponnèse"/>
              </a:rPr>
              <a:t>Péloponnèse</a:t>
            </a:r>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hlinkClick r:id="rId15" tooltip="Corinthe"/>
              </a:rPr>
              <a:t>Corinthe</a:t>
            </a:r>
            <a:r>
              <a:rPr lang="fr-FR" sz="1200" kern="1200" dirty="0" smtClean="0">
                <a:solidFill>
                  <a:schemeClr val="tx1"/>
                </a:solidFill>
                <a:effectLst/>
                <a:latin typeface="+mn-lt"/>
                <a:ea typeface="+mn-ea"/>
                <a:cs typeface="+mn-cs"/>
              </a:rPr>
              <a:t> connaît une grande prospérité grâce au commerce rendu possible par la présence de deux ports situés de chaque côté de l'</a:t>
            </a:r>
            <a:r>
              <a:rPr lang="fr-FR" sz="1200" u="sng" kern="1200" dirty="0" smtClean="0">
                <a:solidFill>
                  <a:schemeClr val="tx1"/>
                </a:solidFill>
                <a:effectLst/>
                <a:latin typeface="+mn-lt"/>
                <a:ea typeface="+mn-ea"/>
                <a:cs typeface="+mn-cs"/>
                <a:hlinkClick r:id="rId16" tooltip="Isthme de Corinthe"/>
              </a:rPr>
              <a:t>isthme de Corinthe</a:t>
            </a:r>
            <a:r>
              <a:rPr lang="fr-FR" sz="1200" kern="1200" dirty="0" smtClean="0">
                <a:solidFill>
                  <a:schemeClr val="tx1"/>
                </a:solidFill>
                <a:effectLst/>
                <a:latin typeface="+mn-lt"/>
                <a:ea typeface="+mn-ea"/>
                <a:cs typeface="+mn-cs"/>
              </a:rPr>
              <a:t> (l'un en mer Ionienne, l'autre en mer Égée). Corinthe jouissait dans l’Antiquité d’une réputation de richesse liée aux plaisirs d’Aphrodite</a:t>
            </a:r>
            <a:r>
              <a:rPr lang="fr-FR" sz="1200" u="sng" kern="1200" dirty="0" smtClean="0">
                <a:solidFill>
                  <a:schemeClr val="tx1"/>
                </a:solidFill>
                <a:effectLst/>
                <a:latin typeface="+mn-lt"/>
                <a:ea typeface="+mn-ea"/>
                <a:cs typeface="+mn-cs"/>
                <a:hlinkClick r:id="rId17"/>
              </a:rPr>
              <a:t>6</a:t>
            </a:r>
            <a:r>
              <a:rPr lang="fr-FR" sz="1200" kern="1200" dirty="0" smtClean="0">
                <a:solidFill>
                  <a:schemeClr val="tx1"/>
                </a:solidFill>
                <a:effectLst/>
                <a:latin typeface="+mn-lt"/>
                <a:ea typeface="+mn-ea"/>
                <a:cs typeface="+mn-cs"/>
              </a:rPr>
              <a:t>. Mais elle avait été détruite en 146 av. J.-C. et c’est César qui avait entrepris sa reconstruction en 44 av. J.-C. en y installant des affranchis romains. Devenue capitale de l’Achaïe en 27 av. J.-C, la cité connut un essor rapide dont un des signes fut la reprise des jeux isthmiques entre 7 avant et 3 après J.-C. Centre commercial, financier et artisanal, Corinthe regroupait une population très hétérogène comportant de fortes inégalités sociales (on parle de 600 000 habitants dont les deux tiers étaient esclaves). Ces données ne sont pas étrangères à la diffusion du christianisme dans la cité. Aussi, il </a:t>
            </a:r>
            <a:r>
              <a:rPr lang="fr-FR" sz="1200" b="1" kern="1200" dirty="0" smtClean="0">
                <a:solidFill>
                  <a:schemeClr val="tx1"/>
                </a:solidFill>
                <a:effectLst/>
                <a:latin typeface="+mn-lt"/>
                <a:ea typeface="+mn-ea"/>
                <a:cs typeface="+mn-cs"/>
              </a:rPr>
              <a:t>n’est pas étonnant que Paul n’ait connu aucun succès à Athènes, ville profondément marquée par la tradition, et qu’il ait rencontré, au contraire, une large ouverture à Corinthe </a:t>
            </a:r>
            <a:r>
              <a:rPr lang="fr-FR" sz="1200" kern="1200" dirty="0" smtClean="0">
                <a:solidFill>
                  <a:schemeClr val="tx1"/>
                </a:solidFill>
                <a:effectLst/>
                <a:latin typeface="+mn-lt"/>
                <a:ea typeface="+mn-ea"/>
                <a:cs typeface="+mn-cs"/>
              </a:rPr>
              <a:t>auprès d’une population récente et mélangée, en voie de reconstitution culturelle</a:t>
            </a:r>
            <a:r>
              <a:rPr lang="fr-FR" sz="1200" u="sng" kern="1200" dirty="0" smtClean="0">
                <a:solidFill>
                  <a:schemeClr val="tx1"/>
                </a:solidFill>
                <a:effectLst/>
                <a:latin typeface="+mn-lt"/>
                <a:ea typeface="+mn-ea"/>
                <a:cs typeface="+mn-cs"/>
                <a:hlinkClick r:id="rId18"/>
              </a:rPr>
              <a:t>7</a:t>
            </a:r>
            <a:r>
              <a:rPr lang="fr-FR" sz="1200" kern="1200" dirty="0" smtClean="0">
                <a:solidFill>
                  <a:schemeClr val="tx1"/>
                </a:solidFill>
                <a:effectLst/>
                <a:latin typeface="+mn-lt"/>
                <a:ea typeface="+mn-ea"/>
                <a:cs typeface="+mn-cs"/>
              </a:rPr>
              <a:t>.</a:t>
            </a:r>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5</a:t>
            </a:fld>
            <a:endParaRPr lang="fr-FR"/>
          </a:p>
        </p:txBody>
      </p:sp>
    </p:spTree>
    <p:extLst>
      <p:ext uri="{BB962C8B-B14F-4D97-AF65-F5344CB8AC3E}">
        <p14:creationId xmlns:p14="http://schemas.microsoft.com/office/powerpoint/2010/main" val="228943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u="sng" kern="1200" dirty="0" smtClean="0">
                <a:solidFill>
                  <a:schemeClr val="tx1"/>
                </a:solidFill>
                <a:effectLst/>
                <a:latin typeface="+mn-lt"/>
                <a:ea typeface="+mn-ea"/>
                <a:cs typeface="+mn-cs"/>
              </a:rPr>
              <a:t>En résumé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Une ville grecque à part entière au cœur de la culture grecque (</a:t>
            </a:r>
            <a:r>
              <a:rPr lang="fr-FR" sz="1200" kern="1200" dirty="0" err="1" smtClean="0">
                <a:solidFill>
                  <a:schemeClr val="tx1"/>
                </a:solidFill>
                <a:effectLst/>
                <a:latin typeface="+mn-lt"/>
                <a:ea typeface="+mn-ea"/>
                <a:cs typeface="+mn-cs"/>
              </a:rPr>
              <a:t>Env</a:t>
            </a:r>
            <a:r>
              <a:rPr lang="fr-FR" sz="1200" kern="1200" dirty="0" smtClean="0">
                <a:solidFill>
                  <a:schemeClr val="tx1"/>
                </a:solidFill>
                <a:effectLst/>
                <a:latin typeface="+mn-lt"/>
                <a:ea typeface="+mn-ea"/>
                <a:cs typeface="+mn-cs"/>
              </a:rPr>
              <a:t> 85 kms)</a:t>
            </a:r>
          </a:p>
          <a:p>
            <a:r>
              <a:rPr lang="fr-FR" sz="1200" kern="1200" dirty="0" smtClean="0">
                <a:solidFill>
                  <a:schemeClr val="tx1"/>
                </a:solidFill>
                <a:effectLst/>
                <a:latin typeface="+mn-lt"/>
                <a:ea typeface="+mn-ea"/>
                <a:cs typeface="+mn-cs"/>
              </a:rPr>
              <a:t>Une ville rasé mais reconstruite par les romains =&gt; influence romaine (extermination et esclavage de la </a:t>
            </a:r>
            <a:r>
              <a:rPr lang="fr-FR" sz="1200" kern="1200" dirty="0" err="1" smtClean="0">
                <a:solidFill>
                  <a:schemeClr val="tx1"/>
                </a:solidFill>
                <a:effectLst/>
                <a:latin typeface="+mn-lt"/>
                <a:ea typeface="+mn-ea"/>
                <a:cs typeface="+mn-cs"/>
              </a:rPr>
              <a:t>popultaion</a:t>
            </a:r>
            <a:r>
              <a:rPr lang="fr-FR" sz="1200" kern="1200" dirty="0" smtClean="0">
                <a:solidFill>
                  <a:schemeClr val="tx1"/>
                </a:solidFill>
                <a:effectLst/>
                <a:latin typeface="+mn-lt"/>
                <a:ea typeface="+mn-ea"/>
                <a:cs typeface="+mn-cs"/>
              </a:rPr>
              <a:t> d’origine)</a:t>
            </a:r>
          </a:p>
          <a:p>
            <a:r>
              <a:rPr lang="fr-FR" sz="1200" kern="1200" dirty="0" smtClean="0">
                <a:solidFill>
                  <a:schemeClr val="tx1"/>
                </a:solidFill>
                <a:effectLst/>
                <a:latin typeface="+mn-lt"/>
                <a:ea typeface="+mn-ea"/>
                <a:cs typeface="+mn-cs"/>
              </a:rPr>
              <a:t>2/3 d’esclave dans la ville (300-400 000 esclaves)</a:t>
            </a:r>
          </a:p>
          <a:p>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u="sng" dirty="0" smtClean="0"/>
              <a:t>Bilan de ce que nous apporte</a:t>
            </a:r>
            <a:r>
              <a:rPr lang="fr-FR" u="sng" baseline="0" dirty="0" smtClean="0"/>
              <a:t> le contexte</a:t>
            </a:r>
          </a:p>
          <a:p>
            <a:r>
              <a:rPr lang="fr-FR" u="none" baseline="0" dirty="0" smtClean="0"/>
              <a:t>Une église très cosmopolite, au cœur du monde grec (différence avec Ephese) composée de judéo chrétiens (ceux des synagogues s’étant convertis), de </a:t>
            </a:r>
            <a:r>
              <a:rPr lang="fr-FR" u="none" baseline="0" dirty="0" err="1" smtClean="0"/>
              <a:t>paiens</a:t>
            </a:r>
            <a:r>
              <a:rPr lang="fr-FR" u="none" baseline="0" dirty="0" smtClean="0"/>
              <a:t> grecs et romains et beaucoup d’esclave ( référence à Epitre à Philémon présenté par Jean Paul la veille).</a:t>
            </a:r>
            <a:endParaRPr lang="fr-FR" u="none" dirty="0" smtClean="0"/>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6</a:t>
            </a:fld>
            <a:endParaRPr lang="fr-FR"/>
          </a:p>
        </p:txBody>
      </p:sp>
    </p:spTree>
    <p:extLst>
      <p:ext uri="{BB962C8B-B14F-4D97-AF65-F5344CB8AC3E}">
        <p14:creationId xmlns:p14="http://schemas.microsoft.com/office/powerpoint/2010/main" val="46017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Après son départ, l’apôtre reste en contact avec les Corinthiens et leur envoie une lettre, aujourd’hui perdue, les mettant en garde contre les frères débauchés (1 Co 5, 9-13). C’est à Éphèse que Paul apprend par des voyageurs les problèmes qui se posent dans la communauté de Corinthe : la formation d’écoles rivales, un cas d’inceste, le recours aux tribunaux païens, les débauches et le désordre dans les assemblées. Il reçoit également une lettre lui posant explicitement des questions sur la conduite à suivre en matière de mariage, vis-à-vis des </a:t>
            </a:r>
            <a:r>
              <a:rPr lang="fr-FR" sz="1200" kern="1200" dirty="0" err="1" smtClean="0">
                <a:solidFill>
                  <a:schemeClr val="tx1"/>
                </a:solidFill>
                <a:effectLst/>
                <a:latin typeface="+mn-lt"/>
                <a:ea typeface="+mn-ea"/>
                <a:cs typeface="+mn-cs"/>
              </a:rPr>
              <a:t>idolothytes</a:t>
            </a:r>
            <a:r>
              <a:rPr lang="fr-FR" sz="1200" kern="1200" dirty="0" smtClean="0">
                <a:solidFill>
                  <a:schemeClr val="tx1"/>
                </a:solidFill>
                <a:effectLst/>
                <a:latin typeface="+mn-lt"/>
                <a:ea typeface="+mn-ea"/>
                <a:cs typeface="+mn-cs"/>
              </a:rPr>
              <a:t> et dans la recherche des charismes. La </a:t>
            </a:r>
            <a:r>
              <a:rPr lang="fr-FR" sz="1200" kern="1200" dirty="0" err="1" smtClean="0">
                <a:solidFill>
                  <a:schemeClr val="tx1"/>
                </a:solidFill>
                <a:effectLst/>
                <a:latin typeface="+mn-lt"/>
                <a:ea typeface="+mn-ea"/>
                <a:cs typeface="+mn-cs"/>
              </a:rPr>
              <a:t>l</a:t>
            </a:r>
            <a:r>
              <a:rPr lang="fr-FR" sz="1200" kern="1200" baseline="30000" dirty="0" err="1" smtClean="0">
                <a:solidFill>
                  <a:schemeClr val="tx1"/>
                </a:solidFill>
                <a:effectLst/>
                <a:latin typeface="+mn-lt"/>
                <a:ea typeface="+mn-ea"/>
                <a:cs typeface="+mn-cs"/>
              </a:rPr>
              <a:t>re</a:t>
            </a:r>
            <a:r>
              <a:rPr lang="fr-FR" sz="1200" kern="1200" dirty="0" smtClean="0">
                <a:solidFill>
                  <a:schemeClr val="tx1"/>
                </a:solidFill>
                <a:effectLst/>
                <a:latin typeface="+mn-lt"/>
                <a:ea typeface="+mn-ea"/>
                <a:cs typeface="+mn-cs"/>
              </a:rPr>
              <a:t> épître aux Corinthiens comprend ainsi deux groupes de considérations introduites par deux « propositions » : Paul commente les échos qui lui sont parvenus (à partir de 1, 11) et il répond aux questions qui lui ont été adressées (à partir de 7, 1).</a:t>
            </a:r>
          </a:p>
          <a:p>
            <a:r>
              <a:rPr lang="fr-FR" sz="1200" kern="1200" dirty="0" smtClean="0">
                <a:solidFill>
                  <a:schemeClr val="tx1"/>
                </a:solidFill>
                <a:effectLst/>
                <a:latin typeface="+mn-lt"/>
                <a:ea typeface="+mn-ea"/>
                <a:cs typeface="+mn-cs"/>
              </a:rPr>
              <a:t>La question des </a:t>
            </a:r>
            <a:r>
              <a:rPr lang="fr-FR" sz="1200" kern="1200" dirty="0" err="1" smtClean="0">
                <a:solidFill>
                  <a:schemeClr val="tx1"/>
                </a:solidFill>
                <a:effectLst/>
                <a:latin typeface="+mn-lt"/>
                <a:ea typeface="+mn-ea"/>
                <a:cs typeface="+mn-cs"/>
              </a:rPr>
              <a:t>idolothytes</a:t>
            </a:r>
            <a:r>
              <a:rPr lang="fr-FR" sz="1200" kern="1200" dirty="0" smtClean="0">
                <a:solidFill>
                  <a:schemeClr val="tx1"/>
                </a:solidFill>
                <a:effectLst/>
                <a:latin typeface="+mn-lt"/>
                <a:ea typeface="+mn-ea"/>
                <a:cs typeface="+mn-cs"/>
              </a:rPr>
              <a:t> (8, 1 – 11, 1) fait partie de ce second groupe. </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Il ne faut pas être grand helléniste pour constater que les Corinthiens convertis au christianisme soulèvent des problèmes qui relèvent d’une mentalité typiquement grecque.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R</a:t>
            </a:r>
            <a:r>
              <a:rPr lang="fr-FR" sz="1200" b="1" kern="1200" baseline="0" dirty="0" smtClean="0">
                <a:solidFill>
                  <a:schemeClr val="tx1"/>
                </a:solidFill>
                <a:effectLst/>
                <a:latin typeface="+mn-lt"/>
                <a:ea typeface="+mn-ea"/>
                <a:cs typeface="+mn-cs"/>
              </a:rPr>
              <a:t>eference à leur soif de connaissance (sagesse) dans 1 Cor 1:22 et développé dans1 : 17-31 (</a:t>
            </a:r>
            <a:r>
              <a:rPr lang="fr-FR" sz="1200" b="1" kern="1200" baseline="0" dirty="0" err="1" smtClean="0">
                <a:solidFill>
                  <a:schemeClr val="tx1"/>
                </a:solidFill>
                <a:effectLst/>
                <a:latin typeface="+mn-lt"/>
                <a:ea typeface="+mn-ea"/>
                <a:cs typeface="+mn-cs"/>
              </a:rPr>
              <a:t>Ref</a:t>
            </a:r>
            <a:r>
              <a:rPr lang="fr-FR" sz="1200" b="1" kern="1200" baseline="0" dirty="0" smtClean="0">
                <a:solidFill>
                  <a:schemeClr val="tx1"/>
                </a:solidFill>
                <a:effectLst/>
                <a:latin typeface="+mn-lt"/>
                <a:ea typeface="+mn-ea"/>
                <a:cs typeface="+mn-cs"/>
              </a:rPr>
              <a:t> à la présentation de </a:t>
            </a:r>
            <a:r>
              <a:rPr lang="fr-FR" sz="1200" b="1" kern="1200" baseline="0" dirty="0" err="1" smtClean="0">
                <a:solidFill>
                  <a:schemeClr val="tx1"/>
                </a:solidFill>
                <a:effectLst/>
                <a:latin typeface="+mn-lt"/>
                <a:ea typeface="+mn-ea"/>
                <a:cs typeface="+mn-cs"/>
              </a:rPr>
              <a:t>Jpaul</a:t>
            </a:r>
            <a:r>
              <a:rPr lang="fr-FR" sz="1200" b="1" kern="1200" baseline="0" dirty="0" smtClean="0">
                <a:solidFill>
                  <a:schemeClr val="tx1"/>
                </a:solidFill>
                <a:effectLst/>
                <a:latin typeface="+mn-lt"/>
                <a:ea typeface="+mn-ea"/>
                <a:cs typeface="+mn-cs"/>
              </a:rPr>
              <a:t> Combes mercredi matin)</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baseline="0" dirty="0" smtClean="0">
                <a:solidFill>
                  <a:schemeClr val="tx1"/>
                </a:solidFill>
                <a:effectLst/>
                <a:latin typeface="+mn-lt"/>
                <a:ea typeface="+mn-ea"/>
                <a:cs typeface="+mn-cs"/>
              </a:rPr>
              <a:t>1 Co 1:22:</a:t>
            </a:r>
            <a:endParaRPr lang="fr-FR" dirty="0" smtClean="0"/>
          </a:p>
          <a:p>
            <a:r>
              <a:rPr lang="fr-FR" dirty="0" smtClean="0">
                <a:hlinkClick r:id="rId3"/>
              </a:rPr>
              <a:t>22</a:t>
            </a:r>
            <a:r>
              <a:rPr lang="fr-FR" dirty="0" smtClean="0"/>
              <a:t>Les Juifs demandent des miracles, et les Grecs cherchent la sagesse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Ils cherchent la meilleure sagesse et se divisent sur le fait de savoir à quel maître se rattacher : Paul, Apollos ou </a:t>
            </a:r>
            <a:r>
              <a:rPr lang="fr-FR" sz="1200" kern="1200" dirty="0" err="1" smtClean="0">
                <a:solidFill>
                  <a:schemeClr val="tx1"/>
                </a:solidFill>
                <a:effectLst/>
                <a:latin typeface="+mn-lt"/>
                <a:ea typeface="+mn-ea"/>
                <a:cs typeface="+mn-cs"/>
              </a:rPr>
              <a:t>Céphas</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1:13</a:t>
            </a:r>
            <a:r>
              <a:rPr lang="fr-FR" sz="1200" kern="1200" dirty="0" smtClean="0">
                <a:solidFill>
                  <a:schemeClr val="tx1"/>
                </a:solidFill>
                <a:effectLst/>
                <a:latin typeface="+mn-lt"/>
                <a:ea typeface="+mn-ea"/>
                <a:cs typeface="+mn-cs"/>
              </a:rPr>
              <a:t>). Ils se posent la question de l’ampleur de leur liberté, en se demandant dans quelle mesure il faut rompre avec les institutions de la cité, comme le mariage (</a:t>
            </a:r>
            <a:r>
              <a:rPr lang="fr-FR" sz="1200" b="1" kern="1200" dirty="0" smtClean="0">
                <a:solidFill>
                  <a:schemeClr val="tx1"/>
                </a:solidFill>
                <a:effectLst/>
                <a:latin typeface="+mn-lt"/>
                <a:ea typeface="+mn-ea"/>
                <a:cs typeface="+mn-cs"/>
              </a:rPr>
              <a:t>chap7</a:t>
            </a:r>
            <a:r>
              <a:rPr lang="fr-FR" sz="1200" kern="1200" dirty="0" smtClean="0">
                <a:solidFill>
                  <a:schemeClr val="tx1"/>
                </a:solidFill>
                <a:effectLst/>
                <a:latin typeface="+mn-lt"/>
                <a:ea typeface="+mn-ea"/>
                <a:cs typeface="+mn-cs"/>
              </a:rPr>
              <a:t>) ou le sacrifice (</a:t>
            </a:r>
            <a:r>
              <a:rPr lang="fr-FR" sz="1200" b="1" kern="1200" dirty="0" smtClean="0">
                <a:solidFill>
                  <a:schemeClr val="tx1"/>
                </a:solidFill>
                <a:effectLst/>
                <a:latin typeface="+mn-lt"/>
                <a:ea typeface="+mn-ea"/>
                <a:cs typeface="+mn-cs"/>
              </a:rPr>
              <a:t>Chap8</a:t>
            </a:r>
            <a:r>
              <a:rPr lang="fr-FR" sz="1200" kern="1200" dirty="0" smtClean="0">
                <a:solidFill>
                  <a:schemeClr val="tx1"/>
                </a:solidFill>
                <a:effectLst/>
                <a:latin typeface="+mn-lt"/>
                <a:ea typeface="+mn-ea"/>
                <a:cs typeface="+mn-cs"/>
              </a:rPr>
              <a:t>). Ils sont fascinés par les phénomènes spirituels réservés à des initiés, notamment par les charismes de prophétie et de glossolalie (</a:t>
            </a:r>
            <a:r>
              <a:rPr lang="fr-FR" sz="1200" b="1" kern="1200" dirty="0" smtClean="0">
                <a:solidFill>
                  <a:schemeClr val="tx1"/>
                </a:solidFill>
                <a:effectLst/>
                <a:latin typeface="+mn-lt"/>
                <a:ea typeface="+mn-ea"/>
                <a:cs typeface="+mn-cs"/>
              </a:rPr>
              <a:t>Chap12</a:t>
            </a:r>
            <a:r>
              <a:rPr lang="fr-FR" sz="1200" kern="1200" dirty="0" smtClean="0">
                <a:solidFill>
                  <a:schemeClr val="tx1"/>
                </a:solidFill>
                <a:effectLst/>
                <a:latin typeface="+mn-lt"/>
                <a:ea typeface="+mn-ea"/>
                <a:cs typeface="+mn-cs"/>
              </a:rPr>
              <a:t>). Enfin, ils se demandent si la résurrection de la chair peut avoir un sens(</a:t>
            </a:r>
            <a:r>
              <a:rPr lang="fr-FR" sz="1200" b="1" kern="1200" dirty="0" smtClean="0">
                <a:solidFill>
                  <a:schemeClr val="tx1"/>
                </a:solidFill>
                <a:effectLst/>
                <a:latin typeface="+mn-lt"/>
                <a:ea typeface="+mn-ea"/>
                <a:cs typeface="+mn-cs"/>
              </a:rPr>
              <a:t>Chap15</a:t>
            </a:r>
            <a:r>
              <a:rPr lang="fr-FR"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question des </a:t>
            </a:r>
            <a:r>
              <a:rPr lang="fr-FR" sz="1200" kern="1200" dirty="0" err="1" smtClean="0">
                <a:solidFill>
                  <a:schemeClr val="tx1"/>
                </a:solidFill>
                <a:effectLst/>
                <a:latin typeface="+mn-lt"/>
                <a:ea typeface="+mn-ea"/>
                <a:cs typeface="+mn-cs"/>
              </a:rPr>
              <a:t>idolothytes</a:t>
            </a:r>
            <a:r>
              <a:rPr lang="fr-FR" sz="1200" kern="1200" dirty="0" smtClean="0">
                <a:solidFill>
                  <a:schemeClr val="tx1"/>
                </a:solidFill>
                <a:effectLst/>
                <a:latin typeface="+mn-lt"/>
                <a:ea typeface="+mn-ea"/>
                <a:cs typeface="+mn-cs"/>
              </a:rPr>
              <a:t> n’est donc qu’une parmi d’autres et avec lesquelles elle entretient de multiples similitudes. Nous ne ferons cependant que de brèves allusions à ces liens pour nous centrer sur le cas de conscience posé par les viandes sacrifiées. C’est également pour cela qu’il ne faut isoler ce </a:t>
            </a:r>
            <a:r>
              <a:rPr lang="fr-FR" sz="1200" kern="1200" dirty="0" err="1" smtClean="0">
                <a:solidFill>
                  <a:schemeClr val="tx1"/>
                </a:solidFill>
                <a:effectLst/>
                <a:latin typeface="+mn-lt"/>
                <a:ea typeface="+mn-ea"/>
                <a:cs typeface="+mn-cs"/>
              </a:rPr>
              <a:t>chap</a:t>
            </a:r>
            <a:r>
              <a:rPr lang="fr-FR" sz="1200" kern="1200" dirty="0" smtClean="0">
                <a:solidFill>
                  <a:schemeClr val="tx1"/>
                </a:solidFill>
                <a:effectLst/>
                <a:latin typeface="+mn-lt"/>
                <a:ea typeface="+mn-ea"/>
                <a:cs typeface="+mn-cs"/>
              </a:rPr>
              <a:t> 8 du reste de l’épitre.</a:t>
            </a:r>
          </a:p>
          <a:p>
            <a:pPr lvl="1"/>
            <a:r>
              <a:rPr lang="fr-FR" dirty="0" smtClean="0"/>
              <a:t>L’idolâtrie des Israelites. (Chapitre 10)</a:t>
            </a:r>
          </a:p>
          <a:p>
            <a:pPr lvl="1"/>
            <a:r>
              <a:rPr lang="fr-FR" dirty="0" smtClean="0"/>
              <a:t>Paul et ses droits. (Chapitre 9)</a:t>
            </a:r>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7</a:t>
            </a:fld>
            <a:endParaRPr lang="fr-FR"/>
          </a:p>
        </p:txBody>
      </p:sp>
    </p:spTree>
    <p:extLst>
      <p:ext uri="{BB962C8B-B14F-4D97-AF65-F5344CB8AC3E}">
        <p14:creationId xmlns:p14="http://schemas.microsoft.com/office/powerpoint/2010/main" val="952919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Dans 1Co8, il faut s’interroger sur les partis en présence. Les destinataires sont une</a:t>
            </a:r>
            <a:r>
              <a:rPr lang="fr-FR" sz="1200" kern="1200" baseline="0" dirty="0" smtClean="0">
                <a:solidFill>
                  <a:schemeClr val="tx1"/>
                </a:solidFill>
                <a:effectLst/>
                <a:latin typeface="+mn-lt"/>
                <a:ea typeface="+mn-ea"/>
                <a:cs typeface="+mn-cs"/>
              </a:rPr>
              <a:t> représentation de la population de Corinthe, des </a:t>
            </a:r>
            <a:r>
              <a:rPr lang="fr-FR" sz="1200" kern="1200" baseline="0" dirty="0" err="1" smtClean="0">
                <a:solidFill>
                  <a:schemeClr val="tx1"/>
                </a:solidFill>
                <a:effectLst/>
                <a:latin typeface="+mn-lt"/>
                <a:ea typeface="+mn-ea"/>
                <a:cs typeface="+mn-cs"/>
              </a:rPr>
              <a:t>judeo-chrétiens</a:t>
            </a:r>
            <a:r>
              <a:rPr lang="fr-FR" sz="1200" kern="1200" baseline="0" dirty="0" smtClean="0">
                <a:solidFill>
                  <a:schemeClr val="tx1"/>
                </a:solidFill>
                <a:effectLst/>
                <a:latin typeface="+mn-lt"/>
                <a:ea typeface="+mn-ea"/>
                <a:cs typeface="+mn-cs"/>
              </a:rPr>
              <a:t>, juifs à qui Paul a peut être amené l’évangile dans la synagogue ! Des grecs de la population ! Des romains ou leurs descendants dont les cultes étaient très similaires ou qu’ils les avaient adoptés ! </a:t>
            </a:r>
            <a:r>
              <a:rPr lang="fr-FR" sz="1200" kern="1200" dirty="0" smtClean="0">
                <a:solidFill>
                  <a:schemeClr val="tx1"/>
                </a:solidFill>
                <a:effectLst/>
                <a:latin typeface="+mn-lt"/>
                <a:ea typeface="+mn-ea"/>
                <a:cs typeface="+mn-cs"/>
              </a:rPr>
              <a:t>Qui sont les forts et les faibles à Corinthe ou, plus exactement, ceux qui détiennent le savoir </a:t>
            </a:r>
            <a:r>
              <a:rPr lang="fr-FR" sz="1200" i="1" kern="1200" dirty="0" smtClean="0">
                <a:solidFill>
                  <a:schemeClr val="tx1"/>
                </a:solidFill>
                <a:effectLst/>
                <a:latin typeface="+mn-lt"/>
                <a:ea typeface="+mn-ea"/>
                <a:cs typeface="+mn-cs"/>
              </a:rPr>
              <a:t>(</a:t>
            </a:r>
            <a:r>
              <a:rPr lang="fr-FR" sz="1200" i="1" kern="1200" dirty="0" err="1" smtClean="0">
                <a:solidFill>
                  <a:schemeClr val="tx1"/>
                </a:solidFill>
                <a:effectLst/>
                <a:latin typeface="+mn-lt"/>
                <a:ea typeface="+mn-ea"/>
                <a:cs typeface="+mn-cs"/>
              </a:rPr>
              <a:t>gnôsis</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et ceux qui ont la conscience faible </a:t>
            </a:r>
            <a:r>
              <a:rPr lang="fr-FR" sz="1200" b="1" kern="1200" dirty="0" smtClean="0">
                <a:solidFill>
                  <a:schemeClr val="tx1"/>
                </a:solidFill>
                <a:effectLst/>
                <a:latin typeface="+mn-lt"/>
                <a:ea typeface="+mn-ea"/>
                <a:cs typeface="+mn-cs"/>
              </a:rPr>
              <a:t>(v9, 10, 11)</a:t>
            </a:r>
            <a:r>
              <a:rPr lang="fr-FR" sz="1200" kern="1200" dirty="0" smtClean="0">
                <a:solidFill>
                  <a:schemeClr val="tx1"/>
                </a:solidFill>
                <a:effectLst/>
                <a:latin typeface="+mn-lt"/>
                <a:ea typeface="+mn-ea"/>
                <a:cs typeface="+mn-cs"/>
              </a:rPr>
              <a:t>? Romains 14 revient sur le sujet et parle,</a:t>
            </a:r>
            <a:r>
              <a:rPr lang="fr-FR" sz="1200" kern="1200" baseline="0" dirty="0" smtClean="0">
                <a:solidFill>
                  <a:schemeClr val="tx1"/>
                </a:solidFill>
                <a:effectLst/>
                <a:latin typeface="+mn-lt"/>
                <a:ea typeface="+mn-ea"/>
                <a:cs typeface="+mn-cs"/>
              </a:rPr>
              <a:t> quelques années plus tard de nouveau de ces forts et de ces faibles par rapport à la nourriture.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Différentes hypothèses pour les faibles:</a:t>
            </a:r>
          </a:p>
          <a:p>
            <a:r>
              <a:rPr lang="fr-FR" sz="1200" kern="1200" dirty="0" smtClean="0">
                <a:solidFill>
                  <a:schemeClr val="tx1"/>
                </a:solidFill>
                <a:effectLst/>
                <a:latin typeface="+mn-lt"/>
                <a:ea typeface="+mn-ea"/>
                <a:cs typeface="+mn-cs"/>
              </a:rPr>
              <a:t>	* Les judéo-chrétiens encore trop attachés</a:t>
            </a:r>
            <a:r>
              <a:rPr lang="fr-FR" sz="1200" kern="1200" baseline="0" dirty="0" smtClean="0">
                <a:solidFill>
                  <a:schemeClr val="tx1"/>
                </a:solidFill>
                <a:effectLst/>
                <a:latin typeface="+mn-lt"/>
                <a:ea typeface="+mn-ea"/>
                <a:cs typeface="+mn-cs"/>
              </a:rPr>
              <a:t> aux pratiques de l’AT et qui n’auraient pas acquis cette connaissance!</a:t>
            </a:r>
          </a:p>
          <a:p>
            <a:r>
              <a:rPr lang="fr-FR" sz="1200" kern="1200" baseline="0" dirty="0" smtClean="0">
                <a:solidFill>
                  <a:schemeClr val="tx1"/>
                </a:solidFill>
                <a:effectLst/>
                <a:latin typeface="+mn-lt"/>
                <a:ea typeface="+mn-ea"/>
                <a:cs typeface="+mn-cs"/>
              </a:rPr>
              <a:t>	* les nouveaux convertis qui n’avaient pas complètement coupés avec la religion grec ou latine et qui restaient attachés à une partie de leurs anciens cultes</a:t>
            </a:r>
          </a:p>
          <a:p>
            <a:r>
              <a:rPr lang="fr-FR" sz="1200" kern="1200" baseline="0" dirty="0" smtClean="0">
                <a:solidFill>
                  <a:schemeClr val="tx1"/>
                </a:solidFill>
                <a:effectLst/>
                <a:latin typeface="+mn-lt"/>
                <a:ea typeface="+mn-ea"/>
                <a:cs typeface="+mn-cs"/>
              </a:rPr>
              <a:t>	* et pourquoi pas cette castes qui avait la connaissance, qui était aisé et qui participait à ces banquets pour des raisons de statut social !!! (par exemple </a:t>
            </a:r>
            <a:r>
              <a:rPr lang="fr-FR" sz="1200" kern="1200" baseline="0" dirty="0" err="1" smtClean="0">
                <a:solidFill>
                  <a:schemeClr val="tx1"/>
                </a:solidFill>
                <a:effectLst/>
                <a:latin typeface="+mn-lt"/>
                <a:ea typeface="+mn-ea"/>
                <a:cs typeface="+mn-cs"/>
              </a:rPr>
              <a:t>Eraste</a:t>
            </a:r>
            <a:r>
              <a:rPr lang="fr-FR" sz="1200" kern="1200" baseline="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Éraste</a:t>
            </a:r>
            <a:r>
              <a:rPr lang="fr-FR" sz="1200" kern="1200" dirty="0" smtClean="0">
                <a:solidFill>
                  <a:schemeClr val="tx1"/>
                </a:solidFill>
                <a:effectLst/>
                <a:latin typeface="+mn-lt"/>
                <a:ea typeface="+mn-ea"/>
                <a:cs typeface="+mn-cs"/>
              </a:rPr>
              <a:t> est connu par la salutation que Paul adresse depuis Corinthe aux Romains (</a:t>
            </a:r>
            <a:r>
              <a:rPr lang="fr-FR" sz="1200" kern="1200" dirty="0" err="1" smtClean="0">
                <a:solidFill>
                  <a:schemeClr val="tx1"/>
                </a:solidFill>
                <a:effectLst/>
                <a:latin typeface="+mn-lt"/>
                <a:ea typeface="+mn-ea"/>
                <a:cs typeface="+mn-cs"/>
              </a:rPr>
              <a:t>Rm</a:t>
            </a:r>
            <a:r>
              <a:rPr lang="fr-FR" sz="1200" kern="1200" dirty="0" smtClean="0">
                <a:solidFill>
                  <a:schemeClr val="tx1"/>
                </a:solidFill>
                <a:effectLst/>
                <a:latin typeface="+mn-lt"/>
                <a:ea typeface="+mn-ea"/>
                <a:cs typeface="+mn-cs"/>
              </a:rPr>
              <a:t> 16, 23 et 2 Tim 4:20).</a:t>
            </a:r>
          </a:p>
          <a:p>
            <a:r>
              <a:rPr lang="fr-FR" sz="1200" kern="1200" dirty="0" smtClean="0">
                <a:solidFill>
                  <a:schemeClr val="tx1"/>
                </a:solidFill>
                <a:effectLst/>
                <a:latin typeface="+mn-lt"/>
                <a:ea typeface="+mn-ea"/>
                <a:cs typeface="+mn-cs"/>
              </a:rPr>
              <a:t>Pendant longtemps, les exégètes ont considéré que les détenteurs du savoir étaient des pagano-chrétiens, tandis que les faibles étaient des judéo-chrétiens. On admet que la communauté chrétienne de Corinthe comprenait un petit nombre de chrétiens aisés qui mettaient un point d’honneur à défendre une attitude intellectuelle assurée. La lettre soulevant la question des viandes sacrifiées aux idoles semble dès lors provenir de ce groupe. « Nous savons qu’il n’y a aucune idole dans le monde et qu’il n’y a d’autre dieu que le Dieu unique » (8, 4) : il est donc permis de manger de la viande immolée. Paul ne remettra pas en question ce principe mais il le nuancera dans la suite en demandant de tenir compte de ceux dont la conscience est faible et des circonstances dans lesquelles est pris le repas de viande.</a:t>
            </a:r>
          </a:p>
          <a:p>
            <a:pPr lvl="0"/>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Cette identification des destinataires change complètement la lecture habituelle de la </a:t>
            </a:r>
            <a:r>
              <a:rPr lang="fr-FR" sz="1200" kern="1200" dirty="0" err="1" smtClean="0">
                <a:solidFill>
                  <a:schemeClr val="tx1"/>
                </a:solidFill>
                <a:effectLst/>
                <a:latin typeface="+mn-lt"/>
                <a:ea typeface="+mn-ea"/>
                <a:cs typeface="+mn-cs"/>
              </a:rPr>
              <a:t>l</a:t>
            </a:r>
            <a:r>
              <a:rPr lang="fr-FR" sz="1200" kern="1200" baseline="30000" dirty="0" err="1" smtClean="0">
                <a:solidFill>
                  <a:schemeClr val="tx1"/>
                </a:solidFill>
                <a:effectLst/>
                <a:latin typeface="+mn-lt"/>
                <a:ea typeface="+mn-ea"/>
                <a:cs typeface="+mn-cs"/>
              </a:rPr>
              <a:t>re</a:t>
            </a:r>
            <a:r>
              <a:rPr lang="fr-FR" sz="1200" kern="1200" dirty="0" smtClean="0">
                <a:solidFill>
                  <a:schemeClr val="tx1"/>
                </a:solidFill>
                <a:effectLst/>
                <a:latin typeface="+mn-lt"/>
                <a:ea typeface="+mn-ea"/>
                <a:cs typeface="+mn-cs"/>
              </a:rPr>
              <a:t> épître aux Corinthiens. L’opposition n’est plus entre la conscience faible des chrétiens ayant gardé l’horreur du judaïsme vis-à-vis des idoles et la science de chrétiens hellénisés habitués au syncrétisme des cultes. Elle est bien plus entre des chrétiens aisés, fiers de posséder la connaissance, et des chrétiens, souvent issus de couches sociales plus défavorisées, qui sont partagés entre leur adhésion à la foi nouvelle et la crainte révérencieuse qu’ils ont gardée des anciens cultes. D’autres allusions de l’épître s’éclairent selon cette hypothèse. Les détenteurs du savoir pouvaient facilement avoir accès aux viandes sacrifiées et Paul interpelle même un des leurs que l’on voit attablé dans le temple des idoles (8, 10) : il s’agit vraisemblablement d’un chrétien invité par un païen à manger avec lui un repas sacré dans les dépendances du temple. Par ailleurs, Paul parle de ceux qui, « marqués par leur fréquentation encore récente des idoles, mangent la viande des sacrifices comme si elle était réellement offerte aux idoles » (8, 7). L’apôtre évoque sans doute ici les faibles qui n’avaient accès à la viande que dans le cas des distributions publiques et qui, en conséquence, faisaient immédiatement le lien entre cette viande et le culte païen. On sait en outre que l’obtention de certaines charges publiques faisait l’objet de fêtes accompagnées d’offrande de nourriture. On ne voit pas dès lors comment un chrétien, nommé </a:t>
            </a:r>
            <a:r>
              <a:rPr lang="fr-FR" sz="1200" kern="1200" dirty="0" err="1" smtClean="0">
                <a:solidFill>
                  <a:schemeClr val="tx1"/>
                </a:solidFill>
                <a:effectLst/>
                <a:latin typeface="+mn-lt"/>
                <a:ea typeface="+mn-ea"/>
                <a:cs typeface="+mn-cs"/>
              </a:rPr>
              <a:t>Éraste</a:t>
            </a:r>
            <a:r>
              <a:rPr lang="fr-FR" sz="1200" kern="1200" dirty="0" smtClean="0">
                <a:solidFill>
                  <a:schemeClr val="tx1"/>
                </a:solidFill>
                <a:effectLst/>
                <a:latin typeface="+mn-lt"/>
                <a:ea typeface="+mn-ea"/>
                <a:cs typeface="+mn-cs"/>
              </a:rPr>
              <a:t>, aurait pu devenir le trésorier de Corinthe s’il avait montré des réticences vis-à-vis des viandes sacrifiées, d’autant plus qu’il avait la charge de surveiller les marchés où l’on vendait cette viande. Bref, même s’ils n’étaient pas très nombreux, les détenteurs du savoir devaient représenter un groupe influent en raison de la position sociale élevée de ses divers membres.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Nous développons un autre type de lecture qui tente, au contraire, de montrer comment les déclarations de Paul s’enchaînent en répondant à des questions tacites, ce qui rejoint sa manière habituelle d’argumenter.</a:t>
            </a:r>
          </a:p>
          <a:p>
            <a:pPr lvl="0"/>
            <a:r>
              <a:rPr lang="fr-FR" sz="1200" kern="1200" dirty="0" smtClean="0">
                <a:solidFill>
                  <a:schemeClr val="tx1"/>
                </a:solidFill>
                <a:effectLst/>
                <a:latin typeface="+mn-lt"/>
                <a:ea typeface="+mn-ea"/>
                <a:cs typeface="+mn-cs"/>
              </a:rPr>
              <a:t>L’apôtre fait droit tout d’abord aux propositions des détenteurs du savoir en utilisant la première personne du pluriel : « Tous, c’est entendu, nous possédons la connaissance » (8, 1) ; « Nous savons qu’il n’y a aucune idole dans le monde et qu’il n’y a d’autre dieu que le Dieu unique » (8, 4) ; « Ce n’est pas un aliment qui nous fera comparaître devant Dieu » (8, 8). La réponse est claire : le fait de manger des viandes sacrifiées ou de ne pas en manger est indifférent du point de vue du salut. Ces premières affirmations sont cependant accompagnées d’autres déclarations qui, sans les annuler, les ajustent : « La connaissance enfle mais l’amour édifie » (8, 1) ; « Mais tous n’ont pas la connaissance » (8, 7) ; </a:t>
            </a:r>
          </a:p>
          <a:p>
            <a:pPr lvl="0"/>
            <a:r>
              <a:rPr lang="fr-FR" sz="1200" kern="1200" dirty="0" smtClean="0">
                <a:solidFill>
                  <a:schemeClr val="tx1"/>
                </a:solidFill>
                <a:effectLst/>
                <a:latin typeface="+mn-lt"/>
                <a:ea typeface="+mn-ea"/>
                <a:cs typeface="+mn-cs"/>
              </a:rPr>
              <a:t>« Prenez garde que cette liberté même, qui est la vôtre, ne devienne une occasion de chute pour les faibles » (8, 9). Paul introduit par là un nouveau point de vue, celui de la considération des faibles : « Quelques-uns [...] mangent la viande des sacrifices comme si elle était réellement offerte aux idoles, et leur conscience, qui est faible, en est souillée » (8, 8). L’apôtre demande en conséquence à celui qui possède la science d’éviter que son attitude vis-à-vis des viandes sacrifiées n’engage le faible à l’imiter et à agir contre sa conscience. « Et grâce à ta connaissance, le faible périt, ce frère pour lequel le Christ est mort » (8, 11).</a:t>
            </a:r>
          </a:p>
          <a:p>
            <a:pPr lvl="0"/>
            <a:r>
              <a:rPr lang="fr-FR" sz="1200" kern="1200" dirty="0" smtClean="0">
                <a:solidFill>
                  <a:schemeClr val="tx1"/>
                </a:solidFill>
                <a:effectLst/>
                <a:latin typeface="+mn-lt"/>
                <a:ea typeface="+mn-ea"/>
                <a:cs typeface="+mn-cs"/>
              </a:rPr>
              <a:t>Paul expose ensuite sa règle de conduite dans le ministère apostolique. Il insiste sur le fait qu’il a le plus souvent renoncé à exercer les droits qui lui appartenaient en tant qu’apôtre, et notamment celui d’être entretenu par la communauté. Ce développement pourrait apparaître hors de propos. On peut toutefois supposer que Paul continue à répondre à des objections des détenteurs du savoir. Ceux-ci semblent avoir reproché à Paul de ne pas avoir accepté leur générosité en continuant à travailler de ses mains pour subvenir à ses besoins. N’était-ce pas là s’exposer à l’accusation de ne pas être un véritable apôtre ? Derrière cette question, se profile une interrogation plus fondamentale : doit-on abandonner une conviction assurée sous prétexte que certains s’y opposent et s’obstinent dans leur erreur ? Le recours de Paul à son exemple personnel est destiné à répondre à ces objections. Bien sûr, proteste-t-il, il est apôtre et il en a tous les droits. Mais, par charité, il s’est fait Juif avec les Juifs, Grec avec les Grecs, et faible avec les faibles. On voit dès lors la liaison entre ce passage et la question des </a:t>
            </a:r>
            <a:r>
              <a:rPr lang="fr-FR" sz="1200" kern="1200" dirty="0" err="1" smtClean="0">
                <a:solidFill>
                  <a:schemeClr val="tx1"/>
                </a:solidFill>
                <a:effectLst/>
                <a:latin typeface="+mn-lt"/>
                <a:ea typeface="+mn-ea"/>
                <a:cs typeface="+mn-cs"/>
              </a:rPr>
              <a:t>idolothytes</a:t>
            </a:r>
            <a:r>
              <a:rPr lang="fr-FR" sz="1200" kern="1200" dirty="0" smtClean="0">
                <a:solidFill>
                  <a:schemeClr val="tx1"/>
                </a:solidFill>
                <a:effectLst/>
                <a:latin typeface="+mn-lt"/>
                <a:ea typeface="+mn-ea"/>
                <a:cs typeface="+mn-cs"/>
              </a:rPr>
              <a:t> : Paul souligne qu’il est légitime de ne pas revendiquer ses droits lorsque la considération de l’autre s’impose. Ici encore, c’est la règle de la charité qui vient balancer la règle de la connaissance.</a:t>
            </a: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Ensuite, Paul présente une lecture particulière qui  contextualise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l’Exode pour les chrétiens. L’apôtre n’hésite pas à déclarer que les Hébreux « ont été baptisés en Moïse dans la nuée et dans la mer » et que tous ont mangé « la même nourriture spirituelle » et ont bu « le même breuvage spirituel » au rocher qui les suivait : « ce rocher, c’était le Christ » (10, 2-4). Cette mise en rapport des Hébreux et des chrétiens permet de montrer que les chrétiens peuvent tomber dans les mêmes erreurs que le peuple juif. Bien qu’ils aient connu « en figure » le baptême et l’eucharistie, les Hébreux sont tombés dans l’idolâtrie et dans la débauche, ce qui leur a attiré la punition divine. Les chrétiens qui agiront comme leurs pères devront donc s’attendre à la même conséquence</a:t>
            </a:r>
            <a:r>
              <a:rPr lang="fr-FR" sz="1200" kern="1200" dirty="0" smtClean="0">
                <a:solidFill>
                  <a:schemeClr val="tx1"/>
                </a:solidFill>
                <a:effectLst/>
                <a:latin typeface="+mn-lt"/>
                <a:ea typeface="+mn-ea"/>
                <a:cs typeface="+mn-cs"/>
                <a:hlinkClick r:id="rId3"/>
              </a:rPr>
              <a:t>14</a:t>
            </a:r>
            <a:r>
              <a:rPr lang="fr-FR" sz="1200" kern="1200" dirty="0" smtClean="0">
                <a:solidFill>
                  <a:schemeClr val="tx1"/>
                </a:solidFill>
                <a:effectLst/>
                <a:latin typeface="+mn-lt"/>
                <a:ea typeface="+mn-ea"/>
                <a:cs typeface="+mn-cs"/>
              </a:rPr>
              <a:t>.</a:t>
            </a:r>
            <a:br>
              <a:rPr lang="fr-FR" sz="1200" kern="1200" dirty="0" smtClean="0">
                <a:solidFill>
                  <a:schemeClr val="tx1"/>
                </a:solidFill>
                <a:effectLst/>
                <a:latin typeface="+mn-lt"/>
                <a:ea typeface="+mn-ea"/>
                <a:cs typeface="+mn-cs"/>
              </a:rPr>
            </a:br>
            <a:r>
              <a:rPr lang="fr-FR" sz="1200" b="1" kern="1200" dirty="0" smtClean="0">
                <a:solidFill>
                  <a:schemeClr val="tx1"/>
                </a:solidFill>
                <a:effectLst/>
                <a:latin typeface="+mn-lt"/>
                <a:ea typeface="+mn-ea"/>
                <a:cs typeface="+mn-cs"/>
              </a:rPr>
              <a:t>Le but de Paul, dans ce passage, est de mettre en garde les détenteurs du savoir, non pas tant contre les viandes immolées que contre le culte idolâtrique. « C’est pourquoi, mes bien-aimés, fuyez l’idolâtrie » (10, 14). Le cas d’un chrétien isolé que l’on voit attablé dans le temple des idoles (v10), Paul avait indiqué, en cet endroit, qu’un tel comportement était susceptible de scandaliser le faible. Il va parler du repas de la sainte </a:t>
            </a:r>
            <a:r>
              <a:rPr lang="fr-FR" sz="1200" b="1" kern="1200" dirty="0" err="1" smtClean="0">
                <a:solidFill>
                  <a:schemeClr val="tx1"/>
                </a:solidFill>
                <a:effectLst/>
                <a:latin typeface="+mn-lt"/>
                <a:ea typeface="+mn-ea"/>
                <a:cs typeface="+mn-cs"/>
              </a:rPr>
              <a:t>cene</a:t>
            </a:r>
            <a:r>
              <a:rPr lang="fr-FR" sz="1200" b="1" kern="1200" dirty="0" smtClean="0">
                <a:solidFill>
                  <a:schemeClr val="tx1"/>
                </a:solidFill>
                <a:effectLst/>
                <a:latin typeface="+mn-lt"/>
                <a:ea typeface="+mn-ea"/>
                <a:cs typeface="+mn-cs"/>
              </a:rPr>
              <a:t>,</a:t>
            </a:r>
            <a:r>
              <a:rPr lang="fr-FR" sz="1200" b="1" kern="1200" baseline="0" dirty="0" smtClean="0">
                <a:solidFill>
                  <a:schemeClr val="tx1"/>
                </a:solidFill>
                <a:effectLst/>
                <a:latin typeface="+mn-lt"/>
                <a:ea typeface="+mn-ea"/>
                <a:cs typeface="+mn-cs"/>
              </a:rPr>
              <a:t> de la communion avec le partage de la coupe et du pain (10:16).(il va rappeler le sens de la Sainte </a:t>
            </a:r>
            <a:r>
              <a:rPr lang="fr-FR" sz="1200" b="1" kern="1200" baseline="0" dirty="0" err="1" smtClean="0">
                <a:solidFill>
                  <a:schemeClr val="tx1"/>
                </a:solidFill>
                <a:effectLst/>
                <a:latin typeface="+mn-lt"/>
                <a:ea typeface="+mn-ea"/>
                <a:cs typeface="+mn-cs"/>
              </a:rPr>
              <a:t>Cene</a:t>
            </a:r>
            <a:r>
              <a:rPr lang="fr-FR" sz="1200" b="1" kern="1200" baseline="0" dirty="0" smtClean="0">
                <a:solidFill>
                  <a:schemeClr val="tx1"/>
                </a:solidFill>
                <a:effectLst/>
                <a:latin typeface="+mn-lt"/>
                <a:ea typeface="+mn-ea"/>
                <a:cs typeface="+mn-cs"/>
              </a:rPr>
              <a:t> en 1 Co 11). Il y a une dimension collective dans le chapitre 10 et Paul va montrer .</a:t>
            </a:r>
            <a:r>
              <a:rPr lang="fr-FR" sz="1200" kern="1200" dirty="0" smtClean="0">
                <a:solidFill>
                  <a:schemeClr val="tx1"/>
                </a:solidFill>
                <a:effectLst/>
                <a:latin typeface="+mn-lt"/>
                <a:ea typeface="+mn-ea"/>
                <a:cs typeface="+mn-cs"/>
              </a:rPr>
              <a:t>« Puisqu’il n’y a qu’un seul pain, nous sommes tous un seul corps » (10, 17). La participation au culte idolâtrique est, tout au contraire, une communion au culte des « démons ». Elle brise l’unité du corps ecclésial. Les chrétiens commettent ainsi la même faute que leurs pères dans le désert.</a:t>
            </a:r>
          </a:p>
          <a:p>
            <a:pPr lvl="0"/>
            <a:r>
              <a:rPr lang="fr-FR" sz="1200" kern="1200" dirty="0" smtClean="0">
                <a:solidFill>
                  <a:schemeClr val="tx1"/>
                </a:solidFill>
                <a:effectLst/>
                <a:latin typeface="+mn-lt"/>
                <a:ea typeface="+mn-ea"/>
                <a:cs typeface="+mn-cs"/>
              </a:rPr>
              <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Paul se fait aussitôt une objection qui démontre son souci de cohérence : « Que veux-je dire ? Que la viande sacrifiée aux idoles ou que l’idole aient en elles-mêmes quelque valeur ? » (10, 19). Sa réponse demeure négative. Mais si les idoles ne sont rien, il reste que le culte rendu aux idoles est, en tout état de cause, incompatible avec le repas de la sainte </a:t>
            </a:r>
            <a:r>
              <a:rPr lang="fr-FR" sz="1200" kern="1200" dirty="0" err="1" smtClean="0">
                <a:solidFill>
                  <a:schemeClr val="tx1"/>
                </a:solidFill>
                <a:effectLst/>
                <a:latin typeface="+mn-lt"/>
                <a:ea typeface="+mn-ea"/>
                <a:cs typeface="+mn-cs"/>
              </a:rPr>
              <a:t>cene</a:t>
            </a:r>
            <a:r>
              <a:rPr lang="fr-FR" sz="1200" kern="1200" dirty="0" smtClean="0">
                <a:solidFill>
                  <a:schemeClr val="tx1"/>
                </a:solidFill>
                <a:effectLst/>
                <a:latin typeface="+mn-lt"/>
                <a:ea typeface="+mn-ea"/>
                <a:cs typeface="+mn-cs"/>
              </a:rPr>
              <a:t>. Cette nouvelle raison ne remet pas en question la thèse énoncée initialement – à savoir qu’il faut éviter le scandale du faible – mais au contraire elle la renforce, en montrant que la participation au culte des idoles divise inévitablement le corps du Christ.</a:t>
            </a:r>
          </a:p>
          <a:p>
            <a:pPr lvl="0"/>
            <a:r>
              <a:rPr lang="fr-FR" sz="1200" kern="1200" dirty="0" smtClean="0">
                <a:solidFill>
                  <a:schemeClr val="tx1"/>
                </a:solidFill>
                <a:effectLst/>
                <a:latin typeface="+mn-lt"/>
                <a:ea typeface="+mn-ea"/>
                <a:cs typeface="+mn-cs"/>
              </a:rPr>
              <a:t>En conclusion, Paul reprécise dans quel cas manger de la viande sacrifiée aux idoles ! Paul commence par rappeler le principe qui n’a cessé de le guider au cours des développements précédents : « Tout est permis, mais tout ne convient pas ; tout est permis, mais tout n’édifie pas » (10, 23). Deux cas de consommation de viande peuvent être envisagés sans qu’il y ait difficulté. En ce qui concerne ce qui est vendu au marché, le chrétien peut tout manger « sans aucun scrupule de conscience »</a:t>
            </a:r>
            <a:r>
              <a:rPr lang="fr-FR" sz="1200" kern="1200" dirty="0" smtClean="0">
                <a:solidFill>
                  <a:schemeClr val="tx1"/>
                </a:solidFill>
                <a:effectLst/>
                <a:latin typeface="+mn-lt"/>
                <a:ea typeface="+mn-ea"/>
                <a:cs typeface="+mn-cs"/>
                <a:hlinkClick r:id="rId4"/>
              </a:rPr>
              <a:t>15</a:t>
            </a:r>
            <a:r>
              <a:rPr lang="fr-FR" sz="1200" kern="1200" dirty="0" smtClean="0">
                <a:solidFill>
                  <a:schemeClr val="tx1"/>
                </a:solidFill>
                <a:effectLst/>
                <a:latin typeface="+mn-lt"/>
                <a:ea typeface="+mn-ea"/>
                <a:cs typeface="+mn-cs"/>
              </a:rPr>
              <a:t> (10, 25). Il en va de même pour une invitation chez un non-croyant : ici encore le chrétien peut tout manger « sans aucun scrupule de conscience » (10, 27). Mais une dernière exception est cependant à envisager : « Si quelqu’un vous dit “Ceci est de la viande sacrifiée”, n’en mangez pas, à cause de celui qui vous a averti et [pour respecter sa conscience] » (10, 28). L’interdiction de l’apôtre devient dès lors claire : il ne faut pas participer à un repas qui, prenant la forme cultuelle de la</a:t>
            </a:r>
            <a:r>
              <a:rPr lang="fr-FR" sz="1200" kern="1200" baseline="0" dirty="0" smtClean="0">
                <a:solidFill>
                  <a:schemeClr val="tx1"/>
                </a:solidFill>
                <a:effectLst/>
                <a:latin typeface="+mn-lt"/>
                <a:ea typeface="+mn-ea"/>
                <a:cs typeface="+mn-cs"/>
              </a:rPr>
              <a:t> sainte cène</a:t>
            </a:r>
            <a:r>
              <a:rPr lang="fr-FR" sz="1200" kern="1200" dirty="0" smtClean="0">
                <a:solidFill>
                  <a:schemeClr val="tx1"/>
                </a:solidFill>
                <a:effectLst/>
                <a:latin typeface="+mn-lt"/>
                <a:ea typeface="+mn-ea"/>
                <a:cs typeface="+mn-cs"/>
              </a:rPr>
              <a:t>, constituerait une ratification du culte des idoles et scandaliserait, de ce fait, la conscience d’autrui.</a:t>
            </a:r>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8</a:t>
            </a:fld>
            <a:endParaRPr lang="fr-FR"/>
          </a:p>
        </p:txBody>
      </p:sp>
    </p:spTree>
    <p:extLst>
      <p:ext uri="{BB962C8B-B14F-4D97-AF65-F5344CB8AC3E}">
        <p14:creationId xmlns:p14="http://schemas.microsoft.com/office/powerpoint/2010/main" val="95291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pensée de Paul progresse de manière cohérente si on admet qu’elle s’insère dans un jeu de questions et de réponses. On peut la reconstituer brièvement de la manière suivante. </a:t>
            </a:r>
          </a:p>
          <a:p>
            <a:r>
              <a:rPr lang="fr-FR" sz="1200" kern="1200" dirty="0" smtClean="0">
                <a:solidFill>
                  <a:schemeClr val="tx1"/>
                </a:solidFill>
                <a:effectLst/>
                <a:latin typeface="+mn-lt"/>
                <a:ea typeface="+mn-ea"/>
                <a:cs typeface="+mn-cs"/>
              </a:rPr>
              <a:t>L’apôtre commence par accorder que les idoles ne sont rien et que le fait de manger de la viande est indifférent. Il faut toutefois respecter la conscience du faible et ne pas être pour lui une occasion de chute. </a:t>
            </a:r>
          </a:p>
          <a:p>
            <a:r>
              <a:rPr lang="fr-FR" sz="1200" kern="1200" dirty="0" smtClean="0">
                <a:solidFill>
                  <a:schemeClr val="tx1"/>
                </a:solidFill>
                <a:effectLst/>
                <a:latin typeface="+mn-lt"/>
                <a:ea typeface="+mn-ea"/>
                <a:cs typeface="+mn-cs"/>
              </a:rPr>
              <a:t>Mais une objection le met sur la défensive : n’est-ce pas se déconsidérer comme apôtre que de renoncer à ses droits ? En aucun cas, répond Paul, c’est volontairement qu’il a choisi cette manière d’agir au cours de son ministère. Cette réponse lui permet de reprendre l’offensive. </a:t>
            </a:r>
          </a:p>
          <a:p>
            <a:r>
              <a:rPr lang="fr-FR" sz="1200" kern="1200" dirty="0" smtClean="0">
                <a:solidFill>
                  <a:schemeClr val="tx1"/>
                </a:solidFill>
                <a:effectLst/>
                <a:latin typeface="+mn-lt"/>
                <a:ea typeface="+mn-ea"/>
                <a:cs typeface="+mn-cs"/>
              </a:rPr>
              <a:t>Certains vont jusqu’à manger des viandes immolées au cours de repas sacrés dans le temple. Ne se rendent-ils pas compte qu’ils agissent comme les Hébreux au désert et s’attirent la colère divine par leur idolâtrie ? Ne voient-il pas surtout qu’ils rompent la communion du </a:t>
            </a:r>
            <a:r>
              <a:rPr lang="fr-FR" sz="1200" kern="1200" smtClean="0">
                <a:solidFill>
                  <a:schemeClr val="tx1"/>
                </a:solidFill>
                <a:effectLst/>
                <a:latin typeface="+mn-lt"/>
                <a:ea typeface="+mn-ea"/>
                <a:cs typeface="+mn-cs"/>
              </a:rPr>
              <a:t>corps réalisée </a:t>
            </a:r>
            <a:r>
              <a:rPr lang="fr-FR" sz="1200" kern="1200" dirty="0" smtClean="0">
                <a:solidFill>
                  <a:schemeClr val="tx1"/>
                </a:solidFill>
                <a:effectLst/>
                <a:latin typeface="+mn-lt"/>
                <a:ea typeface="+mn-ea"/>
                <a:cs typeface="+mn-cs"/>
              </a:rPr>
              <a:t>par l’eucharistie ? Mais si la participation à la table des idoles est interdite, quand donc peut-on manger de la viande immolée ? Paul donne deux applications pratiques : on peut manger de la viande chez soi et même chez un non-croyant, à condition toutefois, dans ce cas, qu’il n’y ait aucune confusion avec le culte des idoles, cause de scandale. L’apôtre peut dès lors conclure : « Faites tout pour la gloire de Dieu » (10, 31) ; « Ne soyez pour personne une occasion de chute » (10, 32). Ou, pour le dire encore autrement : « Soyez mes imitateurs, comme je le suis moi-même du Christ » (11, 1).</a:t>
            </a:r>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9</a:t>
            </a:fld>
            <a:endParaRPr lang="fr-FR"/>
          </a:p>
        </p:txBody>
      </p:sp>
    </p:spTree>
    <p:extLst>
      <p:ext uri="{BB962C8B-B14F-4D97-AF65-F5344CB8AC3E}">
        <p14:creationId xmlns:p14="http://schemas.microsoft.com/office/powerpoint/2010/main" val="95291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baseline="0"/>
            </a:lvl1pPr>
          </a:lstStyle>
          <a:p>
            <a:r>
              <a:rPr lang="fr-FR" dirty="0"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5400" b="0" cap="none" baseline="0"/>
            </a:lvl1pPr>
          </a:lstStyle>
          <a:p>
            <a:r>
              <a:rPr lang="fr-FR" dirty="0"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5400" b="0" cap="none" baseline="0"/>
            </a:lvl1pPr>
          </a:lstStyle>
          <a:p>
            <a:r>
              <a:rPr lang="fr-FR" dirty="0"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24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5400" b="0" baseline="0"/>
            </a:lvl1pPr>
          </a:lstStyle>
          <a:p>
            <a:r>
              <a:rPr lang="fr-FR" dirty="0"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dirty="0"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5400" b="0" cap="none" baseline="0"/>
            </a:lvl1pPr>
          </a:lstStyle>
          <a:p>
            <a:r>
              <a:rPr lang="fr-FR" dirty="0"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dirty="0"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5400" b="0" baseline="0"/>
            </a:lvl1pPr>
          </a:lstStyle>
          <a:p>
            <a:r>
              <a:rPr lang="fr-FR" dirty="0"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baseline="0"/>
            </a:lvl1pPr>
          </a:lstStyle>
          <a:p>
            <a:r>
              <a:rPr lang="fr-FR" dirty="0"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normAutofit/>
          </a:bodyPr>
          <a:lstStyle>
            <a:lvl1pPr>
              <a:defRPr sz="5400" baseline="0"/>
            </a:lvl1pPr>
          </a:lstStyle>
          <a:p>
            <a:r>
              <a:rPr lang="fr-FR" dirty="0"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normAutofit/>
          </a:bodyPr>
          <a:lstStyle>
            <a:lvl1pPr>
              <a:defRPr sz="5400" baseline="0"/>
            </a:lvl1pPr>
          </a:lstStyle>
          <a:p>
            <a:r>
              <a:rPr lang="fr-FR" dirty="0"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155758"/>
            <a:ext cx="8911687" cy="1280890"/>
          </a:xfrm>
        </p:spPr>
        <p:txBody>
          <a:bodyPr>
            <a:normAutofit/>
          </a:bodyPr>
          <a:lstStyle>
            <a:lvl1pPr>
              <a:defRPr sz="5400" baseline="0"/>
            </a:lvl1pPr>
          </a:lstStyle>
          <a:p>
            <a:r>
              <a:rPr lang="fr-FR" dirty="0"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29063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52885"/>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8847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normAutofit/>
          </a:bodyPr>
          <a:lstStyle>
            <a:lvl1pPr algn="l">
              <a:defRPr sz="5400" b="0" cap="none" baseline="0"/>
            </a:lvl1pPr>
          </a:lstStyle>
          <a:p>
            <a:r>
              <a:rPr lang="fr-FR" dirty="0"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normAutofit/>
          </a:bodyPr>
          <a:lstStyle>
            <a:lvl1pPr marL="0" indent="0" algn="l">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lvl1pPr>
              <a:defRPr sz="5400" baseline="0"/>
            </a:lvl1pPr>
          </a:lstStyle>
          <a:p>
            <a:r>
              <a:rPr lang="fr-FR" dirty="0"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normAutofit/>
          </a:bodyPr>
          <a:lstStyle>
            <a:lvl1pPr>
              <a:defRPr sz="5400" baseline="0"/>
            </a:lvl1pPr>
          </a:lstStyle>
          <a:p>
            <a:r>
              <a:rPr lang="fr-FR" dirty="0"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baseline="0"/>
            </a:lvl1pPr>
          </a:lstStyle>
          <a:p>
            <a:r>
              <a:rPr lang="fr-FR" dirty="0"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8/29/2019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2" r:id="rId13"/>
    <p:sldLayoutId id="2147483663" r:id="rId14"/>
    <p:sldLayoutId id="2147483664" r:id="rId15"/>
    <p:sldLayoutId id="2147483658" r:id="rId16"/>
    <p:sldLayoutId id="214748365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2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2400" kern="1200" baseline="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baseline="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baseline="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baseline="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orbis.stanford.edu/orbis2012/#mapp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Une réflexion sur la</a:t>
            </a:r>
            <a:br>
              <a:rPr lang="fr-FR" dirty="0"/>
            </a:br>
            <a:r>
              <a:rPr lang="fr-FR" dirty="0" smtClean="0"/>
              <a:t>liberté – les </a:t>
            </a:r>
            <a:r>
              <a:rPr lang="fr-FR" dirty="0" err="1" smtClean="0"/>
              <a:t>idolothytes</a:t>
            </a:r>
            <a:endParaRPr lang="fr-FR" dirty="0"/>
          </a:p>
        </p:txBody>
      </p:sp>
      <p:sp>
        <p:nvSpPr>
          <p:cNvPr id="3" name="Sous-titre 2"/>
          <p:cNvSpPr>
            <a:spLocks noGrp="1"/>
          </p:cNvSpPr>
          <p:nvPr>
            <p:ph type="subTitle" idx="1"/>
          </p:nvPr>
        </p:nvSpPr>
        <p:spPr/>
        <p:txBody>
          <a:bodyPr/>
          <a:lstStyle/>
          <a:p>
            <a:r>
              <a:rPr lang="fr-FR" dirty="0" smtClean="0"/>
              <a:t>BALS 2019</a:t>
            </a:r>
            <a:endParaRPr lang="fr-FR" dirty="0"/>
          </a:p>
        </p:txBody>
      </p:sp>
    </p:spTree>
    <p:extLst>
      <p:ext uri="{BB962C8B-B14F-4D97-AF65-F5344CB8AC3E}">
        <p14:creationId xmlns:p14="http://schemas.microsoft.com/office/powerpoint/2010/main" val="1957370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549" y="624110"/>
            <a:ext cx="9709063" cy="1280890"/>
          </a:xfrm>
        </p:spPr>
        <p:txBody>
          <a:bodyPr>
            <a:normAutofit fontScale="90000"/>
          </a:bodyPr>
          <a:lstStyle/>
          <a:p>
            <a:r>
              <a:rPr lang="fr-FR" dirty="0" smtClean="0"/>
              <a:t>La connaissance chez les grecs</a:t>
            </a:r>
            <a:endParaRPr lang="fr-FR" dirty="0"/>
          </a:p>
        </p:txBody>
      </p:sp>
      <p:sp>
        <p:nvSpPr>
          <p:cNvPr id="3" name="Espace réservé du contenu 2"/>
          <p:cNvSpPr>
            <a:spLocks noGrp="1"/>
          </p:cNvSpPr>
          <p:nvPr>
            <p:ph idx="1"/>
          </p:nvPr>
        </p:nvSpPr>
        <p:spPr>
          <a:xfrm>
            <a:off x="2192380" y="1623647"/>
            <a:ext cx="8915400" cy="3777622"/>
          </a:xfrm>
        </p:spPr>
        <p:txBody>
          <a:bodyPr>
            <a:normAutofit/>
          </a:bodyPr>
          <a:lstStyle/>
          <a:p>
            <a:r>
              <a:rPr lang="fr-FR" sz="3600" dirty="0" smtClean="0"/>
              <a:t>Pour les grecs:</a:t>
            </a:r>
            <a:endParaRPr lang="fr-FR" sz="3600" dirty="0"/>
          </a:p>
          <a:p>
            <a:pPr lvl="1"/>
            <a:r>
              <a:rPr lang="fr-FR" sz="3200" dirty="0" err="1" smtClean="0"/>
              <a:t>Gnosis</a:t>
            </a:r>
            <a:r>
              <a:rPr lang="fr-FR" sz="3200" dirty="0" smtClean="0"/>
              <a:t> =&gt; la connaissance</a:t>
            </a:r>
          </a:p>
          <a:p>
            <a:pPr lvl="1"/>
            <a:r>
              <a:rPr lang="fr-FR" sz="3200" dirty="0" smtClean="0"/>
              <a:t>La théorie de la connaissance</a:t>
            </a:r>
            <a:endParaRPr lang="fr-FR" sz="3200" dirty="0"/>
          </a:p>
          <a:p>
            <a:r>
              <a:rPr lang="fr-FR" sz="3600" dirty="0" smtClean="0"/>
              <a:t>Un exemple: l’allégorie de la caverne de Platon.</a:t>
            </a:r>
            <a:endParaRPr lang="fr-FR" sz="3600" dirty="0"/>
          </a:p>
          <a:p>
            <a:endParaRPr lang="fr-FR" sz="3600"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6561" y="3512458"/>
            <a:ext cx="2347546" cy="2806136"/>
          </a:xfrm>
          <a:prstGeom prst="rect">
            <a:avLst/>
          </a:prstGeom>
        </p:spPr>
      </p:pic>
    </p:spTree>
    <p:extLst>
      <p:ext uri="{BB962C8B-B14F-4D97-AF65-F5344CB8AC3E}">
        <p14:creationId xmlns:p14="http://schemas.microsoft.com/office/powerpoint/2010/main" val="3203451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549" y="624110"/>
            <a:ext cx="9709063" cy="1280890"/>
          </a:xfrm>
        </p:spPr>
        <p:txBody>
          <a:bodyPr>
            <a:normAutofit fontScale="90000"/>
          </a:bodyPr>
          <a:lstStyle/>
          <a:p>
            <a:r>
              <a:rPr lang="fr-FR" dirty="0" smtClean="0"/>
              <a:t>La connaissance dans la Bible</a:t>
            </a:r>
            <a:endParaRPr lang="fr-FR" dirty="0"/>
          </a:p>
        </p:txBody>
      </p:sp>
      <p:sp>
        <p:nvSpPr>
          <p:cNvPr id="3" name="Espace réservé du contenu 2"/>
          <p:cNvSpPr>
            <a:spLocks noGrp="1"/>
          </p:cNvSpPr>
          <p:nvPr>
            <p:ph idx="1"/>
          </p:nvPr>
        </p:nvSpPr>
        <p:spPr>
          <a:xfrm>
            <a:off x="2589212" y="1588477"/>
            <a:ext cx="8915400" cy="3777622"/>
          </a:xfrm>
        </p:spPr>
        <p:txBody>
          <a:bodyPr>
            <a:noAutofit/>
          </a:bodyPr>
          <a:lstStyle/>
          <a:p>
            <a:r>
              <a:rPr lang="fr-FR" sz="3200" dirty="0" smtClean="0"/>
              <a:t>Dans la Septante</a:t>
            </a:r>
            <a:endParaRPr lang="fr-FR" sz="3200" dirty="0"/>
          </a:p>
          <a:p>
            <a:pPr lvl="1"/>
            <a:r>
              <a:rPr lang="fr-FR" sz="2800" dirty="0" smtClean="0"/>
              <a:t>1 Sam 2,3: </a:t>
            </a:r>
          </a:p>
          <a:p>
            <a:pPr lvl="1"/>
            <a:r>
              <a:rPr lang="fr-FR" sz="2800" dirty="0" smtClean="0"/>
              <a:t>Livres sapientaux (principalement dans les proverbes)</a:t>
            </a:r>
          </a:p>
          <a:p>
            <a:r>
              <a:rPr lang="fr-FR" sz="3200" dirty="0" smtClean="0"/>
              <a:t>Dans le nouveau testament</a:t>
            </a:r>
            <a:endParaRPr lang="fr-FR" sz="3200" dirty="0"/>
          </a:p>
          <a:p>
            <a:pPr lvl="1"/>
            <a:r>
              <a:rPr lang="fr-FR" sz="2800" dirty="0"/>
              <a:t>30 occurrences de </a:t>
            </a:r>
            <a:r>
              <a:rPr lang="fr-FR" sz="2800" dirty="0" err="1" smtClean="0"/>
              <a:t>gnosis</a:t>
            </a:r>
            <a:r>
              <a:rPr lang="fr-FR" sz="2800" dirty="0" smtClean="0"/>
              <a:t> </a:t>
            </a:r>
            <a:r>
              <a:rPr lang="fr-FR" sz="2800" dirty="0"/>
              <a:t>dans le nouveau testament (24 chez Paul, 2 chez Luc et 4 chez Pierre</a:t>
            </a:r>
            <a:r>
              <a:rPr lang="fr-FR" sz="2800" dirty="0" smtClean="0"/>
              <a:t>)</a:t>
            </a:r>
          </a:p>
          <a:p>
            <a:r>
              <a:rPr lang="fr-FR" sz="3200" dirty="0" smtClean="0"/>
              <a:t>Le risque avec la connaissance ! 1 Co 8:1</a:t>
            </a:r>
            <a:endParaRPr lang="fr-FR" sz="3200" dirty="0"/>
          </a:p>
          <a:p>
            <a:endParaRPr lang="fr-FR" sz="3200" dirty="0"/>
          </a:p>
        </p:txBody>
      </p:sp>
    </p:spTree>
    <p:extLst>
      <p:ext uri="{BB962C8B-B14F-4D97-AF65-F5344CB8AC3E}">
        <p14:creationId xmlns:p14="http://schemas.microsoft.com/office/powerpoint/2010/main" val="2924596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L’amour</a:t>
            </a:r>
            <a:endParaRPr lang="fr-FR" dirty="0"/>
          </a:p>
        </p:txBody>
      </p:sp>
      <p:sp>
        <p:nvSpPr>
          <p:cNvPr id="3" name="Espace réservé du contenu 2"/>
          <p:cNvSpPr>
            <a:spLocks noGrp="1"/>
          </p:cNvSpPr>
          <p:nvPr>
            <p:ph idx="1"/>
          </p:nvPr>
        </p:nvSpPr>
        <p:spPr>
          <a:xfrm>
            <a:off x="2589212" y="1636059"/>
            <a:ext cx="8915400" cy="4576481"/>
          </a:xfrm>
        </p:spPr>
        <p:txBody>
          <a:bodyPr>
            <a:normAutofit fontScale="92500" lnSpcReduction="20000"/>
          </a:bodyPr>
          <a:lstStyle/>
          <a:p>
            <a:r>
              <a:rPr lang="fr-FR" sz="3000" dirty="0" smtClean="0"/>
              <a:t>Dans les évangiles :</a:t>
            </a:r>
          </a:p>
          <a:p>
            <a:pPr lvl="1"/>
            <a:r>
              <a:rPr lang="fr-FR" sz="2600" dirty="0" smtClean="0"/>
              <a:t>De l’amour découle la loi et les prophètes (Matt 22:40).</a:t>
            </a:r>
            <a:endParaRPr lang="fr-FR" sz="2600" dirty="0"/>
          </a:p>
          <a:p>
            <a:pPr lvl="1"/>
            <a:r>
              <a:rPr lang="fr-FR" sz="2600" dirty="0" smtClean="0"/>
              <a:t>L’amour des autres, défini par Jésus (Matt 7:12).</a:t>
            </a:r>
          </a:p>
          <a:p>
            <a:r>
              <a:rPr lang="fr-FR" sz="3000" dirty="0" smtClean="0"/>
              <a:t>Dans les écrits </a:t>
            </a:r>
            <a:r>
              <a:rPr lang="fr-FR" sz="3000" dirty="0"/>
              <a:t>de Jean (1 </a:t>
            </a:r>
            <a:r>
              <a:rPr lang="fr-FR" sz="3000" dirty="0" err="1"/>
              <a:t>Jn</a:t>
            </a:r>
            <a:r>
              <a:rPr lang="fr-FR" sz="3000" dirty="0"/>
              <a:t> </a:t>
            </a:r>
            <a:r>
              <a:rPr lang="fr-FR" sz="3000" dirty="0" smtClean="0"/>
              <a:t>4,7-12), Dieu est amour.</a:t>
            </a:r>
          </a:p>
          <a:p>
            <a:r>
              <a:rPr lang="fr-FR" sz="3000" dirty="0" smtClean="0"/>
              <a:t>Chez Paul:</a:t>
            </a:r>
          </a:p>
          <a:p>
            <a:pPr lvl="1"/>
            <a:r>
              <a:rPr lang="fr-FR" sz="2600" dirty="0" smtClean="0"/>
              <a:t>L'amour </a:t>
            </a:r>
            <a:r>
              <a:rPr lang="fr-FR" sz="2600" dirty="0"/>
              <a:t>est plus important que la foi et l'espérance puisque, selon lui, l'amour est éternel (1 Co 13,8). Dans le même passage il va dire que l'amour est plus important que tous les charismes. Pour Paul, l'amour est un don de Dieu (</a:t>
            </a:r>
            <a:r>
              <a:rPr lang="fr-FR" sz="2600" dirty="0" err="1"/>
              <a:t>Rm</a:t>
            </a:r>
            <a:r>
              <a:rPr lang="fr-FR" sz="2600" dirty="0"/>
              <a:t> 9,11-16).</a:t>
            </a:r>
            <a:endParaRPr lang="fr-FR" sz="2600" dirty="0" smtClean="0"/>
          </a:p>
          <a:p>
            <a:endParaRPr lang="fr-FR" dirty="0"/>
          </a:p>
          <a:p>
            <a:endParaRPr lang="fr-FR" dirty="0"/>
          </a:p>
        </p:txBody>
      </p:sp>
    </p:spTree>
    <p:extLst>
      <p:ext uri="{BB962C8B-B14F-4D97-AF65-F5344CB8AC3E}">
        <p14:creationId xmlns:p14="http://schemas.microsoft.com/office/powerpoint/2010/main" val="1481567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liberté</a:t>
            </a:r>
            <a:endParaRPr lang="fr-FR" dirty="0"/>
          </a:p>
        </p:txBody>
      </p:sp>
      <p:sp>
        <p:nvSpPr>
          <p:cNvPr id="3" name="Espace réservé du contenu 2"/>
          <p:cNvSpPr>
            <a:spLocks noGrp="1"/>
          </p:cNvSpPr>
          <p:nvPr>
            <p:ph idx="1"/>
          </p:nvPr>
        </p:nvSpPr>
        <p:spPr>
          <a:xfrm>
            <a:off x="2589212" y="1494692"/>
            <a:ext cx="8915400" cy="4828616"/>
          </a:xfrm>
        </p:spPr>
        <p:txBody>
          <a:bodyPr>
            <a:noAutofit/>
          </a:bodyPr>
          <a:lstStyle/>
          <a:p>
            <a:r>
              <a:rPr lang="fr-FR" sz="3200" dirty="0"/>
              <a:t>4</a:t>
            </a:r>
            <a:r>
              <a:rPr lang="fr-FR" sz="3200" dirty="0" smtClean="0"/>
              <a:t> notions de liberté dans la </a:t>
            </a:r>
            <a:r>
              <a:rPr lang="fr-FR" sz="3200" dirty="0"/>
              <a:t>Bible (Dictionnaire Biblique </a:t>
            </a:r>
            <a:r>
              <a:rPr lang="fr-FR" sz="3200" dirty="0" smtClean="0"/>
              <a:t>de A. Westphal)</a:t>
            </a:r>
          </a:p>
          <a:p>
            <a:pPr lvl="1"/>
            <a:r>
              <a:rPr lang="fr-FR" sz="2800" dirty="0" smtClean="0"/>
              <a:t>La liberté politique ou civile.</a:t>
            </a:r>
          </a:p>
          <a:p>
            <a:pPr lvl="1"/>
            <a:r>
              <a:rPr lang="fr-FR" sz="2800" dirty="0" smtClean="0"/>
              <a:t>La liberté à l’égard de la Loi.</a:t>
            </a:r>
          </a:p>
          <a:p>
            <a:pPr lvl="1"/>
            <a:r>
              <a:rPr lang="fr-FR" sz="2800" dirty="0" smtClean="0"/>
              <a:t>La liberté à l’égard du péché.</a:t>
            </a:r>
          </a:p>
          <a:p>
            <a:pPr lvl="1"/>
            <a:r>
              <a:rPr lang="fr-FR" sz="2800" dirty="0" smtClean="0"/>
              <a:t>La liberté de l’homme à l’égard de Dieu.</a:t>
            </a:r>
          </a:p>
          <a:p>
            <a:r>
              <a:rPr lang="fr-FR" sz="3200" dirty="0" smtClean="0"/>
              <a:t>Deux origines de la liberté:</a:t>
            </a:r>
          </a:p>
          <a:p>
            <a:pPr lvl="1"/>
            <a:r>
              <a:rPr lang="fr-FR" sz="2800" dirty="0" smtClean="0"/>
              <a:t>Grecque.</a:t>
            </a:r>
          </a:p>
          <a:p>
            <a:pPr lvl="1"/>
            <a:r>
              <a:rPr lang="fr-FR" sz="2800" dirty="0" smtClean="0"/>
              <a:t>Juive.</a:t>
            </a:r>
            <a:endParaRPr lang="fr-FR" sz="2800" dirty="0"/>
          </a:p>
        </p:txBody>
      </p:sp>
    </p:spTree>
    <p:extLst>
      <p:ext uri="{BB962C8B-B14F-4D97-AF65-F5344CB8AC3E}">
        <p14:creationId xmlns:p14="http://schemas.microsoft.com/office/powerpoint/2010/main" val="2847895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liberté chez les grecs</a:t>
            </a:r>
            <a:endParaRPr lang="fr-FR" dirty="0"/>
          </a:p>
        </p:txBody>
      </p:sp>
      <p:sp>
        <p:nvSpPr>
          <p:cNvPr id="3" name="Espace réservé du contenu 2"/>
          <p:cNvSpPr>
            <a:spLocks noGrp="1"/>
          </p:cNvSpPr>
          <p:nvPr>
            <p:ph idx="1"/>
          </p:nvPr>
        </p:nvSpPr>
        <p:spPr>
          <a:xfrm>
            <a:off x="2589212" y="1688123"/>
            <a:ext cx="8915400" cy="4223099"/>
          </a:xfrm>
        </p:spPr>
        <p:txBody>
          <a:bodyPr>
            <a:normAutofit/>
          </a:bodyPr>
          <a:lstStyle/>
          <a:p>
            <a:r>
              <a:rPr lang="fr-FR" sz="3200" dirty="0" smtClean="0"/>
              <a:t>A l’origine, la liberté politique, le refus de tout esclavage:</a:t>
            </a:r>
          </a:p>
          <a:p>
            <a:pPr lvl="1"/>
            <a:r>
              <a:rPr lang="fr-FR" sz="2800" dirty="0" smtClean="0"/>
              <a:t>Face à des pays extérieurs,</a:t>
            </a:r>
          </a:p>
          <a:p>
            <a:pPr lvl="1"/>
            <a:r>
              <a:rPr lang="fr-FR" sz="2800" dirty="0" smtClean="0"/>
              <a:t>Face à des tyrans (la loi écrite).</a:t>
            </a:r>
          </a:p>
          <a:p>
            <a:r>
              <a:rPr lang="fr-FR" sz="3200" dirty="0" smtClean="0"/>
              <a:t>La liberté démocratique:</a:t>
            </a:r>
          </a:p>
          <a:p>
            <a:pPr lvl="1"/>
            <a:r>
              <a:rPr lang="fr-FR" sz="2800" dirty="0" smtClean="0"/>
              <a:t>L’égalité des citoyens,</a:t>
            </a:r>
          </a:p>
          <a:p>
            <a:pPr lvl="1"/>
            <a:r>
              <a:rPr lang="fr-FR" sz="2800" dirty="0" smtClean="0"/>
              <a:t>L’égalité devant la loi.</a:t>
            </a:r>
          </a:p>
          <a:p>
            <a:endParaRPr lang="fr-FR" dirty="0" smtClean="0"/>
          </a:p>
          <a:p>
            <a:endParaRPr lang="fr-FR" dirty="0"/>
          </a:p>
        </p:txBody>
      </p:sp>
    </p:spTree>
    <p:extLst>
      <p:ext uri="{BB962C8B-B14F-4D97-AF65-F5344CB8AC3E}">
        <p14:creationId xmlns:p14="http://schemas.microsoft.com/office/powerpoint/2010/main" val="3597480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a:t>
            </a:r>
            <a:r>
              <a:rPr lang="fr-FR" smtClean="0"/>
              <a:t>liberté chez les juifs</a:t>
            </a:r>
            <a:endParaRPr lang="fr-FR" dirty="0"/>
          </a:p>
        </p:txBody>
      </p:sp>
      <p:sp>
        <p:nvSpPr>
          <p:cNvPr id="3" name="Espace réservé du contenu 2"/>
          <p:cNvSpPr>
            <a:spLocks noGrp="1"/>
          </p:cNvSpPr>
          <p:nvPr>
            <p:ph idx="1"/>
          </p:nvPr>
        </p:nvSpPr>
        <p:spPr/>
        <p:txBody>
          <a:bodyPr>
            <a:normAutofit/>
          </a:bodyPr>
          <a:lstStyle/>
          <a:p>
            <a:r>
              <a:rPr lang="fr-FR" sz="3600" dirty="0" smtClean="0"/>
              <a:t>Un Dieu libérateur:</a:t>
            </a:r>
          </a:p>
          <a:p>
            <a:pPr lvl="1"/>
            <a:r>
              <a:rPr lang="fr-FR" sz="3200" dirty="0" smtClean="0"/>
              <a:t>Libération de l’esclavage (Exode 3:7-8).</a:t>
            </a:r>
          </a:p>
          <a:p>
            <a:pPr lvl="1"/>
            <a:r>
              <a:rPr lang="fr-FR" sz="3200" dirty="0" smtClean="0"/>
              <a:t>Libération des ennemis (Juges 3:9).</a:t>
            </a:r>
          </a:p>
          <a:p>
            <a:pPr lvl="1"/>
            <a:r>
              <a:rPr lang="fr-FR" sz="3200" dirty="0" smtClean="0"/>
              <a:t>Libération de l’oppression de l’</a:t>
            </a:r>
            <a:r>
              <a:rPr lang="fr-FR" sz="3200" dirty="0"/>
              <a:t>é</a:t>
            </a:r>
            <a:r>
              <a:rPr lang="fr-FR" sz="3200" dirty="0" smtClean="0"/>
              <a:t>preuve (</a:t>
            </a:r>
            <a:r>
              <a:rPr lang="fr-FR" sz="3200" dirty="0">
                <a:solidFill>
                  <a:schemeClr val="tx1"/>
                </a:solidFill>
              </a:rPr>
              <a:t>Psaumes 18.3 ; Psaumes </a:t>
            </a:r>
            <a:r>
              <a:rPr lang="fr-FR" sz="3200" dirty="0" smtClean="0">
                <a:solidFill>
                  <a:schemeClr val="tx1"/>
                </a:solidFill>
              </a:rPr>
              <a:t>40.18 ).</a:t>
            </a:r>
          </a:p>
          <a:p>
            <a:r>
              <a:rPr lang="fr-FR" sz="3600" dirty="0" smtClean="0">
                <a:solidFill>
                  <a:schemeClr val="tx1"/>
                </a:solidFill>
              </a:rPr>
              <a:t>La loi comme référence.</a:t>
            </a:r>
          </a:p>
        </p:txBody>
      </p:sp>
    </p:spTree>
    <p:extLst>
      <p:ext uri="{BB962C8B-B14F-4D97-AF65-F5344CB8AC3E}">
        <p14:creationId xmlns:p14="http://schemas.microsoft.com/office/powerpoint/2010/main" val="3739675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liberté du chrétien</a:t>
            </a:r>
            <a:endParaRPr lang="fr-FR" dirty="0"/>
          </a:p>
        </p:txBody>
      </p:sp>
      <p:sp>
        <p:nvSpPr>
          <p:cNvPr id="3" name="Espace réservé du contenu 2"/>
          <p:cNvSpPr>
            <a:spLocks noGrp="1"/>
          </p:cNvSpPr>
          <p:nvPr>
            <p:ph idx="1"/>
          </p:nvPr>
        </p:nvSpPr>
        <p:spPr>
          <a:xfrm>
            <a:off x="2589212" y="2149098"/>
            <a:ext cx="8915400" cy="3777622"/>
          </a:xfrm>
        </p:spPr>
        <p:txBody>
          <a:bodyPr>
            <a:normAutofit/>
          </a:bodyPr>
          <a:lstStyle/>
          <a:p>
            <a:r>
              <a:rPr lang="fr-FR" sz="3600" dirty="0" smtClean="0">
                <a:solidFill>
                  <a:schemeClr val="tx1"/>
                </a:solidFill>
              </a:rPr>
              <a:t>Principalement dans les écrits de Paul</a:t>
            </a:r>
          </a:p>
          <a:p>
            <a:pPr lvl="1"/>
            <a:r>
              <a:rPr lang="fr-FR" sz="2800" dirty="0" smtClean="0">
                <a:solidFill>
                  <a:schemeClr val="tx1"/>
                </a:solidFill>
              </a:rPr>
              <a:t>Galates 5:1-14</a:t>
            </a:r>
          </a:p>
          <a:p>
            <a:r>
              <a:rPr lang="fr-FR" sz="3600" dirty="0">
                <a:solidFill>
                  <a:schemeClr val="tx1"/>
                </a:solidFill>
              </a:rPr>
              <a:t>Liberté du chrétien vis-à-vis de la circoncision (v6), de la Loi mais aussi de toute autres normes, jougs (v1) </a:t>
            </a:r>
          </a:p>
          <a:p>
            <a:pPr lvl="1"/>
            <a:endParaRPr lang="fr-FR" sz="2800" dirty="0" smtClean="0">
              <a:solidFill>
                <a:schemeClr val="tx1"/>
              </a:solidFill>
            </a:endParaRPr>
          </a:p>
        </p:txBody>
      </p:sp>
    </p:spTree>
    <p:extLst>
      <p:ext uri="{BB962C8B-B14F-4D97-AF65-F5344CB8AC3E}">
        <p14:creationId xmlns:p14="http://schemas.microsoft.com/office/powerpoint/2010/main" val="2149143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Conclusion sur notre liberté</a:t>
            </a:r>
            <a:endParaRPr lang="fr-FR" dirty="0"/>
          </a:p>
        </p:txBody>
      </p:sp>
      <p:sp>
        <p:nvSpPr>
          <p:cNvPr id="3" name="Espace réservé du contenu 2"/>
          <p:cNvSpPr>
            <a:spLocks noGrp="1"/>
          </p:cNvSpPr>
          <p:nvPr>
            <p:ph idx="1"/>
          </p:nvPr>
        </p:nvSpPr>
        <p:spPr/>
        <p:txBody>
          <a:bodyPr>
            <a:normAutofit/>
          </a:bodyPr>
          <a:lstStyle/>
          <a:p>
            <a:r>
              <a:rPr lang="fr-FR" sz="3200" dirty="0" smtClean="0"/>
              <a:t>La liberté en Christ nous libère de la condamnation de la Loi et de tous autres systèmes de loi.</a:t>
            </a:r>
          </a:p>
          <a:p>
            <a:r>
              <a:rPr lang="fr-FR" sz="3200" dirty="0" smtClean="0"/>
              <a:t>La liberté est un sujet qui était important pour les grecs et les juifs.</a:t>
            </a:r>
          </a:p>
          <a:p>
            <a:r>
              <a:rPr lang="fr-FR" sz="3200" dirty="0" smtClean="0"/>
              <a:t>Paul va définir la vraie liberté.</a:t>
            </a:r>
            <a:endParaRPr lang="fr-FR" sz="3200" dirty="0"/>
          </a:p>
        </p:txBody>
      </p:sp>
    </p:spTree>
    <p:extLst>
      <p:ext uri="{BB962C8B-B14F-4D97-AF65-F5344CB8AC3E}">
        <p14:creationId xmlns:p14="http://schemas.microsoft.com/office/powerpoint/2010/main" val="3667747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Conclusion sur les </a:t>
            </a:r>
            <a:r>
              <a:rPr lang="fr-FR" dirty="0" err="1" smtClean="0"/>
              <a:t>idolothytes</a:t>
            </a:r>
            <a:endParaRPr lang="fr-FR" dirty="0"/>
          </a:p>
        </p:txBody>
      </p:sp>
      <p:sp>
        <p:nvSpPr>
          <p:cNvPr id="3" name="Espace réservé du contenu 2"/>
          <p:cNvSpPr>
            <a:spLocks noGrp="1"/>
          </p:cNvSpPr>
          <p:nvPr>
            <p:ph idx="1"/>
          </p:nvPr>
        </p:nvSpPr>
        <p:spPr>
          <a:xfrm>
            <a:off x="2589212" y="1945343"/>
            <a:ext cx="8915400" cy="3777622"/>
          </a:xfrm>
        </p:spPr>
        <p:txBody>
          <a:bodyPr>
            <a:normAutofit/>
          </a:bodyPr>
          <a:lstStyle/>
          <a:p>
            <a:r>
              <a:rPr lang="fr-FR" sz="3200" dirty="0" smtClean="0"/>
              <a:t>Un problème bien traité dans le nouveau testament.</a:t>
            </a:r>
          </a:p>
          <a:p>
            <a:r>
              <a:rPr lang="fr-FR" sz="3200" dirty="0" smtClean="0"/>
              <a:t>Paul répond à cette question aux différents publics de l’église de Corinthe.</a:t>
            </a:r>
          </a:p>
          <a:p>
            <a:r>
              <a:rPr lang="fr-FR" sz="3200" dirty="0" smtClean="0"/>
              <a:t>Une réponse adaptée aux destinataires.</a:t>
            </a:r>
          </a:p>
          <a:p>
            <a:pPr marL="457200" lvl="1" indent="0">
              <a:buNone/>
            </a:pPr>
            <a:endParaRPr lang="fr-FR" dirty="0" smtClean="0"/>
          </a:p>
          <a:p>
            <a:pPr lvl="1"/>
            <a:endParaRPr lang="fr-FR" dirty="0" smtClean="0"/>
          </a:p>
          <a:p>
            <a:pPr lvl="1"/>
            <a:endParaRPr lang="fr-FR" dirty="0"/>
          </a:p>
        </p:txBody>
      </p:sp>
    </p:spTree>
    <p:extLst>
      <p:ext uri="{BB962C8B-B14F-4D97-AF65-F5344CB8AC3E}">
        <p14:creationId xmlns:p14="http://schemas.microsoft.com/office/powerpoint/2010/main" val="421536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Application aujourd’hui</a:t>
            </a:r>
            <a:endParaRPr lang="fr-FR" dirty="0"/>
          </a:p>
        </p:txBody>
      </p:sp>
      <p:sp>
        <p:nvSpPr>
          <p:cNvPr id="3" name="Espace réservé du contenu 2"/>
          <p:cNvSpPr>
            <a:spLocks noGrp="1"/>
          </p:cNvSpPr>
          <p:nvPr>
            <p:ph idx="1"/>
          </p:nvPr>
        </p:nvSpPr>
        <p:spPr/>
        <p:txBody>
          <a:bodyPr/>
          <a:lstStyle/>
          <a:p>
            <a:r>
              <a:rPr lang="fr-FR" sz="3600" dirty="0" smtClean="0"/>
              <a:t>Le problème est il toujours d’actualité?</a:t>
            </a:r>
          </a:p>
          <a:p>
            <a:r>
              <a:rPr lang="fr-FR" sz="3600" dirty="0" smtClean="0"/>
              <a:t>Pratiques religieuse similaires:</a:t>
            </a:r>
          </a:p>
          <a:p>
            <a:pPr lvl="1"/>
            <a:r>
              <a:rPr lang="fr-FR" sz="3200" dirty="0" smtClean="0"/>
              <a:t>Franc maçonnerie</a:t>
            </a:r>
          </a:p>
          <a:p>
            <a:pPr lvl="1"/>
            <a:r>
              <a:rPr lang="fr-FR" sz="3200" dirty="0" smtClean="0"/>
              <a:t>L’Islam (prières, viande hallal, …)</a:t>
            </a:r>
            <a:endParaRPr lang="fr-FR" sz="2800" dirty="0" smtClean="0"/>
          </a:p>
          <a:p>
            <a:endParaRPr lang="fr-FR" dirty="0"/>
          </a:p>
        </p:txBody>
      </p:sp>
    </p:spTree>
    <p:extLst>
      <p:ext uri="{BB962C8B-B14F-4D97-AF65-F5344CB8AC3E}">
        <p14:creationId xmlns:p14="http://schemas.microsoft.com/office/powerpoint/2010/main" val="1295777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textes</a:t>
            </a:r>
            <a:endParaRPr lang="fr-FR" dirty="0"/>
          </a:p>
        </p:txBody>
      </p:sp>
      <p:sp>
        <p:nvSpPr>
          <p:cNvPr id="3" name="Espace réservé du contenu 2"/>
          <p:cNvSpPr>
            <a:spLocks noGrp="1"/>
          </p:cNvSpPr>
          <p:nvPr>
            <p:ph idx="1"/>
          </p:nvPr>
        </p:nvSpPr>
        <p:spPr>
          <a:xfrm>
            <a:off x="2589212" y="1729159"/>
            <a:ext cx="8915400" cy="3777622"/>
          </a:xfrm>
        </p:spPr>
        <p:txBody>
          <a:bodyPr>
            <a:noAutofit/>
          </a:bodyPr>
          <a:lstStyle/>
          <a:p>
            <a:r>
              <a:rPr lang="fr-FR" dirty="0" smtClean="0"/>
              <a:t>Au moment du concile de Jérusalem : </a:t>
            </a:r>
            <a:r>
              <a:rPr lang="fr-FR" b="1" dirty="0" smtClean="0"/>
              <a:t>Actes 15:29.</a:t>
            </a:r>
          </a:p>
          <a:p>
            <a:r>
              <a:rPr lang="fr-FR" dirty="0" smtClean="0"/>
              <a:t>Une question remontée par les Corinthiens :              </a:t>
            </a:r>
            <a:r>
              <a:rPr lang="fr-FR" b="1" dirty="0" smtClean="0"/>
              <a:t>1 Corinthiens 8 et 10.</a:t>
            </a:r>
          </a:p>
          <a:p>
            <a:r>
              <a:rPr lang="fr-FR" dirty="0" smtClean="0"/>
              <a:t>Lors de la dernière visite de Paul à Jérusalem : </a:t>
            </a:r>
            <a:r>
              <a:rPr lang="fr-FR" b="1" dirty="0" smtClean="0"/>
              <a:t>Actes 21: 25.</a:t>
            </a:r>
          </a:p>
          <a:p>
            <a:r>
              <a:rPr lang="fr-FR" dirty="0" smtClean="0"/>
              <a:t>Dans le livre de l’Apocalypse : </a:t>
            </a:r>
            <a:r>
              <a:rPr lang="fr-FR" b="1" dirty="0" smtClean="0"/>
              <a:t>Apocalypse 2</a:t>
            </a:r>
            <a:r>
              <a:rPr lang="fr-FR" dirty="0" smtClean="0"/>
              <a:t> dans la condamnation de l’église de Pergame et de </a:t>
            </a:r>
            <a:r>
              <a:rPr lang="fr-FR" dirty="0" err="1" smtClean="0"/>
              <a:t>Thyatire</a:t>
            </a:r>
            <a:r>
              <a:rPr lang="fr-FR" dirty="0" smtClean="0"/>
              <a:t>.</a:t>
            </a:r>
            <a:endParaRPr lang="fr-FR" dirty="0"/>
          </a:p>
        </p:txBody>
      </p:sp>
    </p:spTree>
    <p:extLst>
      <p:ext uri="{BB962C8B-B14F-4D97-AF65-F5344CB8AC3E}">
        <p14:creationId xmlns:p14="http://schemas.microsoft.com/office/powerpoint/2010/main" val="1509081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Application aujourd’hui</a:t>
            </a:r>
            <a:endParaRPr lang="fr-FR" dirty="0"/>
          </a:p>
        </p:txBody>
      </p:sp>
      <p:sp>
        <p:nvSpPr>
          <p:cNvPr id="3" name="Espace réservé du contenu 2"/>
          <p:cNvSpPr>
            <a:spLocks noGrp="1"/>
          </p:cNvSpPr>
          <p:nvPr>
            <p:ph idx="1"/>
          </p:nvPr>
        </p:nvSpPr>
        <p:spPr>
          <a:xfrm>
            <a:off x="2589212" y="2133600"/>
            <a:ext cx="9602788" cy="3777622"/>
          </a:xfrm>
        </p:spPr>
        <p:txBody>
          <a:bodyPr>
            <a:normAutofit/>
          </a:bodyPr>
          <a:lstStyle/>
          <a:p>
            <a:r>
              <a:rPr lang="fr-FR" sz="3600" dirty="0" smtClean="0"/>
              <a:t>Pratiques religieuses autres:</a:t>
            </a:r>
          </a:p>
          <a:p>
            <a:pPr lvl="1"/>
            <a:r>
              <a:rPr lang="fr-FR" sz="3200" dirty="0" smtClean="0"/>
              <a:t>Religions asiatiques (bouddhisme, shintoïsme, …)</a:t>
            </a:r>
          </a:p>
          <a:p>
            <a:r>
              <a:rPr lang="fr-FR" sz="3600" dirty="0" smtClean="0"/>
              <a:t>Le problème du syncrétisme.</a:t>
            </a:r>
          </a:p>
          <a:p>
            <a:r>
              <a:rPr lang="fr-FR" sz="3600" dirty="0" smtClean="0"/>
              <a:t>Le respect de la loi juive …</a:t>
            </a:r>
            <a:endParaRPr lang="fr-FR" sz="3600" dirty="0"/>
          </a:p>
        </p:txBody>
      </p:sp>
    </p:spTree>
    <p:extLst>
      <p:ext uri="{BB962C8B-B14F-4D97-AF65-F5344CB8AC3E}">
        <p14:creationId xmlns:p14="http://schemas.microsoft.com/office/powerpoint/2010/main" val="2463399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89213" y="997057"/>
            <a:ext cx="8915400" cy="2724845"/>
          </a:xfrm>
        </p:spPr>
        <p:txBody>
          <a:bodyPr/>
          <a:lstStyle/>
          <a:p>
            <a:r>
              <a:rPr lang="fr-FR" dirty="0" smtClean="0"/>
              <a:t>Merci de votre attention</a:t>
            </a:r>
            <a:endParaRPr lang="fr-FR" dirty="0"/>
          </a:p>
        </p:txBody>
      </p:sp>
      <p:sp>
        <p:nvSpPr>
          <p:cNvPr id="5" name="Espace réservé du texte 4"/>
          <p:cNvSpPr>
            <a:spLocks noGrp="1"/>
          </p:cNvSpPr>
          <p:nvPr>
            <p:ph type="body" sz="half" idx="2"/>
          </p:nvPr>
        </p:nvSpPr>
        <p:spPr/>
        <p:txBody>
          <a:bodyPr/>
          <a:lstStyle/>
          <a:p>
            <a:endParaRPr lang="fr-FR"/>
          </a:p>
        </p:txBody>
      </p:sp>
    </p:spTree>
    <p:extLst>
      <p:ext uri="{BB962C8B-B14F-4D97-AF65-F5344CB8AC3E}">
        <p14:creationId xmlns:p14="http://schemas.microsoft.com/office/powerpoint/2010/main" val="3671484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9046" y="624110"/>
            <a:ext cx="10341033" cy="1280890"/>
          </a:xfrm>
        </p:spPr>
        <p:txBody>
          <a:bodyPr>
            <a:noAutofit/>
          </a:bodyPr>
          <a:lstStyle/>
          <a:p>
            <a:r>
              <a:rPr lang="fr-FR" sz="5000" dirty="0" smtClean="0"/>
              <a:t>Les viandes sacrifiées aux idoles (la position juive)</a:t>
            </a:r>
            <a:endParaRPr lang="fr-FR" sz="5000" dirty="0"/>
          </a:p>
        </p:txBody>
      </p:sp>
      <p:sp>
        <p:nvSpPr>
          <p:cNvPr id="3" name="Espace réservé du contenu 2"/>
          <p:cNvSpPr>
            <a:spLocks noGrp="1"/>
          </p:cNvSpPr>
          <p:nvPr>
            <p:ph idx="1"/>
          </p:nvPr>
        </p:nvSpPr>
        <p:spPr>
          <a:xfrm>
            <a:off x="2571628" y="2306879"/>
            <a:ext cx="8915400" cy="4304936"/>
          </a:xfrm>
        </p:spPr>
        <p:txBody>
          <a:bodyPr>
            <a:normAutofit fontScale="92500" lnSpcReduction="10000"/>
          </a:bodyPr>
          <a:lstStyle/>
          <a:p>
            <a:r>
              <a:rPr lang="fr-FR" sz="3200" dirty="0" smtClean="0"/>
              <a:t>Le sacrifice de communion chez les juifs</a:t>
            </a:r>
          </a:p>
          <a:p>
            <a:pPr lvl="1"/>
            <a:r>
              <a:rPr lang="fr-FR" sz="2800" dirty="0" smtClean="0"/>
              <a:t>Le sacrifice était partagé entre l’Eternel, le sacrificateur et le sacrifiant.</a:t>
            </a:r>
            <a:endParaRPr lang="fr-FR" sz="2800" dirty="0"/>
          </a:p>
          <a:p>
            <a:r>
              <a:rPr lang="fr-FR" sz="3200" dirty="0" smtClean="0"/>
              <a:t>Les exemples où le peuple d’Israël a mangé de la viande sacrifié aux idoles</a:t>
            </a:r>
          </a:p>
          <a:p>
            <a:pPr lvl="1"/>
            <a:r>
              <a:rPr lang="fr-FR" sz="2800" dirty="0" smtClean="0"/>
              <a:t>Le </a:t>
            </a:r>
            <a:r>
              <a:rPr lang="fr-FR" sz="2800" dirty="0"/>
              <a:t>veau d’or (Exode </a:t>
            </a:r>
            <a:r>
              <a:rPr lang="fr-FR" sz="2800" dirty="0" smtClean="0"/>
              <a:t>32:6).</a:t>
            </a:r>
          </a:p>
          <a:p>
            <a:pPr lvl="1"/>
            <a:r>
              <a:rPr lang="fr-FR" sz="2800" dirty="0" smtClean="0"/>
              <a:t>Dans </a:t>
            </a:r>
            <a:r>
              <a:rPr lang="fr-FR" sz="2800" dirty="0"/>
              <a:t>les plaines de Moab (Nombres </a:t>
            </a:r>
            <a:r>
              <a:rPr lang="fr-FR" sz="2800" dirty="0" smtClean="0"/>
              <a:t>25:2).</a:t>
            </a:r>
            <a:endParaRPr lang="fr-FR" sz="2800" dirty="0"/>
          </a:p>
          <a:p>
            <a:r>
              <a:rPr lang="fr-FR" sz="3200" dirty="0" smtClean="0"/>
              <a:t>Interdit par l’Eternel</a:t>
            </a:r>
          </a:p>
          <a:p>
            <a:pPr lvl="1"/>
            <a:r>
              <a:rPr lang="fr-FR" sz="2800" dirty="0" smtClean="0"/>
              <a:t>Après </a:t>
            </a:r>
            <a:r>
              <a:rPr lang="fr-FR" sz="2800" dirty="0"/>
              <a:t>le veau d’or (Exode </a:t>
            </a:r>
            <a:r>
              <a:rPr lang="fr-FR" sz="2800" dirty="0" smtClean="0"/>
              <a:t>34:15).</a:t>
            </a:r>
          </a:p>
          <a:p>
            <a:endParaRPr lang="fr-FR" dirty="0"/>
          </a:p>
        </p:txBody>
      </p:sp>
    </p:spTree>
    <p:extLst>
      <p:ext uri="{BB962C8B-B14F-4D97-AF65-F5344CB8AC3E}">
        <p14:creationId xmlns:p14="http://schemas.microsoft.com/office/powerpoint/2010/main" val="1064039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9046" y="624110"/>
            <a:ext cx="10341033" cy="1280890"/>
          </a:xfrm>
        </p:spPr>
        <p:txBody>
          <a:bodyPr>
            <a:noAutofit/>
          </a:bodyPr>
          <a:lstStyle/>
          <a:p>
            <a:r>
              <a:rPr lang="fr-FR" sz="5000" dirty="0" smtClean="0"/>
              <a:t>Les viandes sacrifiées aux idoles (la position grecque)</a:t>
            </a:r>
            <a:endParaRPr lang="fr-FR" sz="5000" dirty="0"/>
          </a:p>
        </p:txBody>
      </p:sp>
      <p:sp>
        <p:nvSpPr>
          <p:cNvPr id="3" name="Espace réservé du contenu 2"/>
          <p:cNvSpPr>
            <a:spLocks noGrp="1"/>
          </p:cNvSpPr>
          <p:nvPr>
            <p:ph idx="1"/>
          </p:nvPr>
        </p:nvSpPr>
        <p:spPr>
          <a:xfrm>
            <a:off x="2589212" y="2382975"/>
            <a:ext cx="8915400" cy="3777622"/>
          </a:xfrm>
        </p:spPr>
        <p:txBody>
          <a:bodyPr>
            <a:normAutofit fontScale="85000" lnSpcReduction="20000"/>
          </a:bodyPr>
          <a:lstStyle/>
          <a:p>
            <a:r>
              <a:rPr lang="fr-FR" sz="3800" dirty="0" smtClean="0"/>
              <a:t>Origine</a:t>
            </a:r>
          </a:p>
          <a:p>
            <a:pPr lvl="1"/>
            <a:r>
              <a:rPr lang="fr-FR" dirty="0" smtClean="0"/>
              <a:t>Prométhée propose à Zeus 2 parts d’un bœuf, l’un appétissant mais constitué de d’os et de graisse, le second rebutant mais contenant les viandes comestibles. Zeus choisit le premier mais punit les hommes en les privant du feu céleste.</a:t>
            </a:r>
          </a:p>
          <a:p>
            <a:pPr lvl="1"/>
            <a:r>
              <a:rPr lang="fr-FR" dirty="0" smtClean="0"/>
              <a:t>Le sacrifice consacre la séparation entre les dieux et les hommes.</a:t>
            </a:r>
            <a:endParaRPr lang="fr-FR" dirty="0"/>
          </a:p>
          <a:p>
            <a:r>
              <a:rPr lang="fr-FR" sz="3800" dirty="0" smtClean="0"/>
              <a:t>Conséquences</a:t>
            </a:r>
          </a:p>
          <a:p>
            <a:pPr lvl="1"/>
            <a:r>
              <a:rPr lang="fr-FR" dirty="0" smtClean="0"/>
              <a:t>Vie sociale basée sur les repas suite aux sacrifices de la viande (après un nomination, fête de famille, fête municipale …).</a:t>
            </a:r>
          </a:p>
          <a:p>
            <a:pPr lvl="1"/>
            <a:r>
              <a:rPr lang="fr-FR" dirty="0" smtClean="0"/>
              <a:t>Comment se nourrir de viande autrement ?</a:t>
            </a:r>
          </a:p>
          <a:p>
            <a:endParaRPr lang="fr-FR" dirty="0"/>
          </a:p>
          <a:p>
            <a:endParaRPr lang="fr-FR" dirty="0"/>
          </a:p>
        </p:txBody>
      </p:sp>
    </p:spTree>
    <p:extLst>
      <p:ext uri="{BB962C8B-B14F-4D97-AF65-F5344CB8AC3E}">
        <p14:creationId xmlns:p14="http://schemas.microsoft.com/office/powerpoint/2010/main" val="2487793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2545" y="624110"/>
            <a:ext cx="10124902" cy="1280890"/>
          </a:xfrm>
        </p:spPr>
        <p:txBody>
          <a:bodyPr>
            <a:normAutofit/>
          </a:bodyPr>
          <a:lstStyle/>
          <a:p>
            <a:r>
              <a:rPr lang="fr-FR" dirty="0" smtClean="0"/>
              <a:t>1 Corinthiens 8 - Contexte</a:t>
            </a:r>
            <a:endParaRPr lang="fr-FR" dirty="0"/>
          </a:p>
        </p:txBody>
      </p:sp>
      <p:sp>
        <p:nvSpPr>
          <p:cNvPr id="3" name="Espace réservé du contenu 2"/>
          <p:cNvSpPr>
            <a:spLocks noGrp="1"/>
          </p:cNvSpPr>
          <p:nvPr>
            <p:ph idx="1"/>
          </p:nvPr>
        </p:nvSpPr>
        <p:spPr/>
        <p:txBody>
          <a:bodyPr>
            <a:noAutofit/>
          </a:bodyPr>
          <a:lstStyle/>
          <a:p>
            <a:r>
              <a:rPr lang="fr-FR" sz="3200" dirty="0" smtClean="0"/>
              <a:t>Date de </a:t>
            </a:r>
            <a:r>
              <a:rPr lang="fr-FR" sz="3200" dirty="0"/>
              <a:t>rédaction ~</a:t>
            </a:r>
            <a:r>
              <a:rPr lang="fr-FR" sz="3200" dirty="0" smtClean="0"/>
              <a:t>55-56</a:t>
            </a:r>
          </a:p>
          <a:p>
            <a:r>
              <a:rPr lang="fr-FR" sz="3200" dirty="0"/>
              <a:t>L’église de Corinthe : créé par Paul (décrit en Actes 18) en ~52 </a:t>
            </a:r>
          </a:p>
          <a:p>
            <a:r>
              <a:rPr lang="fr-FR" sz="3200" dirty="0" smtClean="0"/>
              <a:t>Corinthe : une ville « nouvelle », cosmopolite.</a:t>
            </a:r>
          </a:p>
          <a:p>
            <a:r>
              <a:rPr lang="fr-FR" sz="3200" dirty="0" smtClean="0"/>
              <a:t>Destinataires : Judéo chrétiens, Grecs, Romains, esclaves de toutes origines.</a:t>
            </a:r>
          </a:p>
        </p:txBody>
      </p:sp>
    </p:spTree>
    <p:extLst>
      <p:ext uri="{BB962C8B-B14F-4D97-AF65-F5344CB8AC3E}">
        <p14:creationId xmlns:p14="http://schemas.microsoft.com/office/powerpoint/2010/main" val="321970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6017" y="180671"/>
            <a:ext cx="9324402" cy="1280890"/>
          </a:xfrm>
        </p:spPr>
        <p:txBody>
          <a:bodyPr>
            <a:normAutofit fontScale="90000"/>
          </a:bodyPr>
          <a:lstStyle/>
          <a:p>
            <a:r>
              <a:rPr lang="fr-FR" dirty="0" smtClean="0"/>
              <a:t>Situation de Corinthe</a:t>
            </a:r>
            <a:br>
              <a:rPr lang="fr-FR" dirty="0" smtClean="0"/>
            </a:br>
            <a:r>
              <a:rPr lang="fr-FR" sz="2700" dirty="0" smtClean="0"/>
              <a:t>(</a:t>
            </a:r>
            <a:r>
              <a:rPr lang="fr-FR" sz="2700" dirty="0" smtClean="0">
                <a:hlinkClick r:id="rId3"/>
              </a:rPr>
              <a:t>http</a:t>
            </a:r>
            <a:r>
              <a:rPr lang="fr-FR" sz="2700" dirty="0">
                <a:hlinkClick r:id="rId3"/>
              </a:rPr>
              <a:t>://orbis.stanford.edu/orbis2012/#</a:t>
            </a:r>
            <a:r>
              <a:rPr lang="fr-FR" sz="2700" dirty="0" smtClean="0">
                <a:hlinkClick r:id="rId3"/>
              </a:rPr>
              <a:t>mapping</a:t>
            </a:r>
            <a:r>
              <a:rPr lang="fr-FR" sz="2700" dirty="0" smtClean="0"/>
              <a:t>)</a:t>
            </a:r>
            <a:r>
              <a:rPr lang="fr-FR" dirty="0" smtClean="0"/>
              <a:t/>
            </a:r>
            <a:br>
              <a:rPr lang="fr-FR" dirty="0" smtClean="0"/>
            </a:b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298" y="1361452"/>
            <a:ext cx="9557974" cy="5295184"/>
          </a:xfrm>
          <a:prstGeom prst="rect">
            <a:avLst/>
          </a:prstGeom>
        </p:spPr>
      </p:pic>
    </p:spTree>
    <p:extLst>
      <p:ext uri="{BB962C8B-B14F-4D97-AF65-F5344CB8AC3E}">
        <p14:creationId xmlns:p14="http://schemas.microsoft.com/office/powerpoint/2010/main" val="3913338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2545" y="624110"/>
            <a:ext cx="10124902" cy="1280890"/>
          </a:xfrm>
        </p:spPr>
        <p:txBody>
          <a:bodyPr>
            <a:normAutofit/>
          </a:bodyPr>
          <a:lstStyle/>
          <a:p>
            <a:r>
              <a:rPr lang="fr-FR" dirty="0" smtClean="0"/>
              <a:t>Les points clés de l’épitre</a:t>
            </a:r>
            <a:endParaRPr lang="fr-FR" dirty="0"/>
          </a:p>
        </p:txBody>
      </p:sp>
      <p:sp>
        <p:nvSpPr>
          <p:cNvPr id="3" name="Espace réservé du contenu 2"/>
          <p:cNvSpPr>
            <a:spLocks noGrp="1"/>
          </p:cNvSpPr>
          <p:nvPr>
            <p:ph idx="1"/>
          </p:nvPr>
        </p:nvSpPr>
        <p:spPr>
          <a:xfrm>
            <a:off x="2589212" y="1617785"/>
            <a:ext cx="8915400" cy="4293437"/>
          </a:xfrm>
        </p:spPr>
        <p:txBody>
          <a:bodyPr>
            <a:noAutofit/>
          </a:bodyPr>
          <a:lstStyle/>
          <a:p>
            <a:r>
              <a:rPr lang="fr-FR" sz="3200" dirty="0" smtClean="0"/>
              <a:t>Structure: 2 parties distinctes:</a:t>
            </a:r>
          </a:p>
          <a:p>
            <a:pPr lvl="1"/>
            <a:r>
              <a:rPr lang="fr-FR" sz="2800" dirty="0" smtClean="0"/>
              <a:t>Les échos 1:11 -&gt; 6: 20.</a:t>
            </a:r>
          </a:p>
          <a:p>
            <a:pPr lvl="1"/>
            <a:r>
              <a:rPr lang="fr-FR" sz="2800" dirty="0" smtClean="0"/>
              <a:t>Réponses aux questions 7:1 -&gt;15:58.</a:t>
            </a:r>
          </a:p>
          <a:p>
            <a:r>
              <a:rPr lang="fr-FR" sz="3200" dirty="0" smtClean="0"/>
              <a:t>Les différentes questions posées à Paul :</a:t>
            </a:r>
          </a:p>
          <a:p>
            <a:pPr lvl="1"/>
            <a:r>
              <a:rPr lang="fr-FR" sz="2800" dirty="0" smtClean="0"/>
              <a:t>Le mariage,</a:t>
            </a:r>
          </a:p>
          <a:p>
            <a:pPr lvl="1"/>
            <a:r>
              <a:rPr lang="fr-FR" sz="2800" dirty="0" smtClean="0"/>
              <a:t>Les viandes sacrifiées aux idoles,</a:t>
            </a:r>
          </a:p>
          <a:p>
            <a:pPr lvl="1"/>
            <a:r>
              <a:rPr lang="fr-FR" sz="2800" dirty="0" smtClean="0"/>
              <a:t>Les charismes,</a:t>
            </a:r>
          </a:p>
          <a:p>
            <a:pPr lvl="1"/>
            <a:r>
              <a:rPr lang="fr-FR" sz="2800" dirty="0" smtClean="0"/>
              <a:t>La résurrection.</a:t>
            </a:r>
            <a:endParaRPr lang="fr-FR" sz="2800" dirty="0"/>
          </a:p>
        </p:txBody>
      </p:sp>
    </p:spTree>
    <p:extLst>
      <p:ext uri="{BB962C8B-B14F-4D97-AF65-F5344CB8AC3E}">
        <p14:creationId xmlns:p14="http://schemas.microsoft.com/office/powerpoint/2010/main" val="3126379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2545" y="624110"/>
            <a:ext cx="10124902" cy="1280890"/>
          </a:xfrm>
        </p:spPr>
        <p:txBody>
          <a:bodyPr>
            <a:normAutofit fontScale="90000"/>
          </a:bodyPr>
          <a:lstStyle/>
          <a:p>
            <a:pPr algn="ctr"/>
            <a:r>
              <a:rPr lang="fr-FR" dirty="0" smtClean="0"/>
              <a:t>Les points clés du problème des </a:t>
            </a:r>
            <a:r>
              <a:rPr lang="fr-FR" dirty="0" err="1" smtClean="0"/>
              <a:t>idolothytes</a:t>
            </a:r>
            <a:endParaRPr lang="fr-FR" dirty="0"/>
          </a:p>
        </p:txBody>
      </p:sp>
      <p:sp>
        <p:nvSpPr>
          <p:cNvPr id="3" name="Espace réservé du contenu 2"/>
          <p:cNvSpPr>
            <a:spLocks noGrp="1"/>
          </p:cNvSpPr>
          <p:nvPr>
            <p:ph idx="1"/>
          </p:nvPr>
        </p:nvSpPr>
        <p:spPr>
          <a:xfrm>
            <a:off x="2589212" y="2582475"/>
            <a:ext cx="8915400" cy="3777622"/>
          </a:xfrm>
        </p:spPr>
        <p:txBody>
          <a:bodyPr>
            <a:normAutofit fontScale="92500" lnSpcReduction="20000"/>
          </a:bodyPr>
          <a:lstStyle/>
          <a:p>
            <a:r>
              <a:rPr lang="fr-FR" dirty="0" smtClean="0"/>
              <a:t>Les parties en présence:</a:t>
            </a:r>
          </a:p>
          <a:p>
            <a:pPr lvl="1"/>
            <a:r>
              <a:rPr lang="fr-FR" dirty="0" smtClean="0"/>
              <a:t>Des judéo-chrétiens, des grecs, des romains, des esclaves</a:t>
            </a:r>
          </a:p>
          <a:p>
            <a:pPr lvl="1"/>
            <a:r>
              <a:rPr lang="fr-FR" dirty="0" smtClean="0"/>
              <a:t>Des faibles (et donc des forts …)=&gt; Romains 14</a:t>
            </a:r>
          </a:p>
          <a:p>
            <a:r>
              <a:rPr lang="fr-FR" dirty="0" smtClean="0"/>
              <a:t>Les faibles (Romains 14):</a:t>
            </a:r>
          </a:p>
          <a:p>
            <a:pPr lvl="1"/>
            <a:r>
              <a:rPr lang="fr-FR" dirty="0" smtClean="0"/>
              <a:t>Les judéo-chrétiens</a:t>
            </a:r>
          </a:p>
          <a:p>
            <a:pPr lvl="1"/>
            <a:r>
              <a:rPr lang="fr-FR" dirty="0" smtClean="0"/>
              <a:t>Les nouveaux convertis (v7)</a:t>
            </a:r>
          </a:p>
          <a:p>
            <a:pPr lvl="1"/>
            <a:r>
              <a:rPr lang="fr-FR" dirty="0" smtClean="0"/>
              <a:t>Les grecs qui ont la connaissance</a:t>
            </a:r>
          </a:p>
          <a:p>
            <a:r>
              <a:rPr lang="fr-FR" dirty="0" smtClean="0"/>
              <a:t>Considérer les chapitres 8, 9 et 10 ensemble de l’épitre.</a:t>
            </a:r>
          </a:p>
        </p:txBody>
      </p:sp>
    </p:spTree>
    <p:extLst>
      <p:ext uri="{BB962C8B-B14F-4D97-AF65-F5344CB8AC3E}">
        <p14:creationId xmlns:p14="http://schemas.microsoft.com/office/powerpoint/2010/main" val="529093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2545" y="624110"/>
            <a:ext cx="10124902" cy="1280890"/>
          </a:xfrm>
        </p:spPr>
        <p:txBody>
          <a:bodyPr>
            <a:normAutofit/>
          </a:bodyPr>
          <a:lstStyle/>
          <a:p>
            <a:pPr algn="ctr"/>
            <a:r>
              <a:rPr lang="fr-FR" dirty="0" smtClean="0"/>
              <a:t>Raisonnement de Paul</a:t>
            </a:r>
            <a:endParaRPr lang="fr-FR" dirty="0"/>
          </a:p>
        </p:txBody>
      </p:sp>
      <p:sp>
        <p:nvSpPr>
          <p:cNvPr id="3" name="Espace réservé du contenu 2"/>
          <p:cNvSpPr>
            <a:spLocks noGrp="1"/>
          </p:cNvSpPr>
          <p:nvPr>
            <p:ph idx="1"/>
          </p:nvPr>
        </p:nvSpPr>
        <p:spPr>
          <a:xfrm>
            <a:off x="2518874" y="1781908"/>
            <a:ext cx="9060244" cy="4583723"/>
          </a:xfrm>
        </p:spPr>
        <p:txBody>
          <a:bodyPr>
            <a:normAutofit fontScale="92500" lnSpcReduction="10000"/>
          </a:bodyPr>
          <a:lstStyle/>
          <a:p>
            <a:r>
              <a:rPr lang="fr-FR" sz="3500" dirty="0" smtClean="0"/>
              <a:t>Les idoles ne sont rien et donc nous avons le droit de consommer la viande sacrifiée aux idoles mais …</a:t>
            </a:r>
          </a:p>
          <a:p>
            <a:r>
              <a:rPr lang="fr-FR" sz="3500" dirty="0" smtClean="0"/>
              <a:t>Est-ce se déconsidérer que de renoncer à ses droits ?</a:t>
            </a:r>
          </a:p>
          <a:p>
            <a:r>
              <a:rPr lang="fr-FR" sz="3500" dirty="0" smtClean="0"/>
              <a:t>Le risque de l’idolâtrie est toujours très présent.</a:t>
            </a:r>
          </a:p>
          <a:p>
            <a:r>
              <a:rPr lang="fr-FR" sz="3500" dirty="0" smtClean="0"/>
              <a:t>Conclusion sur quand on peut manger ces viandes.</a:t>
            </a:r>
          </a:p>
          <a:p>
            <a:endParaRPr lang="fr-FR" dirty="0" smtClean="0"/>
          </a:p>
        </p:txBody>
      </p:sp>
    </p:spTree>
    <p:extLst>
      <p:ext uri="{BB962C8B-B14F-4D97-AF65-F5344CB8AC3E}">
        <p14:creationId xmlns:p14="http://schemas.microsoft.com/office/powerpoint/2010/main" val="489146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6421</TotalTime>
  <Words>2121</Words>
  <Application>Microsoft Office PowerPoint</Application>
  <PresentationFormat>Grand écran</PresentationFormat>
  <Paragraphs>429</Paragraphs>
  <Slides>21</Slides>
  <Notes>19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Century Gothic</vt:lpstr>
      <vt:lpstr>Wingdings</vt:lpstr>
      <vt:lpstr>Wingdings 3</vt:lpstr>
      <vt:lpstr>Brin</vt:lpstr>
      <vt:lpstr>Une réflexion sur la liberté – les idolothytes</vt:lpstr>
      <vt:lpstr>Les textes</vt:lpstr>
      <vt:lpstr>Les viandes sacrifiées aux idoles (la position juive)</vt:lpstr>
      <vt:lpstr>Les viandes sacrifiées aux idoles (la position grecque)</vt:lpstr>
      <vt:lpstr>1 Corinthiens 8 - Contexte</vt:lpstr>
      <vt:lpstr>Situation de Corinthe (http://orbis.stanford.edu/orbis2012/#mapping) </vt:lpstr>
      <vt:lpstr>Les points clés de l’épitre</vt:lpstr>
      <vt:lpstr>Les points clés du problème des idolothytes</vt:lpstr>
      <vt:lpstr>Raisonnement de Paul</vt:lpstr>
      <vt:lpstr>La connaissance chez les grecs</vt:lpstr>
      <vt:lpstr>La connaissance dans la Bible</vt:lpstr>
      <vt:lpstr>L’amour</vt:lpstr>
      <vt:lpstr>La liberté</vt:lpstr>
      <vt:lpstr>La liberté chez les grecs</vt:lpstr>
      <vt:lpstr>La liberté chez les juifs</vt:lpstr>
      <vt:lpstr>La liberté du chrétien</vt:lpstr>
      <vt:lpstr>Conclusion sur notre liberté</vt:lpstr>
      <vt:lpstr>Conclusion sur les idolothytes</vt:lpstr>
      <vt:lpstr>Application aujourd’hui</vt:lpstr>
      <vt:lpstr>Application aujourd’hui</vt:lpstr>
      <vt:lpstr>Merci de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Sebastien Keller</dc:creator>
  <cp:lastModifiedBy>Sebastien Keller</cp:lastModifiedBy>
  <cp:revision>174</cp:revision>
  <dcterms:created xsi:type="dcterms:W3CDTF">2018-08-15T13:33:35Z</dcterms:created>
  <dcterms:modified xsi:type="dcterms:W3CDTF">2019-08-29T09:33:35Z</dcterms:modified>
</cp:coreProperties>
</file>