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53"/>
  </p:notesMasterIdLst>
  <p:sldIdLst>
    <p:sldId id="320" r:id="rId2"/>
    <p:sldId id="257" r:id="rId3"/>
    <p:sldId id="266" r:id="rId4"/>
    <p:sldId id="352" r:id="rId5"/>
    <p:sldId id="264" r:id="rId6"/>
    <p:sldId id="261" r:id="rId7"/>
    <p:sldId id="265" r:id="rId8"/>
    <p:sldId id="267" r:id="rId9"/>
    <p:sldId id="332" r:id="rId10"/>
    <p:sldId id="269" r:id="rId11"/>
    <p:sldId id="335" r:id="rId12"/>
    <p:sldId id="333" r:id="rId13"/>
    <p:sldId id="331" r:id="rId14"/>
    <p:sldId id="354" r:id="rId15"/>
    <p:sldId id="330" r:id="rId16"/>
    <p:sldId id="273" r:id="rId17"/>
    <p:sldId id="271" r:id="rId18"/>
    <p:sldId id="355" r:id="rId19"/>
    <p:sldId id="272" r:id="rId20"/>
    <p:sldId id="274" r:id="rId21"/>
    <p:sldId id="313" r:id="rId22"/>
    <p:sldId id="315" r:id="rId23"/>
    <p:sldId id="317" r:id="rId24"/>
    <p:sldId id="284" r:id="rId25"/>
    <p:sldId id="279" r:id="rId26"/>
    <p:sldId id="338" r:id="rId27"/>
    <p:sldId id="277" r:id="rId28"/>
    <p:sldId id="344" r:id="rId29"/>
    <p:sldId id="325" r:id="rId30"/>
    <p:sldId id="339" r:id="rId31"/>
    <p:sldId id="326" r:id="rId32"/>
    <p:sldId id="341" r:id="rId33"/>
    <p:sldId id="343" r:id="rId34"/>
    <p:sldId id="286" r:id="rId35"/>
    <p:sldId id="287" r:id="rId36"/>
    <p:sldId id="288" r:id="rId37"/>
    <p:sldId id="289" r:id="rId38"/>
    <p:sldId id="290" r:id="rId39"/>
    <p:sldId id="293" r:id="rId40"/>
    <p:sldId id="294" r:id="rId41"/>
    <p:sldId id="348" r:id="rId42"/>
    <p:sldId id="295" r:id="rId43"/>
    <p:sldId id="350" r:id="rId44"/>
    <p:sldId id="349" r:id="rId45"/>
    <p:sldId id="297" r:id="rId46"/>
    <p:sldId id="298" r:id="rId47"/>
    <p:sldId id="299" r:id="rId48"/>
    <p:sldId id="283" r:id="rId49"/>
    <p:sldId id="345" r:id="rId50"/>
    <p:sldId id="327" r:id="rId51"/>
    <p:sldId id="353" r:id="rId5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223"/>
    <p:restoredTop sz="86564"/>
  </p:normalViewPr>
  <p:slideViewPr>
    <p:cSldViewPr snapToGrid="0" snapToObjects="1" showGuides="1">
      <p:cViewPr varScale="1">
        <p:scale>
          <a:sx n="122" d="100"/>
          <a:sy n="122" d="100"/>
        </p:scale>
        <p:origin x="264" y="208"/>
      </p:cViewPr>
      <p:guideLst>
        <p:guide orient="horz" pos="2137"/>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esProps" Target="presProps.xml"/><Relationship Id="rId55" Type="http://schemas.openxmlformats.org/officeDocument/2006/relationships/viewProps" Target="viewProps.xml"/><Relationship Id="rId56" Type="http://schemas.openxmlformats.org/officeDocument/2006/relationships/theme" Target="theme/theme1.xml"/><Relationship Id="rId57"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996BB6-17CF-2A41-A290-F42589C6AD63}" type="datetimeFigureOut">
              <a:rPr lang="fr-FR" smtClean="0"/>
              <a:t>31/08/2020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D903A3D-21B0-6447-BDF0-2EDE88F43D64}" type="slidenum">
              <a:rPr lang="fr-FR" smtClean="0"/>
              <a:t>‹#›</a:t>
            </a:fld>
            <a:endParaRPr lang="fr-FR"/>
          </a:p>
        </p:txBody>
      </p:sp>
    </p:spTree>
    <p:extLst>
      <p:ext uri="{BB962C8B-B14F-4D97-AF65-F5344CB8AC3E}">
        <p14:creationId xmlns:p14="http://schemas.microsoft.com/office/powerpoint/2010/main" val="16403410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1</a:t>
            </a:fld>
            <a:endParaRPr lang="fr-FR"/>
          </a:p>
        </p:txBody>
      </p:sp>
    </p:spTree>
    <p:extLst>
      <p:ext uri="{BB962C8B-B14F-4D97-AF65-F5344CB8AC3E}">
        <p14:creationId xmlns:p14="http://schemas.microsoft.com/office/powerpoint/2010/main" val="894035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12</a:t>
            </a:fld>
            <a:endParaRPr lang="fr-FR"/>
          </a:p>
        </p:txBody>
      </p:sp>
    </p:spTree>
    <p:extLst>
      <p:ext uri="{BB962C8B-B14F-4D97-AF65-F5344CB8AC3E}">
        <p14:creationId xmlns:p14="http://schemas.microsoft.com/office/powerpoint/2010/main" val="170774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Dieu re­noue par sa grâce le lien qu</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a­vait rompu l</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in­fi­dé­lité du peuple.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latin typeface="Arial" charset="0"/>
                <a:ea typeface="Arial" charset="0"/>
                <a:cs typeface="Arial" charset="0"/>
              </a:rPr>
              <a:t>une </a:t>
            </a:r>
            <a:r>
              <a:rPr lang="fr-FR" sz="1200" i="1" dirty="0" smtClean="0">
                <a:solidFill>
                  <a:schemeClr val="bg1"/>
                </a:solidFill>
                <a:latin typeface="Arial" charset="0"/>
                <a:ea typeface="Arial" charset="0"/>
                <a:cs typeface="Arial" charset="0"/>
              </a:rPr>
              <a:t>voix criant dans le désert </a:t>
            </a:r>
            <a:r>
              <a:rPr lang="fr-FR" sz="1200" dirty="0" smtClean="0">
                <a:solidFill>
                  <a:schemeClr val="bg1"/>
                </a:solidFill>
                <a:latin typeface="Arial" charset="0"/>
                <a:ea typeface="Arial" charset="0"/>
                <a:cs typeface="Arial" charset="0"/>
              </a:rPr>
              <a:t>(v. 2, 3, 6, 9) dans laquelle nous reconnaissons la voix de Jean le Baptiseur, qui annonce et prépare le chemin du Seigneur. </a:t>
            </a:r>
            <a:endParaRPr lang="fr-FR" sz="1200" b="0" i="0" kern="1200" dirty="0" smtClean="0">
              <a:solidFill>
                <a:schemeClr val="tx1"/>
              </a:solidFill>
              <a:effectLst/>
              <a:latin typeface="+mn-lt"/>
              <a:ea typeface="+mn-ea"/>
              <a:cs typeface="+mn-cs"/>
            </a:endParaRPr>
          </a:p>
          <a:p>
            <a:r>
              <a:rPr lang="fr-FR" sz="1200" b="0" i="0" kern="1200" dirty="0" smtClean="0">
                <a:solidFill>
                  <a:schemeClr val="tx1"/>
                </a:solidFill>
                <a:effectLst/>
                <a:latin typeface="+mn-lt"/>
                <a:ea typeface="+mn-ea"/>
                <a:cs typeface="+mn-cs"/>
              </a:rPr>
              <a:t>Ce cha­pitre forme l</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in­tro­duc­tion de la grande pro­phé­tie cha­pitres 40 à 66. Le ton gé­né­ral de toute cette pro­phé­tie res­sort dès les pre­miers mots : c</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est ce­lui de la </a:t>
            </a:r>
            <a:r>
              <a:rPr lang="fr-FR" sz="1200" b="1" i="0" kern="1200" dirty="0" smtClean="0">
                <a:solidFill>
                  <a:schemeClr val="tx1"/>
                </a:solidFill>
                <a:effectLst/>
                <a:latin typeface="+mn-lt"/>
                <a:ea typeface="+mn-ea"/>
                <a:cs typeface="+mn-cs"/>
              </a:rPr>
              <a:t>consolation</a:t>
            </a:r>
            <a:r>
              <a:rPr lang="fr-FR" sz="1200" b="0" i="0" kern="1200" dirty="0" smtClean="0">
                <a:solidFill>
                  <a:schemeClr val="tx1"/>
                </a:solidFill>
                <a:effectLst/>
                <a:latin typeface="+mn-lt"/>
                <a:ea typeface="+mn-ea"/>
                <a:cs typeface="+mn-cs"/>
              </a:rPr>
              <a:t>. À l</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af­flic­tion pré­sente va suc­cé­der le plus glo­rieux sa­lut (ver­sets 1 à 11). Ce sa­lut est as­suré, puisque ce­lui qui le pro­met est le Dieu in­fi­ni­ment grand, de­vant qui les dieux des païens ne sont que néant (ver­sets 12 à 26). Qu</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Israël se console donc et re­prenne confiance (ver­sets 27 à 31) !</a:t>
            </a:r>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13</a:t>
            </a:fld>
            <a:endParaRPr lang="fr-FR"/>
          </a:p>
        </p:txBody>
      </p:sp>
    </p:spTree>
    <p:extLst>
      <p:ext uri="{BB962C8B-B14F-4D97-AF65-F5344CB8AC3E}">
        <p14:creationId xmlns:p14="http://schemas.microsoft.com/office/powerpoint/2010/main" val="8367991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14</a:t>
            </a:fld>
            <a:endParaRPr lang="fr-FR"/>
          </a:p>
        </p:txBody>
      </p:sp>
    </p:spTree>
    <p:extLst>
      <p:ext uri="{BB962C8B-B14F-4D97-AF65-F5344CB8AC3E}">
        <p14:creationId xmlns:p14="http://schemas.microsoft.com/office/powerpoint/2010/main" val="1102235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15</a:t>
            </a:fld>
            <a:endParaRPr lang="fr-FR"/>
          </a:p>
        </p:txBody>
      </p:sp>
    </p:spTree>
    <p:extLst>
      <p:ext uri="{BB962C8B-B14F-4D97-AF65-F5344CB8AC3E}">
        <p14:creationId xmlns:p14="http://schemas.microsoft.com/office/powerpoint/2010/main" val="7385582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latin typeface="Arial" charset="0"/>
                <a:ea typeface="Arial" charset="0"/>
                <a:cs typeface="Arial" charset="0"/>
              </a:rPr>
              <a:t>Cette </a:t>
            </a:r>
            <a:r>
              <a:rPr lang="fr-FR" sz="1200" i="1" dirty="0" smtClean="0">
                <a:solidFill>
                  <a:schemeClr val="bg1"/>
                </a:solidFill>
                <a:latin typeface="Arial" charset="0"/>
                <a:ea typeface="Arial" charset="0"/>
                <a:cs typeface="Arial" charset="0"/>
              </a:rPr>
              <a:t>lumière pour les nations </a:t>
            </a:r>
            <a:r>
              <a:rPr lang="fr-FR" sz="1200" dirty="0" smtClean="0">
                <a:solidFill>
                  <a:schemeClr val="bg1"/>
                </a:solidFill>
                <a:latin typeface="Arial" charset="0"/>
                <a:ea typeface="Arial" charset="0"/>
                <a:cs typeface="Arial" charset="0"/>
              </a:rPr>
              <a:t>(</a:t>
            </a:r>
            <a:r>
              <a:rPr lang="fr-FR" sz="1200" i="1" dirty="0" smtClean="0">
                <a:solidFill>
                  <a:schemeClr val="bg1"/>
                </a:solidFill>
                <a:latin typeface="Arial" charset="0"/>
                <a:ea typeface="Arial" charset="0"/>
                <a:cs typeface="Arial" charset="0"/>
              </a:rPr>
              <a:t>Or </a:t>
            </a:r>
            <a:r>
              <a:rPr lang="fr-FR" sz="1200" i="1" dirty="0" err="1" smtClean="0">
                <a:solidFill>
                  <a:schemeClr val="bg1"/>
                </a:solidFill>
                <a:latin typeface="Arial" charset="0"/>
                <a:ea typeface="Arial" charset="0"/>
                <a:cs typeface="Arial" charset="0"/>
              </a:rPr>
              <a:t>LaGoyim</a:t>
            </a:r>
            <a:r>
              <a:rPr lang="fr-FR" sz="1200" dirty="0" smtClean="0">
                <a:solidFill>
                  <a:schemeClr val="bg1"/>
                </a:solidFill>
                <a:latin typeface="Arial" charset="0"/>
                <a:ea typeface="Arial" charset="0"/>
                <a:cs typeface="Arial" charset="0"/>
              </a:rPr>
              <a:t>) est un message divin adressé aux tribus d</a:t>
            </a:r>
            <a:r>
              <a:rPr lang="mr-IN" sz="1200" dirty="0" smtClean="0">
                <a:solidFill>
                  <a:schemeClr val="bg1"/>
                </a:solidFill>
                <a:latin typeface="Arial" charset="0"/>
                <a:ea typeface="Arial" charset="0"/>
                <a:cs typeface="Arial" charset="0"/>
              </a:rPr>
              <a:t>’</a:t>
            </a:r>
            <a:r>
              <a:rPr lang="fr-FR" sz="1200" dirty="0" smtClean="0">
                <a:solidFill>
                  <a:schemeClr val="bg1"/>
                </a:solidFill>
                <a:latin typeface="Arial" charset="0"/>
                <a:ea typeface="Arial" charset="0"/>
                <a:cs typeface="Arial" charset="0"/>
              </a:rPr>
              <a:t>Israël elles-mêmes, et non pas seulement aux </a:t>
            </a:r>
            <a:r>
              <a:rPr lang="fr-FR" sz="1200" i="1" dirty="0" smtClean="0">
                <a:solidFill>
                  <a:schemeClr val="bg1"/>
                </a:solidFill>
                <a:latin typeface="Arial" charset="0"/>
                <a:ea typeface="Arial" charset="0"/>
                <a:cs typeface="Arial" charset="0"/>
              </a:rPr>
              <a:t>nations</a:t>
            </a:r>
            <a:r>
              <a:rPr lang="fr-FR" sz="1200" dirty="0" smtClean="0">
                <a:solidFill>
                  <a:schemeClr val="bg1"/>
                </a:solidFill>
                <a:latin typeface="Arial" charset="0"/>
                <a:ea typeface="Arial" charset="0"/>
                <a:cs typeface="Arial" charset="0"/>
              </a:rPr>
              <a:t> selon le sens traditionnel c</a:t>
            </a:r>
            <a:r>
              <a:rPr lang="mr-IN" sz="1200" dirty="0" smtClean="0">
                <a:solidFill>
                  <a:schemeClr val="bg1"/>
                </a:solidFill>
                <a:latin typeface="Arial" charset="0"/>
                <a:ea typeface="Arial" charset="0"/>
                <a:cs typeface="Arial" charset="0"/>
              </a:rPr>
              <a:t>’</a:t>
            </a:r>
            <a:r>
              <a:rPr lang="fr-FR" sz="1200" dirty="0" smtClean="0">
                <a:solidFill>
                  <a:schemeClr val="bg1"/>
                </a:solidFill>
                <a:latin typeface="Arial" charset="0"/>
                <a:ea typeface="Arial" charset="0"/>
                <a:cs typeface="Arial" charset="0"/>
              </a:rPr>
              <a:t>est-à-dire les Gentils. </a:t>
            </a:r>
          </a:p>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17</a:t>
            </a:fld>
            <a:endParaRPr lang="fr-FR"/>
          </a:p>
        </p:txBody>
      </p:sp>
    </p:spTree>
    <p:extLst>
      <p:ext uri="{BB962C8B-B14F-4D97-AF65-F5344CB8AC3E}">
        <p14:creationId xmlns:p14="http://schemas.microsoft.com/office/powerpoint/2010/main" val="1151503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Par l’Es­prit qui est en lui (</a:t>
            </a:r>
            <a:r>
              <a:rPr lang="fr-FR" sz="1200" b="1" i="0" kern="1200" dirty="0" smtClean="0">
                <a:solidFill>
                  <a:schemeClr val="tx1"/>
                </a:solidFill>
                <a:effectLst/>
                <a:latin typeface="+mn-lt"/>
                <a:ea typeface="+mn-ea"/>
                <a:cs typeface="+mn-cs"/>
              </a:rPr>
              <a:t>verset 26</a:t>
            </a:r>
            <a:r>
              <a:rPr lang="fr-FR" sz="1200" b="0" i="0" kern="1200" dirty="0" smtClean="0">
                <a:solidFill>
                  <a:schemeClr val="tx1"/>
                </a:solidFill>
                <a:effectLst/>
                <a:latin typeface="+mn-lt"/>
                <a:ea typeface="+mn-ea"/>
                <a:cs typeface="+mn-cs"/>
              </a:rPr>
              <a:t>), Si­méon de­vient pro­phète ; sa pen­sée s’é­lève jus­qu’à ce sa­lut que Dieu a pré­paré pour </a:t>
            </a:r>
            <a:r>
              <a:rPr lang="fr-FR" sz="1200" b="0" i="1" kern="1200" dirty="0" smtClean="0">
                <a:solidFill>
                  <a:schemeClr val="tx1"/>
                </a:solidFill>
                <a:effectLst/>
                <a:latin typeface="+mn-lt"/>
                <a:ea typeface="+mn-ea"/>
                <a:cs typeface="+mn-cs"/>
              </a:rPr>
              <a:t>tous les peuples</a:t>
            </a:r>
            <a:r>
              <a:rPr lang="fr-FR" sz="1200" b="0" i="0" kern="1200" dirty="0" smtClean="0">
                <a:solidFill>
                  <a:schemeClr val="tx1"/>
                </a:solidFill>
                <a:effectLst/>
                <a:latin typeface="+mn-lt"/>
                <a:ea typeface="+mn-ea"/>
                <a:cs typeface="+mn-cs"/>
              </a:rPr>
              <a:t>, et que tous ver­ront.</a:t>
            </a:r>
          </a:p>
          <a:p>
            <a:r>
              <a:rPr lang="fr-FR" sz="1200" b="0" i="0" kern="1200" dirty="0" smtClean="0">
                <a:solidFill>
                  <a:schemeClr val="tx1"/>
                </a:solidFill>
                <a:effectLst/>
                <a:latin typeface="+mn-lt"/>
                <a:ea typeface="+mn-ea"/>
                <a:cs typeface="+mn-cs"/>
              </a:rPr>
              <a:t>Chaque mot de ce beau can­tique a une si­gni­fi­ca­tion pro­fonde :</a:t>
            </a:r>
          </a:p>
          <a:p>
            <a:r>
              <a:rPr lang="fr-FR" sz="1200" b="0" i="1" kern="1200" dirty="0" smtClean="0">
                <a:solidFill>
                  <a:schemeClr val="tx1"/>
                </a:solidFill>
                <a:effectLst/>
                <a:latin typeface="+mn-lt"/>
                <a:ea typeface="+mn-ea"/>
                <a:cs typeface="+mn-cs"/>
              </a:rPr>
              <a:t>Maintenant</a:t>
            </a:r>
            <a:r>
              <a:rPr lang="fr-FR" sz="1200" b="0" i="0" kern="1200" dirty="0" smtClean="0">
                <a:solidFill>
                  <a:schemeClr val="tx1"/>
                </a:solidFill>
                <a:effectLst/>
                <a:latin typeface="+mn-lt"/>
                <a:ea typeface="+mn-ea"/>
                <a:cs typeface="+mn-cs"/>
              </a:rPr>
              <a:t> que ta </a:t>
            </a:r>
            <a:r>
              <a:rPr lang="fr-FR" sz="1200" b="0" i="1" kern="1200" dirty="0" smtClean="0">
                <a:solidFill>
                  <a:schemeClr val="tx1"/>
                </a:solidFill>
                <a:effectLst/>
                <a:latin typeface="+mn-lt"/>
                <a:ea typeface="+mn-ea"/>
                <a:cs typeface="+mn-cs"/>
              </a:rPr>
              <a:t>parole</a:t>
            </a:r>
            <a:r>
              <a:rPr lang="fr-FR" sz="1200" b="0" i="0" kern="1200" dirty="0" smtClean="0">
                <a:solidFill>
                  <a:schemeClr val="tx1"/>
                </a:solidFill>
                <a:effectLst/>
                <a:latin typeface="+mn-lt"/>
                <a:ea typeface="+mn-ea"/>
                <a:cs typeface="+mn-cs"/>
              </a:rPr>
              <a:t> est ac­com­plie (</a:t>
            </a:r>
            <a:r>
              <a:rPr lang="fr-FR" sz="1200" b="1" i="0" kern="1200" dirty="0" smtClean="0">
                <a:solidFill>
                  <a:schemeClr val="tx1"/>
                </a:solidFill>
                <a:effectLst/>
                <a:latin typeface="+mn-lt"/>
                <a:ea typeface="+mn-ea"/>
                <a:cs typeface="+mn-cs"/>
              </a:rPr>
              <a:t>verset 26</a:t>
            </a:r>
            <a:r>
              <a:rPr lang="fr-FR" sz="1200" b="0" i="0" kern="1200" dirty="0" smtClean="0">
                <a:solidFill>
                  <a:schemeClr val="tx1"/>
                </a:solidFill>
                <a:effectLst/>
                <a:latin typeface="+mn-lt"/>
                <a:ea typeface="+mn-ea"/>
                <a:cs typeface="+mn-cs"/>
              </a:rPr>
              <a:t>), que </a:t>
            </a:r>
            <a:r>
              <a:rPr lang="fr-FR" sz="1200" b="0" i="1" kern="1200" dirty="0" smtClean="0">
                <a:solidFill>
                  <a:schemeClr val="tx1"/>
                </a:solidFill>
                <a:effectLst/>
                <a:latin typeface="+mn-lt"/>
                <a:ea typeface="+mn-ea"/>
                <a:cs typeface="+mn-cs"/>
              </a:rPr>
              <a:t>mes yeux ont vu ton salut, tu laisses aller ton serviteur</a:t>
            </a:r>
            <a:r>
              <a:rPr lang="fr-FR" sz="1200" b="0" i="0" kern="1200" dirty="0" smtClean="0">
                <a:solidFill>
                  <a:schemeClr val="tx1"/>
                </a:solidFill>
                <a:effectLst/>
                <a:latin typeface="+mn-lt"/>
                <a:ea typeface="+mn-ea"/>
                <a:cs typeface="+mn-cs"/>
              </a:rPr>
              <a:t> (grec) ; tu le </a:t>
            </a:r>
            <a:r>
              <a:rPr lang="fr-FR" sz="1200" b="0" i="1" kern="1200" dirty="0" smtClean="0">
                <a:solidFill>
                  <a:schemeClr val="tx1"/>
                </a:solidFill>
                <a:effectLst/>
                <a:latin typeface="+mn-lt"/>
                <a:ea typeface="+mn-ea"/>
                <a:cs typeface="+mn-cs"/>
              </a:rPr>
              <a:t>délies</a:t>
            </a:r>
            <a:r>
              <a:rPr lang="fr-FR" sz="1200" b="0" i="0" kern="1200" dirty="0" smtClean="0">
                <a:solidFill>
                  <a:schemeClr val="tx1"/>
                </a:solidFill>
                <a:effectLst/>
                <a:latin typeface="+mn-lt"/>
                <a:ea typeface="+mn-ea"/>
                <a:cs typeface="+mn-cs"/>
              </a:rPr>
              <a:t> de toutes les ser­vi­tudes de la vie, tu le mets en li­berté pour qu’il s’en aille jouir de la pleine pos­ses­sion de la lu­mière et de </a:t>
            </a:r>
            <a:r>
              <a:rPr lang="fr-FR" sz="1200" b="0" i="1" kern="1200" dirty="0" smtClean="0">
                <a:solidFill>
                  <a:schemeClr val="tx1"/>
                </a:solidFill>
                <a:effectLst/>
                <a:latin typeface="+mn-lt"/>
                <a:ea typeface="+mn-ea"/>
                <a:cs typeface="+mn-cs"/>
              </a:rPr>
              <a:t>la paix !</a:t>
            </a:r>
            <a:r>
              <a:rPr lang="fr-FR" sz="1200" b="0" i="0" kern="1200" dirty="0" smtClean="0">
                <a:solidFill>
                  <a:schemeClr val="tx1"/>
                </a:solidFill>
                <a:effectLst/>
                <a:latin typeface="+mn-lt"/>
                <a:ea typeface="+mn-ea"/>
                <a:cs typeface="+mn-cs"/>
              </a:rPr>
              <a:t> (</a:t>
            </a:r>
            <a:r>
              <a:rPr lang="fr-FR" sz="1200" b="1" i="0" kern="1200" dirty="0" smtClean="0">
                <a:solidFill>
                  <a:schemeClr val="tx1"/>
                </a:solidFill>
                <a:effectLst/>
                <a:latin typeface="+mn-lt"/>
                <a:ea typeface="+mn-ea"/>
                <a:cs typeface="+mn-cs"/>
              </a:rPr>
              <a:t>Genèse 15.15 ; 2 Rois 22.20</a:t>
            </a:r>
            <a:r>
              <a:rPr lang="fr-FR" sz="1200" b="0" i="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0" i="0" kern="1200" dirty="0" smtClean="0">
                <a:solidFill>
                  <a:schemeClr val="tx1"/>
                </a:solidFill>
                <a:effectLst/>
                <a:latin typeface="+mn-lt"/>
                <a:ea typeface="+mn-ea"/>
                <a:cs typeface="+mn-cs"/>
              </a:rPr>
              <a:t>« Je mets en Sion le salut, et sur Israël ma gloire. Esaïe 46/13</a:t>
            </a:r>
          </a:p>
          <a:p>
            <a:endParaRPr lang="fr-FR" sz="1200" b="0" i="0" kern="1200" dirty="0" smtClean="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18</a:t>
            </a:fld>
            <a:endParaRPr lang="fr-FR"/>
          </a:p>
        </p:txBody>
      </p:sp>
    </p:spTree>
    <p:extLst>
      <p:ext uri="{BB962C8B-B14F-4D97-AF65-F5344CB8AC3E}">
        <p14:creationId xmlns:p14="http://schemas.microsoft.com/office/powerpoint/2010/main" val="15868606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bg1"/>
                </a:solidFill>
                <a:latin typeface="Georgia" charset="0"/>
                <a:ea typeface="Georgia" charset="0"/>
                <a:cs typeface="Georgia" charset="0"/>
              </a:rPr>
              <a:t>Les quatre Evangiles reprennent à leur tour le thème du Serviteur souffrant et voient dans la Passion et la Résurrection de l</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Homme de douleurs la réalisation de la prophétie. </a:t>
            </a:r>
          </a:p>
          <a:p>
            <a:r>
              <a:rPr lang="fr-FR" sz="1200" dirty="0" smtClean="0">
                <a:solidFill>
                  <a:schemeClr val="bg1"/>
                </a:solidFill>
                <a:latin typeface="Georgia" charset="0"/>
                <a:ea typeface="Georgia" charset="0"/>
                <a:cs typeface="Georgia" charset="0"/>
              </a:rPr>
              <a:t>L</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Evangile selon Matthieu revendique à cet égard son enracinement dans Ancien Testament en répétant presque mot pour mot, en </a:t>
            </a:r>
            <a:r>
              <a:rPr lang="fr-FR" sz="1200" dirty="0" err="1" smtClean="0">
                <a:solidFill>
                  <a:schemeClr val="bg1"/>
                </a:solidFill>
                <a:latin typeface="Georgia" charset="0"/>
                <a:ea typeface="Georgia" charset="0"/>
                <a:cs typeface="Georgia" charset="0"/>
              </a:rPr>
              <a:t>Matth</a:t>
            </a:r>
            <a:r>
              <a:rPr lang="fr-FR" sz="1200" dirty="0" smtClean="0">
                <a:solidFill>
                  <a:schemeClr val="bg1"/>
                </a:solidFill>
                <a:latin typeface="Georgia" charset="0"/>
                <a:ea typeface="Georgia" charset="0"/>
                <a:cs typeface="Georgia" charset="0"/>
              </a:rPr>
              <a:t>. </a:t>
            </a:r>
            <a:r>
              <a:rPr lang="fr-FR" sz="1200" u="sng" dirty="0" smtClean="0">
                <a:solidFill>
                  <a:schemeClr val="bg1"/>
                </a:solidFill>
                <a:latin typeface="Georgia" charset="0"/>
                <a:ea typeface="Georgia" charset="0"/>
                <a:cs typeface="Georgia" charset="0"/>
              </a:rPr>
              <a:t>12</a:t>
            </a:r>
            <a:r>
              <a:rPr lang="fr-FR" sz="1200" dirty="0" smtClean="0">
                <a:solidFill>
                  <a:schemeClr val="bg1"/>
                </a:solidFill>
                <a:latin typeface="Georgia" charset="0"/>
                <a:ea typeface="Georgia" charset="0"/>
                <a:cs typeface="Georgia" charset="0"/>
              </a:rPr>
              <a:t>, 16 à 21, les quatre versets initiaux du premier cantique (Esaïe </a:t>
            </a:r>
            <a:r>
              <a:rPr lang="fr-FR" sz="1200" u="sng" dirty="0" smtClean="0">
                <a:solidFill>
                  <a:schemeClr val="bg1"/>
                </a:solidFill>
                <a:latin typeface="Georgia" charset="0"/>
                <a:ea typeface="Georgia" charset="0"/>
                <a:cs typeface="Georgia" charset="0"/>
              </a:rPr>
              <a:t>42</a:t>
            </a:r>
            <a:r>
              <a:rPr lang="fr-FR" sz="1200" dirty="0" smtClean="0">
                <a:solidFill>
                  <a:schemeClr val="bg1"/>
                </a:solidFill>
                <a:latin typeface="Georgia" charset="0"/>
                <a:ea typeface="Georgia" charset="0"/>
                <a:cs typeface="Georgia" charset="0"/>
              </a:rPr>
              <a:t>, 1 à 4) dans une longue citation. </a:t>
            </a:r>
          </a:p>
          <a:p>
            <a:r>
              <a:rPr lang="fr-FR" sz="1200" dirty="0" smtClean="0">
                <a:solidFill>
                  <a:schemeClr val="bg1"/>
                </a:solidFill>
                <a:latin typeface="Georgia" charset="0"/>
                <a:ea typeface="Georgia" charset="0"/>
                <a:cs typeface="Georgia" charset="0"/>
              </a:rPr>
              <a:t>En 1 Cor. </a:t>
            </a:r>
            <a:r>
              <a:rPr lang="fr-FR" sz="1200" u="sng" dirty="0" smtClean="0">
                <a:solidFill>
                  <a:schemeClr val="bg1"/>
                </a:solidFill>
                <a:latin typeface="Georgia" charset="0"/>
                <a:ea typeface="Georgia" charset="0"/>
                <a:cs typeface="Georgia" charset="0"/>
              </a:rPr>
              <a:t>15</a:t>
            </a:r>
            <a:r>
              <a:rPr lang="fr-FR" sz="1200" dirty="0" smtClean="0">
                <a:solidFill>
                  <a:schemeClr val="bg1"/>
                </a:solidFill>
                <a:latin typeface="Georgia" charset="0"/>
                <a:ea typeface="Georgia" charset="0"/>
                <a:cs typeface="Georgia" charset="0"/>
              </a:rPr>
              <a:t>, 3 &amp; 4 que Paul se réfère à Esaïe </a:t>
            </a:r>
            <a:r>
              <a:rPr lang="fr-FR" sz="1200" u="sng" dirty="0" smtClean="0">
                <a:solidFill>
                  <a:schemeClr val="bg1"/>
                </a:solidFill>
                <a:latin typeface="Georgia" charset="0"/>
                <a:ea typeface="Georgia" charset="0"/>
                <a:cs typeface="Georgia" charset="0"/>
              </a:rPr>
              <a:t>53</a:t>
            </a:r>
            <a:r>
              <a:rPr lang="fr-FR" sz="1200" dirty="0" smtClean="0">
                <a:solidFill>
                  <a:schemeClr val="bg1"/>
                </a:solidFill>
                <a:latin typeface="Georgia" charset="0"/>
                <a:ea typeface="Georgia" charset="0"/>
                <a:cs typeface="Georgia" charset="0"/>
              </a:rPr>
              <a:t>. </a:t>
            </a:r>
          </a:p>
          <a:p>
            <a:r>
              <a:rPr lang="fr-FR" sz="1200" dirty="0" smtClean="0">
                <a:solidFill>
                  <a:schemeClr val="bg1"/>
                </a:solidFill>
                <a:latin typeface="Georgia" charset="0"/>
                <a:ea typeface="Georgia" charset="0"/>
                <a:cs typeface="Georgia" charset="0"/>
              </a:rPr>
              <a:t>Dans ce passage Paul énonce la </a:t>
            </a:r>
            <a:r>
              <a:rPr lang="fr-FR" sz="1200" b="1" i="1" dirty="0" smtClean="0">
                <a:solidFill>
                  <a:schemeClr val="bg1"/>
                </a:solidFill>
                <a:latin typeface="Georgia" charset="0"/>
                <a:ea typeface="Georgia" charset="0"/>
                <a:cs typeface="Georgia" charset="0"/>
              </a:rPr>
              <a:t>certitude fondamentale </a:t>
            </a:r>
            <a:r>
              <a:rPr lang="fr-FR" sz="1200" dirty="0" smtClean="0">
                <a:solidFill>
                  <a:schemeClr val="bg1"/>
                </a:solidFill>
                <a:latin typeface="Georgia" charset="0"/>
                <a:ea typeface="Georgia" charset="0"/>
                <a:cs typeface="Georgia" charset="0"/>
              </a:rPr>
              <a:t>de la foi chrétienne, et insiste sur la conformité aux Écritures pour souligner l</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accomplissement de la promesse.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latin typeface="Georgia" charset="0"/>
                <a:ea typeface="Georgia" charset="0"/>
                <a:cs typeface="Georgia" charset="0"/>
              </a:rPr>
              <a:t>Il en va de même pour la 1</a:t>
            </a:r>
            <a:r>
              <a:rPr lang="fr-FR" sz="1200" baseline="30000" dirty="0" smtClean="0">
                <a:solidFill>
                  <a:schemeClr val="bg1"/>
                </a:solidFill>
                <a:latin typeface="Georgia" charset="0"/>
                <a:ea typeface="Georgia" charset="0"/>
                <a:cs typeface="Georgia" charset="0"/>
              </a:rPr>
              <a:t>ère</a:t>
            </a:r>
            <a:r>
              <a:rPr lang="fr-FR" sz="1200" dirty="0" smtClean="0">
                <a:solidFill>
                  <a:schemeClr val="bg1"/>
                </a:solidFill>
                <a:latin typeface="Georgia" charset="0"/>
                <a:ea typeface="Georgia" charset="0"/>
                <a:cs typeface="Georgia" charset="0"/>
              </a:rPr>
              <a:t> Epitre de Pierre (1 P. </a:t>
            </a:r>
            <a:r>
              <a:rPr lang="fr-FR" sz="1200" u="sng" dirty="0" smtClean="0">
                <a:solidFill>
                  <a:schemeClr val="bg1"/>
                </a:solidFill>
                <a:latin typeface="Georgia" charset="0"/>
                <a:ea typeface="Georgia" charset="0"/>
                <a:cs typeface="Georgia" charset="0"/>
              </a:rPr>
              <a:t>2</a:t>
            </a:r>
            <a:r>
              <a:rPr lang="fr-FR" sz="1200" dirty="0" smtClean="0">
                <a:solidFill>
                  <a:schemeClr val="bg1"/>
                </a:solidFill>
                <a:latin typeface="Georgia" charset="0"/>
                <a:ea typeface="Georgia" charset="0"/>
                <a:cs typeface="Georgia" charset="0"/>
              </a:rPr>
              <a:t>, 18-25), dont l</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emprunt au Serviteur souffrant porte davantage sur la signification du malheur, individuel ou collectif. « Vous, domestiques </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a:t>
            </a:r>
          </a:p>
          <a:p>
            <a:endParaRPr lang="fr-FR" sz="1200" dirty="0" smtClean="0">
              <a:solidFill>
                <a:schemeClr val="bg1"/>
              </a:solidFill>
              <a:latin typeface="Georgia" charset="0"/>
              <a:ea typeface="Georgia" charset="0"/>
              <a:cs typeface="Georgia" charset="0"/>
            </a:endParaRPr>
          </a:p>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19</a:t>
            </a:fld>
            <a:endParaRPr lang="fr-FR"/>
          </a:p>
        </p:txBody>
      </p:sp>
    </p:spTree>
    <p:extLst>
      <p:ext uri="{BB962C8B-B14F-4D97-AF65-F5344CB8AC3E}">
        <p14:creationId xmlns:p14="http://schemas.microsoft.com/office/powerpoint/2010/main" val="9111521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latin typeface="Georgia" charset="0"/>
                <a:ea typeface="Georgia" charset="0"/>
                <a:cs typeface="Georgia" charset="0"/>
              </a:rPr>
              <a:t>Ce n</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est pas la puissance qui le caractérise dans </a:t>
            </a:r>
            <a:r>
              <a:rPr lang="fr-FR" sz="1200" b="1" dirty="0" smtClean="0">
                <a:solidFill>
                  <a:schemeClr val="bg1"/>
                </a:solidFill>
                <a:latin typeface="Georgia" charset="0"/>
                <a:ea typeface="Georgia" charset="0"/>
                <a:cs typeface="Georgia" charset="0"/>
              </a:rPr>
              <a:t>le premier chant</a:t>
            </a:r>
            <a:r>
              <a:rPr lang="fr-FR" sz="1200" dirty="0" smtClean="0">
                <a:solidFill>
                  <a:schemeClr val="bg1"/>
                </a:solidFill>
                <a:latin typeface="Georgia" charset="0"/>
                <a:ea typeface="Georgia" charset="0"/>
                <a:cs typeface="Georgia" charset="0"/>
              </a:rPr>
              <a:t> mais </a:t>
            </a:r>
            <a:r>
              <a:rPr lang="fr-FR" sz="1200" b="1" dirty="0" smtClean="0">
                <a:solidFill>
                  <a:schemeClr val="bg1"/>
                </a:solidFill>
                <a:latin typeface="Georgia" charset="0"/>
                <a:ea typeface="Georgia" charset="0"/>
                <a:cs typeface="Georgia" charset="0"/>
              </a:rPr>
              <a:t>l</a:t>
            </a:r>
            <a:r>
              <a:rPr lang="mr-IN" sz="1200" b="1" dirty="0" smtClean="0">
                <a:solidFill>
                  <a:schemeClr val="bg1"/>
                </a:solidFill>
                <a:latin typeface="Georgia" charset="0"/>
                <a:ea typeface="Georgia" charset="0"/>
                <a:cs typeface="Georgia" charset="0"/>
              </a:rPr>
              <a:t>’</a:t>
            </a:r>
            <a:r>
              <a:rPr lang="fr-FR" sz="1200" b="1" dirty="0" smtClean="0">
                <a:solidFill>
                  <a:schemeClr val="bg1"/>
                </a:solidFill>
                <a:latin typeface="Georgia" charset="0"/>
                <a:ea typeface="Georgia" charset="0"/>
                <a:cs typeface="Georgia" charset="0"/>
              </a:rPr>
              <a:t>élection et l</a:t>
            </a:r>
            <a:r>
              <a:rPr lang="mr-IN" sz="1200" b="1" dirty="0" smtClean="0">
                <a:solidFill>
                  <a:schemeClr val="bg1"/>
                </a:solidFill>
                <a:latin typeface="Georgia" charset="0"/>
                <a:ea typeface="Georgia" charset="0"/>
                <a:cs typeface="Georgia" charset="0"/>
              </a:rPr>
              <a:t>’</a:t>
            </a:r>
            <a:r>
              <a:rPr lang="fr-FR" sz="1200" b="1" dirty="0" smtClean="0">
                <a:solidFill>
                  <a:schemeClr val="bg1"/>
                </a:solidFill>
                <a:latin typeface="Georgia" charset="0"/>
                <a:ea typeface="Georgia" charset="0"/>
                <a:cs typeface="Georgia" charset="0"/>
              </a:rPr>
              <a:t>humilité</a:t>
            </a:r>
            <a:r>
              <a:rPr lang="fr-FR" sz="1200" dirty="0" smtClean="0">
                <a:solidFill>
                  <a:schemeClr val="bg1"/>
                </a:solidFill>
                <a:latin typeface="Georgia" charset="0"/>
                <a:ea typeface="Georgia" charset="0"/>
                <a:cs typeface="Georgia" charset="0"/>
              </a:rPr>
              <a:t>. «</a:t>
            </a:r>
            <a:r>
              <a:rPr lang="fr-FR" sz="1200" i="1" dirty="0" smtClean="0">
                <a:solidFill>
                  <a:schemeClr val="bg1"/>
                </a:solidFill>
                <a:latin typeface="Georgia" charset="0"/>
                <a:ea typeface="Georgia" charset="0"/>
                <a:cs typeface="Georgia" charset="0"/>
              </a:rPr>
              <a:t>Il ne criera pas, il ne haussera pas le ton, on n</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entendra pas sa voix sur la place publique. Il n</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écrasera pas le roseau froissé, il n</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éteindra pas la mèche qui faiblit, il fera paraître le jugement en toute fidélité.</a:t>
            </a:r>
            <a:r>
              <a:rPr lang="fr-FR" sz="1200" dirty="0" smtClean="0">
                <a:solidFill>
                  <a:schemeClr val="bg1"/>
                </a:solidFill>
                <a:latin typeface="Georgia" charset="0"/>
                <a:ea typeface="Georgia" charset="0"/>
                <a:cs typeface="Georgia" charset="0"/>
              </a:rPr>
              <a:t>» (Isaïe </a:t>
            </a:r>
            <a:r>
              <a:rPr lang="fr-FR" sz="1200" u="sng" dirty="0" smtClean="0">
                <a:solidFill>
                  <a:schemeClr val="bg1"/>
                </a:solidFill>
                <a:latin typeface="Georgia" charset="0"/>
                <a:ea typeface="Georgia" charset="0"/>
                <a:cs typeface="Georgia" charset="0"/>
              </a:rPr>
              <a:t>42</a:t>
            </a:r>
            <a:r>
              <a:rPr lang="fr-FR" sz="1200" dirty="0" smtClean="0">
                <a:solidFill>
                  <a:schemeClr val="bg1"/>
                </a:solidFill>
                <a:latin typeface="Georgia" charset="0"/>
                <a:ea typeface="Georgia" charset="0"/>
                <a:cs typeface="Georgia" charset="0"/>
              </a:rPr>
              <a:t>, 2-3).</a:t>
            </a:r>
          </a:p>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20</a:t>
            </a:fld>
            <a:endParaRPr lang="fr-FR"/>
          </a:p>
        </p:txBody>
      </p:sp>
    </p:spTree>
    <p:extLst>
      <p:ext uri="{BB962C8B-B14F-4D97-AF65-F5344CB8AC3E}">
        <p14:creationId xmlns:p14="http://schemas.microsoft.com/office/powerpoint/2010/main" val="942359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latin typeface="Georgia" charset="0"/>
                <a:ea typeface="Georgia" charset="0"/>
                <a:cs typeface="Georgia" charset="0"/>
              </a:rPr>
              <a:t>C</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est cet unique appui qui permet au Serviteur d</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espérer contre toute espérance, de persévérer malgré la souffrance : « </a:t>
            </a:r>
            <a:r>
              <a:rPr lang="fr-FR" sz="1200" i="1" dirty="0" smtClean="0">
                <a:solidFill>
                  <a:schemeClr val="bg1"/>
                </a:solidFill>
                <a:latin typeface="Georgia" charset="0"/>
                <a:ea typeface="Georgia" charset="0"/>
                <a:cs typeface="Georgia" charset="0"/>
              </a:rPr>
              <a:t>Le Seigneur Dieu m</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a ouvert l</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oreille, et moi, je ne me suis pas révolté, je ne me suis pas dérobé. J</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ai présenté mon dos à ceux qui me frappaient, et mes joues à ceux qui m</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arrachaient la barbe. Je n</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ai pas protégé mon visage des outrages et des crachats </a:t>
            </a:r>
            <a:r>
              <a:rPr lang="fr-FR" sz="1200" dirty="0" smtClean="0">
                <a:solidFill>
                  <a:schemeClr val="bg1"/>
                </a:solidFill>
                <a:latin typeface="Georgia" charset="0"/>
                <a:ea typeface="Georgia" charset="0"/>
                <a:cs typeface="Georgia" charset="0"/>
              </a:rPr>
              <a:t>» ( 5).</a:t>
            </a:r>
            <a:endParaRPr lang="fr-FR" dirty="0" smtClean="0"/>
          </a:p>
          <a:p>
            <a:r>
              <a:rPr lang="fr-FR" dirty="0" smtClean="0"/>
              <a:t>Expliciter : énoncer formellement, complètement ; rendre plus clair, plus intelligible.</a:t>
            </a:r>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22</a:t>
            </a:fld>
            <a:endParaRPr lang="fr-FR"/>
          </a:p>
        </p:txBody>
      </p:sp>
    </p:spTree>
    <p:extLst>
      <p:ext uri="{BB962C8B-B14F-4D97-AF65-F5344CB8AC3E}">
        <p14:creationId xmlns:p14="http://schemas.microsoft.com/office/powerpoint/2010/main" val="19265840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Il est méprisé et délaissé des hommes, homme de douleurs, et sachant ce que c</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est que la langueur, et comme quelqu</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un de qui on cache sa face ; il est méprisé, et nous n</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avons eu pour lui aucune estime. Certainement, lui, a porté nos langueurs, et s</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est chargé de nos douleurs ; et nous, nous l</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avons estimé battu, frappé de Dieu, et affligé ; mais il a été blessé pour nos transgressions, il a été meurtri pour nos iniquités ; le châtiment de notre paix a été sur lui, et par ses meurtrissures nous sommes guéris </a:t>
            </a:r>
            <a:r>
              <a:rPr lang="fr-FR" sz="1200" dirty="0" smtClean="0">
                <a:solidFill>
                  <a:schemeClr val="bg1"/>
                </a:solidFill>
                <a:latin typeface="Georgia" charset="0"/>
                <a:ea typeface="Georgia" charset="0"/>
                <a:cs typeface="Georgia" charset="0"/>
              </a:rPr>
              <a:t>» (</a:t>
            </a:r>
            <a:r>
              <a:rPr lang="fr-FR" sz="1200" u="sng" dirty="0" smtClean="0">
                <a:solidFill>
                  <a:schemeClr val="bg1"/>
                </a:solidFill>
                <a:latin typeface="Georgia" charset="0"/>
                <a:ea typeface="Georgia" charset="0"/>
                <a:cs typeface="Georgia" charset="0"/>
              </a:rPr>
              <a:t> </a:t>
            </a:r>
            <a:r>
              <a:rPr lang="fr-FR" sz="1200" dirty="0" smtClean="0">
                <a:solidFill>
                  <a:schemeClr val="bg1"/>
                </a:solidFill>
                <a:latin typeface="Georgia" charset="0"/>
                <a:ea typeface="Georgia" charset="0"/>
                <a:cs typeface="Georgia" charset="0"/>
              </a:rPr>
              <a:t>3-5).</a:t>
            </a:r>
          </a:p>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23</a:t>
            </a:fld>
            <a:endParaRPr lang="fr-FR"/>
          </a:p>
        </p:txBody>
      </p:sp>
    </p:spTree>
    <p:extLst>
      <p:ext uri="{BB962C8B-B14F-4D97-AF65-F5344CB8AC3E}">
        <p14:creationId xmlns:p14="http://schemas.microsoft.com/office/powerpoint/2010/main" val="10903168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Un </a:t>
            </a:r>
            <a:r>
              <a:rPr lang="fr-FR" sz="1200" b="1" i="0" kern="1200" dirty="0" smtClean="0">
                <a:solidFill>
                  <a:schemeClr val="tx1"/>
                </a:solidFill>
                <a:effectLst/>
                <a:latin typeface="+mn-lt"/>
                <a:ea typeface="+mn-ea"/>
                <a:cs typeface="+mn-cs"/>
              </a:rPr>
              <a:t>nom théophore</a:t>
            </a:r>
            <a:r>
              <a:rPr lang="fr-FR" sz="1200" b="0" i="0" kern="1200" dirty="0" smtClean="0">
                <a:solidFill>
                  <a:schemeClr val="tx1"/>
                </a:solidFill>
                <a:effectLst/>
                <a:latin typeface="+mn-lt"/>
                <a:ea typeface="+mn-ea"/>
                <a:cs typeface="+mn-cs"/>
              </a:rPr>
              <a:t> (du </a:t>
            </a:r>
            <a:r>
              <a:rPr lang="fr-FR" sz="1200" b="0" i="0" kern="1200" dirty="0" err="1" smtClean="0">
                <a:solidFill>
                  <a:schemeClr val="tx1"/>
                </a:solidFill>
                <a:effectLst/>
                <a:latin typeface="+mn-lt"/>
                <a:ea typeface="+mn-ea"/>
                <a:cs typeface="+mn-cs"/>
              </a:rPr>
              <a:t>grc</a:t>
            </a:r>
            <a:r>
              <a:rPr lang="fr-FR" sz="1200" b="0" i="0" kern="1200" dirty="0" smtClean="0">
                <a:solidFill>
                  <a:schemeClr val="tx1"/>
                </a:solidFill>
                <a:effectLst/>
                <a:latin typeface="+mn-lt"/>
                <a:ea typeface="+mn-ea"/>
                <a:cs typeface="+mn-cs"/>
              </a:rPr>
              <a:t> ancien </a:t>
            </a:r>
            <a:r>
              <a:rPr lang="fr-FR" sz="1200" b="0" i="0" kern="1200" dirty="0" err="1" smtClean="0">
                <a:solidFill>
                  <a:schemeClr val="tx1"/>
                </a:solidFill>
                <a:effectLst/>
                <a:latin typeface="+mn-lt"/>
                <a:ea typeface="+mn-ea"/>
                <a:cs typeface="+mn-cs"/>
              </a:rPr>
              <a:t>θεόφορος</a:t>
            </a:r>
            <a:r>
              <a:rPr lang="fr-FR" sz="1200" b="0" i="0" kern="1200" dirty="0" smtClean="0">
                <a:solidFill>
                  <a:schemeClr val="tx1"/>
                </a:solidFill>
                <a:effectLst/>
                <a:latin typeface="+mn-lt"/>
                <a:ea typeface="+mn-ea"/>
                <a:cs typeface="+mn-cs"/>
              </a:rPr>
              <a:t>, </a:t>
            </a:r>
            <a:r>
              <a:rPr lang="fr-FR" sz="1200" b="0" i="1" kern="1200" dirty="0" err="1" smtClean="0">
                <a:solidFill>
                  <a:schemeClr val="tx1"/>
                </a:solidFill>
                <a:effectLst/>
                <a:latin typeface="+mn-lt"/>
                <a:ea typeface="+mn-ea"/>
                <a:cs typeface="+mn-cs"/>
              </a:rPr>
              <a:t>théophoros</a:t>
            </a:r>
            <a:r>
              <a:rPr lang="fr-FR" sz="1200" b="0" i="0" kern="1200" dirty="0" smtClean="0">
                <a:solidFill>
                  <a:schemeClr val="tx1"/>
                </a:solidFill>
                <a:effectLst/>
                <a:latin typeface="+mn-lt"/>
                <a:ea typeface="+mn-ea"/>
                <a:cs typeface="+mn-cs"/>
              </a:rPr>
              <a:t>, littéralement « qui porte Dieu ») est un nom propre qui contient celui de</a:t>
            </a:r>
            <a:r>
              <a:rPr lang="fr-FR" sz="1200" b="0" i="0" kern="1200" baseline="0" dirty="0" smtClean="0">
                <a:solidFill>
                  <a:schemeClr val="tx1"/>
                </a:solidFill>
                <a:effectLst/>
                <a:latin typeface="+mn-lt"/>
                <a:ea typeface="+mn-ea"/>
                <a:cs typeface="+mn-cs"/>
              </a:rPr>
              <a:t> Dieu Par ex Gabriel Emmanuel Michel Samuel Raphael</a:t>
            </a:r>
            <a:r>
              <a:rPr lang="mr-IN" sz="1200" b="0" i="0" kern="1200" baseline="0" dirty="0" smtClean="0">
                <a:solidFill>
                  <a:schemeClr val="tx1"/>
                </a:solidFill>
                <a:effectLst/>
                <a:latin typeface="+mn-lt"/>
                <a:ea typeface="+mn-ea"/>
                <a:cs typeface="+mn-cs"/>
              </a:rPr>
              <a:t>…</a:t>
            </a:r>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4</a:t>
            </a:fld>
            <a:endParaRPr lang="fr-FR"/>
          </a:p>
        </p:txBody>
      </p:sp>
    </p:spTree>
    <p:extLst>
      <p:ext uri="{BB962C8B-B14F-4D97-AF65-F5344CB8AC3E}">
        <p14:creationId xmlns:p14="http://schemas.microsoft.com/office/powerpoint/2010/main" val="16483363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i="1" dirty="0" smtClean="0">
                <a:solidFill>
                  <a:schemeClr val="bg1"/>
                </a:solidFill>
                <a:latin typeface="Georgia" charset="0"/>
                <a:ea typeface="Georgia" charset="0"/>
                <a:cs typeface="Georgia" charset="0"/>
              </a:rPr>
              <a:t>Quel est son nom, et quel est le nom de son fils, si tu le sais</a:t>
            </a:r>
            <a:r>
              <a:rPr lang="fr-FR" sz="1200" dirty="0" smtClean="0">
                <a:solidFill>
                  <a:schemeClr val="bg1"/>
                </a:solidFill>
                <a:latin typeface="Georgia" charset="0"/>
                <a:ea typeface="Georgia" charset="0"/>
                <a:cs typeface="Georgia" charset="0"/>
              </a:rPr>
              <a:t> Prov. </a:t>
            </a:r>
            <a:r>
              <a:rPr lang="fr-FR" sz="1200" b="1" i="1" dirty="0" smtClean="0">
                <a:solidFill>
                  <a:schemeClr val="bg1"/>
                </a:solidFill>
                <a:latin typeface="Georgia" charset="0"/>
                <a:ea typeface="Georgia" charset="0"/>
                <a:cs typeface="Georgia" charset="0"/>
              </a:rPr>
              <a:t>30</a:t>
            </a:r>
            <a:r>
              <a:rPr lang="fr-FR" sz="1200" dirty="0" smtClean="0">
                <a:solidFill>
                  <a:schemeClr val="bg1"/>
                </a:solidFill>
                <a:latin typeface="Georgia" charset="0"/>
                <a:ea typeface="Georgia" charset="0"/>
                <a:cs typeface="Georgia" charset="0"/>
              </a:rPr>
              <a:t>, 4.</a:t>
            </a:r>
          </a:p>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24</a:t>
            </a:fld>
            <a:endParaRPr lang="fr-FR"/>
          </a:p>
        </p:txBody>
      </p:sp>
    </p:spTree>
    <p:extLst>
      <p:ext uri="{BB962C8B-B14F-4D97-AF65-F5344CB8AC3E}">
        <p14:creationId xmlns:p14="http://schemas.microsoft.com/office/powerpoint/2010/main" val="4962508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26</a:t>
            </a:fld>
            <a:endParaRPr lang="fr-FR"/>
          </a:p>
        </p:txBody>
      </p:sp>
    </p:spTree>
    <p:extLst>
      <p:ext uri="{BB962C8B-B14F-4D97-AF65-F5344CB8AC3E}">
        <p14:creationId xmlns:p14="http://schemas.microsoft.com/office/powerpoint/2010/main" val="13827719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Esaïe 49/3 Et il m</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a dit : Tu es mon serviteur, Israël, en qui je me glorifierai.</a:t>
            </a:r>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27</a:t>
            </a:fld>
            <a:endParaRPr lang="fr-FR"/>
          </a:p>
        </p:txBody>
      </p:sp>
    </p:spTree>
    <p:extLst>
      <p:ext uri="{BB962C8B-B14F-4D97-AF65-F5344CB8AC3E}">
        <p14:creationId xmlns:p14="http://schemas.microsoft.com/office/powerpoint/2010/main" val="3122472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latin typeface="Georgia" charset="0"/>
                <a:ea typeface="Georgia" charset="0"/>
                <a:cs typeface="Georgia" charset="0"/>
              </a:rPr>
              <a:t> A son Baptême, Jésus entendit la voix du Père :</a:t>
            </a:r>
            <a:r>
              <a:rPr lang="fr-FR" sz="1200" i="1" dirty="0" smtClean="0">
                <a:solidFill>
                  <a:schemeClr val="bg1"/>
                </a:solidFill>
                <a:latin typeface="Georgia" charset="0"/>
                <a:ea typeface="Georgia" charset="0"/>
                <a:cs typeface="Georgia" charset="0"/>
              </a:rPr>
              <a:t>« </a:t>
            </a:r>
            <a:r>
              <a:rPr lang="fr-FR" sz="1200" dirty="0" smtClean="0">
                <a:solidFill>
                  <a:schemeClr val="bg1"/>
                </a:solidFill>
                <a:latin typeface="Georgia" charset="0"/>
                <a:ea typeface="Georgia" charset="0"/>
                <a:cs typeface="Georgia" charset="0"/>
              </a:rPr>
              <a:t>Tu es mon Fils bien-aimé ; en toi j</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ai trouvé mon plaisir </a:t>
            </a:r>
            <a:r>
              <a:rPr lang="fr-FR" sz="1200" i="1" dirty="0" smtClean="0">
                <a:solidFill>
                  <a:schemeClr val="bg1"/>
                </a:solidFill>
                <a:latin typeface="Georgia" charset="0"/>
                <a:ea typeface="Georgia" charset="0"/>
                <a:cs typeface="Georgia" charset="0"/>
              </a:rPr>
              <a:t>» </a:t>
            </a:r>
            <a:r>
              <a:rPr lang="fr-FR" sz="1200" dirty="0" smtClean="0">
                <a:solidFill>
                  <a:schemeClr val="bg1"/>
                </a:solidFill>
                <a:latin typeface="Georgia" charset="0"/>
                <a:ea typeface="Georgia" charset="0"/>
                <a:cs typeface="Georgia" charset="0"/>
              </a:rPr>
              <a:t>Marc </a:t>
            </a:r>
            <a:r>
              <a:rPr lang="fr-FR" sz="1200" u="sng" dirty="0" smtClean="0">
                <a:solidFill>
                  <a:schemeClr val="bg1"/>
                </a:solidFill>
                <a:latin typeface="Georgia" charset="0"/>
                <a:ea typeface="Georgia" charset="0"/>
                <a:cs typeface="Georgia" charset="0"/>
              </a:rPr>
              <a:t>1</a:t>
            </a:r>
            <a:r>
              <a:rPr lang="fr-FR" sz="1200" dirty="0" smtClean="0">
                <a:solidFill>
                  <a:schemeClr val="bg1"/>
                </a:solidFill>
                <a:latin typeface="Georgia" charset="0"/>
                <a:ea typeface="Georgia" charset="0"/>
                <a:cs typeface="Georgia" charset="0"/>
              </a:rPr>
              <a:t>, 11 ; Es. </a:t>
            </a:r>
            <a:r>
              <a:rPr lang="fr-FR" sz="1200" u="sng" dirty="0" smtClean="0">
                <a:solidFill>
                  <a:schemeClr val="bg1"/>
                </a:solidFill>
                <a:latin typeface="Georgia" charset="0"/>
                <a:ea typeface="Georgia" charset="0"/>
                <a:cs typeface="Georgia" charset="0"/>
              </a:rPr>
              <a:t>49</a:t>
            </a:r>
            <a:r>
              <a:rPr lang="fr-FR" sz="1200" dirty="0" smtClean="0">
                <a:solidFill>
                  <a:schemeClr val="bg1"/>
                </a:solidFill>
                <a:latin typeface="Georgia" charset="0"/>
                <a:ea typeface="Georgia" charset="0"/>
                <a:cs typeface="Georgia" charset="0"/>
              </a:rPr>
              <a:t>, 3</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latin typeface="Georgia" charset="0"/>
                <a:ea typeface="Georgia" charset="0"/>
                <a:cs typeface="Georgia" charset="0"/>
              </a:rPr>
              <a:t>Il a assumé la mission du Serviteur et, dans la synagogue de Nazareth, présenta son programme au peuple </a:t>
            </a:r>
            <a:r>
              <a:rPr lang="fr-FR" sz="1200" i="1"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«L</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Esprit du Seigneur est sur moi, parce qu</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il m</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a oint pour annoncer de bonnes nouvelles aux pauvres ; il m</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a envoyé pour publier aux captifs la délivrance, et aux aveugles le recouvrement de la vue ; pour renvoyer libres ceux qui sont foulés, et pour publier l</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an agréable du Seigneur </a:t>
            </a:r>
            <a:r>
              <a:rPr lang="fr-FR" sz="1200" i="1"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 Luc </a:t>
            </a:r>
            <a:r>
              <a:rPr lang="fr-FR" sz="1200" u="sng" dirty="0" smtClean="0">
                <a:solidFill>
                  <a:schemeClr val="bg1"/>
                </a:solidFill>
                <a:latin typeface="Georgia" charset="0"/>
                <a:ea typeface="Georgia" charset="0"/>
                <a:cs typeface="Georgia" charset="0"/>
              </a:rPr>
              <a:t>4</a:t>
            </a:r>
            <a:r>
              <a:rPr lang="fr-FR" sz="1200" dirty="0" smtClean="0">
                <a:solidFill>
                  <a:schemeClr val="bg1"/>
                </a:solidFill>
                <a:latin typeface="Georgia" charset="0"/>
                <a:ea typeface="Georgia" charset="0"/>
                <a:cs typeface="Georgia" charset="0"/>
              </a:rPr>
              <a:t>, 18 ; Esaïe </a:t>
            </a:r>
            <a:r>
              <a:rPr lang="fr-FR" sz="1200" u="sng" dirty="0" smtClean="0">
                <a:solidFill>
                  <a:schemeClr val="bg1"/>
                </a:solidFill>
                <a:latin typeface="Georgia" charset="0"/>
                <a:ea typeface="Georgia" charset="0"/>
                <a:cs typeface="Georgia" charset="0"/>
              </a:rPr>
              <a:t>42</a:t>
            </a:r>
            <a:r>
              <a:rPr lang="fr-FR" sz="1200" dirty="0" smtClean="0">
                <a:solidFill>
                  <a:schemeClr val="bg1"/>
                </a:solidFill>
                <a:latin typeface="Georgia" charset="0"/>
                <a:ea typeface="Georgia" charset="0"/>
                <a:cs typeface="Georgia" charset="0"/>
              </a:rPr>
              <a:t>, 7 ; </a:t>
            </a:r>
            <a:r>
              <a:rPr lang="fr-FR" sz="1200" i="1" dirty="0" smtClean="0">
                <a:solidFill>
                  <a:schemeClr val="bg1"/>
                </a:solidFill>
                <a:latin typeface="Georgia" charset="0"/>
                <a:ea typeface="Georgia" charset="0"/>
                <a:cs typeface="Georgia" charset="0"/>
              </a:rPr>
              <a:t>61</a:t>
            </a:r>
            <a:r>
              <a:rPr lang="fr-FR" sz="1200" dirty="0" smtClean="0">
                <a:solidFill>
                  <a:schemeClr val="bg1"/>
                </a:solidFill>
                <a:latin typeface="Georgia" charset="0"/>
                <a:ea typeface="Georgia" charset="0"/>
                <a:cs typeface="Georgia" charset="0"/>
              </a:rPr>
              <a:t>, 1-2</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latin typeface="Georgia" charset="0"/>
                <a:ea typeface="Georgia" charset="0"/>
                <a:cs typeface="Georgia" charset="0"/>
              </a:rPr>
              <a:t>Plus tard, il définit sa mission comme un service : </a:t>
            </a:r>
            <a:r>
              <a:rPr lang="fr-FR" sz="1200" i="1" dirty="0" smtClean="0">
                <a:solidFill>
                  <a:schemeClr val="bg1"/>
                </a:solidFill>
                <a:latin typeface="Georgia" charset="0"/>
                <a:ea typeface="Georgia" charset="0"/>
                <a:cs typeface="Georgia" charset="0"/>
              </a:rPr>
              <a:t>« le fils de l</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homme n</a:t>
            </a:r>
            <a:r>
              <a:rPr lang="mr-IN" sz="1200" i="1" dirty="0" smtClean="0">
                <a:solidFill>
                  <a:schemeClr val="bg1"/>
                </a:solidFill>
                <a:latin typeface="Georgia" charset="0"/>
                <a:ea typeface="Georgia" charset="0"/>
                <a:cs typeface="Georgia" charset="0"/>
              </a:rPr>
              <a:t>’</a:t>
            </a:r>
            <a:r>
              <a:rPr lang="fr-FR" sz="1200" i="1" dirty="0" smtClean="0">
                <a:solidFill>
                  <a:schemeClr val="bg1"/>
                </a:solidFill>
                <a:latin typeface="Georgia" charset="0"/>
                <a:ea typeface="Georgia" charset="0"/>
                <a:cs typeface="Georgia" charset="0"/>
              </a:rPr>
              <a:t>est pas venu pour être servi, mais pour servir et pour donner sa vie en rançon pour plusieurs</a:t>
            </a:r>
            <a:r>
              <a:rPr lang="fr-FR" sz="1200" dirty="0" smtClean="0">
                <a:solidFill>
                  <a:schemeClr val="bg1"/>
                </a:solidFill>
                <a:latin typeface="Georgia" charset="0"/>
                <a:ea typeface="Georgia" charset="0"/>
                <a:cs typeface="Georgia" charset="0"/>
              </a:rPr>
              <a:t> </a:t>
            </a:r>
            <a:r>
              <a:rPr lang="fr-FR" sz="1200" i="1"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 Matt. </a:t>
            </a:r>
            <a:r>
              <a:rPr lang="fr-FR" sz="1200" u="sng" dirty="0" smtClean="0">
                <a:solidFill>
                  <a:schemeClr val="bg1"/>
                </a:solidFill>
                <a:latin typeface="Georgia" charset="0"/>
                <a:ea typeface="Georgia" charset="0"/>
                <a:cs typeface="Georgia" charset="0"/>
              </a:rPr>
              <a:t>20</a:t>
            </a:r>
            <a:r>
              <a:rPr lang="fr-FR" sz="1200" dirty="0" smtClean="0">
                <a:solidFill>
                  <a:schemeClr val="bg1"/>
                </a:solidFill>
                <a:latin typeface="Georgia" charset="0"/>
                <a:ea typeface="Georgia" charset="0"/>
                <a:cs typeface="Georgia" charset="0"/>
              </a:rPr>
              <a:t>, 28</a:t>
            </a:r>
          </a:p>
          <a:p>
            <a:r>
              <a:rPr lang="fr-FR" sz="1200" b="0" i="0" kern="1200" dirty="0" smtClean="0">
                <a:solidFill>
                  <a:schemeClr val="tx1"/>
                </a:solidFill>
                <a:effectLst/>
                <a:latin typeface="+mn-lt"/>
                <a:ea typeface="+mn-ea"/>
                <a:cs typeface="+mn-cs"/>
              </a:rPr>
              <a:t>Esaïe 49/3 Et il m</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a dit : Tu es mon serviteur, Israël, en qui je me glorifierai.</a:t>
            </a:r>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28</a:t>
            </a:fld>
            <a:endParaRPr lang="fr-FR"/>
          </a:p>
        </p:txBody>
      </p:sp>
    </p:spTree>
    <p:extLst>
      <p:ext uri="{BB962C8B-B14F-4D97-AF65-F5344CB8AC3E}">
        <p14:creationId xmlns:p14="http://schemas.microsoft.com/office/powerpoint/2010/main" val="202887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Marc 1 / 14, 15: </a:t>
            </a:r>
            <a:r>
              <a:rPr lang="fr-FR" sz="1200" b="0" i="0" kern="1200" dirty="0" smtClean="0">
                <a:solidFill>
                  <a:schemeClr val="tx1"/>
                </a:solidFill>
                <a:effectLst/>
                <a:latin typeface="+mn-lt"/>
                <a:ea typeface="+mn-ea"/>
                <a:cs typeface="+mn-cs"/>
              </a:rPr>
              <a:t>Mais après que Jean eut été livré, Jésus vint en Galilée, prêchant l</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évangile du royaume de Dieu,</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et disant : Le temps est accompli, et le royaume de Dieu s</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est approché : repentez-vous et croyez à l</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évangile.</a:t>
            </a:r>
          </a:p>
          <a:p>
            <a:r>
              <a:rPr lang="fr-FR" dirty="0" smtClean="0"/>
              <a:t>Esaïe 40/9-10: </a:t>
            </a:r>
            <a:r>
              <a:rPr lang="fr-FR" sz="1200" b="0" i="0" kern="1200" dirty="0" smtClean="0">
                <a:solidFill>
                  <a:schemeClr val="tx1"/>
                </a:solidFill>
                <a:effectLst/>
                <a:latin typeface="+mn-lt"/>
                <a:ea typeface="+mn-ea"/>
                <a:cs typeface="+mn-cs"/>
              </a:rPr>
              <a:t>Sion, messagère de bonnes nouvelles, monte sur une haute montagne ; élève ta voix avec force, Jérusalem, messagère de bonnes nouvelles : élève-la, ne crains point ; dis aux villes de Juda : Voici votre Dieu !</a:t>
            </a:r>
            <a:r>
              <a:rPr lang="fr-FR" sz="1200" b="0" i="0" kern="1200" baseline="0" dirty="0" smtClean="0">
                <a:solidFill>
                  <a:schemeClr val="tx1"/>
                </a:solidFill>
                <a:effectLst/>
                <a:latin typeface="+mn-lt"/>
                <a:ea typeface="+mn-ea"/>
                <a:cs typeface="+mn-cs"/>
              </a:rPr>
              <a:t> </a:t>
            </a:r>
            <a:r>
              <a:rPr lang="fr-FR" sz="1200" b="0" i="0" kern="1200" dirty="0" smtClean="0">
                <a:solidFill>
                  <a:schemeClr val="tx1"/>
                </a:solidFill>
                <a:effectLst/>
                <a:latin typeface="+mn-lt"/>
                <a:ea typeface="+mn-ea"/>
                <a:cs typeface="+mn-cs"/>
              </a:rPr>
              <a:t>Voici, le Seigneur l</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Éternel viendra avec puissance, et son bras dominera pour lui. Voici, son salaire est avec lui, et sa récompense* devant lui.</a:t>
            </a:r>
          </a:p>
          <a:p>
            <a:r>
              <a:rPr lang="fr-FR" dirty="0" smtClean="0"/>
              <a:t>Esaïe 52/ </a:t>
            </a:r>
            <a:r>
              <a:rPr lang="fr-FR" sz="1200" b="0" i="0" kern="1200" dirty="0" smtClean="0">
                <a:solidFill>
                  <a:schemeClr val="tx1"/>
                </a:solidFill>
                <a:effectLst/>
                <a:latin typeface="+mn-lt"/>
                <a:ea typeface="+mn-ea"/>
                <a:cs typeface="+mn-cs"/>
              </a:rPr>
              <a:t>7 Combien sont beaux sur les montagnes les pieds de celui qui apporte de bonnes nouvelles, qui annonce la paix, qui apporte des nouvelles de bonheur, qui annonce le salut, qui dit à Sion : Ton Dieu règne !</a:t>
            </a:r>
          </a:p>
          <a:p>
            <a:r>
              <a:rPr lang="fr-FR" sz="1200" b="0" i="0" kern="1200" dirty="0" smtClean="0">
                <a:solidFill>
                  <a:schemeClr val="tx1"/>
                </a:solidFill>
                <a:effectLst/>
                <a:latin typeface="+mn-lt"/>
                <a:ea typeface="+mn-ea"/>
                <a:cs typeface="+mn-cs"/>
              </a:rPr>
              <a:t>Marc 6/34 Et Jésus, étant sorti, vit une grande foule ; et il fut ému de compassion envers eux, parce qu</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ils étaient comme des brebis qui n</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ont pas de berger ; et il se mit à leur enseigner beaucoup de choses.</a:t>
            </a:r>
          </a:p>
          <a:p>
            <a:r>
              <a:rPr lang="fr-FR" sz="1200" b="0" i="0" kern="1200" dirty="0" smtClean="0">
                <a:solidFill>
                  <a:schemeClr val="tx1"/>
                </a:solidFill>
                <a:effectLst/>
                <a:latin typeface="+mn-lt"/>
                <a:ea typeface="+mn-ea"/>
                <a:cs typeface="+mn-cs"/>
              </a:rPr>
              <a:t>Esaïe 50/4 Le Seigneur l</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Éternel m</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a donné la langue des savants, pour que je sache soutenir par une parole celui qui est las. Il me réveille chaque matin, il réveille mon oreille pour que j</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écoute comme ceux qu</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on enseigne.</a:t>
            </a:r>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29</a:t>
            </a:fld>
            <a:endParaRPr lang="fr-FR"/>
          </a:p>
        </p:txBody>
      </p:sp>
    </p:spTree>
    <p:extLst>
      <p:ext uri="{BB962C8B-B14F-4D97-AF65-F5344CB8AC3E}">
        <p14:creationId xmlns:p14="http://schemas.microsoft.com/office/powerpoint/2010/main" val="12018943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30</a:t>
            </a:fld>
            <a:endParaRPr lang="fr-FR"/>
          </a:p>
        </p:txBody>
      </p:sp>
    </p:spTree>
    <p:extLst>
      <p:ext uri="{BB962C8B-B14F-4D97-AF65-F5344CB8AC3E}">
        <p14:creationId xmlns:p14="http://schemas.microsoft.com/office/powerpoint/2010/main" val="16396320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31</a:t>
            </a:fld>
            <a:endParaRPr lang="fr-FR"/>
          </a:p>
        </p:txBody>
      </p:sp>
    </p:spTree>
    <p:extLst>
      <p:ext uri="{BB962C8B-B14F-4D97-AF65-F5344CB8AC3E}">
        <p14:creationId xmlns:p14="http://schemas.microsoft.com/office/powerpoint/2010/main" val="792279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32</a:t>
            </a:fld>
            <a:endParaRPr lang="fr-FR"/>
          </a:p>
        </p:txBody>
      </p:sp>
    </p:spTree>
    <p:extLst>
      <p:ext uri="{BB962C8B-B14F-4D97-AF65-F5344CB8AC3E}">
        <p14:creationId xmlns:p14="http://schemas.microsoft.com/office/powerpoint/2010/main" val="15014108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latin typeface="Georgia" charset="0"/>
                <a:ea typeface="Georgia" charset="0"/>
                <a:cs typeface="Georgia" charset="0"/>
              </a:rPr>
              <a:t>Le 4</a:t>
            </a:r>
            <a:r>
              <a:rPr lang="fr-FR" sz="1200" baseline="30000" dirty="0" smtClean="0">
                <a:solidFill>
                  <a:schemeClr val="bg1"/>
                </a:solidFill>
                <a:latin typeface="Georgia" charset="0"/>
                <a:ea typeface="Georgia" charset="0"/>
                <a:cs typeface="Georgia" charset="0"/>
              </a:rPr>
              <a:t>ème</a:t>
            </a:r>
            <a:r>
              <a:rPr lang="fr-FR" sz="1200" dirty="0" smtClean="0">
                <a:solidFill>
                  <a:schemeClr val="bg1"/>
                </a:solidFill>
                <a:latin typeface="Georgia" charset="0"/>
                <a:ea typeface="Georgia" charset="0"/>
                <a:cs typeface="Georgia" charset="0"/>
              </a:rPr>
              <a:t> chant est symétrique est composé de cinq strophes de trois versets chacune / Il commence et se termine par une exaltation du Serviteur par Dieu (</a:t>
            </a:r>
            <a:r>
              <a:rPr lang="fr-FR" sz="1200" b="1" i="1" dirty="0" smtClean="0">
                <a:solidFill>
                  <a:schemeClr val="bg1"/>
                </a:solidFill>
                <a:latin typeface="Georgia" charset="0"/>
                <a:ea typeface="Georgia" charset="0"/>
                <a:cs typeface="Georgia" charset="0"/>
              </a:rPr>
              <a:t>52</a:t>
            </a:r>
            <a:r>
              <a:rPr lang="fr-FR" sz="1200" dirty="0" smtClean="0">
                <a:solidFill>
                  <a:schemeClr val="bg1"/>
                </a:solidFill>
                <a:latin typeface="Georgia" charset="0"/>
                <a:ea typeface="Georgia" charset="0"/>
                <a:cs typeface="Georgia" charset="0"/>
              </a:rPr>
              <a:t>, 13-15 &amp; </a:t>
            </a:r>
            <a:r>
              <a:rPr lang="fr-FR" sz="1200" b="1" i="1" dirty="0" smtClean="0">
                <a:solidFill>
                  <a:schemeClr val="bg1"/>
                </a:solidFill>
                <a:latin typeface="Georgia" charset="0"/>
                <a:ea typeface="Georgia" charset="0"/>
                <a:cs typeface="Georgia" charset="0"/>
              </a:rPr>
              <a:t>53</a:t>
            </a:r>
            <a:r>
              <a:rPr lang="fr-FR" sz="1200" dirty="0" smtClean="0">
                <a:solidFill>
                  <a:schemeClr val="bg1"/>
                </a:solidFill>
                <a:latin typeface="Georgia" charset="0"/>
                <a:ea typeface="Georgia" charset="0"/>
                <a:cs typeface="Georgia" charset="0"/>
              </a:rPr>
              <a:t>, 10 </a:t>
            </a:r>
            <a:r>
              <a:rPr lang="mr-IN" sz="1200" dirty="0" smtClean="0">
                <a:solidFill>
                  <a:schemeClr val="bg1"/>
                </a:solidFill>
                <a:latin typeface="Georgia" charset="0"/>
                <a:ea typeface="Georgia" charset="0"/>
                <a:cs typeface="Georgia" charset="0"/>
              </a:rPr>
              <a:t>– </a:t>
            </a:r>
            <a:r>
              <a:rPr lang="fr-FR" sz="1200" dirty="0" smtClean="0">
                <a:solidFill>
                  <a:schemeClr val="bg1"/>
                </a:solidFill>
                <a:latin typeface="Georgia" charset="0"/>
                <a:ea typeface="Georgia" charset="0"/>
                <a:cs typeface="Georgia" charset="0"/>
              </a:rPr>
              <a:t>12) /La partie centrale (</a:t>
            </a:r>
            <a:r>
              <a:rPr lang="fr-FR" sz="1200" b="1" i="1" dirty="0" smtClean="0">
                <a:solidFill>
                  <a:schemeClr val="bg1"/>
                </a:solidFill>
                <a:latin typeface="Georgia" charset="0"/>
                <a:ea typeface="Georgia" charset="0"/>
                <a:cs typeface="Georgia" charset="0"/>
              </a:rPr>
              <a:t>53</a:t>
            </a:r>
            <a:r>
              <a:rPr lang="fr-FR" sz="1200" dirty="0" smtClean="0">
                <a:solidFill>
                  <a:schemeClr val="bg1"/>
                </a:solidFill>
                <a:latin typeface="Georgia" charset="0"/>
                <a:ea typeface="Georgia" charset="0"/>
                <a:cs typeface="Georgia" charset="0"/>
              </a:rPr>
              <a:t>, 1 </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 9) est occupée par le récit du rejet et des souffrances expiatoires du Serviteur.</a:t>
            </a:r>
          </a:p>
          <a:p>
            <a:pPr marL="0" marR="0" indent="0" algn="l" defTabSz="914400" rtl="0" eaLnBrk="1" fontAlgn="auto" latinLnBrk="0" hangingPunct="1">
              <a:lnSpc>
                <a:spcPct val="100000"/>
              </a:lnSpc>
              <a:spcBef>
                <a:spcPts val="0"/>
              </a:spcBef>
              <a:spcAft>
                <a:spcPts val="0"/>
              </a:spcAft>
              <a:buClrTx/>
              <a:buSzTx/>
              <a:buFontTx/>
              <a:buNone/>
              <a:tabLst/>
              <a:defRPr/>
            </a:pPr>
            <a:endParaRPr lang="fr-FR" sz="1200" dirty="0" smtClean="0">
              <a:solidFill>
                <a:schemeClr val="bg1"/>
              </a:solidFill>
              <a:latin typeface="Georgia" charset="0"/>
              <a:ea typeface="Georgia" charset="0"/>
              <a:cs typeface="Georgia" charset="0"/>
            </a:endParaRPr>
          </a:p>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33</a:t>
            </a:fld>
            <a:endParaRPr lang="fr-FR"/>
          </a:p>
        </p:txBody>
      </p:sp>
    </p:spTree>
    <p:extLst>
      <p:ext uri="{BB962C8B-B14F-4D97-AF65-F5344CB8AC3E}">
        <p14:creationId xmlns:p14="http://schemas.microsoft.com/office/powerpoint/2010/main" val="14553432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34</a:t>
            </a:fld>
            <a:endParaRPr lang="fr-FR"/>
          </a:p>
        </p:txBody>
      </p:sp>
    </p:spTree>
    <p:extLst>
      <p:ext uri="{BB962C8B-B14F-4D97-AF65-F5344CB8AC3E}">
        <p14:creationId xmlns:p14="http://schemas.microsoft.com/office/powerpoint/2010/main" val="18260296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chemeClr val="bg1"/>
                </a:solidFill>
                <a:latin typeface="Georgia" charset="0"/>
                <a:ea typeface="Georgia" charset="0"/>
                <a:cs typeface="Georgia" charset="0"/>
              </a:rPr>
              <a:t>La vision d</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Ésaïe, fils d</a:t>
            </a:r>
            <a:r>
              <a:rPr lang="mr-IN" dirty="0" smtClean="0">
                <a:solidFill>
                  <a:schemeClr val="bg1"/>
                </a:solidFill>
                <a:latin typeface="Georgia" charset="0"/>
                <a:ea typeface="Georgia" charset="0"/>
                <a:cs typeface="Georgia" charset="0"/>
              </a:rPr>
              <a:t>’</a:t>
            </a:r>
            <a:r>
              <a:rPr lang="fr-FR" dirty="0" err="1" smtClean="0">
                <a:solidFill>
                  <a:schemeClr val="bg1"/>
                </a:solidFill>
                <a:latin typeface="Georgia" charset="0"/>
                <a:ea typeface="Georgia" charset="0"/>
                <a:cs typeface="Georgia" charset="0"/>
              </a:rPr>
              <a:t>Amots</a:t>
            </a:r>
            <a:r>
              <a:rPr lang="fr-FR" dirty="0" smtClean="0">
                <a:solidFill>
                  <a:schemeClr val="bg1"/>
                </a:solidFill>
                <a:latin typeface="Georgia" charset="0"/>
                <a:ea typeface="Georgia" charset="0"/>
                <a:cs typeface="Georgia" charset="0"/>
              </a:rPr>
              <a:t>, qu</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il a vue touchant Juda et Jérusalem, aux jours d</a:t>
            </a:r>
            <a:r>
              <a:rPr lang="mr-IN" dirty="0" smtClean="0">
                <a:solidFill>
                  <a:schemeClr val="bg1"/>
                </a:solidFill>
                <a:latin typeface="Georgia" charset="0"/>
                <a:ea typeface="Georgia" charset="0"/>
                <a:cs typeface="Georgia" charset="0"/>
              </a:rPr>
              <a:t>’</a:t>
            </a:r>
            <a:r>
              <a:rPr lang="fr-FR" dirty="0" err="1" smtClean="0">
                <a:solidFill>
                  <a:schemeClr val="bg1"/>
                </a:solidFill>
                <a:latin typeface="Georgia" charset="0"/>
                <a:ea typeface="Georgia" charset="0"/>
                <a:cs typeface="Georgia" charset="0"/>
              </a:rPr>
              <a:t>Ozias</a:t>
            </a:r>
            <a:r>
              <a:rPr lang="fr-FR" dirty="0" smtClean="0">
                <a:solidFill>
                  <a:schemeClr val="bg1"/>
                </a:solidFill>
                <a:latin typeface="Georgia" charset="0"/>
                <a:ea typeface="Georgia" charset="0"/>
                <a:cs typeface="Georgia" charset="0"/>
              </a:rPr>
              <a:t>, de </a:t>
            </a:r>
            <a:r>
              <a:rPr lang="fr-FR" dirty="0" err="1" smtClean="0">
                <a:solidFill>
                  <a:schemeClr val="bg1"/>
                </a:solidFill>
                <a:latin typeface="Georgia" charset="0"/>
                <a:ea typeface="Georgia" charset="0"/>
                <a:cs typeface="Georgia" charset="0"/>
              </a:rPr>
              <a:t>Jotham</a:t>
            </a:r>
            <a:r>
              <a:rPr lang="fr-FR" dirty="0" smtClean="0">
                <a:solidFill>
                  <a:schemeClr val="bg1"/>
                </a:solidFill>
                <a:latin typeface="Georgia" charset="0"/>
                <a:ea typeface="Georgia" charset="0"/>
                <a:cs typeface="Georgia" charset="0"/>
              </a:rPr>
              <a:t>, d</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Achaz, et d</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Ézéchias, rois de Juda. Es. 1/ 1</a:t>
            </a:r>
            <a:endParaRPr lang="fr-FR" dirty="0">
              <a:solidFill>
                <a:schemeClr val="bg1"/>
              </a:solidFill>
              <a:latin typeface="Georgia" charset="0"/>
              <a:ea typeface="Georgia" charset="0"/>
              <a:cs typeface="Georgia" charset="0"/>
            </a:endParaRPr>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5</a:t>
            </a:fld>
            <a:endParaRPr lang="fr-FR"/>
          </a:p>
        </p:txBody>
      </p:sp>
    </p:spTree>
    <p:extLst>
      <p:ext uri="{BB962C8B-B14F-4D97-AF65-F5344CB8AC3E}">
        <p14:creationId xmlns:p14="http://schemas.microsoft.com/office/powerpoint/2010/main" val="19341052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smtClean="0">
                <a:solidFill>
                  <a:schemeClr val="bg1"/>
                </a:solidFill>
                <a:latin typeface="Arial" charset="0"/>
                <a:ea typeface="Arial" charset="0"/>
                <a:cs typeface="Arial" charset="0"/>
              </a:rPr>
              <a:t>cf. Ps. </a:t>
            </a:r>
            <a:r>
              <a:rPr lang="fr-FR" sz="1200" b="1" i="1" dirty="0" smtClean="0">
                <a:solidFill>
                  <a:schemeClr val="bg1"/>
                </a:solidFill>
                <a:latin typeface="Arial" charset="0"/>
                <a:ea typeface="Arial" charset="0"/>
                <a:cs typeface="Arial" charset="0"/>
              </a:rPr>
              <a:t>22</a:t>
            </a:r>
            <a:r>
              <a:rPr lang="fr-FR" sz="1200" dirty="0" smtClean="0">
                <a:solidFill>
                  <a:schemeClr val="bg1"/>
                </a:solidFill>
                <a:latin typeface="Arial" charset="0"/>
                <a:ea typeface="Arial" charset="0"/>
                <a:cs typeface="Arial" charset="0"/>
              </a:rPr>
              <a:t>, 7 ; </a:t>
            </a:r>
            <a:r>
              <a:rPr lang="fr-FR" sz="1200" b="1" i="1" dirty="0" smtClean="0">
                <a:solidFill>
                  <a:schemeClr val="bg1"/>
                </a:solidFill>
                <a:latin typeface="Arial" charset="0"/>
                <a:ea typeface="Arial" charset="0"/>
                <a:cs typeface="Arial" charset="0"/>
              </a:rPr>
              <a:t>31</a:t>
            </a:r>
            <a:r>
              <a:rPr lang="fr-FR" sz="1200" dirty="0" smtClean="0">
                <a:solidFill>
                  <a:schemeClr val="bg1"/>
                </a:solidFill>
                <a:latin typeface="Arial" charset="0"/>
                <a:ea typeface="Arial" charset="0"/>
                <a:cs typeface="Arial" charset="0"/>
              </a:rPr>
              <a:t>, 12 ; Job </a:t>
            </a:r>
            <a:r>
              <a:rPr lang="fr-FR" sz="1200" b="1" i="1" dirty="0" smtClean="0">
                <a:solidFill>
                  <a:schemeClr val="bg1"/>
                </a:solidFill>
                <a:latin typeface="Arial" charset="0"/>
                <a:ea typeface="Arial" charset="0"/>
                <a:cs typeface="Arial" charset="0"/>
              </a:rPr>
              <a:t>19</a:t>
            </a:r>
            <a:r>
              <a:rPr lang="fr-FR" sz="1200" dirty="0" smtClean="0">
                <a:solidFill>
                  <a:schemeClr val="bg1"/>
                </a:solidFill>
                <a:latin typeface="Arial" charset="0"/>
                <a:ea typeface="Arial" charset="0"/>
                <a:cs typeface="Arial" charset="0"/>
              </a:rPr>
              <a:t>, 13, 18-19 ; Matt. </a:t>
            </a:r>
            <a:r>
              <a:rPr lang="fr-FR" sz="1200" b="1" i="1" dirty="0" smtClean="0">
                <a:solidFill>
                  <a:schemeClr val="bg1"/>
                </a:solidFill>
                <a:latin typeface="Arial" charset="0"/>
                <a:ea typeface="Arial" charset="0"/>
                <a:cs typeface="Arial" charset="0"/>
              </a:rPr>
              <a:t>27</a:t>
            </a:r>
            <a:r>
              <a:rPr lang="fr-FR" sz="1200" dirty="0" smtClean="0">
                <a:solidFill>
                  <a:schemeClr val="bg1"/>
                </a:solidFill>
                <a:latin typeface="Arial" charset="0"/>
                <a:ea typeface="Arial" charset="0"/>
                <a:cs typeface="Arial" charset="0"/>
              </a:rPr>
              <a:t>, 39 ; Jean </a:t>
            </a:r>
            <a:r>
              <a:rPr lang="fr-FR" sz="1200" b="1" i="1" dirty="0" smtClean="0">
                <a:solidFill>
                  <a:schemeClr val="bg1"/>
                </a:solidFill>
                <a:latin typeface="Arial" charset="0"/>
                <a:ea typeface="Arial" charset="0"/>
                <a:cs typeface="Arial" charset="0"/>
              </a:rPr>
              <a:t>19</a:t>
            </a:r>
            <a:r>
              <a:rPr lang="fr-FR" sz="1200" dirty="0" smtClean="0">
                <a:solidFill>
                  <a:schemeClr val="bg1"/>
                </a:solidFill>
                <a:latin typeface="Arial" charset="0"/>
                <a:ea typeface="Arial" charset="0"/>
                <a:cs typeface="Arial" charset="0"/>
              </a:rPr>
              <a:t>, 6 ; 1 Cor. </a:t>
            </a:r>
            <a:r>
              <a:rPr lang="fr-FR" sz="1200" b="1" i="1" dirty="0" smtClean="0">
                <a:solidFill>
                  <a:schemeClr val="bg1"/>
                </a:solidFill>
                <a:latin typeface="Arial" charset="0"/>
                <a:ea typeface="Arial" charset="0"/>
                <a:cs typeface="Arial" charset="0"/>
              </a:rPr>
              <a:t>1</a:t>
            </a:r>
            <a:r>
              <a:rPr lang="fr-FR" sz="1200" dirty="0" smtClean="0">
                <a:solidFill>
                  <a:schemeClr val="bg1"/>
                </a:solidFill>
                <a:latin typeface="Arial" charset="0"/>
                <a:ea typeface="Arial" charset="0"/>
                <a:cs typeface="Arial" charset="0"/>
              </a:rPr>
              <a:t>, 23 ; Gal. </a:t>
            </a:r>
            <a:r>
              <a:rPr lang="fr-FR" sz="1200" b="1" i="1" dirty="0" smtClean="0">
                <a:solidFill>
                  <a:schemeClr val="bg1"/>
                </a:solidFill>
                <a:latin typeface="Arial" charset="0"/>
                <a:ea typeface="Arial" charset="0"/>
                <a:cs typeface="Arial" charset="0"/>
              </a:rPr>
              <a:t>5</a:t>
            </a:r>
            <a:r>
              <a:rPr lang="fr-FR" sz="1200" dirty="0" smtClean="0">
                <a:solidFill>
                  <a:schemeClr val="bg1"/>
                </a:solidFill>
                <a:latin typeface="Arial" charset="0"/>
                <a:ea typeface="Arial" charset="0"/>
                <a:cs typeface="Arial" charset="0"/>
              </a:rPr>
              <a:t>, 11.</a:t>
            </a:r>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35</a:t>
            </a:fld>
            <a:endParaRPr lang="fr-FR"/>
          </a:p>
        </p:txBody>
      </p:sp>
    </p:spTree>
    <p:extLst>
      <p:ext uri="{BB962C8B-B14F-4D97-AF65-F5344CB8AC3E}">
        <p14:creationId xmlns:p14="http://schemas.microsoft.com/office/powerpoint/2010/main" val="7332602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chemeClr val="bg1"/>
                </a:solidFill>
              </a:rPr>
              <a:t>En effet, ce n</a:t>
            </a:r>
            <a:r>
              <a:rPr lang="mr-IN" dirty="0" smtClean="0">
                <a:solidFill>
                  <a:schemeClr val="bg1"/>
                </a:solidFill>
              </a:rPr>
              <a:t>’</a:t>
            </a:r>
            <a:r>
              <a:rPr lang="fr-FR" dirty="0" smtClean="0">
                <a:solidFill>
                  <a:schemeClr val="bg1"/>
                </a:solidFill>
              </a:rPr>
              <a:t>est nullement pour lui-même que Jésus a souffert mais pour nous les pécheurs, qu</a:t>
            </a:r>
            <a:r>
              <a:rPr lang="mr-IN" dirty="0" smtClean="0">
                <a:solidFill>
                  <a:schemeClr val="bg1"/>
                </a:solidFill>
              </a:rPr>
              <a:t>’</a:t>
            </a:r>
            <a:r>
              <a:rPr lang="fr-FR" dirty="0" smtClean="0">
                <a:solidFill>
                  <a:schemeClr val="bg1"/>
                </a:solidFill>
              </a:rPr>
              <a:t>il est venu sauver. </a:t>
            </a:r>
          </a:p>
          <a:p>
            <a:r>
              <a:rPr lang="fr-FR" dirty="0" smtClean="0">
                <a:solidFill>
                  <a:schemeClr val="bg1"/>
                </a:solidFill>
              </a:rPr>
              <a:t>A la croix, ce sont nos péchés qu</a:t>
            </a:r>
            <a:r>
              <a:rPr lang="mr-IN" dirty="0" smtClean="0">
                <a:solidFill>
                  <a:schemeClr val="bg1"/>
                </a:solidFill>
              </a:rPr>
              <a:t>’</a:t>
            </a:r>
            <a:r>
              <a:rPr lang="fr-FR" dirty="0" smtClean="0">
                <a:solidFill>
                  <a:schemeClr val="bg1"/>
                </a:solidFill>
              </a:rPr>
              <a:t>il portait, v. 5 ; cf. le bouc émissaire, L 16:22 ; </a:t>
            </a:r>
            <a:r>
              <a:rPr lang="fr-FR" dirty="0" err="1" smtClean="0">
                <a:solidFill>
                  <a:schemeClr val="bg1"/>
                </a:solidFill>
              </a:rPr>
              <a:t>Jn</a:t>
            </a:r>
            <a:r>
              <a:rPr lang="fr-FR" dirty="0" smtClean="0">
                <a:solidFill>
                  <a:schemeClr val="bg1"/>
                </a:solidFill>
              </a:rPr>
              <a:t>. 1:29 ; Hé. 9:28 ; I Pi. 2:24.</a:t>
            </a:r>
          </a:p>
          <a:p>
            <a:r>
              <a:rPr lang="fr-FR" dirty="0" smtClean="0">
                <a:solidFill>
                  <a:schemeClr val="bg1"/>
                </a:solidFill>
              </a:rPr>
              <a:t>Il a été ainsi frappé, blessé, écrasé par Dieu, </a:t>
            </a:r>
            <a:r>
              <a:rPr lang="fr-FR" dirty="0" err="1" smtClean="0">
                <a:solidFill>
                  <a:schemeClr val="bg1"/>
                </a:solidFill>
              </a:rPr>
              <a:t>Za</a:t>
            </a:r>
            <a:r>
              <a:rPr lang="fr-FR" dirty="0" smtClean="0">
                <a:solidFill>
                  <a:schemeClr val="bg1"/>
                </a:solidFill>
              </a:rPr>
              <a:t>. 13:7.</a:t>
            </a:r>
          </a:p>
          <a:p>
            <a:r>
              <a:rPr lang="fr-FR" dirty="0" smtClean="0">
                <a:solidFill>
                  <a:schemeClr val="bg1"/>
                </a:solidFill>
              </a:rPr>
              <a:t>Dieu a mis sur lui toutes les iniquités des hommes puis l</a:t>
            </a:r>
            <a:r>
              <a:rPr lang="mr-IN" dirty="0" smtClean="0">
                <a:solidFill>
                  <a:schemeClr val="bg1"/>
                </a:solidFill>
              </a:rPr>
              <a:t>’</a:t>
            </a:r>
            <a:r>
              <a:rPr lang="fr-FR" dirty="0" smtClean="0">
                <a:solidFill>
                  <a:schemeClr val="bg1"/>
                </a:solidFill>
              </a:rPr>
              <a:t>a châtié à cause de ces péchés qu</a:t>
            </a:r>
            <a:r>
              <a:rPr lang="mr-IN" dirty="0" smtClean="0">
                <a:solidFill>
                  <a:schemeClr val="bg1"/>
                </a:solidFill>
              </a:rPr>
              <a:t>’</a:t>
            </a:r>
            <a:r>
              <a:rPr lang="fr-FR" dirty="0" smtClean="0">
                <a:solidFill>
                  <a:schemeClr val="bg1"/>
                </a:solidFill>
              </a:rPr>
              <a:t>il a pris sur lui. </a:t>
            </a:r>
          </a:p>
          <a:p>
            <a:r>
              <a:rPr lang="fr-FR" dirty="0" smtClean="0">
                <a:solidFill>
                  <a:schemeClr val="bg1"/>
                </a:solidFill>
              </a:rPr>
              <a:t>Cette expiation des péchés des hommes permet à Dieu de faire grâce aux pécheurs et de les ramener de leur chemin de perdition sur le chemin du salut.</a:t>
            </a:r>
          </a:p>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36</a:t>
            </a:fld>
            <a:endParaRPr lang="fr-FR"/>
          </a:p>
        </p:txBody>
      </p:sp>
    </p:spTree>
    <p:extLst>
      <p:ext uri="{BB962C8B-B14F-4D97-AF65-F5344CB8AC3E}">
        <p14:creationId xmlns:p14="http://schemas.microsoft.com/office/powerpoint/2010/main" val="97697470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chemeClr val="bg1"/>
                </a:solidFill>
                <a:latin typeface="Georgia" charset="0"/>
                <a:ea typeface="Georgia" charset="0"/>
                <a:cs typeface="Georgia" charset="0"/>
              </a:rPr>
              <a:t>Alors qu</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on le maltraite avec brutalité, il s</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humilie avec patience et douceur, I Pi. 2:21-23. </a:t>
            </a:r>
          </a:p>
          <a:p>
            <a:r>
              <a:rPr lang="fr-FR" dirty="0" smtClean="0">
                <a:solidFill>
                  <a:schemeClr val="bg1"/>
                </a:solidFill>
                <a:latin typeface="Georgia" charset="0"/>
                <a:ea typeface="Georgia" charset="0"/>
                <a:cs typeface="Georgia" charset="0"/>
              </a:rPr>
              <a:t>Sa soumission à la volonté de Dieu est exprimée au vers. 7 par deux images :</a:t>
            </a:r>
          </a:p>
          <a:p>
            <a:pPr lvl="0"/>
            <a:r>
              <a:rPr lang="fr-FR" dirty="0" smtClean="0">
                <a:solidFill>
                  <a:schemeClr val="bg1"/>
                </a:solidFill>
                <a:latin typeface="Georgia" charset="0"/>
                <a:ea typeface="Georgia" charset="0"/>
                <a:cs typeface="Georgia" charset="0"/>
              </a:rPr>
              <a:t>- l</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agneau qu</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on immole, comme l</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agneau pascal, Ex. 12:3 ; I Pi. 1:19 ; cf. </a:t>
            </a:r>
            <a:r>
              <a:rPr lang="fr-FR" dirty="0" err="1" smtClean="0">
                <a:solidFill>
                  <a:schemeClr val="bg1"/>
                </a:solidFill>
                <a:latin typeface="Georgia" charset="0"/>
                <a:ea typeface="Georgia" charset="0"/>
                <a:cs typeface="Georgia" charset="0"/>
              </a:rPr>
              <a:t>Jé</a:t>
            </a:r>
            <a:r>
              <a:rPr lang="fr-FR" dirty="0" smtClean="0">
                <a:solidFill>
                  <a:schemeClr val="bg1"/>
                </a:solidFill>
                <a:latin typeface="Georgia" charset="0"/>
                <a:ea typeface="Georgia" charset="0"/>
                <a:cs typeface="Georgia" charset="0"/>
              </a:rPr>
              <a:t>. 11:19 ; 12:3.</a:t>
            </a:r>
          </a:p>
          <a:p>
            <a:pPr lvl="0"/>
            <a:r>
              <a:rPr lang="fr-FR" dirty="0" smtClean="0">
                <a:solidFill>
                  <a:schemeClr val="bg1"/>
                </a:solidFill>
                <a:latin typeface="Georgia" charset="0"/>
                <a:ea typeface="Georgia" charset="0"/>
                <a:cs typeface="Georgia" charset="0"/>
              </a:rPr>
              <a:t>- la brebis sous la main des tondeurs.</a:t>
            </a:r>
          </a:p>
          <a:p>
            <a:r>
              <a:rPr lang="fr-FR" dirty="0" smtClean="0">
                <a:solidFill>
                  <a:schemeClr val="bg1"/>
                </a:solidFill>
                <a:latin typeface="Georgia" charset="0"/>
                <a:ea typeface="Georgia" charset="0"/>
                <a:cs typeface="Georgia" charset="0"/>
              </a:rPr>
              <a:t>Il a été victime d</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un jugement inique de la part des hommes, des chefs et des autorités de son pays et de Rome, Mt. 26:59 ; 27:26 ; </a:t>
            </a:r>
            <a:r>
              <a:rPr lang="fr-FR" dirty="0" err="1" smtClean="0">
                <a:solidFill>
                  <a:schemeClr val="bg1"/>
                </a:solidFill>
                <a:latin typeface="Georgia" charset="0"/>
                <a:ea typeface="Georgia" charset="0"/>
                <a:cs typeface="Georgia" charset="0"/>
              </a:rPr>
              <a:t>Ac</a:t>
            </a:r>
            <a:r>
              <a:rPr lang="fr-FR" dirty="0" smtClean="0">
                <a:solidFill>
                  <a:schemeClr val="bg1"/>
                </a:solidFill>
                <a:latin typeface="Georgia" charset="0"/>
                <a:ea typeface="Georgia" charset="0"/>
                <a:cs typeface="Georgia" charset="0"/>
              </a:rPr>
              <a:t>. 3:13-15. </a:t>
            </a:r>
          </a:p>
          <a:p>
            <a:r>
              <a:rPr lang="fr-FR" dirty="0" smtClean="0">
                <a:solidFill>
                  <a:schemeClr val="bg1"/>
                </a:solidFill>
                <a:latin typeface="Georgia" charset="0"/>
                <a:ea typeface="Georgia" charset="0"/>
                <a:cs typeface="Georgia" charset="0"/>
              </a:rPr>
              <a:t>Personne n</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a compris l</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œuvre d</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expiation que le Serviteur a accompli en mourant. </a:t>
            </a:r>
          </a:p>
          <a:p>
            <a:r>
              <a:rPr lang="fr-FR" dirty="0" smtClean="0">
                <a:solidFill>
                  <a:schemeClr val="bg1"/>
                </a:solidFill>
                <a:latin typeface="Georgia" charset="0"/>
                <a:ea typeface="Georgia" charset="0"/>
                <a:cs typeface="Georgia" charset="0"/>
              </a:rPr>
              <a:t>Ceux qui l</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ont condamné à mort ont voulu l</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enterrer avec les méchants, 9a ; Mt. 27:38, mais Dieu a pourvu à ce qu</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il fût mis dans le tombeau d</a:t>
            </a:r>
            <a:r>
              <a:rPr lang="mr-IN" dirty="0" smtClean="0">
                <a:solidFill>
                  <a:schemeClr val="bg1"/>
                </a:solidFill>
                <a:latin typeface="Georgia" charset="0"/>
                <a:ea typeface="Georgia" charset="0"/>
                <a:cs typeface="Georgia" charset="0"/>
              </a:rPr>
              <a:t>’</a:t>
            </a:r>
            <a:r>
              <a:rPr lang="fr-FR" dirty="0" smtClean="0">
                <a:solidFill>
                  <a:schemeClr val="bg1"/>
                </a:solidFill>
                <a:latin typeface="Georgia" charset="0"/>
                <a:ea typeface="Georgia" charset="0"/>
                <a:cs typeface="Georgia" charset="0"/>
              </a:rPr>
              <a:t>un riche afin de démontrer son innocence, Mt. 27:57-60</a:t>
            </a:r>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37</a:t>
            </a:fld>
            <a:endParaRPr lang="fr-FR"/>
          </a:p>
        </p:txBody>
      </p:sp>
    </p:spTree>
    <p:extLst>
      <p:ext uri="{BB962C8B-B14F-4D97-AF65-F5344CB8AC3E}">
        <p14:creationId xmlns:p14="http://schemas.microsoft.com/office/powerpoint/2010/main" val="61481321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lvl="0"/>
            <a:r>
              <a:rPr lang="fr-FR" dirty="0" smtClean="0">
                <a:solidFill>
                  <a:schemeClr val="bg1"/>
                </a:solidFill>
              </a:rPr>
              <a:t>Le Messie</a:t>
            </a:r>
            <a:r>
              <a:rPr lang="fr-FR" baseline="0" dirty="0" smtClean="0">
                <a:solidFill>
                  <a:schemeClr val="bg1"/>
                </a:solidFill>
              </a:rPr>
              <a:t> s’</a:t>
            </a:r>
            <a:r>
              <a:rPr lang="fr-FR" dirty="0" smtClean="0">
                <a:solidFill>
                  <a:schemeClr val="bg1"/>
                </a:solidFill>
              </a:rPr>
              <a:t>offert pour payer la dette (la rançon, Mt. 20:28 ) dont les hommes pécheurs étaient incapables de s</a:t>
            </a:r>
            <a:r>
              <a:rPr lang="mr-IN" dirty="0" smtClean="0">
                <a:solidFill>
                  <a:schemeClr val="bg1"/>
                </a:solidFill>
              </a:rPr>
              <a:t>’</a:t>
            </a:r>
            <a:r>
              <a:rPr lang="fr-FR" dirty="0" smtClean="0">
                <a:solidFill>
                  <a:schemeClr val="bg1"/>
                </a:solidFill>
              </a:rPr>
              <a:t>acquitter puisque aucune bonne œuvre ne peut effacer un péché.</a:t>
            </a:r>
          </a:p>
          <a:p>
            <a:pPr lvl="0"/>
            <a:r>
              <a:rPr lang="fr-FR" dirty="0" smtClean="0">
                <a:solidFill>
                  <a:schemeClr val="bg1"/>
                </a:solidFill>
              </a:rPr>
              <a:t>Par son obéissance, ce Serviteur revivra et pourra constater que beaucoup d</a:t>
            </a:r>
            <a:r>
              <a:rPr lang="mr-IN" dirty="0" smtClean="0">
                <a:solidFill>
                  <a:schemeClr val="bg1"/>
                </a:solidFill>
              </a:rPr>
              <a:t>’</a:t>
            </a:r>
            <a:r>
              <a:rPr lang="fr-FR" dirty="0" smtClean="0">
                <a:solidFill>
                  <a:schemeClr val="bg1"/>
                </a:solidFill>
              </a:rPr>
              <a:t>hommes seront justifiés par son sacrifice, 45/25 ; Rom. 3/21-26 ; 2 Co. 5/21.</a:t>
            </a:r>
          </a:p>
          <a:p>
            <a:pPr lvl="0"/>
            <a:r>
              <a:rPr lang="fr-FR" dirty="0" smtClean="0">
                <a:solidFill>
                  <a:schemeClr val="bg1"/>
                </a:solidFill>
              </a:rPr>
              <a:t>Le Serviteur méprisé deviendra un Puissant de la terre </a:t>
            </a:r>
            <a:r>
              <a:rPr lang="fr-FR" dirty="0" err="1" smtClean="0">
                <a:solidFill>
                  <a:schemeClr val="bg1"/>
                </a:solidFill>
              </a:rPr>
              <a:t>lorsqu</a:t>
            </a:r>
            <a:r>
              <a:rPr lang="mr-IN" dirty="0" smtClean="0">
                <a:solidFill>
                  <a:schemeClr val="bg1"/>
                </a:solidFill>
              </a:rPr>
              <a:t>’</a:t>
            </a:r>
            <a:r>
              <a:rPr lang="fr-FR" dirty="0" smtClean="0">
                <a:solidFill>
                  <a:schemeClr val="bg1"/>
                </a:solidFill>
              </a:rPr>
              <a:t>il régnera avec ses élus</a:t>
            </a:r>
          </a:p>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38</a:t>
            </a:fld>
            <a:endParaRPr lang="fr-FR"/>
          </a:p>
        </p:txBody>
      </p:sp>
    </p:spTree>
    <p:extLst>
      <p:ext uri="{BB962C8B-B14F-4D97-AF65-F5344CB8AC3E}">
        <p14:creationId xmlns:p14="http://schemas.microsoft.com/office/powerpoint/2010/main" val="160338242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46</a:t>
            </a:fld>
            <a:endParaRPr lang="fr-FR"/>
          </a:p>
        </p:txBody>
      </p:sp>
    </p:spTree>
    <p:extLst>
      <p:ext uri="{BB962C8B-B14F-4D97-AF65-F5344CB8AC3E}">
        <p14:creationId xmlns:p14="http://schemas.microsoft.com/office/powerpoint/2010/main" val="4851922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rgbClr val="FF0000"/>
                </a:solidFill>
              </a:rPr>
              <a:t>1° « Il aura livré son âme à la mort ». Comme Fils, la Parole devenue chair, il avait le pouvoir de laisser sa vie ; c</a:t>
            </a:r>
            <a:r>
              <a:rPr lang="mr-IN" dirty="0" smtClean="0">
                <a:solidFill>
                  <a:srgbClr val="FF0000"/>
                </a:solidFill>
              </a:rPr>
              <a:t>’</a:t>
            </a:r>
            <a:r>
              <a:rPr lang="fr-FR" dirty="0" smtClean="0">
                <a:solidFill>
                  <a:srgbClr val="FF0000"/>
                </a:solidFill>
              </a:rPr>
              <a:t>était le commandement du Père (Jean </a:t>
            </a:r>
            <a:r>
              <a:rPr lang="fr-FR" b="1" i="1" dirty="0" smtClean="0">
                <a:solidFill>
                  <a:srgbClr val="FF0000"/>
                </a:solidFill>
              </a:rPr>
              <a:t>10</a:t>
            </a:r>
            <a:r>
              <a:rPr lang="fr-FR" dirty="0" smtClean="0">
                <a:solidFill>
                  <a:srgbClr val="FF0000"/>
                </a:solidFill>
              </a:rPr>
              <a:t>, 18). En Jean </a:t>
            </a:r>
            <a:r>
              <a:rPr lang="fr-FR" b="1" i="1" dirty="0" smtClean="0">
                <a:solidFill>
                  <a:srgbClr val="FF0000"/>
                </a:solidFill>
              </a:rPr>
              <a:t>19</a:t>
            </a:r>
            <a:r>
              <a:rPr lang="fr-FR" dirty="0" smtClean="0">
                <a:solidFill>
                  <a:srgbClr val="FF0000"/>
                </a:solidFill>
              </a:rPr>
              <a:t>, 30 « il remit (ou livra) son esprit ». C</a:t>
            </a:r>
            <a:r>
              <a:rPr lang="mr-IN" dirty="0" smtClean="0">
                <a:solidFill>
                  <a:srgbClr val="FF0000"/>
                </a:solidFill>
              </a:rPr>
              <a:t>’</a:t>
            </a:r>
            <a:r>
              <a:rPr lang="fr-FR" dirty="0" smtClean="0">
                <a:solidFill>
                  <a:srgbClr val="FF0000"/>
                </a:solidFill>
              </a:rPr>
              <a:t>est l</a:t>
            </a:r>
            <a:r>
              <a:rPr lang="mr-IN" dirty="0" smtClean="0">
                <a:solidFill>
                  <a:srgbClr val="FF0000"/>
                </a:solidFill>
              </a:rPr>
              <a:t>’</a:t>
            </a:r>
            <a:r>
              <a:rPr lang="fr-FR" dirty="0" smtClean="0">
                <a:solidFill>
                  <a:srgbClr val="FF0000"/>
                </a:solidFill>
              </a:rPr>
              <a:t>évangile selon </a:t>
            </a:r>
            <a:r>
              <a:rPr lang="fr-FR" b="1" u="sng" dirty="0" smtClean="0">
                <a:solidFill>
                  <a:srgbClr val="FF0000"/>
                </a:solidFill>
              </a:rPr>
              <a:t>Jean</a:t>
            </a:r>
            <a:r>
              <a:rPr lang="fr-FR" dirty="0" smtClean="0">
                <a:solidFill>
                  <a:srgbClr val="FF0000"/>
                </a:solidFill>
              </a:rPr>
              <a:t>, évangile du Fils de Dieu.</a:t>
            </a:r>
          </a:p>
          <a:p>
            <a:r>
              <a:rPr lang="fr-FR" dirty="0" smtClean="0">
                <a:solidFill>
                  <a:srgbClr val="FF0000"/>
                </a:solidFill>
              </a:rPr>
              <a:t>2° « Il aura été compté parmi les transgresseurs ». Qu</a:t>
            </a:r>
            <a:r>
              <a:rPr lang="mr-IN" dirty="0" smtClean="0">
                <a:solidFill>
                  <a:srgbClr val="FF0000"/>
                </a:solidFill>
              </a:rPr>
              <a:t>’</a:t>
            </a:r>
            <a:r>
              <a:rPr lang="fr-FR" dirty="0" smtClean="0">
                <a:solidFill>
                  <a:srgbClr val="FF0000"/>
                </a:solidFill>
              </a:rPr>
              <a:t>est-ce qu</a:t>
            </a:r>
            <a:r>
              <a:rPr lang="mr-IN" dirty="0" smtClean="0">
                <a:solidFill>
                  <a:srgbClr val="FF0000"/>
                </a:solidFill>
              </a:rPr>
              <a:t>’</a:t>
            </a:r>
            <a:r>
              <a:rPr lang="fr-FR" dirty="0" smtClean="0">
                <a:solidFill>
                  <a:srgbClr val="FF0000"/>
                </a:solidFill>
              </a:rPr>
              <a:t>un transgresseur ? C</a:t>
            </a:r>
            <a:r>
              <a:rPr lang="mr-IN" dirty="0" smtClean="0">
                <a:solidFill>
                  <a:srgbClr val="FF0000"/>
                </a:solidFill>
              </a:rPr>
              <a:t>’</a:t>
            </a:r>
            <a:r>
              <a:rPr lang="fr-FR" dirty="0" smtClean="0">
                <a:solidFill>
                  <a:srgbClr val="FF0000"/>
                </a:solidFill>
              </a:rPr>
              <a:t>est quelqu</a:t>
            </a:r>
            <a:r>
              <a:rPr lang="mr-IN" dirty="0" smtClean="0">
                <a:solidFill>
                  <a:srgbClr val="FF0000"/>
                </a:solidFill>
              </a:rPr>
              <a:t>’</a:t>
            </a:r>
            <a:r>
              <a:rPr lang="fr-FR" dirty="0" smtClean="0">
                <a:solidFill>
                  <a:srgbClr val="FF0000"/>
                </a:solidFill>
              </a:rPr>
              <a:t>un qui enfreint la loi, et ce terme concerne évidemment Israël qui a transgressé la loi de Moïse dans son entier, mais il s</a:t>
            </a:r>
            <a:r>
              <a:rPr lang="mr-IN" dirty="0" smtClean="0">
                <a:solidFill>
                  <a:srgbClr val="FF0000"/>
                </a:solidFill>
              </a:rPr>
              <a:t>’</a:t>
            </a:r>
            <a:r>
              <a:rPr lang="fr-FR" dirty="0" smtClean="0">
                <a:solidFill>
                  <a:srgbClr val="FF0000"/>
                </a:solidFill>
              </a:rPr>
              <a:t>étend également à tous les hommes, selon Romains </a:t>
            </a:r>
            <a:r>
              <a:rPr lang="fr-FR" b="1" i="1" dirty="0" smtClean="0">
                <a:solidFill>
                  <a:srgbClr val="FF0000"/>
                </a:solidFill>
              </a:rPr>
              <a:t>1</a:t>
            </a:r>
            <a:r>
              <a:rPr lang="fr-FR" dirty="0" smtClean="0">
                <a:solidFill>
                  <a:srgbClr val="FF0000"/>
                </a:solidFill>
              </a:rPr>
              <a:t>, 21 : « Parce que ayant connu Dieu, ils ne le glorifièrent point comme Dieu ». Mais, celui qui seul a accompli parfaitement la loi « a été compté parmi les iniques, afin que l</a:t>
            </a:r>
            <a:r>
              <a:rPr lang="mr-IN" dirty="0" smtClean="0">
                <a:solidFill>
                  <a:srgbClr val="FF0000"/>
                </a:solidFill>
              </a:rPr>
              <a:t>’</a:t>
            </a:r>
            <a:r>
              <a:rPr lang="fr-FR" dirty="0" smtClean="0">
                <a:solidFill>
                  <a:srgbClr val="FF0000"/>
                </a:solidFill>
              </a:rPr>
              <a:t>écriture fut accomplie » (Marc </a:t>
            </a:r>
            <a:r>
              <a:rPr lang="fr-FR" b="1" i="1" dirty="0" smtClean="0">
                <a:solidFill>
                  <a:srgbClr val="FF0000"/>
                </a:solidFill>
              </a:rPr>
              <a:t>15</a:t>
            </a:r>
            <a:r>
              <a:rPr lang="fr-FR" dirty="0" smtClean="0">
                <a:solidFill>
                  <a:srgbClr val="FF0000"/>
                </a:solidFill>
              </a:rPr>
              <a:t>, 28). C</a:t>
            </a:r>
            <a:r>
              <a:rPr lang="mr-IN" dirty="0" smtClean="0">
                <a:solidFill>
                  <a:srgbClr val="FF0000"/>
                </a:solidFill>
              </a:rPr>
              <a:t>’</a:t>
            </a:r>
            <a:r>
              <a:rPr lang="fr-FR" dirty="0" smtClean="0">
                <a:solidFill>
                  <a:srgbClr val="FF0000"/>
                </a:solidFill>
              </a:rPr>
              <a:t>est l</a:t>
            </a:r>
            <a:r>
              <a:rPr lang="mr-IN" dirty="0" smtClean="0">
                <a:solidFill>
                  <a:srgbClr val="FF0000"/>
                </a:solidFill>
              </a:rPr>
              <a:t>’</a:t>
            </a:r>
            <a:r>
              <a:rPr lang="fr-FR" dirty="0" smtClean="0">
                <a:solidFill>
                  <a:srgbClr val="FF0000"/>
                </a:solidFill>
              </a:rPr>
              <a:t>évangile selon </a:t>
            </a:r>
            <a:r>
              <a:rPr lang="fr-FR" b="1" u="sng" dirty="0" smtClean="0">
                <a:solidFill>
                  <a:srgbClr val="FF0000"/>
                </a:solidFill>
              </a:rPr>
              <a:t>Marc</a:t>
            </a:r>
            <a:r>
              <a:rPr lang="fr-FR" dirty="0" smtClean="0">
                <a:solidFill>
                  <a:srgbClr val="FF0000"/>
                </a:solidFill>
              </a:rPr>
              <a:t>, évangile du parfait Serviteur .</a:t>
            </a:r>
          </a:p>
          <a:p>
            <a:r>
              <a:rPr lang="fr-FR" dirty="0" smtClean="0">
                <a:solidFill>
                  <a:srgbClr val="FF0000"/>
                </a:solidFill>
              </a:rPr>
              <a:t> 3° « Il a porté le péché de plusieurs ». Nous retrouvons cette pensée en Matthieu </a:t>
            </a:r>
            <a:r>
              <a:rPr lang="fr-FR" b="1" i="1" dirty="0" smtClean="0">
                <a:solidFill>
                  <a:srgbClr val="FF0000"/>
                </a:solidFill>
              </a:rPr>
              <a:t>20</a:t>
            </a:r>
            <a:r>
              <a:rPr lang="fr-FR" dirty="0" smtClean="0">
                <a:solidFill>
                  <a:srgbClr val="FF0000"/>
                </a:solidFill>
              </a:rPr>
              <a:t>, 28 : « Le Fils de l</a:t>
            </a:r>
            <a:r>
              <a:rPr lang="mr-IN" dirty="0" smtClean="0">
                <a:solidFill>
                  <a:srgbClr val="FF0000"/>
                </a:solidFill>
              </a:rPr>
              <a:t>’</a:t>
            </a:r>
            <a:r>
              <a:rPr lang="fr-FR" dirty="0" smtClean="0">
                <a:solidFill>
                  <a:srgbClr val="FF0000"/>
                </a:solidFill>
              </a:rPr>
              <a:t>homme… est… venu… pour donner sa vie en rançon pour plusieurs ». Celui qui devait régner sur Israël est rejeté, il se présente alors comme la parfaite victime et règle la question du péché en faveur de ceux qui croient : les « plusieurs » qui représentent l</a:t>
            </a:r>
            <a:r>
              <a:rPr lang="mr-IN" dirty="0" smtClean="0">
                <a:solidFill>
                  <a:srgbClr val="FF0000"/>
                </a:solidFill>
              </a:rPr>
              <a:t>’</a:t>
            </a:r>
            <a:r>
              <a:rPr lang="fr-FR" dirty="0" smtClean="0">
                <a:solidFill>
                  <a:srgbClr val="FF0000"/>
                </a:solidFill>
              </a:rPr>
              <a:t>Israël futur avec lesquels Il régnera. C</a:t>
            </a:r>
            <a:r>
              <a:rPr lang="mr-IN" dirty="0" smtClean="0">
                <a:solidFill>
                  <a:srgbClr val="FF0000"/>
                </a:solidFill>
              </a:rPr>
              <a:t>’</a:t>
            </a:r>
            <a:r>
              <a:rPr lang="fr-FR" dirty="0" smtClean="0">
                <a:solidFill>
                  <a:srgbClr val="FF0000"/>
                </a:solidFill>
              </a:rPr>
              <a:t>est l</a:t>
            </a:r>
            <a:r>
              <a:rPr lang="mr-IN" dirty="0" smtClean="0">
                <a:solidFill>
                  <a:srgbClr val="FF0000"/>
                </a:solidFill>
              </a:rPr>
              <a:t>’</a:t>
            </a:r>
            <a:r>
              <a:rPr lang="fr-FR" dirty="0" smtClean="0">
                <a:solidFill>
                  <a:srgbClr val="FF0000"/>
                </a:solidFill>
              </a:rPr>
              <a:t>évangile selon </a:t>
            </a:r>
            <a:r>
              <a:rPr lang="fr-FR" b="1" u="sng" dirty="0" smtClean="0">
                <a:solidFill>
                  <a:srgbClr val="FF0000"/>
                </a:solidFill>
              </a:rPr>
              <a:t>Matthieu</a:t>
            </a:r>
            <a:r>
              <a:rPr lang="fr-FR" dirty="0" smtClean="0">
                <a:solidFill>
                  <a:srgbClr val="FF0000"/>
                </a:solidFill>
              </a:rPr>
              <a:t>, évangile du Messie.</a:t>
            </a:r>
          </a:p>
          <a:p>
            <a:r>
              <a:rPr lang="fr-FR" dirty="0" smtClean="0">
                <a:solidFill>
                  <a:srgbClr val="FF0000"/>
                </a:solidFill>
              </a:rPr>
              <a:t> 4° « Il a intercédé pour les transgresseurs ». En Luc </a:t>
            </a:r>
            <a:r>
              <a:rPr lang="fr-FR" b="1" i="1" dirty="0" smtClean="0">
                <a:solidFill>
                  <a:srgbClr val="FF0000"/>
                </a:solidFill>
              </a:rPr>
              <a:t>23</a:t>
            </a:r>
            <a:r>
              <a:rPr lang="fr-FR" dirty="0" smtClean="0">
                <a:solidFill>
                  <a:srgbClr val="FF0000"/>
                </a:solidFill>
              </a:rPr>
              <a:t>, 34, sur la croix, « Jésus dit : Père, pardonne-leur, car ils ne savent ce qu</a:t>
            </a:r>
            <a:r>
              <a:rPr lang="mr-IN" dirty="0" smtClean="0">
                <a:solidFill>
                  <a:srgbClr val="FF0000"/>
                </a:solidFill>
              </a:rPr>
              <a:t>’</a:t>
            </a:r>
            <a:r>
              <a:rPr lang="fr-FR" dirty="0" smtClean="0">
                <a:solidFill>
                  <a:srgbClr val="FF0000"/>
                </a:solidFill>
              </a:rPr>
              <a:t>ils font ». Il implore la grâce du Père sur ses bourreaux, Lui le Fils de l</a:t>
            </a:r>
            <a:r>
              <a:rPr lang="mr-IN" dirty="0" smtClean="0">
                <a:solidFill>
                  <a:srgbClr val="FF0000"/>
                </a:solidFill>
              </a:rPr>
              <a:t>’</a:t>
            </a:r>
            <a:r>
              <a:rPr lang="fr-FR" dirty="0" smtClean="0">
                <a:solidFill>
                  <a:srgbClr val="FF0000"/>
                </a:solidFill>
              </a:rPr>
              <a:t>homme dont la vie parfaite a été une « odeur agréable à l</a:t>
            </a:r>
            <a:r>
              <a:rPr lang="mr-IN" dirty="0" smtClean="0">
                <a:solidFill>
                  <a:srgbClr val="FF0000"/>
                </a:solidFill>
              </a:rPr>
              <a:t>’</a:t>
            </a:r>
            <a:r>
              <a:rPr lang="fr-FR" dirty="0" smtClean="0">
                <a:solidFill>
                  <a:srgbClr val="FF0000"/>
                </a:solidFill>
              </a:rPr>
              <a:t>Eternel ». C</a:t>
            </a:r>
            <a:r>
              <a:rPr lang="mr-IN" dirty="0" smtClean="0">
                <a:solidFill>
                  <a:srgbClr val="FF0000"/>
                </a:solidFill>
              </a:rPr>
              <a:t>’</a:t>
            </a:r>
            <a:r>
              <a:rPr lang="fr-FR" dirty="0" smtClean="0">
                <a:solidFill>
                  <a:srgbClr val="FF0000"/>
                </a:solidFill>
              </a:rPr>
              <a:t>est l</a:t>
            </a:r>
            <a:r>
              <a:rPr lang="mr-IN" dirty="0" smtClean="0">
                <a:solidFill>
                  <a:srgbClr val="FF0000"/>
                </a:solidFill>
              </a:rPr>
              <a:t>’</a:t>
            </a:r>
            <a:r>
              <a:rPr lang="fr-FR" dirty="0" smtClean="0">
                <a:solidFill>
                  <a:srgbClr val="FF0000"/>
                </a:solidFill>
              </a:rPr>
              <a:t>évangile selon </a:t>
            </a:r>
            <a:r>
              <a:rPr lang="fr-FR" b="1" u="sng" dirty="0" smtClean="0">
                <a:solidFill>
                  <a:srgbClr val="FF0000"/>
                </a:solidFill>
              </a:rPr>
              <a:t>Luc</a:t>
            </a:r>
            <a:r>
              <a:rPr lang="fr-FR" dirty="0" smtClean="0">
                <a:solidFill>
                  <a:srgbClr val="FF0000"/>
                </a:solidFill>
              </a:rPr>
              <a:t>, évangile du Fils de l</a:t>
            </a:r>
            <a:r>
              <a:rPr lang="mr-IN" dirty="0" smtClean="0">
                <a:solidFill>
                  <a:srgbClr val="FF0000"/>
                </a:solidFill>
              </a:rPr>
              <a:t>’</a:t>
            </a:r>
            <a:r>
              <a:rPr lang="fr-FR" dirty="0" smtClean="0">
                <a:solidFill>
                  <a:srgbClr val="FF0000"/>
                </a:solidFill>
              </a:rPr>
              <a:t>homme.</a:t>
            </a:r>
          </a:p>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48</a:t>
            </a:fld>
            <a:endParaRPr lang="fr-FR"/>
          </a:p>
        </p:txBody>
      </p:sp>
    </p:spTree>
    <p:extLst>
      <p:ext uri="{BB962C8B-B14F-4D97-AF65-F5344CB8AC3E}">
        <p14:creationId xmlns:p14="http://schemas.microsoft.com/office/powerpoint/2010/main" val="5398000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solidFill>
                  <a:schemeClr val="bg1"/>
                </a:solidFill>
                <a:latin typeface="Georgia" charset="0"/>
                <a:ea typeface="Georgia" charset="0"/>
                <a:cs typeface="Georgia" charset="0"/>
              </a:rPr>
              <a:t>L’écueil principal à éviter serait un manque de tact pour évoquer la souffrance du Seigneur. </a:t>
            </a:r>
          </a:p>
          <a:p>
            <a:r>
              <a:rPr lang="fr-FR" dirty="0" smtClean="0">
                <a:solidFill>
                  <a:schemeClr val="bg1"/>
                </a:solidFill>
                <a:latin typeface="Georgia" charset="0"/>
                <a:ea typeface="Georgia" charset="0"/>
                <a:cs typeface="Georgia" charset="0"/>
              </a:rPr>
              <a:t>Dans l’Eglise, il y a des cas concrets, telle personne malade depuis longtemps, telle situation inextricable… </a:t>
            </a:r>
          </a:p>
          <a:p>
            <a:r>
              <a:rPr lang="fr-FR" dirty="0" smtClean="0">
                <a:solidFill>
                  <a:schemeClr val="bg1"/>
                </a:solidFill>
                <a:latin typeface="Georgia" charset="0"/>
                <a:ea typeface="Georgia" charset="0"/>
                <a:cs typeface="Georgia" charset="0"/>
              </a:rPr>
              <a:t>Dans le monde, il y a ces souffrances absurdes que les hommes continuent de s’infliger.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solidFill>
                  <a:schemeClr val="bg1"/>
                </a:solidFill>
                <a:latin typeface="Georgia" charset="0"/>
                <a:ea typeface="Georgia" charset="0"/>
                <a:cs typeface="Georgia" charset="0"/>
              </a:rPr>
              <a:t>Comment alors parler positivement de la souffrance ? La souffrance du Christ est devenue instrument de la réconciliation entre Dieu et l’humanité. Mais comment parler à la fois d’un Dieu qui réconcilie et avec lequel nous obtenons la réconciliation.</a:t>
            </a:r>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49</a:t>
            </a:fld>
            <a:endParaRPr lang="fr-FR"/>
          </a:p>
        </p:txBody>
      </p:sp>
    </p:spTree>
    <p:extLst>
      <p:ext uri="{BB962C8B-B14F-4D97-AF65-F5344CB8AC3E}">
        <p14:creationId xmlns:p14="http://schemas.microsoft.com/office/powerpoint/2010/main" val="4638885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50</a:t>
            </a:fld>
            <a:endParaRPr lang="fr-FR"/>
          </a:p>
        </p:txBody>
      </p:sp>
    </p:spTree>
    <p:extLst>
      <p:ext uri="{BB962C8B-B14F-4D97-AF65-F5344CB8AC3E}">
        <p14:creationId xmlns:p14="http://schemas.microsoft.com/office/powerpoint/2010/main" val="19488500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51</a:t>
            </a:fld>
            <a:endParaRPr lang="fr-FR"/>
          </a:p>
        </p:txBody>
      </p:sp>
    </p:spTree>
    <p:extLst>
      <p:ext uri="{BB962C8B-B14F-4D97-AF65-F5344CB8AC3E}">
        <p14:creationId xmlns:p14="http://schemas.microsoft.com/office/powerpoint/2010/main" val="174181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66 chapitres en 2 sections </a:t>
            </a:r>
          </a:p>
          <a:p>
            <a:r>
              <a:rPr lang="fr-FR" dirty="0" smtClean="0"/>
              <a:t>-</a:t>
            </a:r>
            <a:r>
              <a:rPr lang="fr-FR" baseline="0" dirty="0" smtClean="0"/>
              <a:t> </a:t>
            </a:r>
            <a:r>
              <a:rPr lang="fr-FR" dirty="0" smtClean="0"/>
              <a:t>qui coïncident curieusement avec la division de la Bible </a:t>
            </a:r>
          </a:p>
          <a:p>
            <a:r>
              <a:rPr lang="fr-FR" dirty="0" smtClean="0"/>
              <a:t>1</a:t>
            </a:r>
            <a:r>
              <a:rPr lang="fr-FR" baseline="30000" dirty="0" smtClean="0"/>
              <a:t>ère</a:t>
            </a:r>
            <a:r>
              <a:rPr lang="fr-FR" dirty="0" smtClean="0"/>
              <a:t> partie - 39</a:t>
            </a:r>
            <a:r>
              <a:rPr lang="fr-FR" baseline="0" dirty="0" smtClean="0"/>
              <a:t> chapitres comme les 39 livres de l</a:t>
            </a:r>
            <a:r>
              <a:rPr lang="mr-IN" baseline="0" dirty="0" smtClean="0"/>
              <a:t>’</a:t>
            </a:r>
            <a:r>
              <a:rPr lang="fr-FR" baseline="0" dirty="0" smtClean="0"/>
              <a:t>Ancien Testament </a:t>
            </a:r>
          </a:p>
          <a:p>
            <a:r>
              <a:rPr lang="fr-FR" baseline="0" dirty="0" smtClean="0"/>
              <a:t>2</a:t>
            </a:r>
            <a:r>
              <a:rPr lang="fr-FR" baseline="30000" dirty="0" smtClean="0"/>
              <a:t>ème</a:t>
            </a:r>
            <a:r>
              <a:rPr lang="fr-FR" baseline="0" dirty="0" smtClean="0"/>
              <a:t> partie - 27 chapitres comme les 27 livres du Nouveau Testament</a:t>
            </a:r>
          </a:p>
          <a:p>
            <a:r>
              <a:rPr lang="fr-FR" dirty="0" smtClean="0"/>
              <a:t>&gt;&gt;&gt;DEF</a:t>
            </a:r>
            <a:r>
              <a:rPr lang="fr-FR" baseline="0" dirty="0" smtClean="0"/>
              <a:t> / </a:t>
            </a:r>
            <a:r>
              <a:rPr lang="fr-FR" dirty="0" smtClean="0"/>
              <a:t>Transcendance = qui va au-delà du perceptible et des possibilités de l’intelligence </a:t>
            </a:r>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6</a:t>
            </a:fld>
            <a:endParaRPr lang="fr-FR"/>
          </a:p>
        </p:txBody>
      </p:sp>
    </p:spTree>
    <p:extLst>
      <p:ext uri="{BB962C8B-B14F-4D97-AF65-F5344CB8AC3E}">
        <p14:creationId xmlns:p14="http://schemas.microsoft.com/office/powerpoint/2010/main" val="12405470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Michel Langlois Historien et bibliste au Centre de recherche français à Jérusalem : «</a:t>
            </a:r>
            <a:r>
              <a:rPr lang="fr-FR" sz="1200" b="0" i="0" kern="1200" baseline="0" dirty="0" smtClean="0">
                <a:solidFill>
                  <a:schemeClr val="tx1"/>
                </a:solidFill>
                <a:effectLst/>
                <a:latin typeface="+mn-lt"/>
                <a:ea typeface="+mn-ea"/>
                <a:cs typeface="+mn-cs"/>
              </a:rPr>
              <a:t> </a:t>
            </a:r>
            <a:r>
              <a:rPr lang="fr-FR" sz="1200" b="0" i="1" kern="1200" dirty="0" smtClean="0">
                <a:solidFill>
                  <a:schemeClr val="tx1"/>
                </a:solidFill>
                <a:effectLst/>
                <a:latin typeface="+mn-lt"/>
                <a:ea typeface="+mn-ea"/>
                <a:cs typeface="+mn-cs"/>
              </a:rPr>
              <a:t>Les manuscrits de Qumrân </a:t>
            </a:r>
            <a:r>
              <a:rPr lang="mr-IN" sz="1200" b="0" i="1" kern="1200" dirty="0" smtClean="0">
                <a:solidFill>
                  <a:schemeClr val="tx1"/>
                </a:solidFill>
                <a:effectLst/>
                <a:latin typeface="+mn-lt"/>
                <a:ea typeface="+mn-ea"/>
                <a:cs typeface="+mn-cs"/>
              </a:rPr>
              <a:t>…</a:t>
            </a:r>
            <a:r>
              <a:rPr lang="fr-FR" sz="1200" b="0" i="1" kern="1200" dirty="0" smtClean="0">
                <a:solidFill>
                  <a:schemeClr val="tx1"/>
                </a:solidFill>
                <a:effectLst/>
                <a:latin typeface="+mn-lt"/>
                <a:ea typeface="+mn-ea"/>
                <a:cs typeface="+mn-cs"/>
              </a:rPr>
              <a:t> sont à ce point importants pour nous, c</a:t>
            </a:r>
            <a:r>
              <a:rPr lang="mr-IN" sz="1200" b="0" i="1" kern="1200" dirty="0" smtClean="0">
                <a:solidFill>
                  <a:schemeClr val="tx1"/>
                </a:solidFill>
                <a:effectLst/>
                <a:latin typeface="+mn-lt"/>
                <a:ea typeface="+mn-ea"/>
                <a:cs typeface="+mn-cs"/>
              </a:rPr>
              <a:t>’</a:t>
            </a:r>
            <a:r>
              <a:rPr lang="fr-FR" sz="1200" b="0" i="1" kern="1200" dirty="0" smtClean="0">
                <a:solidFill>
                  <a:schemeClr val="tx1"/>
                </a:solidFill>
                <a:effectLst/>
                <a:latin typeface="+mn-lt"/>
                <a:ea typeface="+mn-ea"/>
                <a:cs typeface="+mn-cs"/>
              </a:rPr>
              <a:t>est qu</a:t>
            </a:r>
            <a:r>
              <a:rPr lang="mr-IN" sz="1200" b="0" i="1" kern="1200" dirty="0" smtClean="0">
                <a:solidFill>
                  <a:schemeClr val="tx1"/>
                </a:solidFill>
                <a:effectLst/>
                <a:latin typeface="+mn-lt"/>
                <a:ea typeface="+mn-ea"/>
                <a:cs typeface="+mn-cs"/>
              </a:rPr>
              <a:t>’</a:t>
            </a:r>
            <a:r>
              <a:rPr lang="fr-FR" sz="1200" b="0" i="1" kern="1200" dirty="0" smtClean="0">
                <a:solidFill>
                  <a:schemeClr val="tx1"/>
                </a:solidFill>
                <a:effectLst/>
                <a:latin typeface="+mn-lt"/>
                <a:ea typeface="+mn-ea"/>
                <a:cs typeface="+mn-cs"/>
              </a:rPr>
              <a:t>ils constituent à ce jour les manuscrits bibliques les plus anciens dont nous disposons. Avant Qumrân, la plus vieille Bible hébraïque que nous connaissions datait du Xe siècle après Jésus-Christ. Les manuscrits de la mer Morte, eux, remontent au tournant de notre ère</a:t>
            </a:r>
            <a:r>
              <a:rPr lang="fr-FR" sz="1200" b="0" i="1" kern="1200" dirty="0" smtClean="0">
                <a:solidFill>
                  <a:schemeClr val="tx1"/>
                </a:solidFill>
                <a:effectLst/>
                <a:latin typeface="+mn-lt"/>
                <a:ea typeface="+mn-ea"/>
                <a:cs typeface="+mn-cs"/>
              </a:rPr>
              <a:t>.”</a:t>
            </a:r>
          </a:p>
          <a:p>
            <a:r>
              <a:rPr lang="fr-FR" sz="1200" b="0" i="1" kern="1200" dirty="0" smtClean="0">
                <a:solidFill>
                  <a:schemeClr val="tx1"/>
                </a:solidFill>
                <a:effectLst/>
                <a:latin typeface="+mn-lt"/>
                <a:ea typeface="+mn-ea"/>
                <a:cs typeface="+mn-cs"/>
              </a:rPr>
              <a:t>Tanakh </a:t>
            </a:r>
            <a:r>
              <a:rPr lang="fr-FR" sz="1200" b="0" i="1" kern="1200" dirty="0" err="1" smtClean="0">
                <a:solidFill>
                  <a:schemeClr val="tx1"/>
                </a:solidFill>
                <a:effectLst/>
                <a:latin typeface="+mn-lt"/>
                <a:ea typeface="+mn-ea"/>
                <a:cs typeface="+mn-cs"/>
              </a:rPr>
              <a:t>Integral</a:t>
            </a:r>
            <a:r>
              <a:rPr lang="fr-FR" sz="1200" b="0" i="1" kern="1200" dirty="0" smtClean="0">
                <a:solidFill>
                  <a:schemeClr val="tx1"/>
                </a:solidFill>
                <a:effectLst/>
                <a:latin typeface="+mn-lt"/>
                <a:ea typeface="+mn-ea"/>
                <a:cs typeface="+mn-cs"/>
              </a:rPr>
              <a:t> = Codex d’Alep</a:t>
            </a:r>
            <a:endParaRPr lang="fr-FR" dirty="0">
              <a:solidFill>
                <a:schemeClr val="tx1"/>
              </a:solidFill>
            </a:endParaRPr>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7</a:t>
            </a:fld>
            <a:endParaRPr lang="fr-FR"/>
          </a:p>
        </p:txBody>
      </p:sp>
    </p:spTree>
    <p:extLst>
      <p:ext uri="{BB962C8B-B14F-4D97-AF65-F5344CB8AC3E}">
        <p14:creationId xmlns:p14="http://schemas.microsoft.com/office/powerpoint/2010/main" val="299081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1" i="0" kern="1200" dirty="0" err="1" smtClean="0">
                <a:solidFill>
                  <a:schemeClr val="tx1"/>
                </a:solidFill>
                <a:effectLst/>
                <a:latin typeface="+mn-lt"/>
                <a:ea typeface="+mn-ea"/>
                <a:cs typeface="+mn-cs"/>
              </a:rPr>
              <a:t>Prophète</a:t>
            </a:r>
            <a:r>
              <a:rPr lang="fr-FR" sz="1200" b="0" i="0" kern="1200" dirty="0" err="1" smtClean="0">
                <a:solidFill>
                  <a:schemeClr val="tx1"/>
                </a:solidFill>
                <a:effectLst/>
                <a:latin typeface="+mn-lt"/>
                <a:ea typeface="+mn-ea"/>
                <a:cs typeface="+mn-cs"/>
              </a:rPr>
              <a:t>,,transmet</a:t>
            </a:r>
            <a:r>
              <a:rPr lang="fr-FR" sz="1200" b="0" i="0" kern="1200" dirty="0" smtClean="0">
                <a:solidFill>
                  <a:schemeClr val="tx1"/>
                </a:solidFill>
                <a:effectLst/>
                <a:latin typeface="+mn-lt"/>
                <a:ea typeface="+mn-ea"/>
                <a:cs typeface="+mn-cs"/>
              </a:rPr>
              <a:t> la Parole de Dieu sans la commenter</a:t>
            </a:r>
            <a:r>
              <a:rPr lang="fr-FR" sz="1200" b="0" i="0" kern="1200" baseline="0" dirty="0" smtClean="0">
                <a:solidFill>
                  <a:schemeClr val="tx1"/>
                </a:solidFill>
                <a:effectLst/>
                <a:latin typeface="+mn-lt"/>
                <a:ea typeface="+mn-ea"/>
                <a:cs typeface="+mn-cs"/>
              </a:rPr>
              <a:t> ni la développer. Il est bouche de Dieu sans rien rajouter de lui-même « ab omnibus </a:t>
            </a:r>
            <a:r>
              <a:rPr lang="fr-FR" sz="1200" b="0" i="0" kern="1200" baseline="0" dirty="0" err="1" smtClean="0">
                <a:solidFill>
                  <a:schemeClr val="tx1"/>
                </a:solidFill>
                <a:effectLst/>
                <a:latin typeface="+mn-lt"/>
                <a:ea typeface="+mn-ea"/>
                <a:cs typeface="+mn-cs"/>
              </a:rPr>
              <a:t>darbysti</a:t>
            </a:r>
            <a:r>
              <a:rPr lang="fr-FR" sz="1200" b="0" i="0" kern="1200" baseline="0" dirty="0" smtClean="0">
                <a:solidFill>
                  <a:schemeClr val="tx1"/>
                </a:solidFill>
                <a:effectLst/>
                <a:latin typeface="+mn-lt"/>
                <a:ea typeface="+mn-ea"/>
                <a:cs typeface="+mn-cs"/>
              </a:rPr>
              <a:t> </a:t>
            </a:r>
            <a:r>
              <a:rPr lang="fr-FR" sz="1200" b="0" i="0" kern="1200" baseline="0" dirty="0" err="1" smtClean="0">
                <a:solidFill>
                  <a:schemeClr val="tx1"/>
                </a:solidFill>
                <a:effectLst/>
                <a:latin typeface="+mn-lt"/>
                <a:ea typeface="+mn-ea"/>
                <a:cs typeface="+mn-cs"/>
              </a:rPr>
              <a:t>receptus</a:t>
            </a:r>
            <a:r>
              <a:rPr lang="fr-FR" sz="1200" b="0" i="0" kern="1200" baseline="0" dirty="0" smtClean="0">
                <a:solidFill>
                  <a:schemeClr val="tx1"/>
                </a:solidFill>
                <a:effectLst/>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8</a:t>
            </a:fld>
            <a:endParaRPr lang="fr-FR"/>
          </a:p>
        </p:txBody>
      </p:sp>
    </p:spTree>
    <p:extLst>
      <p:ext uri="{BB962C8B-B14F-4D97-AF65-F5344CB8AC3E}">
        <p14:creationId xmlns:p14="http://schemas.microsoft.com/office/powerpoint/2010/main" val="16690495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La prophétie est une lumière qui éclaire les ténèbres / sa révélation est progressive / elle n’est pas</a:t>
            </a:r>
            <a:r>
              <a:rPr lang="fr-FR" sz="1200" b="0" i="0" kern="1200" baseline="0" dirty="0" smtClean="0">
                <a:solidFill>
                  <a:schemeClr val="tx1"/>
                </a:solidFill>
                <a:effectLst/>
                <a:latin typeface="+mn-lt"/>
                <a:ea typeface="+mn-ea"/>
                <a:cs typeface="+mn-cs"/>
              </a:rPr>
              <a:t> une fin en soi, elle est temporaire / sa compréhension est partielle  / car émanée de Dieu / qui parle par me St Esprit / par des moyens humains d’une piété reconnue de Dieu</a:t>
            </a:r>
          </a:p>
          <a:p>
            <a:r>
              <a:rPr lang="fr-FR" sz="1200" b="0" i="0" kern="1200" dirty="0" smtClean="0">
                <a:solidFill>
                  <a:schemeClr val="tx1"/>
                </a:solidFill>
                <a:effectLst/>
                <a:latin typeface="+mn-lt"/>
                <a:ea typeface="+mn-ea"/>
                <a:cs typeface="+mn-cs"/>
              </a:rPr>
              <a:t>Christ, la clef ? Esaïe en propose 4</a:t>
            </a:r>
          </a:p>
          <a:p>
            <a:r>
              <a:rPr lang="fr-FR" sz="1200" b="0" i="0" kern="1200" dirty="0" smtClean="0">
                <a:solidFill>
                  <a:schemeClr val="tx1"/>
                </a:solidFill>
                <a:effectLst/>
                <a:latin typeface="+mn-lt"/>
                <a:ea typeface="+mn-ea"/>
                <a:cs typeface="+mn-cs"/>
              </a:rPr>
              <a:t>10 Et, en ce jour-là, il y aura une racine d</a:t>
            </a:r>
            <a:r>
              <a:rPr lang="mr-IN" sz="1200" b="0" i="0" kern="1200" dirty="0" smtClean="0">
                <a:solidFill>
                  <a:schemeClr val="tx1"/>
                </a:solidFill>
                <a:effectLst/>
                <a:latin typeface="+mn-lt"/>
                <a:ea typeface="+mn-ea"/>
                <a:cs typeface="+mn-cs"/>
              </a:rPr>
              <a:t>’</a:t>
            </a:r>
            <a:r>
              <a:rPr lang="fr-FR" sz="1200" b="0" i="0" kern="1200" dirty="0" err="1" smtClean="0">
                <a:solidFill>
                  <a:schemeClr val="tx1"/>
                </a:solidFill>
                <a:effectLst/>
                <a:latin typeface="+mn-lt"/>
                <a:ea typeface="+mn-ea"/>
                <a:cs typeface="+mn-cs"/>
              </a:rPr>
              <a:t>Isaï</a:t>
            </a:r>
            <a:r>
              <a:rPr lang="fr-FR" sz="1200" b="0" i="0" kern="1200" dirty="0" smtClean="0">
                <a:solidFill>
                  <a:schemeClr val="tx1"/>
                </a:solidFill>
                <a:effectLst/>
                <a:latin typeface="+mn-lt"/>
                <a:ea typeface="+mn-ea"/>
                <a:cs typeface="+mn-cs"/>
              </a:rPr>
              <a:t>, se tenant là comme une bannière des peuples : les nations la rechercheront, et son repos sera gloire. Esaïe 11/10</a:t>
            </a:r>
            <a:endParaRPr lang="fr-FR" dirty="0" smtClean="0"/>
          </a:p>
          <a:p>
            <a:r>
              <a:rPr lang="fr-FR" sz="1200" b="0" i="0" kern="1200" dirty="0" smtClean="0">
                <a:solidFill>
                  <a:schemeClr val="tx1"/>
                </a:solidFill>
                <a:effectLst/>
                <a:latin typeface="+mn-lt"/>
                <a:ea typeface="+mn-ea"/>
                <a:cs typeface="+mn-cs"/>
              </a:rPr>
              <a:t>14 Et on lui donna la domination, et l</a:t>
            </a:r>
            <a:r>
              <a:rPr lang="mr-IN" sz="1200" b="0" i="0" kern="1200" dirty="0" smtClean="0">
                <a:solidFill>
                  <a:schemeClr val="tx1"/>
                </a:solidFill>
                <a:effectLst/>
                <a:latin typeface="+mn-lt"/>
                <a:ea typeface="+mn-ea"/>
                <a:cs typeface="+mn-cs"/>
              </a:rPr>
              <a:t>’</a:t>
            </a:r>
            <a:r>
              <a:rPr lang="fr-FR" sz="1200" b="0" i="0" kern="1200" dirty="0" smtClean="0">
                <a:solidFill>
                  <a:schemeClr val="tx1"/>
                </a:solidFill>
                <a:effectLst/>
                <a:latin typeface="+mn-lt"/>
                <a:ea typeface="+mn-ea"/>
                <a:cs typeface="+mn-cs"/>
              </a:rPr>
              <a:t>honneur, et la royauté, pour que tous les peuples, les peuplades et les langues, le servissent. Sa domination est une domination éternelle, qui ne passera pas, et son royaume, un royaume qui ne sera pas détruit. </a:t>
            </a:r>
            <a:r>
              <a:rPr lang="fr-FR" sz="1200" b="0" i="0" kern="1200" smtClean="0">
                <a:solidFill>
                  <a:schemeClr val="tx1"/>
                </a:solidFill>
                <a:effectLst/>
                <a:latin typeface="+mn-lt"/>
                <a:ea typeface="+mn-ea"/>
                <a:cs typeface="+mn-cs"/>
              </a:rPr>
              <a:t>Dan </a:t>
            </a:r>
            <a:r>
              <a:rPr lang="fr-FR" sz="1200" b="0" i="0" kern="1200" dirty="0" smtClean="0">
                <a:solidFill>
                  <a:schemeClr val="tx1"/>
                </a:solidFill>
                <a:effectLst/>
                <a:latin typeface="+mn-lt"/>
                <a:ea typeface="+mn-ea"/>
                <a:cs typeface="+mn-cs"/>
              </a:rPr>
              <a:t>. 7/14</a:t>
            </a:r>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9</a:t>
            </a:fld>
            <a:endParaRPr lang="fr-FR"/>
          </a:p>
        </p:txBody>
      </p:sp>
    </p:spTree>
    <p:extLst>
      <p:ext uri="{BB962C8B-B14F-4D97-AF65-F5344CB8AC3E}">
        <p14:creationId xmlns:p14="http://schemas.microsoft.com/office/powerpoint/2010/main" val="566901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smtClean="0">
                <a:solidFill>
                  <a:schemeClr val="tx1"/>
                </a:solidFill>
                <a:effectLst/>
                <a:latin typeface="+mn-lt"/>
                <a:ea typeface="+mn-ea"/>
                <a:cs typeface="+mn-cs"/>
              </a:rPr>
              <a:t>Or tout cela arriva, afin que fût accompli ce que le *Seigneur a dit par le prophète, disant : «Voici, la vierge sera enceinte et enfantera un fils, et on appellera son nom Emmanuel» </a:t>
            </a:r>
            <a:r>
              <a:rPr lang="fr-FR" sz="1200" b="0" i="1" kern="1200" dirty="0" smtClean="0">
                <a:solidFill>
                  <a:schemeClr val="tx1"/>
                </a:solidFill>
                <a:effectLst/>
                <a:latin typeface="+mn-lt"/>
                <a:ea typeface="+mn-ea"/>
                <a:cs typeface="+mn-cs"/>
              </a:rPr>
              <a:t>Ésaïe 7:14]</a:t>
            </a:r>
            <a:r>
              <a:rPr lang="fr-FR" sz="1200" b="0" i="0" kern="1200" dirty="0" smtClean="0">
                <a:solidFill>
                  <a:schemeClr val="tx1"/>
                </a:solidFill>
                <a:effectLst/>
                <a:latin typeface="+mn-lt"/>
                <a:ea typeface="+mn-ea"/>
                <a:cs typeface="+mn-cs"/>
              </a:rPr>
              <a:t>, ce qui, interprété, est : Dieu avec nous. Matt 1/22-23</a:t>
            </a:r>
            <a:endParaRPr lang="fr-FR" sz="1200" b="0" i="0" kern="1200" dirty="0">
              <a:solidFill>
                <a:schemeClr val="tx1"/>
              </a:solidFill>
              <a:effectLst/>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10</a:t>
            </a:fld>
            <a:endParaRPr lang="fr-FR"/>
          </a:p>
        </p:txBody>
      </p:sp>
    </p:spTree>
    <p:extLst>
      <p:ext uri="{BB962C8B-B14F-4D97-AF65-F5344CB8AC3E}">
        <p14:creationId xmlns:p14="http://schemas.microsoft.com/office/powerpoint/2010/main" val="1315607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200" dirty="0" smtClean="0">
                <a:solidFill>
                  <a:schemeClr val="bg1"/>
                </a:solidFill>
              </a:rPr>
              <a:t>L</a:t>
            </a:r>
            <a:r>
              <a:rPr lang="mr-IN" sz="1200" dirty="0" smtClean="0">
                <a:solidFill>
                  <a:schemeClr val="bg1"/>
                </a:solidFill>
              </a:rPr>
              <a:t>’</a:t>
            </a:r>
            <a:r>
              <a:rPr lang="fr-FR" sz="1200" dirty="0" smtClean="0">
                <a:solidFill>
                  <a:schemeClr val="bg1"/>
                </a:solidFill>
              </a:rPr>
              <a:t>en­fant re­çoit quatre noms ; cha­cun d</a:t>
            </a:r>
            <a:r>
              <a:rPr lang="mr-IN" sz="1200" dirty="0" smtClean="0">
                <a:solidFill>
                  <a:schemeClr val="bg1"/>
                </a:solidFill>
              </a:rPr>
              <a:t>’</a:t>
            </a:r>
            <a:r>
              <a:rPr lang="fr-FR" sz="1200" dirty="0" smtClean="0">
                <a:solidFill>
                  <a:schemeClr val="bg1"/>
                </a:solidFill>
              </a:rPr>
              <a:t>eux se com­pose de deux mots. Ce ne sont pas des noms propres, mais des titres des­ti­nés à ex­pri­mer ce qu</a:t>
            </a:r>
            <a:r>
              <a:rPr lang="mr-IN" sz="1200" dirty="0" smtClean="0">
                <a:solidFill>
                  <a:schemeClr val="bg1"/>
                </a:solidFill>
              </a:rPr>
              <a:t>’</a:t>
            </a:r>
            <a:r>
              <a:rPr lang="fr-FR" sz="1200" dirty="0" smtClean="0">
                <a:solidFill>
                  <a:schemeClr val="bg1"/>
                </a:solidFill>
              </a:rPr>
              <a:t>il est réel­le­ment.</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bg1"/>
                </a:solidFill>
                <a:latin typeface="Georgia" charset="0"/>
                <a:ea typeface="Georgia" charset="0"/>
                <a:cs typeface="Georgia" charset="0"/>
              </a:rPr>
              <a:t>Merveilleux conseiller</a:t>
            </a:r>
            <a:r>
              <a:rPr lang="fr-FR" sz="1200" dirty="0" smtClean="0">
                <a:solidFill>
                  <a:schemeClr val="bg1"/>
                </a:solidFill>
                <a:latin typeface="Georgia" charset="0"/>
                <a:ea typeface="Georgia" charset="0"/>
                <a:cs typeface="Georgia" charset="0"/>
              </a:rPr>
              <a:t>, prophète infaillible par excellence </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bg1"/>
                </a:solidFill>
                <a:latin typeface="Georgia" charset="0"/>
                <a:ea typeface="Georgia" charset="0"/>
                <a:cs typeface="Georgia" charset="0"/>
              </a:rPr>
              <a:t>Dieu fort</a:t>
            </a:r>
            <a:r>
              <a:rPr lang="fr-FR" sz="1200" dirty="0" smtClean="0">
                <a:solidFill>
                  <a:schemeClr val="bg1"/>
                </a:solidFill>
                <a:latin typeface="Georgia" charset="0"/>
                <a:ea typeface="Georgia" charset="0"/>
                <a:cs typeface="Georgia" charset="0"/>
              </a:rPr>
              <a:t>, à l</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esprit de conseil il joint l</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esprit de force, la puis­sance d</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exé­cu­ter ses des­seins</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bg1"/>
                </a:solidFill>
                <a:latin typeface="Georgia" charset="0"/>
                <a:ea typeface="Georgia" charset="0"/>
                <a:cs typeface="Georgia" charset="0"/>
              </a:rPr>
              <a:t>Père du siècle</a:t>
            </a:r>
            <a:r>
              <a:rPr lang="fr-FR" sz="1200" dirty="0" smtClean="0">
                <a:solidFill>
                  <a:schemeClr val="bg1"/>
                </a:solidFill>
                <a:latin typeface="Georgia" charset="0"/>
                <a:ea typeface="Georgia" charset="0"/>
                <a:cs typeface="Georgia" charset="0"/>
              </a:rPr>
              <a:t>, (ou: à toujours) : un roi est en­vi­sagé comme le père de son peuple. L</a:t>
            </a:r>
            <a:r>
              <a:rPr lang="mr-IN" sz="1200" dirty="0" smtClean="0">
                <a:solidFill>
                  <a:schemeClr val="bg1"/>
                </a:solidFill>
                <a:latin typeface="Georgia" charset="0"/>
                <a:ea typeface="Georgia" charset="0"/>
                <a:cs typeface="Georgia" charset="0"/>
              </a:rPr>
              <a:t>’</a:t>
            </a:r>
            <a:r>
              <a:rPr lang="fr-FR" sz="1200" dirty="0" smtClean="0">
                <a:solidFill>
                  <a:schemeClr val="bg1"/>
                </a:solidFill>
                <a:latin typeface="Georgia" charset="0"/>
                <a:ea typeface="Georgia" charset="0"/>
                <a:cs typeface="Georgia" charset="0"/>
              </a:rPr>
              <a:t>é­ter­nité ti­re­ de lui son ori­gine ; ce qui im­pli­que­ la pré­exis­tence éter­nelle du Mes­sie</a:t>
            </a:r>
          </a:p>
          <a:p>
            <a:pPr marL="0" marR="0" indent="0" algn="l" defTabSz="914400" rtl="0" eaLnBrk="1" fontAlgn="auto" latinLnBrk="0" hangingPunct="1">
              <a:lnSpc>
                <a:spcPct val="100000"/>
              </a:lnSpc>
              <a:spcBef>
                <a:spcPts val="0"/>
              </a:spcBef>
              <a:spcAft>
                <a:spcPts val="0"/>
              </a:spcAft>
              <a:buClrTx/>
              <a:buSzTx/>
              <a:buFontTx/>
              <a:buNone/>
              <a:tabLst/>
              <a:defRPr/>
            </a:pPr>
            <a:r>
              <a:rPr lang="fr-FR" sz="1200" b="1" dirty="0" smtClean="0">
                <a:solidFill>
                  <a:schemeClr val="bg1"/>
                </a:solidFill>
                <a:latin typeface="Georgia" charset="0"/>
                <a:ea typeface="Georgia" charset="0"/>
                <a:cs typeface="Georgia" charset="0"/>
              </a:rPr>
              <a:t>Prince de paix</a:t>
            </a:r>
            <a:r>
              <a:rPr lang="fr-FR" sz="1200" dirty="0" smtClean="0">
                <a:solidFill>
                  <a:schemeClr val="bg1"/>
                </a:solidFill>
                <a:latin typeface="Georgia" charset="0"/>
                <a:ea typeface="Georgia" charset="0"/>
                <a:cs typeface="Georgia" charset="0"/>
              </a:rPr>
              <a:t>. Il réa­lise en sa per­sonne les deux types les plus glo­rieux de la royauté théo­cra­tique : ce­lui du </a:t>
            </a:r>
            <a:r>
              <a:rPr lang="fr-FR" sz="1200" u="sng" dirty="0" smtClean="0">
                <a:solidFill>
                  <a:schemeClr val="bg1"/>
                </a:solidFill>
                <a:latin typeface="Georgia" charset="0"/>
                <a:ea typeface="Georgia" charset="0"/>
                <a:cs typeface="Georgia" charset="0"/>
              </a:rPr>
              <a:t>conqué­rant</a:t>
            </a:r>
            <a:r>
              <a:rPr lang="fr-FR" sz="1200" dirty="0" smtClean="0">
                <a:solidFill>
                  <a:schemeClr val="bg1"/>
                </a:solidFill>
                <a:latin typeface="Georgia" charset="0"/>
                <a:ea typeface="Georgia" charset="0"/>
                <a:cs typeface="Georgia" charset="0"/>
              </a:rPr>
              <a:t> et ce­lui du </a:t>
            </a:r>
            <a:r>
              <a:rPr lang="fr-FR" sz="1200" u="sng" dirty="0" smtClean="0">
                <a:solidFill>
                  <a:schemeClr val="bg1"/>
                </a:solidFill>
                <a:latin typeface="Georgia" charset="0"/>
                <a:ea typeface="Georgia" charset="0"/>
                <a:cs typeface="Georgia" charset="0"/>
              </a:rPr>
              <a:t>pa­ci­fi­ca­teur</a:t>
            </a:r>
            <a:r>
              <a:rPr lang="fr-FR" sz="1200" dirty="0" smtClean="0">
                <a:solidFill>
                  <a:schemeClr val="bg1"/>
                </a:solidFill>
                <a:latin typeface="Georgia" charset="0"/>
                <a:ea typeface="Georgia" charset="0"/>
                <a:cs typeface="Georgia" charset="0"/>
              </a:rPr>
              <a:t>, tout à la fois vrai Da­vid et vrai Sa­lo­mon</a:t>
            </a:r>
          </a:p>
          <a:p>
            <a:r>
              <a:rPr lang="fr-FR" sz="1200" dirty="0" smtClean="0">
                <a:solidFill>
                  <a:srgbClr val="FFFF00"/>
                </a:solidFill>
                <a:latin typeface="Georgia" charset="0"/>
                <a:ea typeface="Georgia" charset="0"/>
                <a:cs typeface="Georgia" charset="0"/>
              </a:rPr>
              <a:t>Théocratie</a:t>
            </a:r>
            <a:r>
              <a:rPr lang="fr-FR" sz="1200" baseline="0" dirty="0" smtClean="0">
                <a:solidFill>
                  <a:srgbClr val="FFFF00"/>
                </a:solidFill>
                <a:latin typeface="Georgia" charset="0"/>
                <a:ea typeface="Georgia" charset="0"/>
                <a:cs typeface="Georgia" charset="0"/>
              </a:rPr>
              <a:t> : régime politique dans lequel le pouvoir est exercé par ceux qui sont investi de l</a:t>
            </a:r>
            <a:r>
              <a:rPr lang="mr-IN" sz="1200" baseline="0" dirty="0" smtClean="0">
                <a:solidFill>
                  <a:srgbClr val="FFFF00"/>
                </a:solidFill>
                <a:latin typeface="Georgia" charset="0"/>
                <a:ea typeface="Georgia" charset="0"/>
                <a:cs typeface="Georgia" charset="0"/>
              </a:rPr>
              <a:t>’</a:t>
            </a:r>
            <a:r>
              <a:rPr lang="fr-FR" sz="1200" baseline="0" dirty="0" smtClean="0">
                <a:solidFill>
                  <a:srgbClr val="FFFF00"/>
                </a:solidFill>
                <a:latin typeface="Georgia" charset="0"/>
                <a:ea typeface="Georgia" charset="0"/>
                <a:cs typeface="Georgia" charset="0"/>
              </a:rPr>
              <a:t>autorité de Dieu</a:t>
            </a:r>
            <a:endParaRPr lang="fr-FR" dirty="0"/>
          </a:p>
        </p:txBody>
      </p:sp>
      <p:sp>
        <p:nvSpPr>
          <p:cNvPr id="4" name="Espace réservé du numéro de diapositive 3"/>
          <p:cNvSpPr>
            <a:spLocks noGrp="1"/>
          </p:cNvSpPr>
          <p:nvPr>
            <p:ph type="sldNum" sz="quarter" idx="10"/>
          </p:nvPr>
        </p:nvSpPr>
        <p:spPr/>
        <p:txBody>
          <a:bodyPr/>
          <a:lstStyle/>
          <a:p>
            <a:fld id="{5D903A3D-21B0-6447-BDF0-2EDE88F43D64}" type="slidenum">
              <a:rPr lang="fr-FR" smtClean="0"/>
              <a:t>11</a:t>
            </a:fld>
            <a:endParaRPr lang="fr-FR"/>
          </a:p>
        </p:txBody>
      </p:sp>
    </p:spTree>
    <p:extLst>
      <p:ext uri="{BB962C8B-B14F-4D97-AF65-F5344CB8AC3E}">
        <p14:creationId xmlns:p14="http://schemas.microsoft.com/office/powerpoint/2010/main" val="13496304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Cliquez et modifiez le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B76484BA-C3B1-334C-8E1B-7425C32DD16E}" type="datetimeFigureOut">
              <a:rPr lang="fr-FR" smtClean="0"/>
              <a:t>31/08/2020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C3E090-DBDD-F84D-A032-7D4E907CB869}" type="slidenum">
              <a:rPr lang="fr-FR" smtClean="0"/>
              <a:t>‹#›</a:t>
            </a:fld>
            <a:endParaRPr lang="fr-FR"/>
          </a:p>
        </p:txBody>
      </p:sp>
    </p:spTree>
    <p:extLst>
      <p:ext uri="{BB962C8B-B14F-4D97-AF65-F5344CB8AC3E}">
        <p14:creationId xmlns:p14="http://schemas.microsoft.com/office/powerpoint/2010/main" val="9156270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6484BA-C3B1-334C-8E1B-7425C32DD16E}" type="datetimeFigureOut">
              <a:rPr lang="fr-FR" smtClean="0"/>
              <a:t>31/08/2020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C3E090-DBDD-F84D-A032-7D4E907CB869}" type="slidenum">
              <a:rPr lang="fr-FR" smtClean="0"/>
              <a:t>‹#›</a:t>
            </a:fld>
            <a:endParaRPr lang="fr-FR"/>
          </a:p>
        </p:txBody>
      </p:sp>
    </p:spTree>
    <p:extLst>
      <p:ext uri="{BB962C8B-B14F-4D97-AF65-F5344CB8AC3E}">
        <p14:creationId xmlns:p14="http://schemas.microsoft.com/office/powerpoint/2010/main" val="20288223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Cliquez et modifiez le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6484BA-C3B1-334C-8E1B-7425C32DD16E}" type="datetimeFigureOut">
              <a:rPr lang="fr-FR" smtClean="0"/>
              <a:t>31/08/2020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C3E090-DBDD-F84D-A032-7D4E907CB869}" type="slidenum">
              <a:rPr lang="fr-FR" smtClean="0"/>
              <a:t>‹#›</a:t>
            </a:fld>
            <a:endParaRPr lang="fr-FR"/>
          </a:p>
        </p:txBody>
      </p:sp>
    </p:spTree>
    <p:extLst>
      <p:ext uri="{BB962C8B-B14F-4D97-AF65-F5344CB8AC3E}">
        <p14:creationId xmlns:p14="http://schemas.microsoft.com/office/powerpoint/2010/main" val="6725616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B76484BA-C3B1-334C-8E1B-7425C32DD16E}" type="datetimeFigureOut">
              <a:rPr lang="fr-FR" smtClean="0"/>
              <a:t>31/08/2020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C3E090-DBDD-F84D-A032-7D4E907CB869}" type="slidenum">
              <a:rPr lang="fr-FR" smtClean="0"/>
              <a:t>‹#›</a:t>
            </a:fld>
            <a:endParaRPr lang="fr-FR"/>
          </a:p>
        </p:txBody>
      </p:sp>
    </p:spTree>
    <p:extLst>
      <p:ext uri="{BB962C8B-B14F-4D97-AF65-F5344CB8AC3E}">
        <p14:creationId xmlns:p14="http://schemas.microsoft.com/office/powerpoint/2010/main" val="761830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têt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Cliquez et modifiez le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B76484BA-C3B1-334C-8E1B-7425C32DD16E}" type="datetimeFigureOut">
              <a:rPr lang="fr-FR" smtClean="0"/>
              <a:t>31/08/2020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BC3E090-DBDD-F84D-A032-7D4E907CB869}" type="slidenum">
              <a:rPr lang="fr-FR" smtClean="0"/>
              <a:t>‹#›</a:t>
            </a:fld>
            <a:endParaRPr lang="fr-FR"/>
          </a:p>
        </p:txBody>
      </p:sp>
    </p:spTree>
    <p:extLst>
      <p:ext uri="{BB962C8B-B14F-4D97-AF65-F5344CB8AC3E}">
        <p14:creationId xmlns:p14="http://schemas.microsoft.com/office/powerpoint/2010/main" val="5077299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B76484BA-C3B1-334C-8E1B-7425C32DD16E}" type="datetimeFigureOut">
              <a:rPr lang="fr-FR" smtClean="0"/>
              <a:t>31/08/2020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C3E090-DBDD-F84D-A032-7D4E907CB869}" type="slidenum">
              <a:rPr lang="fr-FR" smtClean="0"/>
              <a:t>‹#›</a:t>
            </a:fld>
            <a:endParaRPr lang="fr-FR"/>
          </a:p>
        </p:txBody>
      </p:sp>
    </p:spTree>
    <p:extLst>
      <p:ext uri="{BB962C8B-B14F-4D97-AF65-F5344CB8AC3E}">
        <p14:creationId xmlns:p14="http://schemas.microsoft.com/office/powerpoint/2010/main" val="146413506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Cliquez et modifiez le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B76484BA-C3B1-334C-8E1B-7425C32DD16E}" type="datetimeFigureOut">
              <a:rPr lang="fr-FR" smtClean="0"/>
              <a:t>31/08/2020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BC3E090-DBDD-F84D-A032-7D4E907CB869}" type="slidenum">
              <a:rPr lang="fr-FR" smtClean="0"/>
              <a:t>‹#›</a:t>
            </a:fld>
            <a:endParaRPr lang="fr-FR"/>
          </a:p>
        </p:txBody>
      </p:sp>
    </p:spTree>
    <p:extLst>
      <p:ext uri="{BB962C8B-B14F-4D97-AF65-F5344CB8AC3E}">
        <p14:creationId xmlns:p14="http://schemas.microsoft.com/office/powerpoint/2010/main" val="18504437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et modifiez le titre</a:t>
            </a:r>
            <a:endParaRPr lang="fr-FR"/>
          </a:p>
        </p:txBody>
      </p:sp>
      <p:sp>
        <p:nvSpPr>
          <p:cNvPr id="3" name="Espace réservé de la date 2"/>
          <p:cNvSpPr>
            <a:spLocks noGrp="1"/>
          </p:cNvSpPr>
          <p:nvPr>
            <p:ph type="dt" sz="half" idx="10"/>
          </p:nvPr>
        </p:nvSpPr>
        <p:spPr/>
        <p:txBody>
          <a:bodyPr/>
          <a:lstStyle/>
          <a:p>
            <a:fld id="{B76484BA-C3B1-334C-8E1B-7425C32DD16E}" type="datetimeFigureOut">
              <a:rPr lang="fr-FR" smtClean="0"/>
              <a:t>31/08/2020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BC3E090-DBDD-F84D-A032-7D4E907CB869}" type="slidenum">
              <a:rPr lang="fr-FR" smtClean="0"/>
              <a:t>‹#›</a:t>
            </a:fld>
            <a:endParaRPr lang="fr-FR"/>
          </a:p>
        </p:txBody>
      </p:sp>
    </p:spTree>
    <p:extLst>
      <p:ext uri="{BB962C8B-B14F-4D97-AF65-F5344CB8AC3E}">
        <p14:creationId xmlns:p14="http://schemas.microsoft.com/office/powerpoint/2010/main" val="5498127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76484BA-C3B1-334C-8E1B-7425C32DD16E}" type="datetimeFigureOut">
              <a:rPr lang="fr-FR" smtClean="0"/>
              <a:t>31/08/2020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BC3E090-DBDD-F84D-A032-7D4E907CB869}" type="slidenum">
              <a:rPr lang="fr-FR" smtClean="0"/>
              <a:t>‹#›</a:t>
            </a:fld>
            <a:endParaRPr lang="fr-FR"/>
          </a:p>
        </p:txBody>
      </p:sp>
    </p:spTree>
    <p:extLst>
      <p:ext uri="{BB962C8B-B14F-4D97-AF65-F5344CB8AC3E}">
        <p14:creationId xmlns:p14="http://schemas.microsoft.com/office/powerpoint/2010/main" val="807057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76484BA-C3B1-334C-8E1B-7425C32DD16E}" type="datetimeFigureOut">
              <a:rPr lang="fr-FR" smtClean="0"/>
              <a:t>31/08/2020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C3E090-DBDD-F84D-A032-7D4E907CB869}" type="slidenum">
              <a:rPr lang="fr-FR" smtClean="0"/>
              <a:t>‹#›</a:t>
            </a:fld>
            <a:endParaRPr lang="fr-FR"/>
          </a:p>
        </p:txBody>
      </p:sp>
    </p:spTree>
    <p:extLst>
      <p:ext uri="{BB962C8B-B14F-4D97-AF65-F5344CB8AC3E}">
        <p14:creationId xmlns:p14="http://schemas.microsoft.com/office/powerpoint/2010/main" val="135999765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Cliquez et modifiez le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B76484BA-C3B1-334C-8E1B-7425C32DD16E}" type="datetimeFigureOut">
              <a:rPr lang="fr-FR" smtClean="0"/>
              <a:t>31/08/2020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BC3E090-DBDD-F84D-A032-7D4E907CB869}" type="slidenum">
              <a:rPr lang="fr-FR" smtClean="0"/>
              <a:t>‹#›</a:t>
            </a:fld>
            <a:endParaRPr lang="fr-FR"/>
          </a:p>
        </p:txBody>
      </p:sp>
    </p:spTree>
    <p:extLst>
      <p:ext uri="{BB962C8B-B14F-4D97-AF65-F5344CB8AC3E}">
        <p14:creationId xmlns:p14="http://schemas.microsoft.com/office/powerpoint/2010/main" val="181219979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Cliquez et modifiez le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6484BA-C3B1-334C-8E1B-7425C32DD16E}" type="datetimeFigureOut">
              <a:rPr lang="fr-FR" smtClean="0"/>
              <a:t>31/08/2020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C3E090-DBDD-F84D-A032-7D4E907CB869}" type="slidenum">
              <a:rPr lang="fr-FR" smtClean="0"/>
              <a:t>‹#›</a:t>
            </a:fld>
            <a:endParaRPr lang="fr-FR"/>
          </a:p>
        </p:txBody>
      </p:sp>
    </p:spTree>
    <p:extLst>
      <p:ext uri="{BB962C8B-B14F-4D97-AF65-F5344CB8AC3E}">
        <p14:creationId xmlns:p14="http://schemas.microsoft.com/office/powerpoint/2010/main" val="72478389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724678" y="301531"/>
            <a:ext cx="10742644" cy="2431243"/>
          </a:xfrm>
          <a:prstGeom prst="rect">
            <a:avLst/>
          </a:prstGeom>
          <a:noFill/>
        </p:spPr>
        <p:txBody>
          <a:bodyPr wrap="square" rtlCol="0">
            <a:spAutoFit/>
          </a:bodyPr>
          <a:lstStyle/>
          <a:p>
            <a:pPr algn="ctr"/>
            <a:r>
              <a:rPr lang="fr-FR" sz="3600" b="1" dirty="0" smtClean="0">
                <a:solidFill>
                  <a:schemeClr val="bg1"/>
                </a:solidFill>
                <a:latin typeface="Zapfino" charset="0"/>
                <a:ea typeface="Zapfino" charset="0"/>
                <a:cs typeface="Zapfino" charset="0"/>
              </a:rPr>
              <a:t>L</a:t>
            </a:r>
            <a:r>
              <a:rPr lang="mr-IN" sz="3600" b="1" dirty="0" smtClean="0">
                <a:solidFill>
                  <a:schemeClr val="bg1"/>
                </a:solidFill>
                <a:latin typeface="Zapfino" charset="0"/>
                <a:ea typeface="Zapfino" charset="0"/>
                <a:cs typeface="Zapfino" charset="0"/>
              </a:rPr>
              <a:t>’</a:t>
            </a:r>
            <a:r>
              <a:rPr lang="fr-FR" sz="3600" b="1" dirty="0" smtClean="0">
                <a:solidFill>
                  <a:schemeClr val="bg1"/>
                </a:solidFill>
                <a:latin typeface="Zapfino" charset="0"/>
                <a:ea typeface="Zapfino" charset="0"/>
                <a:cs typeface="Zapfino" charset="0"/>
              </a:rPr>
              <a:t>HOMME DE DOULEUR</a:t>
            </a:r>
          </a:p>
          <a:p>
            <a:pPr algn="ctr"/>
            <a:r>
              <a:rPr lang="fr-FR" sz="1600" dirty="0" smtClean="0">
                <a:solidFill>
                  <a:schemeClr val="bg1"/>
                </a:solidFill>
                <a:latin typeface="Zapfino" charset="0"/>
                <a:ea typeface="Zapfino" charset="0"/>
                <a:cs typeface="Zapfino" charset="0"/>
              </a:rPr>
              <a:t>(Esaïe </a:t>
            </a:r>
            <a:r>
              <a:rPr lang="fr-FR" sz="1600" b="1" i="1" dirty="0" smtClean="0">
                <a:solidFill>
                  <a:schemeClr val="bg1"/>
                </a:solidFill>
                <a:latin typeface="Zapfino" charset="0"/>
                <a:ea typeface="Zapfino" charset="0"/>
                <a:cs typeface="Zapfino" charset="0"/>
              </a:rPr>
              <a:t>53,</a:t>
            </a:r>
            <a:r>
              <a:rPr lang="fr-FR" sz="1600" dirty="0" smtClean="0">
                <a:solidFill>
                  <a:schemeClr val="bg1"/>
                </a:solidFill>
                <a:latin typeface="Zapfino" charset="0"/>
                <a:ea typeface="Zapfino" charset="0"/>
                <a:cs typeface="Zapfino" charset="0"/>
              </a:rPr>
              <a:t> 3)</a:t>
            </a:r>
            <a:endParaRPr lang="fr-FR" sz="1600" dirty="0">
              <a:solidFill>
                <a:schemeClr val="bg1"/>
              </a:solidFill>
              <a:latin typeface="Zapfino" charset="0"/>
              <a:ea typeface="Zapfino" charset="0"/>
              <a:cs typeface="Zapfino" charset="0"/>
            </a:endParaRPr>
          </a:p>
        </p:txBody>
      </p:sp>
      <p:sp>
        <p:nvSpPr>
          <p:cNvPr id="3" name="ZoneTexte 2"/>
          <p:cNvSpPr txBox="1"/>
          <p:nvPr/>
        </p:nvSpPr>
        <p:spPr>
          <a:xfrm>
            <a:off x="336550" y="3315003"/>
            <a:ext cx="11518900" cy="3210879"/>
          </a:xfrm>
          <a:prstGeom prst="rect">
            <a:avLst/>
          </a:prstGeom>
          <a:noFill/>
        </p:spPr>
        <p:txBody>
          <a:bodyPr wrap="square" rtlCol="0">
            <a:spAutoFit/>
          </a:bodyPr>
          <a:lstStyle/>
          <a:p>
            <a:pPr algn="ctr"/>
            <a:r>
              <a:rPr lang="fr-FR" sz="3600" b="1" dirty="0" smtClean="0">
                <a:solidFill>
                  <a:schemeClr val="bg1"/>
                </a:solidFill>
                <a:latin typeface="Zapfino" charset="0"/>
                <a:ea typeface="Zapfino" charset="0"/>
                <a:cs typeface="Zapfino" charset="0"/>
              </a:rPr>
              <a:t>LE SERVITEUR SOUFFRANT</a:t>
            </a:r>
          </a:p>
          <a:p>
            <a:pPr algn="ctr"/>
            <a:r>
              <a:rPr lang="fr-FR" sz="3600" b="1" dirty="0" smtClean="0">
                <a:solidFill>
                  <a:schemeClr val="bg1"/>
                </a:solidFill>
                <a:latin typeface="Zapfino" charset="0"/>
                <a:ea typeface="Zapfino" charset="0"/>
                <a:cs typeface="Zapfino" charset="0"/>
              </a:rPr>
              <a:t>D</a:t>
            </a:r>
            <a:r>
              <a:rPr lang="mr-IN" sz="3600" b="1" dirty="0" smtClean="0">
                <a:solidFill>
                  <a:schemeClr val="bg1"/>
                </a:solidFill>
                <a:latin typeface="Zapfino" charset="0"/>
                <a:ea typeface="Zapfino" charset="0"/>
                <a:cs typeface="Zapfino" charset="0"/>
              </a:rPr>
              <a:t>’</a:t>
            </a:r>
            <a:r>
              <a:rPr lang="fr-FR" sz="3600" b="1" dirty="0" smtClean="0">
                <a:solidFill>
                  <a:schemeClr val="bg1"/>
                </a:solidFill>
                <a:latin typeface="Zapfino" charset="0"/>
                <a:ea typeface="Zapfino" charset="0"/>
                <a:cs typeface="Zapfino" charset="0"/>
              </a:rPr>
              <a:t>ESAÏE</a:t>
            </a:r>
            <a:endParaRPr lang="fr-FR" sz="3600" b="1" dirty="0">
              <a:solidFill>
                <a:schemeClr val="bg1"/>
              </a:solidFill>
              <a:latin typeface="Zapfino" charset="0"/>
              <a:ea typeface="Zapfino" charset="0"/>
              <a:cs typeface="Zapfino" charset="0"/>
            </a:endParaRPr>
          </a:p>
        </p:txBody>
      </p:sp>
      <p:sp>
        <p:nvSpPr>
          <p:cNvPr id="4" name="ZoneTexte 3"/>
          <p:cNvSpPr txBox="1"/>
          <p:nvPr/>
        </p:nvSpPr>
        <p:spPr>
          <a:xfrm>
            <a:off x="5601944" y="2732774"/>
            <a:ext cx="988111" cy="785343"/>
          </a:xfrm>
          <a:prstGeom prst="rect">
            <a:avLst/>
          </a:prstGeom>
          <a:noFill/>
        </p:spPr>
        <p:txBody>
          <a:bodyPr wrap="square" rtlCol="0">
            <a:spAutoFit/>
          </a:bodyPr>
          <a:lstStyle/>
          <a:p>
            <a:pPr algn="ctr"/>
            <a:r>
              <a:rPr lang="fr-FR" sz="1600" dirty="0" smtClean="0">
                <a:solidFill>
                  <a:schemeClr val="bg1"/>
                </a:solidFill>
                <a:latin typeface="Zapfino" charset="0"/>
                <a:ea typeface="Zapfino" charset="0"/>
                <a:cs typeface="Zapfino" charset="0"/>
              </a:rPr>
              <a:t>OU</a:t>
            </a:r>
            <a:r>
              <a:rPr lang="fr-FR" dirty="0" smtClean="0">
                <a:solidFill>
                  <a:schemeClr val="bg1"/>
                </a:solidFill>
              </a:rPr>
              <a:t> </a:t>
            </a:r>
            <a:endParaRPr lang="fr-FR" dirty="0">
              <a:solidFill>
                <a:schemeClr val="bg1"/>
              </a:solidFill>
            </a:endParaRPr>
          </a:p>
        </p:txBody>
      </p:sp>
    </p:spTree>
    <p:extLst>
      <p:ext uri="{BB962C8B-B14F-4D97-AF65-F5344CB8AC3E}">
        <p14:creationId xmlns:p14="http://schemas.microsoft.com/office/powerpoint/2010/main" val="210611464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1000" fill="hold"/>
                                        <p:tgtEl>
                                          <p:spTgt spid="3"/>
                                        </p:tgtEl>
                                        <p:attrNameLst>
                                          <p:attrName>ppt_w</p:attrName>
                                        </p:attrNameLst>
                                      </p:cBhvr>
                                      <p:tavLst>
                                        <p:tav tm="0">
                                          <p:val>
                                            <p:strVal val="#ppt_w*0.70"/>
                                          </p:val>
                                        </p:tav>
                                        <p:tav tm="100000">
                                          <p:val>
                                            <p:strVal val="#ppt_w"/>
                                          </p:val>
                                        </p:tav>
                                      </p:tavLst>
                                    </p:anim>
                                    <p:anim calcmode="lin" valueType="num">
                                      <p:cBhvr>
                                        <p:cTn id="20" dur="1000" fill="hold"/>
                                        <p:tgtEl>
                                          <p:spTgt spid="3"/>
                                        </p:tgtEl>
                                        <p:attrNameLst>
                                          <p:attrName>ppt_h</p:attrName>
                                        </p:attrNameLst>
                                      </p:cBhvr>
                                      <p:tavLst>
                                        <p:tav tm="0">
                                          <p:val>
                                            <p:strVal val="#ppt_h"/>
                                          </p:val>
                                        </p:tav>
                                        <p:tav tm="100000">
                                          <p:val>
                                            <p:strVal val="#ppt_h"/>
                                          </p:val>
                                        </p:tav>
                                      </p:tavLst>
                                    </p:anim>
                                    <p:animEffect transition="in" filter="fade">
                                      <p:cBhvr>
                                        <p:cTn id="21"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571500" y="2052588"/>
            <a:ext cx="10934700" cy="1384995"/>
          </a:xfrm>
          <a:prstGeom prst="rect">
            <a:avLst/>
          </a:prstGeom>
          <a:noFill/>
        </p:spPr>
        <p:txBody>
          <a:bodyPr wrap="square" rtlCol="0">
            <a:spAutoFit/>
          </a:bodyPr>
          <a:lstStyle/>
          <a:p>
            <a:pPr algn="just"/>
            <a:r>
              <a:rPr lang="fr-FR" sz="2800" dirty="0" smtClean="0">
                <a:solidFill>
                  <a:schemeClr val="bg1"/>
                </a:solidFill>
                <a:latin typeface="Arial" charset="0"/>
                <a:ea typeface="Arial" charset="0"/>
                <a:cs typeface="Arial" charset="0"/>
              </a:rPr>
              <a:t>« C</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est </a:t>
            </a:r>
            <a:r>
              <a:rPr lang="fr-FR" sz="2800" dirty="0">
                <a:solidFill>
                  <a:schemeClr val="bg1"/>
                </a:solidFill>
                <a:latin typeface="Arial" charset="0"/>
                <a:ea typeface="Arial" charset="0"/>
                <a:cs typeface="Arial" charset="0"/>
              </a:rPr>
              <a:t>pourquoi le Seigneur, lui, vous donnera </a:t>
            </a:r>
            <a:r>
              <a:rPr lang="fr-FR" sz="2800" b="1" i="1" dirty="0">
                <a:solidFill>
                  <a:srgbClr val="FFFF00"/>
                </a:solidFill>
                <a:latin typeface="Arial" charset="0"/>
                <a:ea typeface="Arial" charset="0"/>
                <a:cs typeface="Arial" charset="0"/>
              </a:rPr>
              <a:t>un signe</a:t>
            </a:r>
            <a:r>
              <a:rPr lang="fr-FR" sz="2800" dirty="0">
                <a:solidFill>
                  <a:schemeClr val="bg1"/>
                </a:solidFill>
                <a:latin typeface="Arial" charset="0"/>
                <a:ea typeface="Arial" charset="0"/>
                <a:cs typeface="Arial" charset="0"/>
              </a:rPr>
              <a:t> : Voici, la vierge concevra et elle enfantera un fils, et appellera son nom </a:t>
            </a:r>
            <a:r>
              <a:rPr lang="fr-FR" sz="2800" dirty="0" smtClean="0">
                <a:solidFill>
                  <a:schemeClr val="bg1"/>
                </a:solidFill>
                <a:latin typeface="Arial" charset="0"/>
                <a:ea typeface="Arial" charset="0"/>
                <a:cs typeface="Arial" charset="0"/>
              </a:rPr>
              <a:t>Emmanuel (</a:t>
            </a:r>
            <a:r>
              <a:rPr lang="fr-FR" sz="2800" i="1" dirty="0" smtClean="0">
                <a:solidFill>
                  <a:schemeClr val="bg1"/>
                </a:solidFill>
                <a:latin typeface="Arial" charset="0"/>
                <a:ea typeface="Arial" charset="0"/>
                <a:cs typeface="Arial" charset="0"/>
              </a:rPr>
              <a:t>Dieu avec nous</a:t>
            </a:r>
            <a:r>
              <a:rPr lang="fr-FR" sz="2800" dirty="0" smtClean="0">
                <a:solidFill>
                  <a:schemeClr val="bg1"/>
                </a:solidFill>
                <a:latin typeface="Arial" charset="0"/>
                <a:ea typeface="Arial" charset="0"/>
                <a:cs typeface="Arial" charset="0"/>
              </a:rPr>
              <a:t>) » Esaïe </a:t>
            </a:r>
            <a:r>
              <a:rPr lang="fr-FR" sz="2800" b="1" i="1" dirty="0">
                <a:solidFill>
                  <a:schemeClr val="bg1"/>
                </a:solidFill>
                <a:latin typeface="Arial" charset="0"/>
                <a:ea typeface="Arial" charset="0"/>
                <a:cs typeface="Arial" charset="0"/>
              </a:rPr>
              <a:t>7</a:t>
            </a:r>
            <a:r>
              <a:rPr lang="fr-FR" sz="2800" dirty="0" smtClean="0">
                <a:solidFill>
                  <a:schemeClr val="bg1"/>
                </a:solidFill>
                <a:latin typeface="Arial" charset="0"/>
                <a:ea typeface="Arial" charset="0"/>
                <a:cs typeface="Arial" charset="0"/>
              </a:rPr>
              <a:t>, 14.</a:t>
            </a:r>
            <a:endParaRPr lang="fr-FR" sz="2800" dirty="0">
              <a:solidFill>
                <a:schemeClr val="bg1"/>
              </a:solidFill>
              <a:latin typeface="Arial" charset="0"/>
              <a:ea typeface="Arial" charset="0"/>
              <a:cs typeface="Arial" charset="0"/>
            </a:endParaRPr>
          </a:p>
        </p:txBody>
      </p:sp>
      <p:sp>
        <p:nvSpPr>
          <p:cNvPr id="4" name="ZoneTexte 3"/>
          <p:cNvSpPr txBox="1"/>
          <p:nvPr/>
        </p:nvSpPr>
        <p:spPr>
          <a:xfrm>
            <a:off x="571500" y="444500"/>
            <a:ext cx="10528300" cy="646331"/>
          </a:xfrm>
          <a:prstGeom prst="rect">
            <a:avLst/>
          </a:prstGeom>
          <a:noFill/>
        </p:spPr>
        <p:txBody>
          <a:bodyPr wrap="square" rtlCol="0">
            <a:spAutoFit/>
          </a:bodyPr>
          <a:lstStyle/>
          <a:p>
            <a:pPr algn="just"/>
            <a:r>
              <a:rPr lang="fr-FR" sz="3600" dirty="0" smtClean="0">
                <a:solidFill>
                  <a:schemeClr val="bg1"/>
                </a:solidFill>
                <a:latin typeface="Arial" charset="0"/>
                <a:ea typeface="Arial" charset="0"/>
                <a:cs typeface="Arial" charset="0"/>
              </a:rPr>
              <a:t>4 CLEFS PROPHETIQUES EN ESAÏE </a:t>
            </a:r>
            <a:endParaRPr lang="fr-FR" sz="3600" dirty="0">
              <a:solidFill>
                <a:schemeClr val="bg1"/>
              </a:solidFill>
              <a:latin typeface="Arial" charset="0"/>
              <a:ea typeface="Arial" charset="0"/>
              <a:cs typeface="Arial" charset="0"/>
            </a:endParaRPr>
          </a:p>
        </p:txBody>
      </p:sp>
      <p:sp>
        <p:nvSpPr>
          <p:cNvPr id="5" name="ZoneTexte 4"/>
          <p:cNvSpPr txBox="1"/>
          <p:nvPr/>
        </p:nvSpPr>
        <p:spPr>
          <a:xfrm>
            <a:off x="571500" y="1313126"/>
            <a:ext cx="10528300" cy="461665"/>
          </a:xfrm>
          <a:prstGeom prst="rect">
            <a:avLst/>
          </a:prstGeom>
          <a:noFill/>
        </p:spPr>
        <p:txBody>
          <a:bodyPr wrap="square" rtlCol="0">
            <a:spAutoFit/>
          </a:bodyPr>
          <a:lstStyle/>
          <a:p>
            <a:pPr algn="just"/>
            <a:r>
              <a:rPr lang="fr-FR" sz="2400" b="1" dirty="0" smtClean="0">
                <a:solidFill>
                  <a:srgbClr val="FFFF00"/>
                </a:solidFill>
                <a:latin typeface="Arial" charset="0"/>
                <a:ea typeface="Arial" charset="0"/>
                <a:cs typeface="Arial" charset="0"/>
              </a:rPr>
              <a:t>PREMIÈRE CLEF </a:t>
            </a:r>
            <a:endParaRPr lang="fr-FR" sz="2400" b="1" dirty="0">
              <a:solidFill>
                <a:srgbClr val="FFFF00"/>
              </a:solidFill>
              <a:latin typeface="Arial" charset="0"/>
              <a:ea typeface="Arial" charset="0"/>
              <a:cs typeface="Arial" charset="0"/>
            </a:endParaRPr>
          </a:p>
        </p:txBody>
      </p:sp>
      <p:sp>
        <p:nvSpPr>
          <p:cNvPr id="6" name="ZoneTexte 5"/>
          <p:cNvSpPr txBox="1"/>
          <p:nvPr/>
        </p:nvSpPr>
        <p:spPr>
          <a:xfrm>
            <a:off x="571500" y="3962400"/>
            <a:ext cx="10972800"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Ce </a:t>
            </a:r>
            <a:r>
              <a:rPr lang="fr-FR" sz="2800" i="1" dirty="0" smtClean="0">
                <a:solidFill>
                  <a:schemeClr val="bg1"/>
                </a:solidFill>
                <a:latin typeface="Arial" charset="0"/>
                <a:ea typeface="Arial" charset="0"/>
                <a:cs typeface="Arial" charset="0"/>
              </a:rPr>
              <a:t>signe</a:t>
            </a:r>
            <a:r>
              <a:rPr lang="fr-FR" sz="2800" dirty="0" smtClean="0">
                <a:solidFill>
                  <a:schemeClr val="bg1"/>
                </a:solidFill>
                <a:latin typeface="Arial" charset="0"/>
                <a:ea typeface="Arial" charset="0"/>
                <a:cs typeface="Arial" charset="0"/>
              </a:rPr>
              <a:t> est suffisamment clair pour servir de preuve en Matthieu </a:t>
            </a:r>
            <a:r>
              <a:rPr lang="fr-FR" sz="2800" b="1" i="1" dirty="0" smtClean="0">
                <a:solidFill>
                  <a:schemeClr val="bg1"/>
                </a:solidFill>
                <a:latin typeface="Arial" charset="0"/>
                <a:ea typeface="Arial" charset="0"/>
                <a:cs typeface="Arial" charset="0"/>
              </a:rPr>
              <a:t>1</a:t>
            </a:r>
            <a:r>
              <a:rPr lang="fr-FR" sz="2800" dirty="0" smtClean="0">
                <a:solidFill>
                  <a:schemeClr val="bg1"/>
                </a:solidFill>
                <a:latin typeface="Arial" charset="0"/>
                <a:ea typeface="Arial" charset="0"/>
                <a:cs typeface="Arial" charset="0"/>
              </a:rPr>
              <a:t>, 22 &amp; 23</a:t>
            </a:r>
            <a:endParaRPr lang="fr-FR" sz="2800" dirty="0">
              <a:solidFill>
                <a:schemeClr val="bg1"/>
              </a:solidFill>
              <a:latin typeface="Arial" charset="0"/>
              <a:ea typeface="Arial" charset="0"/>
              <a:cs typeface="Arial" charset="0"/>
            </a:endParaRPr>
          </a:p>
        </p:txBody>
      </p:sp>
      <p:sp>
        <p:nvSpPr>
          <p:cNvPr id="7" name="Ellipse 6"/>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10</a:t>
            </a:r>
            <a:endParaRPr lang="fr-FR" dirty="0">
              <a:solidFill>
                <a:srgbClr val="FFFF00"/>
              </a:solidFill>
            </a:endParaRPr>
          </a:p>
        </p:txBody>
      </p:sp>
      <p:graphicFrame>
        <p:nvGraphicFramePr>
          <p:cNvPr id="3" name="Tableau 2"/>
          <p:cNvGraphicFramePr>
            <a:graphicFrameLocks noGrp="1"/>
          </p:cNvGraphicFramePr>
          <p:nvPr>
            <p:extLst>
              <p:ext uri="{D42A27DB-BD31-4B8C-83A1-F6EECF244321}">
                <p14:modId xmlns:p14="http://schemas.microsoft.com/office/powerpoint/2010/main" val="1418125466"/>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0389480"/>
              </a:tblGrid>
              <a:tr h="368988">
                <a:tc>
                  <a:txBody>
                    <a:bodyPr/>
                    <a:lstStyle/>
                    <a:p>
                      <a:r>
                        <a:rPr lang="fr-FR" b="1" dirty="0" smtClean="0"/>
                        <a:t>CLEF</a:t>
                      </a:r>
                      <a:r>
                        <a:rPr lang="fr-FR" b="1" baseline="0" dirty="0" smtClean="0"/>
                        <a:t> 1</a:t>
                      </a:r>
                      <a:endParaRPr lang="fr-FR" b="1" dirty="0"/>
                    </a:p>
                  </a:txBody>
                  <a:tcPr/>
                </a:tc>
              </a:tr>
            </a:tbl>
          </a:graphicData>
        </a:graphic>
      </p:graphicFrame>
    </p:spTree>
    <p:extLst>
      <p:ext uri="{BB962C8B-B14F-4D97-AF65-F5344CB8AC3E}">
        <p14:creationId xmlns:p14="http://schemas.microsoft.com/office/powerpoint/2010/main" val="182335966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1000" fill="hold"/>
                                        <p:tgtEl>
                                          <p:spTgt spid="2"/>
                                        </p:tgtEl>
                                        <p:attrNameLst>
                                          <p:attrName>ppt_w</p:attrName>
                                        </p:attrNameLst>
                                      </p:cBhvr>
                                      <p:tavLst>
                                        <p:tav tm="0">
                                          <p:val>
                                            <p:strVal val="#ppt_w*0.70"/>
                                          </p:val>
                                        </p:tav>
                                        <p:tav tm="100000">
                                          <p:val>
                                            <p:strVal val="#ppt_w"/>
                                          </p:val>
                                        </p:tav>
                                      </p:tavLst>
                                    </p:anim>
                                    <p:anim calcmode="lin" valueType="num">
                                      <p:cBhvr>
                                        <p:cTn id="15" dur="1000" fill="hold"/>
                                        <p:tgtEl>
                                          <p:spTgt spid="2"/>
                                        </p:tgtEl>
                                        <p:attrNameLst>
                                          <p:attrName>ppt_h</p:attrName>
                                        </p:attrNameLst>
                                      </p:cBhvr>
                                      <p:tavLst>
                                        <p:tav tm="0">
                                          <p:val>
                                            <p:strVal val="#ppt_h"/>
                                          </p:val>
                                        </p:tav>
                                        <p:tav tm="100000">
                                          <p:val>
                                            <p:strVal val="#ppt_h"/>
                                          </p:val>
                                        </p:tav>
                                      </p:tavLst>
                                    </p:anim>
                                    <p:animEffect transition="in" filter="fade">
                                      <p:cBhvr>
                                        <p:cTn id="16" dur="10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571500" y="1250666"/>
            <a:ext cx="10934700" cy="461665"/>
          </a:xfrm>
          <a:prstGeom prst="rect">
            <a:avLst/>
          </a:prstGeom>
          <a:noFill/>
        </p:spPr>
        <p:txBody>
          <a:bodyPr wrap="square" rtlCol="0">
            <a:spAutoFit/>
          </a:bodyPr>
          <a:lstStyle/>
          <a:p>
            <a:pPr algn="just"/>
            <a:r>
              <a:rPr lang="fr-FR" sz="2400" dirty="0" smtClean="0">
                <a:solidFill>
                  <a:schemeClr val="bg1"/>
                </a:solidFill>
                <a:latin typeface="Arial" charset="0"/>
                <a:ea typeface="Arial" charset="0"/>
                <a:cs typeface="Arial" charset="0"/>
              </a:rPr>
              <a:t>Le chapitre 9</a:t>
            </a:r>
            <a:r>
              <a:rPr lang="fr-FR" sz="2400" baseline="30000" dirty="0" smtClean="0">
                <a:solidFill>
                  <a:schemeClr val="bg1"/>
                </a:solidFill>
                <a:latin typeface="Arial" charset="0"/>
                <a:ea typeface="Arial" charset="0"/>
                <a:cs typeface="Arial" charset="0"/>
              </a:rPr>
              <a:t>ème</a:t>
            </a:r>
            <a:r>
              <a:rPr lang="fr-FR" sz="2400" dirty="0" smtClean="0">
                <a:solidFill>
                  <a:schemeClr val="bg1"/>
                </a:solidFill>
                <a:latin typeface="Arial" charset="0"/>
                <a:ea typeface="Arial" charset="0"/>
                <a:cs typeface="Arial" charset="0"/>
              </a:rPr>
              <a:t> v. 6, nous présente la naissance </a:t>
            </a:r>
            <a:r>
              <a:rPr lang="fr-FR" sz="2400" i="1" dirty="0" smtClean="0">
                <a:solidFill>
                  <a:schemeClr val="bg1"/>
                </a:solidFill>
                <a:latin typeface="Arial" charset="0"/>
                <a:ea typeface="Arial" charset="0"/>
                <a:cs typeface="Arial" charset="0"/>
              </a:rPr>
              <a:t>d</a:t>
            </a:r>
            <a:r>
              <a:rPr lang="mr-IN" sz="2400" i="1" dirty="0" smtClean="0">
                <a:solidFill>
                  <a:schemeClr val="bg1"/>
                </a:solidFill>
                <a:latin typeface="Arial" charset="0"/>
                <a:ea typeface="Arial" charset="0"/>
                <a:cs typeface="Arial" charset="0"/>
              </a:rPr>
              <a:t>’</a:t>
            </a:r>
            <a:r>
              <a:rPr lang="fr-FR" sz="2400" b="1" i="1" dirty="0" smtClean="0">
                <a:solidFill>
                  <a:srgbClr val="FFFF00"/>
                </a:solidFill>
                <a:latin typeface="Arial" charset="0"/>
                <a:ea typeface="Arial" charset="0"/>
                <a:cs typeface="Arial" charset="0"/>
              </a:rPr>
              <a:t>un enfant</a:t>
            </a:r>
            <a:r>
              <a:rPr lang="fr-FR" sz="2400" b="1" dirty="0" smtClean="0">
                <a:solidFill>
                  <a:srgbClr val="FFFF00"/>
                </a:solidFill>
                <a:latin typeface="Arial" charset="0"/>
                <a:ea typeface="Arial" charset="0"/>
                <a:cs typeface="Arial" charset="0"/>
              </a:rPr>
              <a:t>, </a:t>
            </a:r>
            <a:r>
              <a:rPr lang="fr-FR" sz="2400" b="1" i="1" dirty="0" smtClean="0">
                <a:solidFill>
                  <a:srgbClr val="FFFF00"/>
                </a:solidFill>
                <a:latin typeface="Arial" charset="0"/>
                <a:ea typeface="Arial" charset="0"/>
                <a:cs typeface="Arial" charset="0"/>
              </a:rPr>
              <a:t>un fils</a:t>
            </a:r>
            <a:r>
              <a:rPr lang="fr-FR" sz="2400" i="1" dirty="0" smtClean="0">
                <a:solidFill>
                  <a:schemeClr val="bg1"/>
                </a:solidFill>
                <a:latin typeface="Arial" charset="0"/>
                <a:ea typeface="Arial" charset="0"/>
                <a:cs typeface="Arial" charset="0"/>
              </a:rPr>
              <a:t>.</a:t>
            </a:r>
          </a:p>
        </p:txBody>
      </p:sp>
      <p:sp>
        <p:nvSpPr>
          <p:cNvPr id="4" name="ZoneTexte 3"/>
          <p:cNvSpPr txBox="1"/>
          <p:nvPr/>
        </p:nvSpPr>
        <p:spPr>
          <a:xfrm>
            <a:off x="571500" y="444500"/>
            <a:ext cx="10528300" cy="523220"/>
          </a:xfrm>
          <a:prstGeom prst="rect">
            <a:avLst/>
          </a:prstGeom>
          <a:noFill/>
        </p:spPr>
        <p:txBody>
          <a:bodyPr wrap="square" rtlCol="0">
            <a:spAutoFit/>
          </a:bodyPr>
          <a:lstStyle/>
          <a:p>
            <a:pPr algn="just"/>
            <a:r>
              <a:rPr lang="fr-FR" sz="2800" b="1" dirty="0" smtClean="0">
                <a:solidFill>
                  <a:srgbClr val="FFFF00"/>
                </a:solidFill>
                <a:latin typeface="Arial" charset="0"/>
                <a:ea typeface="Arial" charset="0"/>
                <a:cs typeface="Arial" charset="0"/>
              </a:rPr>
              <a:t>2</a:t>
            </a:r>
            <a:r>
              <a:rPr lang="fr-FR" sz="2800" b="1" baseline="30000" dirty="0" smtClean="0">
                <a:solidFill>
                  <a:srgbClr val="FFFF00"/>
                </a:solidFill>
                <a:latin typeface="Arial" charset="0"/>
                <a:ea typeface="Arial" charset="0"/>
                <a:cs typeface="Arial" charset="0"/>
              </a:rPr>
              <a:t>ème</a:t>
            </a:r>
            <a:r>
              <a:rPr lang="fr-FR" sz="2800" b="1" dirty="0" smtClean="0">
                <a:solidFill>
                  <a:srgbClr val="FFFF00"/>
                </a:solidFill>
                <a:latin typeface="Arial" charset="0"/>
                <a:ea typeface="Arial" charset="0"/>
                <a:cs typeface="Arial" charset="0"/>
              </a:rPr>
              <a:t> CLEF </a:t>
            </a:r>
            <a:endParaRPr lang="fr-FR" sz="2800" b="1" dirty="0">
              <a:solidFill>
                <a:srgbClr val="FFFF00"/>
              </a:solidFill>
              <a:latin typeface="Arial" charset="0"/>
              <a:ea typeface="Arial" charset="0"/>
              <a:cs typeface="Arial" charset="0"/>
            </a:endParaRPr>
          </a:p>
        </p:txBody>
      </p:sp>
      <p:sp>
        <p:nvSpPr>
          <p:cNvPr id="5" name="ZoneTexte 4"/>
          <p:cNvSpPr txBox="1"/>
          <p:nvPr/>
        </p:nvSpPr>
        <p:spPr>
          <a:xfrm>
            <a:off x="571500" y="1995277"/>
            <a:ext cx="10934700" cy="461665"/>
          </a:xfrm>
          <a:prstGeom prst="rect">
            <a:avLst/>
          </a:prstGeom>
          <a:noFill/>
        </p:spPr>
        <p:txBody>
          <a:bodyPr wrap="square" rtlCol="0">
            <a:spAutoFit/>
          </a:bodyPr>
          <a:lstStyle/>
          <a:p>
            <a:pPr algn="just"/>
            <a:r>
              <a:rPr lang="fr-FR" sz="2400" dirty="0" smtClean="0">
                <a:solidFill>
                  <a:schemeClr val="bg1"/>
                </a:solidFill>
                <a:latin typeface="Arial" charset="0"/>
                <a:ea typeface="Arial" charset="0"/>
                <a:cs typeface="Arial" charset="0"/>
              </a:rPr>
              <a:t>L</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en­fant </a:t>
            </a:r>
            <a:r>
              <a:rPr lang="fr-FR" sz="2400" dirty="0">
                <a:solidFill>
                  <a:schemeClr val="bg1"/>
                </a:solidFill>
                <a:latin typeface="Arial" charset="0"/>
                <a:ea typeface="Arial" charset="0"/>
                <a:cs typeface="Arial" charset="0"/>
              </a:rPr>
              <a:t>re­çoit quatre noms ; </a:t>
            </a:r>
            <a:endParaRPr lang="fr-FR" sz="2400" i="1" dirty="0" smtClean="0">
              <a:solidFill>
                <a:schemeClr val="bg1"/>
              </a:solidFill>
              <a:latin typeface="Arial" charset="0"/>
              <a:ea typeface="Arial" charset="0"/>
              <a:cs typeface="Arial" charset="0"/>
            </a:endParaRPr>
          </a:p>
        </p:txBody>
      </p:sp>
      <p:sp>
        <p:nvSpPr>
          <p:cNvPr id="7" name="ZoneTexte 6"/>
          <p:cNvSpPr txBox="1"/>
          <p:nvPr/>
        </p:nvSpPr>
        <p:spPr>
          <a:xfrm>
            <a:off x="571500" y="3484499"/>
            <a:ext cx="10934700" cy="461665"/>
          </a:xfrm>
          <a:prstGeom prst="rect">
            <a:avLst/>
          </a:prstGeom>
          <a:noFill/>
        </p:spPr>
        <p:txBody>
          <a:bodyPr wrap="square" rtlCol="0">
            <a:spAutoFit/>
          </a:bodyPr>
          <a:lstStyle/>
          <a:p>
            <a:pPr algn="just"/>
            <a:r>
              <a:rPr lang="fr-FR" sz="2400" dirty="0" smtClean="0">
                <a:solidFill>
                  <a:schemeClr val="bg1"/>
                </a:solidFill>
                <a:latin typeface="Arial" charset="0"/>
                <a:ea typeface="Arial" charset="0"/>
                <a:cs typeface="Arial" charset="0"/>
              </a:rPr>
              <a:t>- </a:t>
            </a:r>
            <a:r>
              <a:rPr lang="fr-FR" sz="2400" b="1" dirty="0" smtClean="0">
                <a:solidFill>
                  <a:schemeClr val="bg1"/>
                </a:solidFill>
                <a:latin typeface="Arial" charset="0"/>
                <a:ea typeface="Arial" charset="0"/>
                <a:cs typeface="Arial" charset="0"/>
              </a:rPr>
              <a:t>Dieu</a:t>
            </a:r>
            <a:r>
              <a:rPr lang="fr-FR" sz="2400" b="1" dirty="0">
                <a:solidFill>
                  <a:schemeClr val="bg1"/>
                </a:solidFill>
                <a:latin typeface="Arial" charset="0"/>
                <a:ea typeface="Arial" charset="0"/>
                <a:cs typeface="Arial" charset="0"/>
              </a:rPr>
              <a:t> </a:t>
            </a:r>
            <a:r>
              <a:rPr lang="fr-FR" sz="2400" b="1" dirty="0" smtClean="0">
                <a:solidFill>
                  <a:schemeClr val="bg1"/>
                </a:solidFill>
                <a:latin typeface="Arial" charset="0"/>
                <a:ea typeface="Arial" charset="0"/>
                <a:cs typeface="Arial" charset="0"/>
              </a:rPr>
              <a:t>fort</a:t>
            </a:r>
            <a:endParaRPr lang="fr-FR" sz="2400" dirty="0" smtClean="0">
              <a:solidFill>
                <a:schemeClr val="bg1"/>
              </a:solidFill>
              <a:latin typeface="Arial" charset="0"/>
              <a:ea typeface="Arial" charset="0"/>
              <a:cs typeface="Arial" charset="0"/>
            </a:endParaRPr>
          </a:p>
        </p:txBody>
      </p:sp>
      <p:sp>
        <p:nvSpPr>
          <p:cNvPr id="6" name="ZoneTexte 5"/>
          <p:cNvSpPr txBox="1"/>
          <p:nvPr/>
        </p:nvSpPr>
        <p:spPr>
          <a:xfrm>
            <a:off x="571500" y="2739888"/>
            <a:ext cx="10934700" cy="461665"/>
          </a:xfrm>
          <a:prstGeom prst="rect">
            <a:avLst/>
          </a:prstGeom>
          <a:noFill/>
        </p:spPr>
        <p:txBody>
          <a:bodyPr wrap="square" rtlCol="0">
            <a:spAutoFit/>
          </a:bodyPr>
          <a:lstStyle/>
          <a:p>
            <a:pPr algn="just"/>
            <a:r>
              <a:rPr lang="fr-FR" sz="2400" dirty="0" smtClean="0">
                <a:solidFill>
                  <a:schemeClr val="bg1"/>
                </a:solidFill>
                <a:latin typeface="Arial" charset="0"/>
                <a:ea typeface="Arial" charset="0"/>
                <a:cs typeface="Arial" charset="0"/>
              </a:rPr>
              <a:t>- </a:t>
            </a:r>
            <a:r>
              <a:rPr lang="fr-FR" sz="2400" b="1" dirty="0" smtClean="0">
                <a:solidFill>
                  <a:schemeClr val="bg1"/>
                </a:solidFill>
                <a:latin typeface="Arial" charset="0"/>
                <a:ea typeface="Arial" charset="0"/>
                <a:cs typeface="Arial" charset="0"/>
              </a:rPr>
              <a:t>Merveilleux </a:t>
            </a:r>
            <a:r>
              <a:rPr lang="fr-FR" sz="2400" b="1" dirty="0">
                <a:solidFill>
                  <a:schemeClr val="bg1"/>
                </a:solidFill>
                <a:latin typeface="Arial" charset="0"/>
                <a:ea typeface="Arial" charset="0"/>
                <a:cs typeface="Arial" charset="0"/>
              </a:rPr>
              <a:t>c</a:t>
            </a:r>
            <a:r>
              <a:rPr lang="fr-FR" sz="2400" b="1" dirty="0" smtClean="0">
                <a:solidFill>
                  <a:schemeClr val="bg1"/>
                </a:solidFill>
                <a:latin typeface="Arial" charset="0"/>
                <a:ea typeface="Arial" charset="0"/>
                <a:cs typeface="Arial" charset="0"/>
              </a:rPr>
              <a:t>onseiller</a:t>
            </a:r>
            <a:r>
              <a:rPr lang="fr-FR" sz="2400" dirty="0" smtClean="0">
                <a:solidFill>
                  <a:schemeClr val="bg1"/>
                </a:solidFill>
                <a:latin typeface="Arial" charset="0"/>
                <a:ea typeface="Arial" charset="0"/>
                <a:cs typeface="Arial" charset="0"/>
              </a:rPr>
              <a:t>, </a:t>
            </a:r>
          </a:p>
        </p:txBody>
      </p:sp>
      <p:sp>
        <p:nvSpPr>
          <p:cNvPr id="8" name="ZoneTexte 7"/>
          <p:cNvSpPr txBox="1"/>
          <p:nvPr/>
        </p:nvSpPr>
        <p:spPr>
          <a:xfrm>
            <a:off x="571500" y="4229110"/>
            <a:ext cx="10934700" cy="461665"/>
          </a:xfrm>
          <a:prstGeom prst="rect">
            <a:avLst/>
          </a:prstGeom>
          <a:noFill/>
        </p:spPr>
        <p:txBody>
          <a:bodyPr wrap="square" rtlCol="0">
            <a:spAutoFit/>
          </a:bodyPr>
          <a:lstStyle/>
          <a:p>
            <a:pPr algn="just"/>
            <a:r>
              <a:rPr lang="fr-FR" sz="2400" dirty="0" smtClean="0">
                <a:solidFill>
                  <a:schemeClr val="bg1"/>
                </a:solidFill>
                <a:latin typeface="Arial" charset="0"/>
                <a:ea typeface="Arial" charset="0"/>
                <a:cs typeface="Arial" charset="0"/>
              </a:rPr>
              <a:t>- </a:t>
            </a:r>
            <a:r>
              <a:rPr lang="fr-FR" sz="2400" b="1" dirty="0" smtClean="0">
                <a:solidFill>
                  <a:schemeClr val="bg1"/>
                </a:solidFill>
                <a:latin typeface="Arial" charset="0"/>
                <a:ea typeface="Arial" charset="0"/>
                <a:cs typeface="Arial" charset="0"/>
              </a:rPr>
              <a:t>Père </a:t>
            </a:r>
            <a:r>
              <a:rPr lang="fr-FR" sz="2400" b="1" dirty="0">
                <a:solidFill>
                  <a:schemeClr val="bg1"/>
                </a:solidFill>
                <a:latin typeface="Arial" charset="0"/>
                <a:ea typeface="Arial" charset="0"/>
                <a:cs typeface="Arial" charset="0"/>
              </a:rPr>
              <a:t>du </a:t>
            </a:r>
            <a:r>
              <a:rPr lang="fr-FR" sz="2400" b="1" dirty="0" smtClean="0">
                <a:solidFill>
                  <a:schemeClr val="bg1"/>
                </a:solidFill>
                <a:latin typeface="Arial" charset="0"/>
                <a:ea typeface="Arial" charset="0"/>
                <a:cs typeface="Arial" charset="0"/>
              </a:rPr>
              <a:t>siècle</a:t>
            </a:r>
            <a:r>
              <a:rPr lang="fr-FR" sz="2400" dirty="0" smtClean="0">
                <a:solidFill>
                  <a:schemeClr val="bg1"/>
                </a:solidFill>
                <a:latin typeface="Arial" charset="0"/>
                <a:ea typeface="Arial" charset="0"/>
                <a:cs typeface="Arial" charset="0"/>
              </a:rPr>
              <a:t>, </a:t>
            </a:r>
          </a:p>
        </p:txBody>
      </p:sp>
      <p:sp>
        <p:nvSpPr>
          <p:cNvPr id="9" name="ZoneTexte 8"/>
          <p:cNvSpPr txBox="1"/>
          <p:nvPr/>
        </p:nvSpPr>
        <p:spPr>
          <a:xfrm>
            <a:off x="571500" y="4973721"/>
            <a:ext cx="10934700" cy="461665"/>
          </a:xfrm>
          <a:prstGeom prst="rect">
            <a:avLst/>
          </a:prstGeom>
          <a:noFill/>
        </p:spPr>
        <p:txBody>
          <a:bodyPr wrap="square" rtlCol="0">
            <a:spAutoFit/>
          </a:bodyPr>
          <a:lstStyle/>
          <a:p>
            <a:pPr algn="just"/>
            <a:r>
              <a:rPr lang="fr-FR" sz="2400" dirty="0" smtClean="0">
                <a:solidFill>
                  <a:schemeClr val="bg1"/>
                </a:solidFill>
                <a:latin typeface="Arial" charset="0"/>
                <a:ea typeface="Arial" charset="0"/>
                <a:cs typeface="Arial" charset="0"/>
              </a:rPr>
              <a:t>- </a:t>
            </a:r>
            <a:r>
              <a:rPr lang="fr-FR" sz="2400" b="1" dirty="0" smtClean="0">
                <a:solidFill>
                  <a:schemeClr val="bg1"/>
                </a:solidFill>
                <a:latin typeface="Arial" charset="0"/>
                <a:ea typeface="Arial" charset="0"/>
                <a:cs typeface="Arial" charset="0"/>
              </a:rPr>
              <a:t>Prince </a:t>
            </a:r>
            <a:r>
              <a:rPr lang="fr-FR" sz="2400" b="1" dirty="0">
                <a:solidFill>
                  <a:schemeClr val="bg1"/>
                </a:solidFill>
                <a:latin typeface="Arial" charset="0"/>
                <a:ea typeface="Arial" charset="0"/>
                <a:cs typeface="Arial" charset="0"/>
              </a:rPr>
              <a:t>de paix</a:t>
            </a:r>
            <a:r>
              <a:rPr lang="fr-FR" sz="2400" dirty="0" smtClean="0">
                <a:solidFill>
                  <a:schemeClr val="bg1"/>
                </a:solidFill>
                <a:latin typeface="Arial" charset="0"/>
                <a:ea typeface="Arial" charset="0"/>
                <a:cs typeface="Arial" charset="0"/>
              </a:rPr>
              <a:t>. </a:t>
            </a:r>
            <a:endParaRPr lang="fr-FR" sz="2400" i="1" dirty="0" smtClean="0">
              <a:solidFill>
                <a:schemeClr val="bg1"/>
              </a:solidFill>
              <a:latin typeface="Arial" charset="0"/>
              <a:ea typeface="Arial" charset="0"/>
              <a:cs typeface="Arial" charset="0"/>
            </a:endParaRPr>
          </a:p>
        </p:txBody>
      </p:sp>
      <p:sp>
        <p:nvSpPr>
          <p:cNvPr id="10" name="Ellipse 9"/>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11</a:t>
            </a:r>
            <a:endParaRPr lang="fr-FR" dirty="0">
              <a:solidFill>
                <a:srgbClr val="FFFF00"/>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val="973879738"/>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029094"/>
                <a:gridCol w="9360386"/>
              </a:tblGrid>
              <a:tr h="368988">
                <a:tc>
                  <a:txBody>
                    <a:bodyPr/>
                    <a:lstStyle/>
                    <a:p>
                      <a:r>
                        <a:rPr lang="fr-FR" b="0" dirty="0" smtClean="0"/>
                        <a:t>CLEF</a:t>
                      </a:r>
                      <a:r>
                        <a:rPr lang="fr-FR" b="0" baseline="0" dirty="0" smtClean="0"/>
                        <a:t> 1</a:t>
                      </a:r>
                      <a:endParaRPr lang="fr-FR" b="0" dirty="0"/>
                    </a:p>
                  </a:txBody>
                  <a:tcPr/>
                </a:tc>
                <a:tc>
                  <a:txBody>
                    <a:bodyPr/>
                    <a:lstStyle/>
                    <a:p>
                      <a:r>
                        <a:rPr lang="fr-FR" dirty="0" smtClean="0"/>
                        <a:t>CLEF 2</a:t>
                      </a:r>
                      <a:endParaRPr lang="fr-FR" dirty="0"/>
                    </a:p>
                  </a:txBody>
                  <a:tcPr/>
                </a:tc>
              </a:tr>
            </a:tbl>
          </a:graphicData>
        </a:graphic>
      </p:graphicFrame>
    </p:spTree>
    <p:extLst>
      <p:ext uri="{BB962C8B-B14F-4D97-AF65-F5344CB8AC3E}">
        <p14:creationId xmlns:p14="http://schemas.microsoft.com/office/powerpoint/2010/main" val="2053906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8">
                                            <p:txEl>
                                              <p:pRg st="0" end="0"/>
                                            </p:txEl>
                                          </p:spTgt>
                                        </p:tgtEl>
                                        <p:attrNameLst>
                                          <p:attrName>style.visibility</p:attrName>
                                        </p:attrNameLst>
                                      </p:cBhvr>
                                      <p:to>
                                        <p:strVal val="visible"/>
                                      </p:to>
                                    </p:set>
                                    <p:animEffect transition="in" filter="fade">
                                      <p:cBhvr>
                                        <p:cTn id="31" dur="5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7" grpId="0"/>
      <p:bldP spid="6"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571500" y="1384908"/>
            <a:ext cx="10934700" cy="523220"/>
          </a:xfrm>
          <a:prstGeom prst="rect">
            <a:avLst/>
          </a:prstGeom>
          <a:noFill/>
        </p:spPr>
        <p:txBody>
          <a:bodyPr wrap="square" rtlCol="0">
            <a:spAutoFit/>
          </a:bodyPr>
          <a:lstStyle/>
          <a:p>
            <a:pPr algn="just"/>
            <a:r>
              <a:rPr lang="fr-FR" sz="2800" dirty="0" smtClean="0">
                <a:solidFill>
                  <a:schemeClr val="bg1"/>
                </a:solidFill>
                <a:latin typeface="Arial" charset="0"/>
                <a:ea typeface="Arial" charset="0"/>
                <a:cs typeface="Arial" charset="0"/>
              </a:rPr>
              <a:t>Le chapitre 11</a:t>
            </a:r>
            <a:r>
              <a:rPr lang="fr-FR" sz="2800" baseline="30000" dirty="0" smtClean="0">
                <a:solidFill>
                  <a:schemeClr val="bg1"/>
                </a:solidFill>
                <a:latin typeface="Arial" charset="0"/>
                <a:ea typeface="Arial" charset="0"/>
                <a:cs typeface="Arial" charset="0"/>
              </a:rPr>
              <a:t>ème</a:t>
            </a:r>
            <a:r>
              <a:rPr lang="fr-FR" sz="2800" dirty="0" smtClean="0">
                <a:solidFill>
                  <a:schemeClr val="bg1"/>
                </a:solidFill>
                <a:latin typeface="Arial" charset="0"/>
                <a:ea typeface="Arial" charset="0"/>
                <a:cs typeface="Arial" charset="0"/>
              </a:rPr>
              <a:t> nous présente </a:t>
            </a:r>
            <a:r>
              <a:rPr lang="fr-FR" sz="2800" b="1" i="1" dirty="0" smtClean="0">
                <a:solidFill>
                  <a:srgbClr val="FFFF00"/>
                </a:solidFill>
                <a:latin typeface="Arial" charset="0"/>
                <a:ea typeface="Arial" charset="0"/>
                <a:cs typeface="Arial" charset="0"/>
              </a:rPr>
              <a:t>le rejeton </a:t>
            </a:r>
            <a:r>
              <a:rPr lang="fr-FR" sz="2800" dirty="0" smtClean="0">
                <a:solidFill>
                  <a:schemeClr val="bg1"/>
                </a:solidFill>
                <a:latin typeface="Arial" charset="0"/>
                <a:ea typeface="Arial" charset="0"/>
                <a:cs typeface="Arial" charset="0"/>
              </a:rPr>
              <a:t>de David, fils d</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Isaïe.</a:t>
            </a:r>
          </a:p>
        </p:txBody>
      </p:sp>
      <p:sp>
        <p:nvSpPr>
          <p:cNvPr id="4" name="ZoneTexte 3"/>
          <p:cNvSpPr txBox="1"/>
          <p:nvPr/>
        </p:nvSpPr>
        <p:spPr>
          <a:xfrm>
            <a:off x="571500" y="444500"/>
            <a:ext cx="10528300" cy="523220"/>
          </a:xfrm>
          <a:prstGeom prst="rect">
            <a:avLst/>
          </a:prstGeom>
          <a:noFill/>
        </p:spPr>
        <p:txBody>
          <a:bodyPr wrap="square" rtlCol="0">
            <a:spAutoFit/>
          </a:bodyPr>
          <a:lstStyle/>
          <a:p>
            <a:pPr algn="just"/>
            <a:r>
              <a:rPr lang="fr-FR" sz="2800" b="1" dirty="0" smtClean="0">
                <a:solidFill>
                  <a:srgbClr val="FFFF00"/>
                </a:solidFill>
                <a:latin typeface="Arial" charset="0"/>
                <a:ea typeface="Arial" charset="0"/>
                <a:cs typeface="Arial" charset="0"/>
              </a:rPr>
              <a:t>3</a:t>
            </a:r>
            <a:r>
              <a:rPr lang="fr-FR" sz="2800" b="1" baseline="30000" dirty="0" smtClean="0">
                <a:solidFill>
                  <a:srgbClr val="FFFF00"/>
                </a:solidFill>
                <a:latin typeface="Arial" charset="0"/>
                <a:ea typeface="Arial" charset="0"/>
                <a:cs typeface="Arial" charset="0"/>
              </a:rPr>
              <a:t>ème</a:t>
            </a:r>
            <a:r>
              <a:rPr lang="fr-FR" sz="2800" b="1" dirty="0" smtClean="0">
                <a:solidFill>
                  <a:srgbClr val="FFFF00"/>
                </a:solidFill>
                <a:latin typeface="Arial" charset="0"/>
                <a:ea typeface="Arial" charset="0"/>
                <a:cs typeface="Arial" charset="0"/>
              </a:rPr>
              <a:t> CLEF </a:t>
            </a:r>
            <a:endParaRPr lang="fr-FR" sz="2800" b="1" dirty="0">
              <a:solidFill>
                <a:srgbClr val="FFFF00"/>
              </a:solidFill>
              <a:latin typeface="Arial" charset="0"/>
              <a:ea typeface="Arial" charset="0"/>
              <a:cs typeface="Arial" charset="0"/>
            </a:endParaRPr>
          </a:p>
        </p:txBody>
      </p:sp>
      <p:sp>
        <p:nvSpPr>
          <p:cNvPr id="5" name="ZoneTexte 4"/>
          <p:cNvSpPr txBox="1"/>
          <p:nvPr/>
        </p:nvSpPr>
        <p:spPr>
          <a:xfrm>
            <a:off x="628650" y="4127500"/>
            <a:ext cx="10934700" cy="1384995"/>
          </a:xfrm>
          <a:prstGeom prst="rect">
            <a:avLst/>
          </a:prstGeom>
          <a:noFill/>
        </p:spPr>
        <p:txBody>
          <a:bodyPr wrap="square" rtlCol="0">
            <a:spAutoFit/>
          </a:bodyPr>
          <a:lstStyle/>
          <a:p>
            <a:pPr algn="just"/>
            <a:r>
              <a:rPr lang="fr-FR" sz="2800" dirty="0" smtClean="0">
                <a:solidFill>
                  <a:schemeClr val="bg1"/>
                </a:solidFill>
                <a:latin typeface="Arial" charset="0"/>
                <a:ea typeface="Arial" charset="0"/>
                <a:cs typeface="Arial" charset="0"/>
              </a:rPr>
              <a:t>Le </a:t>
            </a:r>
            <a:r>
              <a:rPr lang="fr-FR" sz="2800" dirty="0">
                <a:solidFill>
                  <a:schemeClr val="bg1"/>
                </a:solidFill>
                <a:latin typeface="Arial" charset="0"/>
                <a:ea typeface="Arial" charset="0"/>
                <a:cs typeface="Arial" charset="0"/>
              </a:rPr>
              <a:t>rejeton, la racine et la postérité de David </a:t>
            </a:r>
            <a:r>
              <a:rPr lang="fr-FR" sz="2800" dirty="0" smtClean="0">
                <a:solidFill>
                  <a:schemeClr val="bg1"/>
                </a:solidFill>
                <a:latin typeface="Arial" charset="0"/>
                <a:ea typeface="Arial" charset="0"/>
                <a:cs typeface="Arial" charset="0"/>
              </a:rPr>
              <a:t>(v. 1 </a:t>
            </a:r>
            <a:r>
              <a:rPr lang="fr-FR" sz="2800" dirty="0">
                <a:solidFill>
                  <a:schemeClr val="bg1"/>
                </a:solidFill>
                <a:latin typeface="Arial" charset="0"/>
                <a:ea typeface="Arial" charset="0"/>
                <a:cs typeface="Arial" charset="0"/>
              </a:rPr>
              <a:t>et 10; Apoc. </a:t>
            </a:r>
            <a:r>
              <a:rPr lang="fr-FR" sz="2800" b="1" i="1" dirty="0" smtClean="0">
                <a:solidFill>
                  <a:schemeClr val="bg1"/>
                </a:solidFill>
                <a:latin typeface="Arial" charset="0"/>
                <a:ea typeface="Arial" charset="0"/>
                <a:cs typeface="Arial" charset="0"/>
              </a:rPr>
              <a:t>22</a:t>
            </a:r>
            <a:r>
              <a:rPr lang="fr-FR" sz="2800" dirty="0" smtClean="0">
                <a:solidFill>
                  <a:schemeClr val="bg1"/>
                </a:solidFill>
                <a:latin typeface="Arial" charset="0"/>
                <a:ea typeface="Arial" charset="0"/>
                <a:cs typeface="Arial" charset="0"/>
              </a:rPr>
              <a:t>, 16) </a:t>
            </a:r>
            <a:r>
              <a:rPr lang="fr-FR" sz="2800" dirty="0">
                <a:solidFill>
                  <a:schemeClr val="bg1"/>
                </a:solidFill>
                <a:latin typeface="Arial" charset="0"/>
                <a:ea typeface="Arial" charset="0"/>
                <a:cs typeface="Arial" charset="0"/>
              </a:rPr>
              <a:t>sont des noms que porte le Seigneur Jésus en rapport avec la bénédiction </a:t>
            </a:r>
            <a:r>
              <a:rPr lang="fr-FR" sz="2800" dirty="0" smtClean="0">
                <a:solidFill>
                  <a:schemeClr val="bg1"/>
                </a:solidFill>
                <a:latin typeface="Arial" charset="0"/>
                <a:ea typeface="Arial" charset="0"/>
                <a:cs typeface="Arial" charset="0"/>
              </a:rPr>
              <a:t>d</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Israël </a:t>
            </a:r>
            <a:r>
              <a:rPr lang="fr-FR" sz="2800" dirty="0">
                <a:solidFill>
                  <a:schemeClr val="bg1"/>
                </a:solidFill>
                <a:latin typeface="Arial" charset="0"/>
                <a:ea typeface="Arial" charset="0"/>
                <a:cs typeface="Arial" charset="0"/>
              </a:rPr>
              <a:t>et du monde. </a:t>
            </a:r>
          </a:p>
        </p:txBody>
      </p:sp>
      <p:sp>
        <p:nvSpPr>
          <p:cNvPr id="6" name="ZoneTexte 5"/>
          <p:cNvSpPr txBox="1"/>
          <p:nvPr/>
        </p:nvSpPr>
        <p:spPr>
          <a:xfrm>
            <a:off x="571500" y="2325316"/>
            <a:ext cx="10934700" cy="1384995"/>
          </a:xfrm>
          <a:prstGeom prst="rect">
            <a:avLst/>
          </a:prstGeom>
          <a:noFill/>
        </p:spPr>
        <p:txBody>
          <a:bodyPr wrap="square" rtlCol="0">
            <a:spAutoFit/>
          </a:bodyPr>
          <a:lstStyle/>
          <a:p>
            <a:pPr algn="just"/>
            <a:r>
              <a:rPr lang="fr-FR" sz="2800" dirty="0" smtClean="0">
                <a:solidFill>
                  <a:schemeClr val="bg1"/>
                </a:solidFill>
                <a:latin typeface="Arial" charset="0"/>
                <a:ea typeface="Arial" charset="0"/>
                <a:cs typeface="Arial" charset="0"/>
              </a:rPr>
              <a:t>Sur </a:t>
            </a:r>
            <a:r>
              <a:rPr lang="fr-FR" sz="2800" dirty="0">
                <a:solidFill>
                  <a:schemeClr val="bg1"/>
                </a:solidFill>
                <a:latin typeface="Arial" charset="0"/>
                <a:ea typeface="Arial" charset="0"/>
                <a:cs typeface="Arial" charset="0"/>
              </a:rPr>
              <a:t>le </a:t>
            </a:r>
            <a:r>
              <a:rPr lang="fr-FR" sz="2800" i="1" dirty="0" smtClean="0">
                <a:solidFill>
                  <a:schemeClr val="bg1"/>
                </a:solidFill>
                <a:latin typeface="Arial" charset="0"/>
                <a:ea typeface="Arial" charset="0"/>
                <a:cs typeface="Arial" charset="0"/>
              </a:rPr>
              <a:t>tronc d</a:t>
            </a:r>
            <a:r>
              <a:rPr lang="mr-IN" sz="2800" i="1" dirty="0" smtClean="0">
                <a:solidFill>
                  <a:schemeClr val="bg1"/>
                </a:solidFill>
                <a:latin typeface="Arial" charset="0"/>
                <a:ea typeface="Arial" charset="0"/>
                <a:cs typeface="Arial" charset="0"/>
              </a:rPr>
              <a:t>’</a:t>
            </a:r>
            <a:r>
              <a:rPr lang="fr-FR" sz="2800" i="1" dirty="0" smtClean="0">
                <a:solidFill>
                  <a:schemeClr val="bg1"/>
                </a:solidFill>
                <a:latin typeface="Arial" charset="0"/>
                <a:ea typeface="Arial" charset="0"/>
                <a:cs typeface="Arial" charset="0"/>
              </a:rPr>
              <a:t>Isaïe</a:t>
            </a:r>
            <a:r>
              <a:rPr lang="fr-FR" sz="2800" dirty="0" smtClean="0">
                <a:solidFill>
                  <a:schemeClr val="bg1"/>
                </a:solidFill>
                <a:latin typeface="Arial" charset="0"/>
                <a:ea typeface="Arial" charset="0"/>
                <a:cs typeface="Arial" charset="0"/>
              </a:rPr>
              <a:t>, </a:t>
            </a:r>
            <a:r>
              <a:rPr lang="fr-FR" sz="2800" dirty="0">
                <a:solidFill>
                  <a:schemeClr val="bg1"/>
                </a:solidFill>
                <a:latin typeface="Arial" charset="0"/>
                <a:ea typeface="Arial" charset="0"/>
                <a:cs typeface="Arial" charset="0"/>
              </a:rPr>
              <a:t>mort en apparence, </a:t>
            </a:r>
            <a:r>
              <a:rPr lang="fr-FR" sz="2800" dirty="0" smtClean="0">
                <a:solidFill>
                  <a:schemeClr val="bg1"/>
                </a:solidFill>
                <a:latin typeface="Arial" charset="0"/>
                <a:ea typeface="Arial" charset="0"/>
                <a:cs typeface="Arial" charset="0"/>
              </a:rPr>
              <a:t>apparait </a:t>
            </a:r>
            <a:r>
              <a:rPr lang="fr-FR" sz="2800" dirty="0">
                <a:solidFill>
                  <a:schemeClr val="bg1"/>
                </a:solidFill>
                <a:latin typeface="Arial" charset="0"/>
                <a:ea typeface="Arial" charset="0"/>
                <a:cs typeface="Arial" charset="0"/>
              </a:rPr>
              <a:t>un rejeton </a:t>
            </a:r>
            <a:r>
              <a:rPr lang="fr-FR" sz="2800" dirty="0" smtClean="0">
                <a:solidFill>
                  <a:schemeClr val="bg1"/>
                </a:solidFill>
                <a:latin typeface="Arial" charset="0"/>
                <a:ea typeface="Arial" charset="0"/>
                <a:cs typeface="Arial" charset="0"/>
              </a:rPr>
              <a:t>porteur de vie et d</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espérance ! </a:t>
            </a:r>
            <a:r>
              <a:rPr lang="fr-FR" sz="2800" dirty="0">
                <a:solidFill>
                  <a:schemeClr val="bg1"/>
                </a:solidFill>
                <a:latin typeface="Arial" charset="0"/>
                <a:ea typeface="Arial" charset="0"/>
                <a:cs typeface="Arial" charset="0"/>
              </a:rPr>
              <a:t>Il est monté devant Dieu et a porté en abondance le fruit </a:t>
            </a:r>
            <a:r>
              <a:rPr lang="fr-FR" sz="2800" dirty="0" smtClean="0">
                <a:solidFill>
                  <a:schemeClr val="bg1"/>
                </a:solidFill>
                <a:latin typeface="Arial" charset="0"/>
                <a:ea typeface="Arial" charset="0"/>
                <a:cs typeface="Arial" charset="0"/>
              </a:rPr>
              <a:t>de l</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Esprit (</a:t>
            </a:r>
            <a:r>
              <a:rPr lang="fr-FR" sz="2800" b="1" i="1" dirty="0" smtClean="0">
                <a:solidFill>
                  <a:schemeClr val="bg1"/>
                </a:solidFill>
                <a:latin typeface="Arial" charset="0"/>
                <a:ea typeface="Arial" charset="0"/>
                <a:cs typeface="Arial" charset="0"/>
              </a:rPr>
              <a:t>11</a:t>
            </a:r>
            <a:r>
              <a:rPr lang="fr-FR" sz="2800" u="sng"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2).</a:t>
            </a:r>
          </a:p>
        </p:txBody>
      </p:sp>
      <p:sp>
        <p:nvSpPr>
          <p:cNvPr id="7" name="Ellipse 6"/>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12</a:t>
            </a: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023882779"/>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57694"/>
                <a:gridCol w="1339676"/>
                <a:gridCol w="7792110"/>
              </a:tblGrid>
              <a:tr h="368988">
                <a:tc>
                  <a:txBody>
                    <a:bodyPr/>
                    <a:lstStyle/>
                    <a:p>
                      <a:r>
                        <a:rPr lang="fr-FR" b="0" dirty="0" smtClean="0"/>
                        <a:t>CLEF</a:t>
                      </a:r>
                      <a:r>
                        <a:rPr lang="fr-FR" b="0" baseline="0" dirty="0" smtClean="0"/>
                        <a:t> 1</a:t>
                      </a:r>
                      <a:endParaRPr lang="fr-FR" b="0" dirty="0"/>
                    </a:p>
                  </a:txBody>
                  <a:tcPr/>
                </a:tc>
                <a:tc>
                  <a:txBody>
                    <a:bodyPr/>
                    <a:lstStyle/>
                    <a:p>
                      <a:r>
                        <a:rPr lang="fr-FR" b="0" dirty="0" smtClean="0"/>
                        <a:t>CLEF 2</a:t>
                      </a:r>
                      <a:endParaRPr lang="fr-FR" b="0" dirty="0"/>
                    </a:p>
                  </a:txBody>
                  <a:tcPr/>
                </a:tc>
                <a:tc>
                  <a:txBody>
                    <a:bodyPr/>
                    <a:lstStyle/>
                    <a:p>
                      <a:r>
                        <a:rPr lang="fr-FR" dirty="0" smtClean="0"/>
                        <a:t>CLEF 3</a:t>
                      </a:r>
                      <a:endParaRPr lang="fr-FR" dirty="0"/>
                    </a:p>
                  </a:txBody>
                  <a:tcPr/>
                </a:tc>
              </a:tr>
            </a:tbl>
          </a:graphicData>
        </a:graphic>
      </p:graphicFrame>
    </p:spTree>
    <p:extLst>
      <p:ext uri="{BB962C8B-B14F-4D97-AF65-F5344CB8AC3E}">
        <p14:creationId xmlns:p14="http://schemas.microsoft.com/office/powerpoint/2010/main" val="13946179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ppt_w</p:attrName>
                                        </p:attrNameLst>
                                      </p:cBhvr>
                                      <p:tavLst>
                                        <p:tav tm="0">
                                          <p:val>
                                            <p:strVal val="#ppt_w*0.70"/>
                                          </p:val>
                                        </p:tav>
                                        <p:tav tm="100000">
                                          <p:val>
                                            <p:strVal val="#ppt_w"/>
                                          </p:val>
                                        </p:tav>
                                      </p:tavLst>
                                    </p:anim>
                                    <p:anim calcmode="lin" valueType="num">
                                      <p:cBhvr>
                                        <p:cTn id="15" dur="1000" fill="hold"/>
                                        <p:tgtEl>
                                          <p:spTgt spid="6"/>
                                        </p:tgtEl>
                                        <p:attrNameLst>
                                          <p:attrName>ppt_h</p:attrName>
                                        </p:attrNameLst>
                                      </p:cBhvr>
                                      <p:tavLst>
                                        <p:tav tm="0">
                                          <p:val>
                                            <p:strVal val="#ppt_h"/>
                                          </p:val>
                                        </p:tav>
                                        <p:tav tm="100000">
                                          <p:val>
                                            <p:strVal val="#ppt_h"/>
                                          </p:val>
                                        </p:tav>
                                      </p:tavLst>
                                    </p:anim>
                                    <p:animEffect transition="in" filter="fad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ZoneTexte 2"/>
          <p:cNvSpPr txBox="1"/>
          <p:nvPr/>
        </p:nvSpPr>
        <p:spPr>
          <a:xfrm>
            <a:off x="641350" y="1908107"/>
            <a:ext cx="10909300" cy="830997"/>
          </a:xfrm>
          <a:prstGeom prst="rect">
            <a:avLst/>
          </a:prstGeom>
          <a:noFill/>
        </p:spPr>
        <p:txBody>
          <a:bodyPr wrap="square" rtlCol="0">
            <a:spAutoFit/>
          </a:bodyPr>
          <a:lstStyle/>
          <a:p>
            <a:pPr algn="just"/>
            <a:r>
              <a:rPr lang="fr-FR" sz="2400" dirty="0" smtClean="0">
                <a:solidFill>
                  <a:schemeClr val="bg1"/>
                </a:solidFill>
                <a:latin typeface="Arial" charset="0"/>
                <a:ea typeface="Arial" charset="0"/>
                <a:cs typeface="Arial" charset="0"/>
              </a:rPr>
              <a:t>A partir du chapitre 40</a:t>
            </a:r>
            <a:r>
              <a:rPr lang="fr-FR" sz="2400" baseline="30000" dirty="0" smtClean="0">
                <a:solidFill>
                  <a:schemeClr val="bg1"/>
                </a:solidFill>
                <a:latin typeface="Arial" charset="0"/>
                <a:ea typeface="Arial" charset="0"/>
                <a:cs typeface="Arial" charset="0"/>
              </a:rPr>
              <a:t>ème</a:t>
            </a:r>
            <a:r>
              <a:rPr lang="fr-FR" sz="2400" dirty="0" smtClean="0">
                <a:solidFill>
                  <a:schemeClr val="bg1"/>
                </a:solidFill>
                <a:latin typeface="Arial" charset="0"/>
                <a:ea typeface="Arial" charset="0"/>
                <a:cs typeface="Arial" charset="0"/>
              </a:rPr>
              <a:t> Dieu appelle à la </a:t>
            </a:r>
            <a:r>
              <a:rPr lang="fr-FR" sz="2400" b="1" dirty="0">
                <a:solidFill>
                  <a:schemeClr val="bg1"/>
                </a:solidFill>
                <a:latin typeface="Arial" charset="0"/>
                <a:ea typeface="Arial" charset="0"/>
                <a:cs typeface="Arial" charset="0"/>
              </a:rPr>
              <a:t>consolation</a:t>
            </a:r>
            <a:r>
              <a:rPr lang="fr-FR" sz="2400" dirty="0">
                <a:solidFill>
                  <a:schemeClr val="bg1"/>
                </a:solidFill>
                <a:latin typeface="Arial" charset="0"/>
                <a:ea typeface="Arial" charset="0"/>
                <a:cs typeface="Arial" charset="0"/>
              </a:rPr>
              <a:t> de </a:t>
            </a:r>
            <a:r>
              <a:rPr lang="fr-FR" sz="2400" dirty="0" smtClean="0">
                <a:solidFill>
                  <a:schemeClr val="bg1"/>
                </a:solidFill>
                <a:latin typeface="Arial" charset="0"/>
                <a:ea typeface="Arial" charset="0"/>
                <a:cs typeface="Arial" charset="0"/>
              </a:rPr>
              <a:t>SON peuple par </a:t>
            </a:r>
            <a:r>
              <a:rPr lang="fr-FR" sz="2400" i="1" dirty="0" smtClean="0">
                <a:solidFill>
                  <a:schemeClr val="bg1"/>
                </a:solidFill>
                <a:latin typeface="Arial" charset="0"/>
                <a:ea typeface="Arial" charset="0"/>
                <a:cs typeface="Arial" charset="0"/>
              </a:rPr>
              <a:t>une</a:t>
            </a:r>
            <a:r>
              <a:rPr lang="fr-FR" sz="2400" dirty="0" smtClean="0">
                <a:solidFill>
                  <a:schemeClr val="bg1"/>
                </a:solidFill>
                <a:latin typeface="Arial" charset="0"/>
                <a:ea typeface="Arial" charset="0"/>
                <a:cs typeface="Arial" charset="0"/>
              </a:rPr>
              <a:t> </a:t>
            </a:r>
            <a:r>
              <a:rPr lang="fr-FR" sz="2400" i="1" dirty="0" smtClean="0">
                <a:solidFill>
                  <a:schemeClr val="bg1"/>
                </a:solidFill>
                <a:latin typeface="Arial" charset="0"/>
                <a:ea typeface="Arial" charset="0"/>
                <a:cs typeface="Arial" charset="0"/>
              </a:rPr>
              <a:t>voix criant dans le désert </a:t>
            </a:r>
            <a:r>
              <a:rPr lang="fr-FR" sz="2400" dirty="0" smtClean="0">
                <a:solidFill>
                  <a:schemeClr val="bg1"/>
                </a:solidFill>
                <a:latin typeface="Arial" charset="0"/>
                <a:ea typeface="Arial" charset="0"/>
                <a:cs typeface="Arial" charset="0"/>
              </a:rPr>
              <a:t>(v. 2, 3, 6, 9).</a:t>
            </a:r>
          </a:p>
        </p:txBody>
      </p:sp>
      <p:sp>
        <p:nvSpPr>
          <p:cNvPr id="4" name="ZoneTexte 3"/>
          <p:cNvSpPr txBox="1"/>
          <p:nvPr/>
        </p:nvSpPr>
        <p:spPr>
          <a:xfrm>
            <a:off x="584200" y="444500"/>
            <a:ext cx="10528300" cy="523220"/>
          </a:xfrm>
          <a:prstGeom prst="rect">
            <a:avLst/>
          </a:prstGeom>
          <a:noFill/>
        </p:spPr>
        <p:txBody>
          <a:bodyPr wrap="square" rtlCol="0">
            <a:spAutoFit/>
          </a:bodyPr>
          <a:lstStyle/>
          <a:p>
            <a:pPr algn="just"/>
            <a:r>
              <a:rPr lang="fr-FR" sz="2800" b="1" dirty="0" smtClean="0">
                <a:solidFill>
                  <a:srgbClr val="FFFF00"/>
                </a:solidFill>
                <a:latin typeface="Arial" charset="0"/>
                <a:ea typeface="Arial" charset="0"/>
                <a:cs typeface="Arial" charset="0"/>
              </a:rPr>
              <a:t>4</a:t>
            </a:r>
            <a:r>
              <a:rPr lang="fr-FR" sz="2800" b="1" baseline="30000" dirty="0" smtClean="0">
                <a:solidFill>
                  <a:srgbClr val="FFFF00"/>
                </a:solidFill>
                <a:latin typeface="Arial" charset="0"/>
                <a:ea typeface="Arial" charset="0"/>
                <a:cs typeface="Arial" charset="0"/>
              </a:rPr>
              <a:t>ème</a:t>
            </a:r>
            <a:r>
              <a:rPr lang="fr-FR" sz="2800" b="1" dirty="0" smtClean="0">
                <a:solidFill>
                  <a:srgbClr val="FFFF00"/>
                </a:solidFill>
                <a:latin typeface="Arial" charset="0"/>
                <a:ea typeface="Arial" charset="0"/>
                <a:cs typeface="Arial" charset="0"/>
              </a:rPr>
              <a:t> CLEF</a:t>
            </a:r>
            <a:endParaRPr lang="fr-FR" sz="2800" b="1" dirty="0">
              <a:solidFill>
                <a:srgbClr val="FFFF00"/>
              </a:solidFill>
              <a:latin typeface="Arial" charset="0"/>
              <a:ea typeface="Arial" charset="0"/>
              <a:cs typeface="Arial" charset="0"/>
            </a:endParaRPr>
          </a:p>
        </p:txBody>
      </p:sp>
      <p:sp>
        <p:nvSpPr>
          <p:cNvPr id="5" name="ZoneTexte 4"/>
          <p:cNvSpPr txBox="1"/>
          <p:nvPr/>
        </p:nvSpPr>
        <p:spPr>
          <a:xfrm>
            <a:off x="641350" y="3135353"/>
            <a:ext cx="10909300" cy="461665"/>
          </a:xfrm>
          <a:prstGeom prst="rect">
            <a:avLst/>
          </a:prstGeom>
          <a:noFill/>
        </p:spPr>
        <p:txBody>
          <a:bodyPr wrap="square" rtlCol="0">
            <a:spAutoFit/>
          </a:bodyPr>
          <a:lstStyle/>
          <a:p>
            <a:pPr algn="just"/>
            <a:r>
              <a:rPr lang="fr-FR" sz="2400" dirty="0" smtClean="0">
                <a:solidFill>
                  <a:schemeClr val="bg1"/>
                </a:solidFill>
                <a:latin typeface="Arial" charset="0"/>
                <a:ea typeface="Arial" charset="0"/>
                <a:cs typeface="Arial" charset="0"/>
              </a:rPr>
              <a:t>Cette voix interpelle le peuple à deux niveaux :</a:t>
            </a:r>
          </a:p>
        </p:txBody>
      </p:sp>
      <p:sp>
        <p:nvSpPr>
          <p:cNvPr id="6" name="ZoneTexte 5"/>
          <p:cNvSpPr txBox="1"/>
          <p:nvPr/>
        </p:nvSpPr>
        <p:spPr>
          <a:xfrm>
            <a:off x="958273" y="3839159"/>
            <a:ext cx="10909300" cy="830997"/>
          </a:xfrm>
          <a:prstGeom prst="rect">
            <a:avLst/>
          </a:prstGeom>
          <a:noFill/>
        </p:spPr>
        <p:txBody>
          <a:bodyPr wrap="square" rtlCol="0">
            <a:spAutoFit/>
          </a:bodyPr>
          <a:lstStyle/>
          <a:p>
            <a:pPr marL="342900" indent="-342900" algn="just">
              <a:buFontTx/>
              <a:buChar char="-"/>
            </a:pPr>
            <a:r>
              <a:rPr lang="fr-FR" sz="2400" dirty="0" smtClean="0">
                <a:solidFill>
                  <a:schemeClr val="bg1"/>
                </a:solidFill>
                <a:latin typeface="Arial" charset="0"/>
                <a:ea typeface="Arial" charset="0"/>
                <a:cs typeface="Arial" charset="0"/>
              </a:rPr>
              <a:t>comme </a:t>
            </a:r>
            <a:r>
              <a:rPr lang="fr-FR" sz="2400" b="1" dirty="0">
                <a:solidFill>
                  <a:srgbClr val="FFFF00"/>
                </a:solidFill>
                <a:latin typeface="Arial" charset="0"/>
                <a:ea typeface="Arial" charset="0"/>
                <a:cs typeface="Arial" charset="0"/>
              </a:rPr>
              <a:t>serviteur</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élu - mais défaillant - </a:t>
            </a:r>
            <a:r>
              <a:rPr lang="fr-FR" sz="2400" dirty="0">
                <a:solidFill>
                  <a:schemeClr val="bg1"/>
                </a:solidFill>
                <a:latin typeface="Arial" charset="0"/>
                <a:ea typeface="Arial" charset="0"/>
                <a:cs typeface="Arial" charset="0"/>
              </a:rPr>
              <a:t>le peuple est témoin de </a:t>
            </a:r>
            <a:r>
              <a:rPr lang="fr-FR" sz="2400" dirty="0" smtClean="0">
                <a:solidFill>
                  <a:schemeClr val="bg1"/>
                </a:solidFill>
                <a:latin typeface="Arial" charset="0"/>
                <a:ea typeface="Arial" charset="0"/>
                <a:cs typeface="Arial" charset="0"/>
              </a:rPr>
              <a:t>l</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Éternel, </a:t>
            </a:r>
            <a:r>
              <a:rPr lang="fr-FR" sz="2400" dirty="0">
                <a:solidFill>
                  <a:schemeClr val="bg1"/>
                </a:solidFill>
                <a:latin typeface="Arial" charset="0"/>
                <a:ea typeface="Arial" charset="0"/>
                <a:cs typeface="Arial" charset="0"/>
              </a:rPr>
              <a:t>vis-à-vis des </a:t>
            </a:r>
            <a:r>
              <a:rPr lang="fr-FR" sz="2400" dirty="0" smtClean="0">
                <a:solidFill>
                  <a:schemeClr val="bg1"/>
                </a:solidFill>
                <a:latin typeface="Arial" charset="0"/>
                <a:ea typeface="Arial" charset="0"/>
                <a:cs typeface="Arial" charset="0"/>
              </a:rPr>
              <a:t>nations, </a:t>
            </a:r>
          </a:p>
        </p:txBody>
      </p:sp>
      <p:sp>
        <p:nvSpPr>
          <p:cNvPr id="7" name="ZoneTexte 6"/>
          <p:cNvSpPr txBox="1"/>
          <p:nvPr/>
        </p:nvSpPr>
        <p:spPr>
          <a:xfrm>
            <a:off x="958273" y="4912297"/>
            <a:ext cx="10909300" cy="830997"/>
          </a:xfrm>
          <a:prstGeom prst="rect">
            <a:avLst/>
          </a:prstGeom>
          <a:noFill/>
        </p:spPr>
        <p:txBody>
          <a:bodyPr wrap="square" rtlCol="0">
            <a:spAutoFit/>
          </a:bodyPr>
          <a:lstStyle/>
          <a:p>
            <a:pPr marL="342900" indent="-342900" algn="just">
              <a:buFontTx/>
              <a:buChar char="-"/>
            </a:pPr>
            <a:r>
              <a:rPr lang="fr-FR" sz="2400" dirty="0" smtClean="0">
                <a:solidFill>
                  <a:schemeClr val="bg1"/>
                </a:solidFill>
                <a:latin typeface="Arial" charset="0"/>
                <a:ea typeface="Arial" charset="0"/>
                <a:cs typeface="Arial" charset="0"/>
              </a:rPr>
              <a:t>le </a:t>
            </a:r>
            <a:r>
              <a:rPr lang="fr-FR" sz="2400" dirty="0">
                <a:solidFill>
                  <a:schemeClr val="bg1"/>
                </a:solidFill>
                <a:latin typeface="Arial" charset="0"/>
                <a:ea typeface="Arial" charset="0"/>
                <a:cs typeface="Arial" charset="0"/>
              </a:rPr>
              <a:t>peuple </a:t>
            </a:r>
            <a:r>
              <a:rPr lang="fr-FR" sz="2400" dirty="0" smtClean="0">
                <a:solidFill>
                  <a:schemeClr val="bg1"/>
                </a:solidFill>
                <a:latin typeface="Arial" charset="0"/>
                <a:ea typeface="Arial" charset="0"/>
                <a:cs typeface="Arial" charset="0"/>
              </a:rPr>
              <a:t>est appelé </a:t>
            </a:r>
            <a:r>
              <a:rPr lang="fr-FR" sz="2400" dirty="0">
                <a:solidFill>
                  <a:schemeClr val="bg1"/>
                </a:solidFill>
                <a:latin typeface="Arial" charset="0"/>
                <a:ea typeface="Arial" charset="0"/>
                <a:cs typeface="Arial" charset="0"/>
              </a:rPr>
              <a:t>à reconnaître </a:t>
            </a:r>
            <a:r>
              <a:rPr lang="fr-FR" sz="2400" dirty="0" smtClean="0">
                <a:solidFill>
                  <a:schemeClr val="bg1"/>
                </a:solidFill>
                <a:latin typeface="Arial" charset="0"/>
                <a:ea typeface="Arial" charset="0"/>
                <a:cs typeface="Arial" charset="0"/>
              </a:rPr>
              <a:t>Jésus Christ</a:t>
            </a:r>
            <a:r>
              <a:rPr lang="fr-FR" sz="2400" dirty="0">
                <a:solidFill>
                  <a:schemeClr val="bg1"/>
                </a:solidFill>
                <a:latin typeface="Arial" charset="0"/>
                <a:ea typeface="Arial" charset="0"/>
                <a:cs typeface="Arial" charset="0"/>
              </a:rPr>
              <a:t>, seul vrai </a:t>
            </a:r>
            <a:r>
              <a:rPr lang="fr-FR" sz="2400" b="1" dirty="0">
                <a:solidFill>
                  <a:srgbClr val="FFFF00"/>
                </a:solidFill>
                <a:latin typeface="Arial" charset="0"/>
                <a:ea typeface="Arial" charset="0"/>
                <a:cs typeface="Arial" charset="0"/>
              </a:rPr>
              <a:t>serviteur</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élu</a:t>
            </a:r>
            <a:r>
              <a:rPr lang="fr-FR" sz="2400" dirty="0">
                <a:solidFill>
                  <a:schemeClr val="bg1"/>
                </a:solidFill>
                <a:latin typeface="Arial" charset="0"/>
                <a:ea typeface="Arial" charset="0"/>
                <a:cs typeface="Arial" charset="0"/>
              </a:rPr>
              <a:t> qui a accompli la volonté de Dieu. </a:t>
            </a:r>
          </a:p>
        </p:txBody>
      </p:sp>
      <p:sp>
        <p:nvSpPr>
          <p:cNvPr id="8" name="Ellipse 7"/>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13</a:t>
            </a:r>
            <a:endParaRPr lang="fr-FR" dirty="0">
              <a:solidFill>
                <a:srgbClr val="FFFF00"/>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1342698402"/>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6493425"/>
              </a:tblGrid>
              <a:tr h="368988">
                <a:tc>
                  <a:txBody>
                    <a:bodyPr/>
                    <a:lstStyle/>
                    <a:p>
                      <a:r>
                        <a:rPr lang="fr-FR" b="0" dirty="0" smtClean="0"/>
                        <a:t>CLEF</a:t>
                      </a:r>
                      <a:r>
                        <a:rPr lang="fr-FR" b="0" baseline="0" dirty="0" smtClean="0"/>
                        <a:t> 1</a:t>
                      </a:r>
                      <a:endParaRPr lang="fr-FR" b="0" dirty="0"/>
                    </a:p>
                  </a:txBody>
                  <a:tcPr/>
                </a:tc>
                <a:tc>
                  <a:txBody>
                    <a:bodyPr/>
                    <a:lstStyle/>
                    <a:p>
                      <a:r>
                        <a:rPr lang="fr-FR" b="0" dirty="0" smtClean="0"/>
                        <a:t>CLEF 2</a:t>
                      </a:r>
                      <a:endParaRPr lang="fr-FR" b="0" dirty="0"/>
                    </a:p>
                  </a:txBody>
                  <a:tcPr/>
                </a:tc>
                <a:tc>
                  <a:txBody>
                    <a:bodyPr/>
                    <a:lstStyle/>
                    <a:p>
                      <a:r>
                        <a:rPr lang="fr-FR" b="0" dirty="0" smtClean="0"/>
                        <a:t>CLEF 3</a:t>
                      </a:r>
                      <a:endParaRPr lang="fr-FR" b="0" dirty="0"/>
                    </a:p>
                  </a:txBody>
                  <a:tcPr/>
                </a:tc>
                <a:tc>
                  <a:txBody>
                    <a:bodyPr/>
                    <a:lstStyle/>
                    <a:p>
                      <a:r>
                        <a:rPr lang="fr-FR" dirty="0" smtClean="0"/>
                        <a:t>CLEF 4</a:t>
                      </a:r>
                      <a:endParaRPr lang="fr-FR" dirty="0"/>
                    </a:p>
                  </a:txBody>
                  <a:tcPr/>
                </a:tc>
              </a:tr>
            </a:tbl>
          </a:graphicData>
        </a:graphic>
      </p:graphicFrame>
    </p:spTree>
    <p:extLst>
      <p:ext uri="{BB962C8B-B14F-4D97-AF65-F5344CB8AC3E}">
        <p14:creationId xmlns:p14="http://schemas.microsoft.com/office/powerpoint/2010/main" val="5204699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ZoneTexte 4"/>
          <p:cNvSpPr txBox="1"/>
          <p:nvPr/>
        </p:nvSpPr>
        <p:spPr>
          <a:xfrm>
            <a:off x="912504" y="2762797"/>
            <a:ext cx="10366989" cy="954107"/>
          </a:xfrm>
          <a:prstGeom prst="rect">
            <a:avLst/>
          </a:prstGeom>
          <a:noFill/>
        </p:spPr>
        <p:txBody>
          <a:bodyPr wrap="square" rtlCol="0">
            <a:spAutoFit/>
          </a:bodyPr>
          <a:lstStyle/>
          <a:p>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LA VENUE D</a:t>
            </a:r>
            <a:r>
              <a:rPr lang="mr-IN" sz="2800" dirty="0" smtClean="0">
                <a:solidFill>
                  <a:schemeClr val="bg1"/>
                </a:solidFill>
                <a:latin typeface="Arial" charset="0"/>
                <a:ea typeface="Arial" charset="0"/>
                <a:cs typeface="Arial" charset="0"/>
              </a:rPr>
              <a:t>’</a:t>
            </a:r>
            <a:r>
              <a:rPr lang="fr-FR" sz="2800" b="1" dirty="0" smtClean="0">
                <a:solidFill>
                  <a:schemeClr val="bg1"/>
                </a:solidFill>
                <a:latin typeface="Arial" charset="0"/>
                <a:ea typeface="Arial" charset="0"/>
                <a:cs typeface="Arial" charset="0"/>
              </a:rPr>
              <a:t>UN HOMME QUI ACCEPTE LA SOUFFRANCE JUSQU</a:t>
            </a:r>
            <a:r>
              <a:rPr lang="mr-IN" sz="2800" b="1" dirty="0" smtClean="0">
                <a:solidFill>
                  <a:schemeClr val="bg1"/>
                </a:solidFill>
                <a:latin typeface="Arial" charset="0"/>
                <a:ea typeface="Arial" charset="0"/>
                <a:cs typeface="Arial" charset="0"/>
              </a:rPr>
              <a:t>’</a:t>
            </a:r>
            <a:r>
              <a:rPr lang="fr-FR" sz="2800" b="1" dirty="0" smtClean="0">
                <a:solidFill>
                  <a:schemeClr val="bg1"/>
                </a:solidFill>
                <a:latin typeface="Arial" charset="0"/>
                <a:ea typeface="Arial" charset="0"/>
                <a:cs typeface="Arial" charset="0"/>
              </a:rPr>
              <a:t>À LA MORT POUR EN SAUVER D</a:t>
            </a:r>
            <a:r>
              <a:rPr lang="mr-IN" sz="2800" b="1" dirty="0" smtClean="0">
                <a:solidFill>
                  <a:schemeClr val="bg1"/>
                </a:solidFill>
                <a:latin typeface="Arial" charset="0"/>
                <a:ea typeface="Arial" charset="0"/>
                <a:cs typeface="Arial" charset="0"/>
              </a:rPr>
              <a:t>’</a:t>
            </a:r>
            <a:r>
              <a:rPr lang="fr-FR" sz="2800" b="1" dirty="0" smtClean="0">
                <a:solidFill>
                  <a:schemeClr val="bg1"/>
                </a:solidFill>
                <a:latin typeface="Arial" charset="0"/>
                <a:ea typeface="Arial" charset="0"/>
                <a:cs typeface="Arial" charset="0"/>
              </a:rPr>
              <a:t>AUTRES. </a:t>
            </a:r>
            <a:endParaRPr lang="fr-FR" sz="2800" b="1" dirty="0">
              <a:solidFill>
                <a:schemeClr val="bg1"/>
              </a:solidFill>
              <a:latin typeface="Arial" charset="0"/>
              <a:ea typeface="Arial" charset="0"/>
              <a:cs typeface="Arial" charset="0"/>
            </a:endParaRPr>
          </a:p>
        </p:txBody>
      </p:sp>
      <p:sp>
        <p:nvSpPr>
          <p:cNvPr id="6" name="ZoneTexte 5"/>
          <p:cNvSpPr txBox="1"/>
          <p:nvPr/>
        </p:nvSpPr>
        <p:spPr>
          <a:xfrm>
            <a:off x="279400" y="727407"/>
            <a:ext cx="11747500" cy="461665"/>
          </a:xfrm>
          <a:prstGeom prst="rect">
            <a:avLst/>
          </a:prstGeom>
          <a:noFill/>
        </p:spPr>
        <p:txBody>
          <a:bodyPr wrap="square" rtlCol="0">
            <a:spAutoFit/>
          </a:bodyPr>
          <a:lstStyle/>
          <a:p>
            <a:pPr algn="ctr"/>
            <a:r>
              <a:rPr lang="fr-FR" sz="2400" b="1" dirty="0" smtClean="0">
                <a:solidFill>
                  <a:srgbClr val="FFFF00"/>
                </a:solidFill>
                <a:latin typeface="Arial" charset="0"/>
                <a:ea typeface="Arial" charset="0"/>
                <a:cs typeface="Arial" charset="0"/>
              </a:rPr>
              <a:t>UN SIGNE </a:t>
            </a:r>
            <a:r>
              <a:rPr lang="mr-IN" sz="2400" b="1" dirty="0" smtClean="0">
                <a:solidFill>
                  <a:srgbClr val="FFFF00"/>
                </a:solidFill>
                <a:latin typeface="Arial" charset="0"/>
                <a:ea typeface="Arial" charset="0"/>
                <a:cs typeface="Arial" charset="0"/>
              </a:rPr>
              <a:t>–</a:t>
            </a:r>
            <a:r>
              <a:rPr lang="fr-FR" sz="2400" b="1" dirty="0" smtClean="0">
                <a:solidFill>
                  <a:srgbClr val="FFFF00"/>
                </a:solidFill>
                <a:latin typeface="Arial" charset="0"/>
                <a:ea typeface="Arial" charset="0"/>
                <a:cs typeface="Arial" charset="0"/>
              </a:rPr>
              <a:t> UN ENFANT, UN FILS </a:t>
            </a:r>
            <a:r>
              <a:rPr lang="mr-IN" sz="2400" b="1" dirty="0" smtClean="0">
                <a:solidFill>
                  <a:srgbClr val="FFFF00"/>
                </a:solidFill>
                <a:latin typeface="Arial" charset="0"/>
                <a:ea typeface="Arial" charset="0"/>
                <a:cs typeface="Arial" charset="0"/>
              </a:rPr>
              <a:t>–</a:t>
            </a:r>
            <a:r>
              <a:rPr lang="fr-FR" sz="2400" b="1" dirty="0" smtClean="0">
                <a:solidFill>
                  <a:srgbClr val="FFFF00"/>
                </a:solidFill>
                <a:latin typeface="Arial" charset="0"/>
                <a:ea typeface="Arial" charset="0"/>
                <a:cs typeface="Arial" charset="0"/>
              </a:rPr>
              <a:t> UN REJETON </a:t>
            </a:r>
            <a:r>
              <a:rPr lang="mr-IN" sz="2400" b="1" dirty="0" smtClean="0">
                <a:solidFill>
                  <a:srgbClr val="FFFF00"/>
                </a:solidFill>
                <a:latin typeface="Arial" charset="0"/>
                <a:ea typeface="Arial" charset="0"/>
                <a:cs typeface="Arial" charset="0"/>
              </a:rPr>
              <a:t>–</a:t>
            </a:r>
            <a:r>
              <a:rPr lang="fr-FR" sz="2400" b="1" dirty="0" smtClean="0">
                <a:solidFill>
                  <a:srgbClr val="FFFF00"/>
                </a:solidFill>
                <a:latin typeface="Arial" charset="0"/>
                <a:ea typeface="Arial" charset="0"/>
                <a:cs typeface="Arial" charset="0"/>
              </a:rPr>
              <a:t> UN SERVITEUR</a:t>
            </a:r>
            <a:endParaRPr lang="fr-FR" sz="2400" b="1" dirty="0">
              <a:solidFill>
                <a:srgbClr val="FFFF00"/>
              </a:solidFill>
              <a:latin typeface="Arial" charset="0"/>
              <a:ea typeface="Arial" charset="0"/>
              <a:cs typeface="Arial" charset="0"/>
            </a:endParaRPr>
          </a:p>
        </p:txBody>
      </p:sp>
      <p:sp>
        <p:nvSpPr>
          <p:cNvPr id="7" name="ZoneTexte 6"/>
          <p:cNvSpPr txBox="1"/>
          <p:nvPr/>
        </p:nvSpPr>
        <p:spPr>
          <a:xfrm>
            <a:off x="591185" y="1556131"/>
            <a:ext cx="11123930" cy="954107"/>
          </a:xfrm>
          <a:prstGeom prst="rect">
            <a:avLst/>
          </a:prstGeom>
          <a:noFill/>
        </p:spPr>
        <p:txBody>
          <a:bodyPr wrap="square" rtlCol="0">
            <a:spAutoFit/>
          </a:bodyPr>
          <a:lstStyle/>
          <a:p>
            <a:pPr algn="ctr"/>
            <a:r>
              <a:rPr lang="fr-FR" sz="2800" dirty="0" smtClean="0">
                <a:solidFill>
                  <a:schemeClr val="bg1"/>
                </a:solidFill>
                <a:latin typeface="Arial" charset="0"/>
                <a:ea typeface="Arial" charset="0"/>
                <a:cs typeface="Arial" charset="0"/>
              </a:rPr>
              <a:t>SONT 4 </a:t>
            </a:r>
            <a:r>
              <a:rPr lang="fr-FR" sz="2800" dirty="0">
                <a:solidFill>
                  <a:schemeClr val="bg1"/>
                </a:solidFill>
                <a:latin typeface="Arial" charset="0"/>
                <a:ea typeface="Arial" charset="0"/>
                <a:cs typeface="Arial" charset="0"/>
              </a:rPr>
              <a:t>CLEFS </a:t>
            </a:r>
            <a:r>
              <a:rPr lang="fr-FR" sz="2800" dirty="0" smtClean="0">
                <a:solidFill>
                  <a:schemeClr val="bg1"/>
                </a:solidFill>
                <a:latin typeface="Arial" charset="0"/>
                <a:ea typeface="Arial" charset="0"/>
                <a:cs typeface="Arial" charset="0"/>
              </a:rPr>
              <a:t>QUI OUVRENT LA PORTE </a:t>
            </a:r>
          </a:p>
          <a:p>
            <a:pPr algn="ctr"/>
            <a:r>
              <a:rPr lang="fr-FR" sz="2800" dirty="0" smtClean="0">
                <a:solidFill>
                  <a:schemeClr val="bg1"/>
                </a:solidFill>
                <a:latin typeface="Arial" charset="0"/>
                <a:ea typeface="Arial" charset="0"/>
                <a:cs typeface="Arial" charset="0"/>
              </a:rPr>
              <a:t>DE LA </a:t>
            </a:r>
            <a:r>
              <a:rPr lang="fr-FR" sz="2800" dirty="0">
                <a:solidFill>
                  <a:schemeClr val="bg1"/>
                </a:solidFill>
                <a:latin typeface="Arial" charset="0"/>
                <a:ea typeface="Arial" charset="0"/>
                <a:cs typeface="Arial" charset="0"/>
              </a:rPr>
              <a:t>PROPHÉTIE D’ESAÏE EN ANNONCANT </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a:t>
            </a:r>
            <a:endParaRPr lang="fr-FR" sz="2800" dirty="0">
              <a:solidFill>
                <a:schemeClr val="bg1"/>
              </a:solidFill>
              <a:latin typeface="Arial" charset="0"/>
              <a:ea typeface="Arial" charset="0"/>
              <a:cs typeface="Arial" charset="0"/>
            </a:endParaRPr>
          </a:p>
        </p:txBody>
      </p:sp>
      <p:sp>
        <p:nvSpPr>
          <p:cNvPr id="8" name="ZoneTexte 7"/>
          <p:cNvSpPr txBox="1"/>
          <p:nvPr/>
        </p:nvSpPr>
        <p:spPr>
          <a:xfrm>
            <a:off x="912505" y="4063280"/>
            <a:ext cx="10366989" cy="523220"/>
          </a:xfrm>
          <a:prstGeom prst="rect">
            <a:avLst/>
          </a:prstGeom>
          <a:noFill/>
        </p:spPr>
        <p:txBody>
          <a:bodyPr wrap="square" rtlCol="0">
            <a:spAutoFit/>
          </a:bodyPr>
          <a:lstStyle/>
          <a:p>
            <a:r>
              <a:rPr lang="fr-FR" sz="2800" b="1" dirty="0" smtClean="0">
                <a:solidFill>
                  <a:schemeClr val="bg1"/>
                </a:solidFill>
                <a:latin typeface="Arial" charset="0"/>
                <a:ea typeface="Arial" charset="0"/>
                <a:cs typeface="Arial" charset="0"/>
              </a:rPr>
              <a:t>QUI EST CET HOMME ?</a:t>
            </a:r>
            <a:endParaRPr lang="fr-FR" sz="2800" b="1" dirty="0">
              <a:solidFill>
                <a:schemeClr val="bg1"/>
              </a:solidFill>
              <a:latin typeface="Arial" charset="0"/>
              <a:ea typeface="Arial" charset="0"/>
              <a:cs typeface="Arial" charset="0"/>
            </a:endParaRPr>
          </a:p>
        </p:txBody>
      </p:sp>
      <p:sp>
        <p:nvSpPr>
          <p:cNvPr id="9" name="ZoneTexte 8"/>
          <p:cNvSpPr txBox="1"/>
          <p:nvPr/>
        </p:nvSpPr>
        <p:spPr>
          <a:xfrm>
            <a:off x="591185" y="4932876"/>
            <a:ext cx="10373491" cy="461665"/>
          </a:xfrm>
          <a:prstGeom prst="rect">
            <a:avLst/>
          </a:prstGeom>
          <a:noFill/>
        </p:spPr>
        <p:txBody>
          <a:bodyPr wrap="square" rtlCol="0">
            <a:spAutoFit/>
          </a:bodyPr>
          <a:lstStyle/>
          <a:p>
            <a:r>
              <a:rPr lang="fr-FR" sz="2400" b="1" dirty="0" smtClean="0">
                <a:solidFill>
                  <a:schemeClr val="bg1"/>
                </a:solidFill>
                <a:latin typeface="Arial" charset="0"/>
                <a:ea typeface="Arial" charset="0"/>
                <a:cs typeface="Arial" charset="0"/>
              </a:rPr>
              <a:t>ESSAYONS DE REPONDRE A CETTE </a:t>
            </a:r>
            <a:r>
              <a:rPr lang="fr-FR" sz="2400" b="1" smtClean="0">
                <a:solidFill>
                  <a:schemeClr val="bg1"/>
                </a:solidFill>
                <a:latin typeface="Arial" charset="0"/>
                <a:ea typeface="Arial" charset="0"/>
                <a:cs typeface="Arial" charset="0"/>
              </a:rPr>
              <a:t>QUESTION EN </a:t>
            </a:r>
            <a:r>
              <a:rPr lang="fr-FR" sz="2400" b="1" dirty="0" smtClean="0">
                <a:solidFill>
                  <a:schemeClr val="bg1"/>
                </a:solidFill>
                <a:latin typeface="Arial" charset="0"/>
                <a:ea typeface="Arial" charset="0"/>
                <a:cs typeface="Arial" charset="0"/>
              </a:rPr>
              <a:t>REGARDANT </a:t>
            </a:r>
            <a:r>
              <a:rPr lang="mr-IN" sz="2400" b="1" dirty="0" smtClean="0">
                <a:solidFill>
                  <a:schemeClr val="bg1"/>
                </a:solidFill>
                <a:latin typeface="Arial" charset="0"/>
                <a:ea typeface="Arial" charset="0"/>
                <a:cs typeface="Arial" charset="0"/>
              </a:rPr>
              <a:t>…</a:t>
            </a:r>
            <a:endParaRPr lang="fr-FR" sz="2400" b="1" dirty="0">
              <a:solidFill>
                <a:schemeClr val="bg1"/>
              </a:solidFill>
              <a:latin typeface="Arial" charset="0"/>
              <a:ea typeface="Arial" charset="0"/>
              <a:cs typeface="Arial" charset="0"/>
            </a:endParaRPr>
          </a:p>
        </p:txBody>
      </p:sp>
      <p:sp>
        <p:nvSpPr>
          <p:cNvPr id="10" name="Ellipse 9"/>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14</a:t>
            </a:r>
            <a:endParaRPr lang="fr-FR" dirty="0"/>
          </a:p>
        </p:txBody>
      </p:sp>
      <p:graphicFrame>
        <p:nvGraphicFramePr>
          <p:cNvPr id="11" name="Tableau 10"/>
          <p:cNvGraphicFramePr>
            <a:graphicFrameLocks noGrp="1"/>
          </p:cNvGraphicFramePr>
          <p:nvPr>
            <p:extLst>
              <p:ext uri="{D42A27DB-BD31-4B8C-83A1-F6EECF244321}">
                <p14:modId xmlns:p14="http://schemas.microsoft.com/office/powerpoint/2010/main" val="1835222191"/>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0389480"/>
              </a:tblGrid>
              <a:tr h="368988">
                <a:tc>
                  <a:txBody>
                    <a:bodyPr/>
                    <a:lstStyle/>
                    <a:p>
                      <a:r>
                        <a:rPr lang="fr-FR" dirty="0" smtClean="0"/>
                        <a:t>4 CLEFS</a:t>
                      </a:r>
                      <a:endParaRPr lang="fr-FR" dirty="0"/>
                    </a:p>
                  </a:txBody>
                  <a:tcPr/>
                </a:tc>
              </a:tr>
            </a:tbl>
          </a:graphicData>
        </a:graphic>
      </p:graphicFrame>
    </p:spTree>
    <p:extLst>
      <p:ext uri="{BB962C8B-B14F-4D97-AF65-F5344CB8AC3E}">
        <p14:creationId xmlns:p14="http://schemas.microsoft.com/office/powerpoint/2010/main" val="118439508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628650" y="510339"/>
            <a:ext cx="10934700" cy="646331"/>
          </a:xfrm>
          <a:prstGeom prst="rect">
            <a:avLst/>
          </a:prstGeom>
          <a:noFill/>
        </p:spPr>
        <p:txBody>
          <a:bodyPr wrap="square" rtlCol="0">
            <a:spAutoFit/>
          </a:bodyPr>
          <a:lstStyle/>
          <a:p>
            <a:pPr algn="ctr"/>
            <a:r>
              <a:rPr lang="fr-FR" sz="3600" i="1" dirty="0">
                <a:solidFill>
                  <a:schemeClr val="bg1"/>
                </a:solidFill>
                <a:latin typeface="Arial" charset="0"/>
                <a:ea typeface="Arial" charset="0"/>
                <a:cs typeface="Arial" charset="0"/>
              </a:rPr>
              <a:t>Les </a:t>
            </a:r>
            <a:r>
              <a:rPr lang="fr-FR" sz="3600" b="1" i="1" dirty="0">
                <a:solidFill>
                  <a:schemeClr val="bg1"/>
                </a:solidFill>
                <a:latin typeface="Arial" charset="0"/>
                <a:ea typeface="Arial" charset="0"/>
                <a:cs typeface="Arial" charset="0"/>
              </a:rPr>
              <a:t>Cantiques du </a:t>
            </a:r>
            <a:r>
              <a:rPr lang="fr-FR" sz="3600" b="1" i="1" dirty="0" smtClean="0">
                <a:solidFill>
                  <a:schemeClr val="bg1"/>
                </a:solidFill>
                <a:latin typeface="Arial" charset="0"/>
                <a:ea typeface="Arial" charset="0"/>
                <a:cs typeface="Arial" charset="0"/>
              </a:rPr>
              <a:t>Serviteur d</a:t>
            </a:r>
            <a:r>
              <a:rPr lang="mr-IN" sz="3600" b="1" i="1" dirty="0" smtClean="0">
                <a:solidFill>
                  <a:schemeClr val="bg1"/>
                </a:solidFill>
                <a:latin typeface="Arial" charset="0"/>
                <a:ea typeface="Arial" charset="0"/>
                <a:cs typeface="Arial" charset="0"/>
              </a:rPr>
              <a:t>’</a:t>
            </a:r>
            <a:r>
              <a:rPr lang="fr-FR" sz="3600" b="1" i="1" dirty="0" smtClean="0">
                <a:solidFill>
                  <a:schemeClr val="bg1"/>
                </a:solidFill>
                <a:latin typeface="Arial" charset="0"/>
                <a:ea typeface="Arial" charset="0"/>
                <a:cs typeface="Arial" charset="0"/>
              </a:rPr>
              <a:t>Esaïe</a:t>
            </a:r>
            <a:r>
              <a:rPr lang="fr-FR" sz="3600" dirty="0">
                <a:solidFill>
                  <a:schemeClr val="bg1"/>
                </a:solidFill>
                <a:latin typeface="Arial" charset="0"/>
                <a:ea typeface="Arial" charset="0"/>
                <a:cs typeface="Arial" charset="0"/>
              </a:rPr>
              <a:t> </a:t>
            </a:r>
            <a:endParaRPr lang="fr-FR" sz="3600" dirty="0" smtClean="0">
              <a:solidFill>
                <a:schemeClr val="bg1"/>
              </a:solidFill>
              <a:latin typeface="Arial" charset="0"/>
              <a:ea typeface="Arial" charset="0"/>
              <a:cs typeface="Arial" charset="0"/>
            </a:endParaRPr>
          </a:p>
        </p:txBody>
      </p:sp>
      <p:sp>
        <p:nvSpPr>
          <p:cNvPr id="3" name="ZoneTexte 2"/>
          <p:cNvSpPr txBox="1"/>
          <p:nvPr/>
        </p:nvSpPr>
        <p:spPr>
          <a:xfrm>
            <a:off x="800101" y="4607967"/>
            <a:ext cx="10929444" cy="1384995"/>
          </a:xfrm>
          <a:prstGeom prst="rect">
            <a:avLst/>
          </a:prstGeom>
          <a:solidFill>
            <a:srgbClr val="002060"/>
          </a:solidFill>
        </p:spPr>
        <p:txBody>
          <a:bodyPr wrap="square" rtlCol="0">
            <a:spAutoFit/>
          </a:bodyPr>
          <a:lstStyle/>
          <a:p>
            <a:pPr algn="just"/>
            <a:r>
              <a:rPr lang="fr-FR" sz="2800" dirty="0" smtClean="0">
                <a:solidFill>
                  <a:schemeClr val="bg1"/>
                </a:solidFill>
                <a:latin typeface="Arial" charset="0"/>
                <a:ea typeface="Arial" charset="0"/>
                <a:cs typeface="Arial" charset="0"/>
              </a:rPr>
              <a:t>Qui forment un ensemble de </a:t>
            </a:r>
            <a:r>
              <a:rPr lang="fr-FR" sz="2800" dirty="0">
                <a:solidFill>
                  <a:schemeClr val="bg1"/>
                </a:solidFill>
                <a:latin typeface="Arial" charset="0"/>
                <a:ea typeface="Arial" charset="0"/>
                <a:cs typeface="Arial" charset="0"/>
              </a:rPr>
              <a:t>quatre passages </a:t>
            </a:r>
            <a:r>
              <a:rPr lang="fr-FR" sz="2800" dirty="0" smtClean="0">
                <a:solidFill>
                  <a:schemeClr val="bg1"/>
                </a:solidFill>
                <a:latin typeface="Arial" charset="0"/>
                <a:ea typeface="Arial" charset="0"/>
                <a:cs typeface="Arial" charset="0"/>
              </a:rPr>
              <a:t>dans lesquels le serviteur</a:t>
            </a:r>
            <a:r>
              <a:rPr lang="fr-FR" sz="2800" dirty="0">
                <a:solidFill>
                  <a:schemeClr val="bg1"/>
                </a:solidFill>
                <a:latin typeface="Arial" charset="0"/>
                <a:ea typeface="Arial" charset="0"/>
                <a:cs typeface="Arial" charset="0"/>
              </a:rPr>
              <a:t>, appelé par </a:t>
            </a:r>
            <a:r>
              <a:rPr lang="fr-FR" sz="2800" dirty="0" smtClean="0">
                <a:solidFill>
                  <a:schemeClr val="bg1"/>
                </a:solidFill>
                <a:latin typeface="Arial" charset="0"/>
                <a:ea typeface="Arial" charset="0"/>
                <a:cs typeface="Arial" charset="0"/>
              </a:rPr>
              <a:t>YHWH à </a:t>
            </a:r>
            <a:r>
              <a:rPr lang="fr-FR" sz="2800" dirty="0">
                <a:solidFill>
                  <a:schemeClr val="bg1"/>
                </a:solidFill>
                <a:latin typeface="Arial" charset="0"/>
                <a:ea typeface="Arial" charset="0"/>
                <a:cs typeface="Arial" charset="0"/>
              </a:rPr>
              <a:t>apporter la lumière aux </a:t>
            </a:r>
            <a:r>
              <a:rPr lang="fr-FR" sz="2800" i="1" dirty="0" smtClean="0">
                <a:solidFill>
                  <a:schemeClr val="bg1"/>
                </a:solidFill>
                <a:latin typeface="Arial" charset="0"/>
                <a:ea typeface="Arial" charset="0"/>
                <a:cs typeface="Arial" charset="0"/>
              </a:rPr>
              <a:t>nations</a:t>
            </a:r>
            <a:r>
              <a:rPr lang="fr-FR" sz="2800" dirty="0" smtClean="0">
                <a:solidFill>
                  <a:schemeClr val="bg1"/>
                </a:solidFill>
                <a:latin typeface="Arial" charset="0"/>
                <a:ea typeface="Arial" charset="0"/>
                <a:cs typeface="Arial" charset="0"/>
              </a:rPr>
              <a:t>, </a:t>
            </a:r>
            <a:r>
              <a:rPr lang="fr-FR" sz="2800" dirty="0">
                <a:solidFill>
                  <a:schemeClr val="bg1"/>
                </a:solidFill>
                <a:latin typeface="Arial" charset="0"/>
                <a:ea typeface="Arial" charset="0"/>
                <a:cs typeface="Arial" charset="0"/>
              </a:rPr>
              <a:t>est </a:t>
            </a:r>
            <a:r>
              <a:rPr lang="fr-FR" sz="2800" dirty="0" smtClean="0">
                <a:solidFill>
                  <a:schemeClr val="bg1"/>
                </a:solidFill>
                <a:latin typeface="Arial" charset="0"/>
                <a:ea typeface="Arial" charset="0"/>
                <a:cs typeface="Arial" charset="0"/>
              </a:rPr>
              <a:t>l</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objet </a:t>
            </a:r>
            <a:r>
              <a:rPr lang="fr-FR" sz="2800" dirty="0">
                <a:solidFill>
                  <a:schemeClr val="bg1"/>
                </a:solidFill>
                <a:latin typeface="Arial" charset="0"/>
                <a:ea typeface="Arial" charset="0"/>
                <a:cs typeface="Arial" charset="0"/>
              </a:rPr>
              <a:t>du mépris des hommes. </a:t>
            </a:r>
            <a:r>
              <a:rPr lang="fr-FR" sz="2800" dirty="0" smtClean="0">
                <a:solidFill>
                  <a:schemeClr val="bg1"/>
                </a:solidFill>
                <a:latin typeface="Arial" charset="0"/>
                <a:ea typeface="Arial" charset="0"/>
                <a:cs typeface="Arial" charset="0"/>
              </a:rPr>
              <a:t>Mais qui est donc ce SERVITEUR ?</a:t>
            </a:r>
            <a:endParaRPr lang="fr-FR" sz="2800" dirty="0">
              <a:solidFill>
                <a:schemeClr val="bg1"/>
              </a:solidFill>
              <a:latin typeface="Arial" charset="0"/>
              <a:ea typeface="Arial" charset="0"/>
              <a:cs typeface="Arial" charset="0"/>
            </a:endParaRPr>
          </a:p>
        </p:txBody>
      </p:sp>
      <p:sp>
        <p:nvSpPr>
          <p:cNvPr id="9" name="ZoneTexte 8"/>
          <p:cNvSpPr txBox="1"/>
          <p:nvPr/>
        </p:nvSpPr>
        <p:spPr>
          <a:xfrm>
            <a:off x="628650" y="1506883"/>
            <a:ext cx="10934700" cy="1077218"/>
          </a:xfrm>
          <a:prstGeom prst="rect">
            <a:avLst/>
          </a:prstGeom>
          <a:noFill/>
        </p:spPr>
        <p:txBody>
          <a:bodyPr wrap="square" rtlCol="0">
            <a:spAutoFit/>
          </a:bodyPr>
          <a:lstStyle/>
          <a:p>
            <a:pPr algn="ctr"/>
            <a:r>
              <a:rPr lang="fr-FR" sz="3200" dirty="0">
                <a:solidFill>
                  <a:schemeClr val="bg1"/>
                </a:solidFill>
                <a:latin typeface="Arial" charset="0"/>
                <a:ea typeface="Arial" charset="0"/>
                <a:cs typeface="Arial" charset="0"/>
              </a:rPr>
              <a:t> </a:t>
            </a:r>
            <a:r>
              <a:rPr lang="fr-FR" sz="3200" dirty="0" smtClean="0">
                <a:solidFill>
                  <a:schemeClr val="bg1"/>
                </a:solidFill>
                <a:latin typeface="Arial" charset="0"/>
                <a:ea typeface="Arial" charset="0"/>
                <a:cs typeface="Arial" charset="0"/>
              </a:rPr>
              <a:t>ou</a:t>
            </a:r>
            <a:r>
              <a:rPr lang="fr-FR" sz="3200" dirty="0">
                <a:solidFill>
                  <a:schemeClr val="bg1"/>
                </a:solidFill>
                <a:latin typeface="Arial" charset="0"/>
                <a:ea typeface="Arial" charset="0"/>
                <a:cs typeface="Arial" charset="0"/>
              </a:rPr>
              <a:t> </a:t>
            </a:r>
            <a:endParaRPr lang="fr-FR" sz="3200" dirty="0" smtClean="0">
              <a:solidFill>
                <a:schemeClr val="bg1"/>
              </a:solidFill>
              <a:latin typeface="Arial" charset="0"/>
              <a:ea typeface="Arial" charset="0"/>
              <a:cs typeface="Arial" charset="0"/>
            </a:endParaRPr>
          </a:p>
          <a:p>
            <a:pPr algn="ctr"/>
            <a:r>
              <a:rPr lang="fr-FR" sz="3200" b="1" i="1" dirty="0" smtClean="0">
                <a:solidFill>
                  <a:schemeClr val="bg1"/>
                </a:solidFill>
                <a:latin typeface="Arial" charset="0"/>
                <a:ea typeface="Arial" charset="0"/>
                <a:cs typeface="Arial" charset="0"/>
              </a:rPr>
              <a:t>Chants </a:t>
            </a:r>
            <a:r>
              <a:rPr lang="fr-FR" sz="3200" b="1" i="1" dirty="0">
                <a:solidFill>
                  <a:schemeClr val="bg1"/>
                </a:solidFill>
                <a:latin typeface="Arial" charset="0"/>
                <a:ea typeface="Arial" charset="0"/>
                <a:cs typeface="Arial" charset="0"/>
              </a:rPr>
              <a:t>du Serviteur</a:t>
            </a:r>
            <a:r>
              <a:rPr lang="fr-FR" sz="3200" dirty="0">
                <a:solidFill>
                  <a:schemeClr val="bg1"/>
                </a:solidFill>
                <a:latin typeface="Arial" charset="0"/>
                <a:ea typeface="Arial" charset="0"/>
                <a:cs typeface="Arial" charset="0"/>
              </a:rPr>
              <a:t>, </a:t>
            </a:r>
            <a:endParaRPr lang="fr-FR" sz="3200" dirty="0" smtClean="0">
              <a:solidFill>
                <a:schemeClr val="bg1"/>
              </a:solidFill>
              <a:latin typeface="Arial" charset="0"/>
              <a:ea typeface="Arial" charset="0"/>
              <a:cs typeface="Arial" charset="0"/>
            </a:endParaRPr>
          </a:p>
        </p:txBody>
      </p:sp>
      <p:sp>
        <p:nvSpPr>
          <p:cNvPr id="10" name="ZoneTexte 9"/>
          <p:cNvSpPr txBox="1"/>
          <p:nvPr/>
        </p:nvSpPr>
        <p:spPr>
          <a:xfrm>
            <a:off x="1019175" y="3057425"/>
            <a:ext cx="10153650" cy="1077218"/>
          </a:xfrm>
          <a:prstGeom prst="rect">
            <a:avLst/>
          </a:prstGeom>
          <a:noFill/>
        </p:spPr>
        <p:txBody>
          <a:bodyPr wrap="square" rtlCol="0">
            <a:spAutoFit/>
          </a:bodyPr>
          <a:lstStyle/>
          <a:p>
            <a:pPr algn="ctr"/>
            <a:r>
              <a:rPr lang="fr-FR" sz="3200" dirty="0" smtClean="0">
                <a:solidFill>
                  <a:schemeClr val="bg1"/>
                </a:solidFill>
                <a:latin typeface="Arial" charset="0"/>
                <a:ea typeface="Arial" charset="0"/>
                <a:cs typeface="Arial" charset="0"/>
              </a:rPr>
              <a:t>ou </a:t>
            </a:r>
            <a:r>
              <a:rPr lang="fr-FR" sz="3200" dirty="0">
                <a:solidFill>
                  <a:schemeClr val="bg1"/>
                </a:solidFill>
                <a:latin typeface="Arial" charset="0"/>
                <a:ea typeface="Arial" charset="0"/>
                <a:cs typeface="Arial" charset="0"/>
              </a:rPr>
              <a:t>encore </a:t>
            </a:r>
            <a:endParaRPr lang="fr-FR" sz="3200" dirty="0" smtClean="0">
              <a:solidFill>
                <a:schemeClr val="bg1"/>
              </a:solidFill>
              <a:latin typeface="Arial" charset="0"/>
              <a:ea typeface="Arial" charset="0"/>
              <a:cs typeface="Arial" charset="0"/>
            </a:endParaRPr>
          </a:p>
          <a:p>
            <a:pPr algn="ctr"/>
            <a:r>
              <a:rPr lang="fr-FR" sz="3200" b="1" i="1" dirty="0" smtClean="0">
                <a:solidFill>
                  <a:schemeClr val="bg1"/>
                </a:solidFill>
                <a:latin typeface="Arial" charset="0"/>
                <a:ea typeface="Arial" charset="0"/>
                <a:cs typeface="Arial" charset="0"/>
              </a:rPr>
              <a:t>Poèmes </a:t>
            </a:r>
            <a:r>
              <a:rPr lang="fr-FR" sz="3200" b="1" i="1" dirty="0">
                <a:solidFill>
                  <a:schemeClr val="bg1"/>
                </a:solidFill>
                <a:latin typeface="Arial" charset="0"/>
                <a:ea typeface="Arial" charset="0"/>
                <a:cs typeface="Arial" charset="0"/>
              </a:rPr>
              <a:t>du Serviteur</a:t>
            </a:r>
            <a:r>
              <a:rPr lang="fr-FR" sz="3200" dirty="0">
                <a:solidFill>
                  <a:schemeClr val="bg1"/>
                </a:solidFill>
                <a:latin typeface="Arial" charset="0"/>
                <a:ea typeface="Arial" charset="0"/>
                <a:cs typeface="Arial" charset="0"/>
              </a:rPr>
              <a:t>, </a:t>
            </a:r>
            <a:endParaRPr lang="fr-FR" sz="3200" dirty="0" smtClean="0">
              <a:solidFill>
                <a:schemeClr val="bg1"/>
              </a:solidFill>
              <a:latin typeface="Arial" charset="0"/>
              <a:ea typeface="Arial" charset="0"/>
              <a:cs typeface="Arial" charset="0"/>
            </a:endParaRPr>
          </a:p>
        </p:txBody>
      </p:sp>
      <p:sp>
        <p:nvSpPr>
          <p:cNvPr id="7" name="Ellipse 6"/>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15</a:t>
            </a:r>
            <a:endParaRPr lang="fr-FR" dirty="0"/>
          </a:p>
        </p:txBody>
      </p:sp>
    </p:spTree>
    <p:extLst>
      <p:ext uri="{BB962C8B-B14F-4D97-AF65-F5344CB8AC3E}">
        <p14:creationId xmlns:p14="http://schemas.microsoft.com/office/powerpoint/2010/main" val="14906457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strVal val="#ppt_w*0.7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animEffect transition="in" filter="fade">
                                      <p:cBhvr>
                                        <p:cTn id="16" dur="1000"/>
                                        <p:tgtEl>
                                          <p:spTgt spid="9"/>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p:cTn id="21" dur="1000" fill="hold"/>
                                        <p:tgtEl>
                                          <p:spTgt spid="10"/>
                                        </p:tgtEl>
                                        <p:attrNameLst>
                                          <p:attrName>ppt_w</p:attrName>
                                        </p:attrNameLst>
                                      </p:cBhvr>
                                      <p:tavLst>
                                        <p:tav tm="0">
                                          <p:val>
                                            <p:strVal val="#ppt_w*0.70"/>
                                          </p:val>
                                        </p:tav>
                                        <p:tav tm="100000">
                                          <p:val>
                                            <p:strVal val="#ppt_w"/>
                                          </p:val>
                                        </p:tav>
                                      </p:tavLst>
                                    </p:anim>
                                    <p:anim calcmode="lin" valueType="num">
                                      <p:cBhvr>
                                        <p:cTn id="22" dur="1000" fill="hold"/>
                                        <p:tgtEl>
                                          <p:spTgt spid="10"/>
                                        </p:tgtEl>
                                        <p:attrNameLst>
                                          <p:attrName>ppt_h</p:attrName>
                                        </p:attrNameLst>
                                      </p:cBhvr>
                                      <p:tavLst>
                                        <p:tav tm="0">
                                          <p:val>
                                            <p:strVal val="#ppt_h"/>
                                          </p:val>
                                        </p:tav>
                                        <p:tav tm="100000">
                                          <p:val>
                                            <p:strVal val="#ppt_h"/>
                                          </p:val>
                                        </p:tav>
                                      </p:tavLst>
                                    </p:anim>
                                    <p:animEffect transition="in" filter="fade">
                                      <p:cBhvr>
                                        <p:cTn id="23" dur="1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1000" fill="hold"/>
                                        <p:tgtEl>
                                          <p:spTgt spid="3"/>
                                        </p:tgtEl>
                                        <p:attrNameLst>
                                          <p:attrName>ppt_w</p:attrName>
                                        </p:attrNameLst>
                                      </p:cBhvr>
                                      <p:tavLst>
                                        <p:tav tm="0">
                                          <p:val>
                                            <p:strVal val="#ppt_w*0.70"/>
                                          </p:val>
                                        </p:tav>
                                        <p:tav tm="100000">
                                          <p:val>
                                            <p:strVal val="#ppt_w"/>
                                          </p:val>
                                        </p:tav>
                                      </p:tavLst>
                                    </p:anim>
                                    <p:anim calcmode="lin" valueType="num">
                                      <p:cBhvr>
                                        <p:cTn id="29" dur="1000" fill="hold"/>
                                        <p:tgtEl>
                                          <p:spTgt spid="3"/>
                                        </p:tgtEl>
                                        <p:attrNameLst>
                                          <p:attrName>ppt_h</p:attrName>
                                        </p:attrNameLst>
                                      </p:cBhvr>
                                      <p:tavLst>
                                        <p:tav tm="0">
                                          <p:val>
                                            <p:strVal val="#ppt_h"/>
                                          </p:val>
                                        </p:tav>
                                        <p:tav tm="100000">
                                          <p:val>
                                            <p:strVal val="#ppt_h"/>
                                          </p:val>
                                        </p:tav>
                                      </p:tavLst>
                                    </p:anim>
                                    <p:animEffect transition="in" filter="fade">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P spid="9" grpId="0"/>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889000" y="635000"/>
            <a:ext cx="9525000" cy="769441"/>
          </a:xfrm>
          <a:prstGeom prst="rect">
            <a:avLst/>
          </a:prstGeom>
          <a:noFill/>
        </p:spPr>
        <p:txBody>
          <a:bodyPr wrap="square" rtlCol="0">
            <a:spAutoFit/>
          </a:bodyPr>
          <a:lstStyle/>
          <a:p>
            <a:r>
              <a:rPr lang="fr-FR" sz="4400" dirty="0" smtClean="0">
                <a:solidFill>
                  <a:schemeClr val="bg1"/>
                </a:solidFill>
                <a:latin typeface="Arial" charset="0"/>
                <a:ea typeface="Arial" charset="0"/>
                <a:cs typeface="Arial" charset="0"/>
              </a:rPr>
              <a:t>Les quatre chants d</a:t>
            </a:r>
            <a:r>
              <a:rPr lang="mr-IN" sz="4400" dirty="0" smtClean="0">
                <a:solidFill>
                  <a:schemeClr val="bg1"/>
                </a:solidFill>
                <a:latin typeface="Arial" charset="0"/>
                <a:ea typeface="Arial" charset="0"/>
                <a:cs typeface="Arial" charset="0"/>
              </a:rPr>
              <a:t>’</a:t>
            </a:r>
            <a:r>
              <a:rPr lang="fr-FR" sz="4400" dirty="0" smtClean="0">
                <a:solidFill>
                  <a:schemeClr val="bg1"/>
                </a:solidFill>
                <a:latin typeface="Arial" charset="0"/>
                <a:ea typeface="Arial" charset="0"/>
                <a:cs typeface="Arial" charset="0"/>
              </a:rPr>
              <a:t>Esaïe sont :</a:t>
            </a:r>
          </a:p>
        </p:txBody>
      </p:sp>
      <p:sp>
        <p:nvSpPr>
          <p:cNvPr id="4" name="ZoneTexte 3"/>
          <p:cNvSpPr txBox="1"/>
          <p:nvPr/>
        </p:nvSpPr>
        <p:spPr>
          <a:xfrm>
            <a:off x="3276060" y="1754044"/>
            <a:ext cx="5232400" cy="584775"/>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1°) </a:t>
            </a:r>
            <a:r>
              <a:rPr lang="fr-FR" sz="3200" b="1" i="1" dirty="0" smtClean="0">
                <a:solidFill>
                  <a:schemeClr val="bg1"/>
                </a:solidFill>
                <a:latin typeface="Arial" charset="0"/>
                <a:ea typeface="Arial" charset="0"/>
                <a:cs typeface="Arial" charset="0"/>
              </a:rPr>
              <a:t>42</a:t>
            </a:r>
            <a:r>
              <a:rPr lang="fr-FR" sz="3200" dirty="0" smtClean="0">
                <a:solidFill>
                  <a:schemeClr val="bg1"/>
                </a:solidFill>
                <a:latin typeface="Arial" charset="0"/>
                <a:ea typeface="Arial" charset="0"/>
                <a:cs typeface="Arial" charset="0"/>
              </a:rPr>
              <a:t>, 1 - 9 </a:t>
            </a:r>
            <a:r>
              <a:rPr lang="fr-FR" sz="3200" dirty="0">
                <a:solidFill>
                  <a:schemeClr val="bg1"/>
                </a:solidFill>
                <a:latin typeface="Arial" charset="0"/>
                <a:ea typeface="Arial" charset="0"/>
                <a:cs typeface="Arial" charset="0"/>
              </a:rPr>
              <a:t>; </a:t>
            </a:r>
            <a:endParaRPr lang="fr-FR" sz="3200" dirty="0" smtClean="0">
              <a:solidFill>
                <a:schemeClr val="bg1"/>
              </a:solidFill>
              <a:latin typeface="Arial" charset="0"/>
              <a:ea typeface="Arial" charset="0"/>
              <a:cs typeface="Arial" charset="0"/>
            </a:endParaRPr>
          </a:p>
        </p:txBody>
      </p:sp>
      <p:sp>
        <p:nvSpPr>
          <p:cNvPr id="6" name="ZoneTexte 5"/>
          <p:cNvSpPr txBox="1"/>
          <p:nvPr/>
        </p:nvSpPr>
        <p:spPr>
          <a:xfrm>
            <a:off x="3276060" y="2654612"/>
            <a:ext cx="5232400" cy="584775"/>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2°) </a:t>
            </a:r>
            <a:r>
              <a:rPr lang="fr-FR" sz="3200" b="1" i="1" dirty="0" smtClean="0">
                <a:solidFill>
                  <a:schemeClr val="bg1"/>
                </a:solidFill>
                <a:latin typeface="Arial" charset="0"/>
                <a:ea typeface="Arial" charset="0"/>
                <a:cs typeface="Arial" charset="0"/>
              </a:rPr>
              <a:t>49</a:t>
            </a:r>
            <a:r>
              <a:rPr lang="fr-FR" sz="3200" dirty="0" smtClean="0">
                <a:solidFill>
                  <a:schemeClr val="bg1"/>
                </a:solidFill>
                <a:latin typeface="Arial" charset="0"/>
                <a:ea typeface="Arial" charset="0"/>
                <a:cs typeface="Arial" charset="0"/>
              </a:rPr>
              <a:t>, 1 - 7 ; </a:t>
            </a:r>
          </a:p>
        </p:txBody>
      </p:sp>
      <p:sp>
        <p:nvSpPr>
          <p:cNvPr id="7" name="ZoneTexte 6"/>
          <p:cNvSpPr txBox="1"/>
          <p:nvPr/>
        </p:nvSpPr>
        <p:spPr>
          <a:xfrm>
            <a:off x="3301460" y="4455748"/>
            <a:ext cx="5232400" cy="584775"/>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4°) </a:t>
            </a:r>
            <a:r>
              <a:rPr lang="fr-FR" sz="3200" b="1" i="1" dirty="0" smtClean="0">
                <a:solidFill>
                  <a:schemeClr val="bg1"/>
                </a:solidFill>
                <a:latin typeface="Arial" charset="0"/>
                <a:ea typeface="Arial" charset="0"/>
                <a:cs typeface="Arial" charset="0"/>
              </a:rPr>
              <a:t>52</a:t>
            </a:r>
            <a:r>
              <a:rPr lang="fr-FR" sz="3200" dirty="0" smtClean="0">
                <a:solidFill>
                  <a:schemeClr val="bg1"/>
                </a:solidFill>
                <a:latin typeface="Arial" charset="0"/>
                <a:ea typeface="Arial" charset="0"/>
                <a:cs typeface="Arial" charset="0"/>
              </a:rPr>
              <a:t>, 13 </a:t>
            </a:r>
            <a:r>
              <a:rPr lang="mr-IN" sz="3200" dirty="0">
                <a:solidFill>
                  <a:schemeClr val="bg1"/>
                </a:solidFill>
                <a:latin typeface="Arial" charset="0"/>
                <a:ea typeface="Arial" charset="0"/>
                <a:cs typeface="Arial" charset="0"/>
              </a:rPr>
              <a:t>–</a:t>
            </a:r>
            <a:r>
              <a:rPr lang="fr-FR" sz="3200" dirty="0">
                <a:solidFill>
                  <a:schemeClr val="bg1"/>
                </a:solidFill>
                <a:latin typeface="Arial" charset="0"/>
                <a:ea typeface="Arial" charset="0"/>
                <a:cs typeface="Arial" charset="0"/>
              </a:rPr>
              <a:t> </a:t>
            </a:r>
            <a:r>
              <a:rPr lang="fr-FR" sz="3200" b="1" i="1" dirty="0">
                <a:solidFill>
                  <a:schemeClr val="bg1"/>
                </a:solidFill>
                <a:latin typeface="Arial" charset="0"/>
                <a:ea typeface="Arial" charset="0"/>
                <a:cs typeface="Arial" charset="0"/>
              </a:rPr>
              <a:t>53</a:t>
            </a:r>
            <a:r>
              <a:rPr lang="fr-FR" sz="3200" dirty="0" smtClean="0">
                <a:solidFill>
                  <a:schemeClr val="bg1"/>
                </a:solidFill>
                <a:latin typeface="Arial" charset="0"/>
                <a:ea typeface="Arial" charset="0"/>
                <a:cs typeface="Arial" charset="0"/>
              </a:rPr>
              <a:t>, 12.</a:t>
            </a:r>
          </a:p>
        </p:txBody>
      </p:sp>
      <p:sp>
        <p:nvSpPr>
          <p:cNvPr id="8" name="ZoneTexte 7"/>
          <p:cNvSpPr txBox="1"/>
          <p:nvPr/>
        </p:nvSpPr>
        <p:spPr>
          <a:xfrm>
            <a:off x="3301460" y="3555180"/>
            <a:ext cx="5207000" cy="584775"/>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3°) </a:t>
            </a:r>
            <a:r>
              <a:rPr lang="fr-FR" sz="3200" b="1" i="1" dirty="0" smtClean="0">
                <a:solidFill>
                  <a:schemeClr val="bg1"/>
                </a:solidFill>
                <a:latin typeface="Arial" charset="0"/>
                <a:ea typeface="Arial" charset="0"/>
                <a:cs typeface="Arial" charset="0"/>
              </a:rPr>
              <a:t>50</a:t>
            </a:r>
            <a:r>
              <a:rPr lang="fr-FR" sz="3200" dirty="0" smtClean="0">
                <a:solidFill>
                  <a:schemeClr val="bg1"/>
                </a:solidFill>
                <a:latin typeface="Arial" charset="0"/>
                <a:ea typeface="Arial" charset="0"/>
                <a:cs typeface="Arial" charset="0"/>
              </a:rPr>
              <a:t>, 4 - 11 ;</a:t>
            </a:r>
          </a:p>
        </p:txBody>
      </p:sp>
      <p:sp>
        <p:nvSpPr>
          <p:cNvPr id="9" name="Ellipse 8"/>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16</a:t>
            </a: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1308492858"/>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9090795"/>
              </a:tblGrid>
              <a:tr h="368988">
                <a:tc>
                  <a:txBody>
                    <a:bodyPr/>
                    <a:lstStyle/>
                    <a:p>
                      <a:r>
                        <a:rPr lang="fr-FR" b="0" dirty="0" smtClean="0"/>
                        <a:t>4 CLEFS</a:t>
                      </a:r>
                      <a:endParaRPr lang="fr-FR" b="0" dirty="0"/>
                    </a:p>
                  </a:txBody>
                  <a:tcPr/>
                </a:tc>
                <a:tc>
                  <a:txBody>
                    <a:bodyPr/>
                    <a:lstStyle/>
                    <a:p>
                      <a:r>
                        <a:rPr lang="fr-FR" dirty="0" smtClean="0"/>
                        <a:t>4 CHANTS</a:t>
                      </a:r>
                      <a:endParaRPr lang="fr-FR" dirty="0"/>
                    </a:p>
                  </a:txBody>
                  <a:tcPr/>
                </a:tc>
              </a:tr>
            </a:tbl>
          </a:graphicData>
        </a:graphic>
      </p:graphicFrame>
    </p:spTree>
    <p:extLst>
      <p:ext uri="{BB962C8B-B14F-4D97-AF65-F5344CB8AC3E}">
        <p14:creationId xmlns:p14="http://schemas.microsoft.com/office/powerpoint/2010/main" val="129470852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442452" y="302811"/>
            <a:ext cx="11415251" cy="523220"/>
          </a:xfrm>
          <a:prstGeom prst="rect">
            <a:avLst/>
          </a:prstGeom>
          <a:noFill/>
          <a:ln>
            <a:solidFill>
              <a:schemeClr val="bg1"/>
            </a:solidFill>
          </a:ln>
        </p:spPr>
        <p:txBody>
          <a:bodyPr wrap="square" rtlCol="0">
            <a:spAutoFit/>
          </a:bodyPr>
          <a:lstStyle/>
          <a:p>
            <a:r>
              <a:rPr lang="fr-FR" sz="2800" dirty="0">
                <a:solidFill>
                  <a:schemeClr val="bg1"/>
                </a:solidFill>
                <a:latin typeface="Arial" charset="0"/>
                <a:ea typeface="Arial" charset="0"/>
                <a:cs typeface="Arial" charset="0"/>
              </a:rPr>
              <a:t>QUI EST LE SERVITEUR </a:t>
            </a:r>
            <a:r>
              <a:rPr lang="fr-FR" sz="2800" dirty="0" smtClean="0">
                <a:solidFill>
                  <a:schemeClr val="bg1"/>
                </a:solidFill>
                <a:latin typeface="Arial" charset="0"/>
                <a:ea typeface="Arial" charset="0"/>
                <a:cs typeface="Arial" charset="0"/>
              </a:rPr>
              <a:t>? </a:t>
            </a:r>
            <a:r>
              <a:rPr lang="fr-FR" sz="2800" u="sng" dirty="0" smtClean="0">
                <a:solidFill>
                  <a:schemeClr val="bg1"/>
                </a:solidFill>
                <a:latin typeface="Arial" charset="0"/>
                <a:ea typeface="Arial" charset="0"/>
                <a:cs typeface="Arial" charset="0"/>
              </a:rPr>
              <a:t>Interprétation </a:t>
            </a:r>
            <a:r>
              <a:rPr lang="fr-FR" sz="2800" u="sng" dirty="0">
                <a:solidFill>
                  <a:schemeClr val="bg1"/>
                </a:solidFill>
                <a:latin typeface="Arial" charset="0"/>
                <a:ea typeface="Arial" charset="0"/>
                <a:cs typeface="Arial" charset="0"/>
              </a:rPr>
              <a:t>dans le </a:t>
            </a:r>
            <a:r>
              <a:rPr lang="fr-FR" sz="2800" u="sng" dirty="0" smtClean="0">
                <a:solidFill>
                  <a:schemeClr val="bg1"/>
                </a:solidFill>
                <a:latin typeface="Arial" charset="0"/>
                <a:ea typeface="Arial" charset="0"/>
                <a:cs typeface="Arial" charset="0"/>
              </a:rPr>
              <a:t>judaïsme </a:t>
            </a:r>
          </a:p>
        </p:txBody>
      </p:sp>
      <p:sp>
        <p:nvSpPr>
          <p:cNvPr id="3" name="ZoneTexte 2"/>
          <p:cNvSpPr txBox="1"/>
          <p:nvPr/>
        </p:nvSpPr>
        <p:spPr>
          <a:xfrm>
            <a:off x="640570" y="4378346"/>
            <a:ext cx="10505349"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La </a:t>
            </a:r>
            <a:r>
              <a:rPr lang="fr-FR" sz="2800" dirty="0">
                <a:solidFill>
                  <a:schemeClr val="bg1"/>
                </a:solidFill>
                <a:latin typeface="Arial" charset="0"/>
                <a:ea typeface="Arial" charset="0"/>
                <a:cs typeface="Arial" charset="0"/>
              </a:rPr>
              <a:t>consolation du </a:t>
            </a:r>
            <a:r>
              <a:rPr lang="fr-FR" sz="2800" dirty="0" smtClean="0">
                <a:solidFill>
                  <a:schemeClr val="bg1"/>
                </a:solidFill>
                <a:latin typeface="Arial" charset="0"/>
                <a:ea typeface="Arial" charset="0"/>
                <a:cs typeface="Arial" charset="0"/>
              </a:rPr>
              <a:t>peuple d</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Israël, </a:t>
            </a:r>
            <a:r>
              <a:rPr lang="fr-FR" sz="2800" dirty="0">
                <a:solidFill>
                  <a:schemeClr val="bg1"/>
                </a:solidFill>
                <a:latin typeface="Arial" charset="0"/>
                <a:ea typeface="Arial" charset="0"/>
                <a:cs typeface="Arial" charset="0"/>
              </a:rPr>
              <a:t>Serviteur de Dieu, paraît </a:t>
            </a:r>
            <a:r>
              <a:rPr lang="fr-FR" sz="2800" dirty="0" smtClean="0">
                <a:solidFill>
                  <a:schemeClr val="bg1"/>
                </a:solidFill>
                <a:latin typeface="Arial" charset="0"/>
                <a:ea typeface="Arial" charset="0"/>
                <a:cs typeface="Arial" charset="0"/>
              </a:rPr>
              <a:t>indissociable </a:t>
            </a:r>
            <a:r>
              <a:rPr lang="fr-FR" sz="2800" dirty="0">
                <a:solidFill>
                  <a:schemeClr val="bg1"/>
                </a:solidFill>
                <a:latin typeface="Arial" charset="0"/>
                <a:ea typeface="Arial" charset="0"/>
                <a:cs typeface="Arial" charset="0"/>
              </a:rPr>
              <a:t>de sa </a:t>
            </a:r>
            <a:r>
              <a:rPr lang="fr-FR" sz="2800" dirty="0" smtClean="0">
                <a:solidFill>
                  <a:schemeClr val="bg1"/>
                </a:solidFill>
                <a:latin typeface="Arial" charset="0"/>
                <a:ea typeface="Arial" charset="0"/>
                <a:cs typeface="Arial" charset="0"/>
              </a:rPr>
              <a:t>vocation messianique.</a:t>
            </a:r>
            <a:endParaRPr lang="fr-FR" sz="2800" dirty="0">
              <a:solidFill>
                <a:schemeClr val="bg1"/>
              </a:solidFill>
              <a:latin typeface="Arial" charset="0"/>
              <a:ea typeface="Arial" charset="0"/>
              <a:cs typeface="Arial" charset="0"/>
            </a:endParaRPr>
          </a:p>
        </p:txBody>
      </p:sp>
      <p:sp>
        <p:nvSpPr>
          <p:cNvPr id="4" name="ZoneTexte 3"/>
          <p:cNvSpPr txBox="1"/>
          <p:nvPr/>
        </p:nvSpPr>
        <p:spPr>
          <a:xfrm>
            <a:off x="680785" y="1459980"/>
            <a:ext cx="10515751" cy="954107"/>
          </a:xfrm>
          <a:prstGeom prst="rect">
            <a:avLst/>
          </a:prstGeom>
          <a:noFill/>
        </p:spPr>
        <p:txBody>
          <a:bodyPr wrap="square" rtlCol="0">
            <a:spAutoFit/>
          </a:bodyPr>
          <a:lstStyle/>
          <a:p>
            <a:pPr algn="just"/>
            <a:r>
              <a:rPr lang="fr-FR" sz="2800" dirty="0" smtClean="0">
                <a:solidFill>
                  <a:schemeClr val="bg1"/>
                </a:solidFill>
                <a:latin typeface="Arial" charset="0"/>
                <a:ea typeface="Arial" charset="0"/>
                <a:cs typeface="Arial" charset="0"/>
              </a:rPr>
              <a:t>Deux </a:t>
            </a:r>
            <a:r>
              <a:rPr lang="fr-FR" sz="2800" smtClean="0">
                <a:solidFill>
                  <a:schemeClr val="bg1"/>
                </a:solidFill>
                <a:latin typeface="Arial" charset="0"/>
                <a:ea typeface="Arial" charset="0"/>
                <a:cs typeface="Arial" charset="0"/>
              </a:rPr>
              <a:t>chants présentent </a:t>
            </a:r>
            <a:r>
              <a:rPr lang="fr-FR" sz="2800" dirty="0" smtClean="0">
                <a:solidFill>
                  <a:schemeClr val="bg1"/>
                </a:solidFill>
                <a:latin typeface="Arial" charset="0"/>
                <a:ea typeface="Arial" charset="0"/>
                <a:cs typeface="Arial" charset="0"/>
              </a:rPr>
              <a:t>le thème de </a:t>
            </a:r>
            <a:r>
              <a:rPr lang="fr-FR" sz="2800" b="1" dirty="0">
                <a:solidFill>
                  <a:schemeClr val="bg1"/>
                </a:solidFill>
                <a:latin typeface="Arial" charset="0"/>
                <a:ea typeface="Arial" charset="0"/>
                <a:cs typeface="Arial" charset="0"/>
              </a:rPr>
              <a:t>la lumière </a:t>
            </a:r>
            <a:r>
              <a:rPr lang="fr-FR" sz="2800" dirty="0" smtClean="0">
                <a:solidFill>
                  <a:schemeClr val="bg1"/>
                </a:solidFill>
                <a:latin typeface="Arial" charset="0"/>
                <a:ea typeface="Arial" charset="0"/>
                <a:cs typeface="Arial" charset="0"/>
              </a:rPr>
              <a:t>qu</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apporte </a:t>
            </a:r>
            <a:r>
              <a:rPr lang="fr-FR" sz="2800" dirty="0">
                <a:solidFill>
                  <a:schemeClr val="bg1"/>
                </a:solidFill>
                <a:latin typeface="Arial" charset="0"/>
                <a:ea typeface="Arial" charset="0"/>
                <a:cs typeface="Arial" charset="0"/>
              </a:rPr>
              <a:t>le Serviteur </a:t>
            </a:r>
            <a:r>
              <a:rPr lang="fr-FR" sz="2800" b="1" dirty="0">
                <a:solidFill>
                  <a:schemeClr val="bg1"/>
                </a:solidFill>
                <a:latin typeface="Arial" charset="0"/>
                <a:ea typeface="Arial" charset="0"/>
                <a:cs typeface="Arial" charset="0"/>
              </a:rPr>
              <a:t>aux </a:t>
            </a:r>
            <a:r>
              <a:rPr lang="fr-FR" sz="2800" b="1" dirty="0" smtClean="0">
                <a:solidFill>
                  <a:schemeClr val="bg1"/>
                </a:solidFill>
                <a:latin typeface="Arial" charset="0"/>
                <a:ea typeface="Arial" charset="0"/>
                <a:cs typeface="Arial" charset="0"/>
              </a:rPr>
              <a:t>nations </a:t>
            </a:r>
            <a:r>
              <a:rPr lang="fr-FR" sz="2800" dirty="0">
                <a:solidFill>
                  <a:schemeClr val="bg1"/>
                </a:solidFill>
                <a:latin typeface="Arial" charset="0"/>
                <a:ea typeface="Arial" charset="0"/>
                <a:cs typeface="Arial" charset="0"/>
              </a:rPr>
              <a:t>(</a:t>
            </a:r>
            <a:r>
              <a:rPr lang="fr-FR" sz="2800" b="1" i="1" dirty="0">
                <a:solidFill>
                  <a:schemeClr val="bg1"/>
                </a:solidFill>
                <a:latin typeface="Arial" charset="0"/>
                <a:ea typeface="Arial" charset="0"/>
                <a:cs typeface="Arial" charset="0"/>
              </a:rPr>
              <a:t>42</a:t>
            </a:r>
            <a:r>
              <a:rPr lang="fr-FR" sz="2800" dirty="0">
                <a:solidFill>
                  <a:schemeClr val="bg1"/>
                </a:solidFill>
                <a:latin typeface="Arial" charset="0"/>
                <a:ea typeface="Arial" charset="0"/>
                <a:cs typeface="Arial" charset="0"/>
              </a:rPr>
              <a:t>, 6 &amp; </a:t>
            </a:r>
            <a:r>
              <a:rPr lang="fr-FR" sz="2800" b="1" i="1" dirty="0">
                <a:solidFill>
                  <a:schemeClr val="bg1"/>
                </a:solidFill>
                <a:latin typeface="Arial" charset="0"/>
                <a:ea typeface="Arial" charset="0"/>
                <a:cs typeface="Arial" charset="0"/>
              </a:rPr>
              <a:t>49</a:t>
            </a:r>
            <a:r>
              <a:rPr lang="fr-FR" sz="2800" dirty="0">
                <a:solidFill>
                  <a:schemeClr val="bg1"/>
                </a:solidFill>
                <a:latin typeface="Arial" charset="0"/>
                <a:ea typeface="Arial" charset="0"/>
                <a:cs typeface="Arial" charset="0"/>
              </a:rPr>
              <a:t>, 6</a:t>
            </a:r>
            <a:r>
              <a:rPr lang="fr-FR" sz="2800" dirty="0" smtClean="0">
                <a:solidFill>
                  <a:schemeClr val="bg1"/>
                </a:solidFill>
                <a:latin typeface="Arial" charset="0"/>
                <a:ea typeface="Arial" charset="0"/>
                <a:cs typeface="Arial" charset="0"/>
              </a:rPr>
              <a:t>).</a:t>
            </a:r>
          </a:p>
        </p:txBody>
      </p:sp>
      <p:sp>
        <p:nvSpPr>
          <p:cNvPr id="5" name="ZoneTexte 4"/>
          <p:cNvSpPr txBox="1"/>
          <p:nvPr/>
        </p:nvSpPr>
        <p:spPr>
          <a:xfrm>
            <a:off x="640570" y="3048036"/>
            <a:ext cx="10789427" cy="523220"/>
          </a:xfrm>
          <a:prstGeom prst="rect">
            <a:avLst/>
          </a:prstGeom>
          <a:noFill/>
        </p:spPr>
        <p:txBody>
          <a:bodyPr wrap="square" rtlCol="0">
            <a:spAutoFit/>
          </a:bodyPr>
          <a:lstStyle/>
          <a:p>
            <a:pPr algn="just"/>
            <a:r>
              <a:rPr lang="fr-FR" sz="2800" dirty="0">
                <a:solidFill>
                  <a:schemeClr val="bg1"/>
                </a:solidFill>
                <a:latin typeface="Arial" charset="0"/>
                <a:ea typeface="Arial" charset="0"/>
                <a:cs typeface="Arial" charset="0"/>
              </a:rPr>
              <a:t> </a:t>
            </a:r>
            <a:r>
              <a:rPr lang="fr-FR" sz="2800" i="1" dirty="0">
                <a:solidFill>
                  <a:schemeClr val="bg1"/>
                </a:solidFill>
                <a:latin typeface="Arial" charset="0"/>
                <a:ea typeface="Arial" charset="0"/>
                <a:cs typeface="Arial" charset="0"/>
              </a:rPr>
              <a:t>lumière pour les </a:t>
            </a:r>
            <a:r>
              <a:rPr lang="fr-FR" sz="2800" i="1" dirty="0" smtClean="0">
                <a:solidFill>
                  <a:schemeClr val="bg1"/>
                </a:solidFill>
                <a:latin typeface="Arial" charset="0"/>
                <a:ea typeface="Arial" charset="0"/>
                <a:cs typeface="Arial" charset="0"/>
              </a:rPr>
              <a:t>nations </a:t>
            </a:r>
            <a:r>
              <a:rPr lang="fr-FR" sz="2800" dirty="0" smtClean="0">
                <a:solidFill>
                  <a:schemeClr val="bg1"/>
                </a:solidFill>
                <a:latin typeface="Arial" charset="0"/>
                <a:ea typeface="Arial" charset="0"/>
                <a:cs typeface="Arial" charset="0"/>
              </a:rPr>
              <a:t>(</a:t>
            </a:r>
            <a:r>
              <a:rPr lang="fr-FR" sz="2800" i="1" dirty="0" smtClean="0">
                <a:solidFill>
                  <a:schemeClr val="bg1"/>
                </a:solidFill>
                <a:latin typeface="Arial" charset="0"/>
                <a:ea typeface="Arial" charset="0"/>
                <a:cs typeface="Arial" charset="0"/>
              </a:rPr>
              <a:t>Or </a:t>
            </a:r>
            <a:r>
              <a:rPr lang="fr-FR" sz="2800" i="1" dirty="0" err="1" smtClean="0">
                <a:solidFill>
                  <a:schemeClr val="bg1"/>
                </a:solidFill>
                <a:latin typeface="Arial" charset="0"/>
                <a:ea typeface="Arial" charset="0"/>
                <a:cs typeface="Arial" charset="0"/>
              </a:rPr>
              <a:t>LaGoyim</a:t>
            </a:r>
            <a:r>
              <a:rPr lang="fr-FR" sz="2800" dirty="0" smtClean="0">
                <a:solidFill>
                  <a:schemeClr val="bg1"/>
                </a:solidFill>
                <a:latin typeface="Arial" charset="0"/>
                <a:ea typeface="Arial" charset="0"/>
                <a:cs typeface="Arial" charset="0"/>
              </a:rPr>
              <a:t>)</a:t>
            </a:r>
            <a:endParaRPr lang="fr-FR" sz="2800" dirty="0">
              <a:solidFill>
                <a:schemeClr val="bg1"/>
              </a:solidFill>
              <a:latin typeface="Arial" charset="0"/>
              <a:ea typeface="Arial" charset="0"/>
              <a:cs typeface="Arial" charset="0"/>
            </a:endParaRPr>
          </a:p>
        </p:txBody>
      </p:sp>
      <p:sp>
        <p:nvSpPr>
          <p:cNvPr id="7" name="Ellipse 6"/>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17</a:t>
            </a:r>
            <a:endParaRPr lang="fr-FR" dirty="0">
              <a:solidFill>
                <a:srgbClr val="FFFF00"/>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1200421585"/>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9090795"/>
              </a:tblGrid>
              <a:tr h="368988">
                <a:tc>
                  <a:txBody>
                    <a:bodyPr/>
                    <a:lstStyle/>
                    <a:p>
                      <a:r>
                        <a:rPr lang="fr-FR" b="0" dirty="0" smtClean="0"/>
                        <a:t>4 CLEFS</a:t>
                      </a:r>
                      <a:endParaRPr lang="fr-FR" b="0" dirty="0"/>
                    </a:p>
                  </a:txBody>
                  <a:tcPr/>
                </a:tc>
                <a:tc>
                  <a:txBody>
                    <a:bodyPr/>
                    <a:lstStyle/>
                    <a:p>
                      <a:r>
                        <a:rPr lang="fr-FR" dirty="0" smtClean="0"/>
                        <a:t>4 CHANTS</a:t>
                      </a:r>
                      <a:endParaRPr lang="fr-FR" dirty="0"/>
                    </a:p>
                  </a:txBody>
                  <a:tcPr/>
                </a:tc>
              </a:tr>
            </a:tbl>
          </a:graphicData>
        </a:graphic>
      </p:graphicFrame>
    </p:spTree>
    <p:extLst>
      <p:ext uri="{BB962C8B-B14F-4D97-AF65-F5344CB8AC3E}">
        <p14:creationId xmlns:p14="http://schemas.microsoft.com/office/powerpoint/2010/main" val="14299570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0.70"/>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5">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p:cTn id="21" dur="1000" fill="hold"/>
                                        <p:tgtEl>
                                          <p:spTgt spid="3"/>
                                        </p:tgtEl>
                                        <p:attrNameLst>
                                          <p:attrName>ppt_w</p:attrName>
                                        </p:attrNameLst>
                                      </p:cBhvr>
                                      <p:tavLst>
                                        <p:tav tm="0">
                                          <p:val>
                                            <p:strVal val="#ppt_w*0.70"/>
                                          </p:val>
                                        </p:tav>
                                        <p:tav tm="100000">
                                          <p:val>
                                            <p:strVal val="#ppt_w"/>
                                          </p:val>
                                        </p:tav>
                                      </p:tavLst>
                                    </p:anim>
                                    <p:anim calcmode="lin" valueType="num">
                                      <p:cBhvr>
                                        <p:cTn id="22" dur="1000" fill="hold"/>
                                        <p:tgtEl>
                                          <p:spTgt spid="3"/>
                                        </p:tgtEl>
                                        <p:attrNameLst>
                                          <p:attrName>ppt_h</p:attrName>
                                        </p:attrNameLst>
                                      </p:cBhvr>
                                      <p:tavLst>
                                        <p:tav tm="0">
                                          <p:val>
                                            <p:strVal val="#ppt_h"/>
                                          </p:val>
                                        </p:tav>
                                        <p:tav tm="100000">
                                          <p:val>
                                            <p:strVal val="#ppt_h"/>
                                          </p:val>
                                        </p:tav>
                                      </p:tavLst>
                                    </p:anim>
                                    <p:animEffect transition="in" filter="fade">
                                      <p:cBhvr>
                                        <p:cTn id="23"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442452" y="302811"/>
            <a:ext cx="11415251" cy="523220"/>
          </a:xfrm>
          <a:prstGeom prst="rect">
            <a:avLst/>
          </a:prstGeom>
          <a:noFill/>
          <a:ln>
            <a:solidFill>
              <a:schemeClr val="bg1"/>
            </a:solidFill>
          </a:ln>
        </p:spPr>
        <p:txBody>
          <a:bodyPr wrap="square" rtlCol="0">
            <a:spAutoFit/>
          </a:bodyPr>
          <a:lstStyle/>
          <a:p>
            <a:r>
              <a:rPr lang="fr-FR" sz="2800" dirty="0">
                <a:solidFill>
                  <a:schemeClr val="bg1"/>
                </a:solidFill>
                <a:ea typeface="Arial" charset="0"/>
                <a:cs typeface="Arial" charset="0"/>
              </a:rPr>
              <a:t>QUI EST LE SERVITEUR </a:t>
            </a:r>
            <a:r>
              <a:rPr lang="fr-FR" sz="2800" dirty="0" smtClean="0">
                <a:solidFill>
                  <a:schemeClr val="bg1"/>
                </a:solidFill>
                <a:ea typeface="Arial" charset="0"/>
                <a:cs typeface="Arial" charset="0"/>
              </a:rPr>
              <a:t>? </a:t>
            </a:r>
            <a:r>
              <a:rPr lang="fr-FR" sz="2800" u="sng" dirty="0" smtClean="0">
                <a:solidFill>
                  <a:schemeClr val="bg1"/>
                </a:solidFill>
                <a:ea typeface="Arial" charset="0"/>
                <a:cs typeface="Arial" charset="0"/>
              </a:rPr>
              <a:t>Interprétation </a:t>
            </a:r>
            <a:r>
              <a:rPr lang="fr-FR" sz="2800" u="sng" dirty="0">
                <a:solidFill>
                  <a:schemeClr val="bg1"/>
                </a:solidFill>
                <a:ea typeface="Arial" charset="0"/>
                <a:cs typeface="Arial" charset="0"/>
              </a:rPr>
              <a:t>dans le </a:t>
            </a:r>
            <a:r>
              <a:rPr lang="fr-FR" sz="2800" u="sng" dirty="0" smtClean="0">
                <a:solidFill>
                  <a:schemeClr val="bg1"/>
                </a:solidFill>
                <a:ea typeface="Arial" charset="0"/>
                <a:cs typeface="Arial" charset="0"/>
              </a:rPr>
              <a:t>judaïsme </a:t>
            </a:r>
          </a:p>
        </p:txBody>
      </p:sp>
      <p:sp>
        <p:nvSpPr>
          <p:cNvPr id="3" name="ZoneTexte 2"/>
          <p:cNvSpPr txBox="1"/>
          <p:nvPr/>
        </p:nvSpPr>
        <p:spPr>
          <a:xfrm>
            <a:off x="442452" y="1096110"/>
            <a:ext cx="10505349" cy="954107"/>
          </a:xfrm>
          <a:prstGeom prst="rect">
            <a:avLst/>
          </a:prstGeom>
          <a:noFill/>
        </p:spPr>
        <p:txBody>
          <a:bodyPr wrap="square" rtlCol="0">
            <a:spAutoFit/>
          </a:bodyPr>
          <a:lstStyle/>
          <a:p>
            <a:r>
              <a:rPr lang="fr-FR" sz="2800" dirty="0" smtClean="0">
                <a:solidFill>
                  <a:schemeClr val="bg1"/>
                </a:solidFill>
                <a:ea typeface="Arial" charset="0"/>
                <a:cs typeface="Arial" charset="0"/>
              </a:rPr>
              <a:t>La consolation du peuple d</a:t>
            </a:r>
            <a:r>
              <a:rPr lang="mr-IN" sz="2800" dirty="0" smtClean="0">
                <a:solidFill>
                  <a:schemeClr val="bg1"/>
                </a:solidFill>
                <a:ea typeface="Arial" charset="0"/>
                <a:cs typeface="Arial" charset="0"/>
              </a:rPr>
              <a:t>’</a:t>
            </a:r>
            <a:r>
              <a:rPr lang="fr-FR" sz="2800" dirty="0" smtClean="0">
                <a:solidFill>
                  <a:schemeClr val="bg1"/>
                </a:solidFill>
                <a:ea typeface="Arial" charset="0"/>
                <a:cs typeface="Arial" charset="0"/>
              </a:rPr>
              <a:t>Israël (</a:t>
            </a:r>
            <a:r>
              <a:rPr lang="fr-FR" sz="2800" b="1" i="1" dirty="0" smtClean="0">
                <a:solidFill>
                  <a:schemeClr val="bg1"/>
                </a:solidFill>
                <a:ea typeface="Arial" charset="0"/>
                <a:cs typeface="Arial" charset="0"/>
              </a:rPr>
              <a:t>40</a:t>
            </a:r>
            <a:r>
              <a:rPr lang="fr-FR" sz="2800" dirty="0" smtClean="0">
                <a:solidFill>
                  <a:schemeClr val="bg1"/>
                </a:solidFill>
                <a:ea typeface="Arial" charset="0"/>
                <a:cs typeface="Arial" charset="0"/>
              </a:rPr>
              <a:t>, 1), Serviteur de Dieu, paraît indissociable de sa vocation messianique.</a:t>
            </a:r>
            <a:endParaRPr lang="fr-FR" sz="2800" dirty="0">
              <a:solidFill>
                <a:schemeClr val="bg1"/>
              </a:solidFill>
              <a:ea typeface="Arial" charset="0"/>
              <a:cs typeface="Arial" charset="0"/>
            </a:endParaRPr>
          </a:p>
        </p:txBody>
      </p:sp>
      <p:sp>
        <p:nvSpPr>
          <p:cNvPr id="6" name="Rectangle 5"/>
          <p:cNvSpPr/>
          <p:nvPr/>
        </p:nvSpPr>
        <p:spPr>
          <a:xfrm>
            <a:off x="479747" y="2050217"/>
            <a:ext cx="11088414" cy="1508105"/>
          </a:xfrm>
          <a:prstGeom prst="rect">
            <a:avLst/>
          </a:prstGeom>
        </p:spPr>
        <p:txBody>
          <a:bodyPr wrap="square">
            <a:spAutoFit/>
          </a:bodyPr>
          <a:lstStyle/>
          <a:p>
            <a:r>
              <a:rPr lang="fr-FR" sz="2800" i="1" dirty="0" smtClean="0">
                <a:solidFill>
                  <a:schemeClr val="bg1"/>
                </a:solidFill>
              </a:rPr>
              <a:t>Mes </a:t>
            </a:r>
            <a:r>
              <a:rPr lang="fr-FR" sz="2800" i="1" dirty="0">
                <a:solidFill>
                  <a:schemeClr val="bg1"/>
                </a:solidFill>
              </a:rPr>
              <a:t>yeux ont vu </a:t>
            </a:r>
            <a:r>
              <a:rPr lang="fr-FR" sz="3600" b="1" i="1" dirty="0">
                <a:solidFill>
                  <a:schemeClr val="bg1"/>
                </a:solidFill>
              </a:rPr>
              <a:t>ton </a:t>
            </a:r>
            <a:r>
              <a:rPr lang="fr-FR" sz="3600" b="1" i="1" dirty="0" smtClean="0">
                <a:solidFill>
                  <a:schemeClr val="bg1"/>
                </a:solidFill>
              </a:rPr>
              <a:t>salut</a:t>
            </a:r>
            <a:r>
              <a:rPr lang="fr-FR" sz="2800" i="1" dirty="0" smtClean="0">
                <a:solidFill>
                  <a:schemeClr val="bg1"/>
                </a:solidFill>
              </a:rPr>
              <a:t>, lequel </a:t>
            </a:r>
            <a:r>
              <a:rPr lang="fr-FR" sz="2800" i="1" dirty="0">
                <a:solidFill>
                  <a:schemeClr val="bg1"/>
                </a:solidFill>
              </a:rPr>
              <a:t>tu as préparé devant la face de tous les peuples </a:t>
            </a:r>
            <a:r>
              <a:rPr lang="fr-FR" sz="2800" i="1" dirty="0" smtClean="0">
                <a:solidFill>
                  <a:schemeClr val="bg1"/>
                </a:solidFill>
              </a:rPr>
              <a:t>: une </a:t>
            </a:r>
            <a:r>
              <a:rPr lang="fr-FR" sz="2800" i="1" dirty="0">
                <a:solidFill>
                  <a:schemeClr val="bg1"/>
                </a:solidFill>
              </a:rPr>
              <a:t>lumière pour la révélation des nations, et la gloire de ton peuple Israël</a:t>
            </a:r>
            <a:r>
              <a:rPr lang="fr-FR" sz="2800" dirty="0" smtClean="0">
                <a:solidFill>
                  <a:schemeClr val="bg1"/>
                </a:solidFill>
              </a:rPr>
              <a:t>. Luc </a:t>
            </a:r>
            <a:r>
              <a:rPr lang="fr-FR" sz="2800" b="1" i="1" dirty="0" smtClean="0">
                <a:solidFill>
                  <a:schemeClr val="bg1"/>
                </a:solidFill>
              </a:rPr>
              <a:t>2</a:t>
            </a:r>
            <a:r>
              <a:rPr lang="fr-FR" sz="2800" dirty="0" smtClean="0">
                <a:solidFill>
                  <a:schemeClr val="bg1"/>
                </a:solidFill>
              </a:rPr>
              <a:t>, 30-32</a:t>
            </a:r>
            <a:endParaRPr lang="fr-FR" sz="2800" b="0" i="0" dirty="0">
              <a:solidFill>
                <a:schemeClr val="bg1"/>
              </a:solidFill>
              <a:effectLst/>
            </a:endParaRPr>
          </a:p>
        </p:txBody>
      </p:sp>
      <p:sp>
        <p:nvSpPr>
          <p:cNvPr id="7" name="ZoneTexte 6"/>
          <p:cNvSpPr txBox="1"/>
          <p:nvPr/>
        </p:nvSpPr>
        <p:spPr>
          <a:xfrm>
            <a:off x="479747" y="3866099"/>
            <a:ext cx="11013824" cy="2246769"/>
          </a:xfrm>
          <a:prstGeom prst="rect">
            <a:avLst/>
          </a:prstGeom>
          <a:noFill/>
        </p:spPr>
        <p:txBody>
          <a:bodyPr wrap="square" rtlCol="0">
            <a:spAutoFit/>
          </a:bodyPr>
          <a:lstStyle/>
          <a:p>
            <a:r>
              <a:rPr lang="fr-FR" sz="2800" dirty="0">
                <a:solidFill>
                  <a:schemeClr val="bg1"/>
                </a:solidFill>
              </a:rPr>
              <a:t>Ce </a:t>
            </a:r>
            <a:r>
              <a:rPr lang="fr-FR" sz="2800" b="1" i="1" dirty="0">
                <a:solidFill>
                  <a:schemeClr val="bg1"/>
                </a:solidFill>
              </a:rPr>
              <a:t>grand sa­lut </a:t>
            </a:r>
            <a:r>
              <a:rPr lang="fr-FR" sz="2800" dirty="0" smtClean="0">
                <a:solidFill>
                  <a:schemeClr val="bg1"/>
                </a:solidFill>
              </a:rPr>
              <a:t>est des­tiné </a:t>
            </a:r>
            <a:r>
              <a:rPr lang="fr-FR" sz="2800" dirty="0">
                <a:solidFill>
                  <a:schemeClr val="bg1"/>
                </a:solidFill>
              </a:rPr>
              <a:t>à tous </a:t>
            </a:r>
            <a:r>
              <a:rPr lang="mr-IN" sz="2800" dirty="0" smtClean="0">
                <a:solidFill>
                  <a:schemeClr val="bg1"/>
                </a:solidFill>
              </a:rPr>
              <a:t>…</a:t>
            </a:r>
            <a:endParaRPr lang="fr-FR" sz="2800" dirty="0" smtClean="0">
              <a:solidFill>
                <a:schemeClr val="bg1"/>
              </a:solidFill>
            </a:endParaRPr>
          </a:p>
          <a:p>
            <a:r>
              <a:rPr lang="fr-FR" sz="2800" dirty="0" smtClean="0">
                <a:solidFill>
                  <a:schemeClr val="bg1"/>
                </a:solidFill>
              </a:rPr>
              <a:t>- d’une </a:t>
            </a:r>
            <a:r>
              <a:rPr lang="fr-FR" sz="2800" dirty="0">
                <a:solidFill>
                  <a:schemeClr val="bg1"/>
                </a:solidFill>
              </a:rPr>
              <a:t>part, il est </a:t>
            </a:r>
            <a:r>
              <a:rPr lang="fr-FR" sz="2800" b="1" i="1" dirty="0">
                <a:solidFill>
                  <a:schemeClr val="bg1"/>
                </a:solidFill>
              </a:rPr>
              <a:t>lumière</a:t>
            </a:r>
            <a:r>
              <a:rPr lang="fr-FR" sz="2800" b="1" dirty="0">
                <a:solidFill>
                  <a:schemeClr val="bg1"/>
                </a:solidFill>
              </a:rPr>
              <a:t> </a:t>
            </a:r>
            <a:r>
              <a:rPr lang="fr-FR" sz="2800" b="1" i="1" dirty="0">
                <a:solidFill>
                  <a:schemeClr val="bg1"/>
                </a:solidFill>
              </a:rPr>
              <a:t>pour éclairer les nations </a:t>
            </a:r>
            <a:r>
              <a:rPr lang="fr-FR" sz="2800" dirty="0">
                <a:solidFill>
                  <a:schemeClr val="bg1"/>
                </a:solidFill>
              </a:rPr>
              <a:t>q</a:t>
            </a:r>
            <a:r>
              <a:rPr lang="fr-FR" sz="2800" dirty="0" smtClean="0">
                <a:solidFill>
                  <a:schemeClr val="bg1"/>
                </a:solidFill>
              </a:rPr>
              <a:t>ui sont </a:t>
            </a:r>
            <a:r>
              <a:rPr lang="fr-FR" sz="2800" dirty="0">
                <a:solidFill>
                  <a:schemeClr val="bg1"/>
                </a:solidFill>
              </a:rPr>
              <a:t>plon­gées dans les </a:t>
            </a:r>
            <a:r>
              <a:rPr lang="fr-FR" sz="2800" dirty="0" smtClean="0">
                <a:solidFill>
                  <a:schemeClr val="bg1"/>
                </a:solidFill>
              </a:rPr>
              <a:t>té­nèbres et les préparer à recevoir ce salut ; </a:t>
            </a:r>
          </a:p>
          <a:p>
            <a:r>
              <a:rPr lang="fr-FR" sz="2800" dirty="0" smtClean="0">
                <a:solidFill>
                  <a:schemeClr val="bg1"/>
                </a:solidFill>
              </a:rPr>
              <a:t>- d’autre </a:t>
            </a:r>
            <a:r>
              <a:rPr lang="fr-FR" sz="2800" dirty="0">
                <a:solidFill>
                  <a:schemeClr val="bg1"/>
                </a:solidFill>
              </a:rPr>
              <a:t>part, il est la </a:t>
            </a:r>
            <a:r>
              <a:rPr lang="fr-FR" sz="2800" b="1" i="1" dirty="0">
                <a:solidFill>
                  <a:schemeClr val="bg1"/>
                </a:solidFill>
              </a:rPr>
              <a:t>gloire du peuple d’Israël</a:t>
            </a:r>
            <a:r>
              <a:rPr lang="fr-FR" sz="2800" dirty="0">
                <a:solidFill>
                  <a:schemeClr val="bg1"/>
                </a:solidFill>
              </a:rPr>
              <a:t> qui, tout en ayant part à ce sa­lut, aura </a:t>
            </a:r>
            <a:r>
              <a:rPr lang="fr-FR" sz="2800" dirty="0" smtClean="0">
                <a:solidFill>
                  <a:schemeClr val="bg1"/>
                </a:solidFill>
              </a:rPr>
              <a:t>l’insigne hon­neur </a:t>
            </a:r>
            <a:r>
              <a:rPr lang="fr-FR" sz="2800" dirty="0">
                <a:solidFill>
                  <a:schemeClr val="bg1"/>
                </a:solidFill>
              </a:rPr>
              <a:t>de l’a­voir donné au monde </a:t>
            </a:r>
            <a:r>
              <a:rPr lang="fr-FR" sz="2800" dirty="0" smtClean="0">
                <a:solidFill>
                  <a:schemeClr val="bg1"/>
                </a:solidFill>
              </a:rPr>
              <a:t>(</a:t>
            </a:r>
            <a:r>
              <a:rPr lang="fr-FR" sz="2800" dirty="0" err="1" smtClean="0">
                <a:solidFill>
                  <a:schemeClr val="bg1"/>
                </a:solidFill>
              </a:rPr>
              <a:t>cf</a:t>
            </a:r>
            <a:r>
              <a:rPr lang="fr-FR" sz="2800" dirty="0" smtClean="0">
                <a:solidFill>
                  <a:schemeClr val="bg1"/>
                </a:solidFill>
              </a:rPr>
              <a:t> Ésaïe</a:t>
            </a:r>
            <a:r>
              <a:rPr lang="fr-FR" sz="2800" dirty="0">
                <a:solidFill>
                  <a:schemeClr val="bg1"/>
                </a:solidFill>
              </a:rPr>
              <a:t> </a:t>
            </a:r>
            <a:r>
              <a:rPr lang="fr-FR" sz="2800" b="1" i="1" dirty="0" smtClean="0">
                <a:solidFill>
                  <a:schemeClr val="bg1"/>
                </a:solidFill>
              </a:rPr>
              <a:t>46</a:t>
            </a:r>
            <a:r>
              <a:rPr lang="fr-FR" sz="2800" dirty="0" smtClean="0">
                <a:solidFill>
                  <a:schemeClr val="bg1"/>
                </a:solidFill>
              </a:rPr>
              <a:t>, 13).</a:t>
            </a:r>
            <a:endParaRPr lang="fr-FR" sz="2800" dirty="0">
              <a:solidFill>
                <a:schemeClr val="bg1"/>
              </a:solidFill>
            </a:endParaRPr>
          </a:p>
        </p:txBody>
      </p:sp>
      <p:sp>
        <p:nvSpPr>
          <p:cNvPr id="8" name="Bulle rectangulaire 7"/>
          <p:cNvSpPr/>
          <p:nvPr/>
        </p:nvSpPr>
        <p:spPr>
          <a:xfrm>
            <a:off x="2879835" y="2050218"/>
            <a:ext cx="1891862" cy="703492"/>
          </a:xfrm>
          <a:prstGeom prst="wedgeRectCallout">
            <a:avLst>
              <a:gd name="adj1" fmla="val -88143"/>
              <a:gd name="adj2" fmla="val 200299"/>
            </a:avLst>
          </a:prstGeom>
          <a:solidFill>
            <a:schemeClr val="accent1">
              <a:alpha val="0"/>
            </a:schemeClr>
          </a:solidFill>
          <a:ln w="4762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Ellipse 8"/>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18</a:t>
            </a:r>
            <a:endParaRPr lang="fr-FR" dirty="0">
              <a:solidFill>
                <a:srgbClr val="FFFF00"/>
              </a:solidFill>
            </a:endParaRPr>
          </a:p>
        </p:txBody>
      </p:sp>
      <p:sp>
        <p:nvSpPr>
          <p:cNvPr id="4" name="ZoneTexte 3"/>
          <p:cNvSpPr txBox="1"/>
          <p:nvPr/>
        </p:nvSpPr>
        <p:spPr>
          <a:xfrm>
            <a:off x="1145754" y="914400"/>
            <a:ext cx="184731" cy="369332"/>
          </a:xfrm>
          <a:prstGeom prst="rect">
            <a:avLst/>
          </a:prstGeom>
          <a:noFill/>
        </p:spPr>
        <p:txBody>
          <a:bodyPr wrap="none" rtlCol="0">
            <a:spAutoFit/>
          </a:bodyPr>
          <a:lstStyle/>
          <a:p>
            <a:endParaRPr lang="fr-FR"/>
          </a:p>
        </p:txBody>
      </p:sp>
    </p:spTree>
    <p:extLst>
      <p:ext uri="{BB962C8B-B14F-4D97-AF65-F5344CB8AC3E}">
        <p14:creationId xmlns:p14="http://schemas.microsoft.com/office/powerpoint/2010/main" val="7098743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ZoneTexte 3"/>
          <p:cNvSpPr txBox="1"/>
          <p:nvPr/>
        </p:nvSpPr>
        <p:spPr>
          <a:xfrm>
            <a:off x="622300" y="688012"/>
            <a:ext cx="10947400" cy="523220"/>
          </a:xfrm>
          <a:prstGeom prst="rect">
            <a:avLst/>
          </a:prstGeom>
          <a:noFill/>
          <a:ln>
            <a:solidFill>
              <a:schemeClr val="bg1"/>
            </a:solidFill>
          </a:ln>
        </p:spPr>
        <p:txBody>
          <a:bodyPr wrap="square" rtlCol="0">
            <a:spAutoFit/>
          </a:bodyPr>
          <a:lstStyle/>
          <a:p>
            <a:r>
              <a:rPr lang="fr-FR" sz="2800" dirty="0">
                <a:solidFill>
                  <a:schemeClr val="bg1"/>
                </a:solidFill>
                <a:latin typeface="Arial" charset="0"/>
                <a:ea typeface="Arial" charset="0"/>
                <a:cs typeface="Arial" charset="0"/>
              </a:rPr>
              <a:t>QUI EST LE SERVITEUR </a:t>
            </a:r>
            <a:r>
              <a:rPr lang="fr-FR" sz="2800" dirty="0" smtClean="0">
                <a:solidFill>
                  <a:schemeClr val="bg1"/>
                </a:solidFill>
                <a:latin typeface="Arial" charset="0"/>
                <a:ea typeface="Arial" charset="0"/>
                <a:cs typeface="Arial" charset="0"/>
              </a:rPr>
              <a:t>? </a:t>
            </a:r>
            <a:r>
              <a:rPr lang="fr-FR" sz="2800" u="sng" dirty="0" smtClean="0">
                <a:solidFill>
                  <a:schemeClr val="bg1"/>
                </a:solidFill>
                <a:latin typeface="Arial" charset="0"/>
                <a:ea typeface="Arial" charset="0"/>
                <a:cs typeface="Arial" charset="0"/>
              </a:rPr>
              <a:t>Interprétation </a:t>
            </a:r>
            <a:r>
              <a:rPr lang="fr-FR" sz="2800" u="sng" dirty="0">
                <a:solidFill>
                  <a:schemeClr val="bg1"/>
                </a:solidFill>
                <a:latin typeface="Arial" charset="0"/>
                <a:ea typeface="Arial" charset="0"/>
                <a:cs typeface="Arial" charset="0"/>
              </a:rPr>
              <a:t>dans le </a:t>
            </a:r>
            <a:r>
              <a:rPr lang="fr-FR" sz="2800" u="sng" dirty="0" smtClean="0">
                <a:solidFill>
                  <a:schemeClr val="bg1"/>
                </a:solidFill>
                <a:latin typeface="Arial" charset="0"/>
                <a:ea typeface="Arial" charset="0"/>
                <a:cs typeface="Arial" charset="0"/>
              </a:rPr>
              <a:t>christianisme</a:t>
            </a:r>
          </a:p>
        </p:txBody>
      </p:sp>
      <p:sp>
        <p:nvSpPr>
          <p:cNvPr id="3" name="ZoneTexte 2"/>
          <p:cNvSpPr txBox="1"/>
          <p:nvPr/>
        </p:nvSpPr>
        <p:spPr>
          <a:xfrm>
            <a:off x="736600" y="2897247"/>
            <a:ext cx="10947400"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 Les </a:t>
            </a:r>
            <a:r>
              <a:rPr lang="fr-FR" sz="2800" dirty="0">
                <a:solidFill>
                  <a:schemeClr val="bg1"/>
                </a:solidFill>
                <a:latin typeface="Arial" charset="0"/>
                <a:ea typeface="Arial" charset="0"/>
                <a:cs typeface="Arial" charset="0"/>
              </a:rPr>
              <a:t>quatre </a:t>
            </a:r>
            <a:r>
              <a:rPr lang="fr-FR" sz="2800" dirty="0" smtClean="0">
                <a:solidFill>
                  <a:schemeClr val="bg1"/>
                </a:solidFill>
                <a:latin typeface="Arial" charset="0"/>
                <a:ea typeface="Arial" charset="0"/>
                <a:cs typeface="Arial" charset="0"/>
              </a:rPr>
              <a:t>Evangiles</a:t>
            </a:r>
            <a:r>
              <a:rPr lang="fr-FR" sz="2800" dirty="0">
                <a:solidFill>
                  <a:schemeClr val="bg1"/>
                </a:solidFill>
                <a:latin typeface="Arial" charset="0"/>
                <a:ea typeface="Arial" charset="0"/>
                <a:cs typeface="Arial" charset="0"/>
              </a:rPr>
              <a:t> </a:t>
            </a:r>
            <a:endParaRPr lang="fr-FR" sz="2800" dirty="0" smtClean="0">
              <a:solidFill>
                <a:schemeClr val="bg1"/>
              </a:solidFill>
              <a:latin typeface="Arial" charset="0"/>
              <a:ea typeface="Arial" charset="0"/>
              <a:cs typeface="Arial" charset="0"/>
            </a:endParaRPr>
          </a:p>
        </p:txBody>
      </p:sp>
      <p:sp>
        <p:nvSpPr>
          <p:cNvPr id="5" name="ZoneTexte 4"/>
          <p:cNvSpPr txBox="1"/>
          <p:nvPr/>
        </p:nvSpPr>
        <p:spPr>
          <a:xfrm>
            <a:off x="736600" y="1577186"/>
            <a:ext cx="10947400"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Les </a:t>
            </a:r>
            <a:r>
              <a:rPr lang="fr-FR" sz="2800" dirty="0">
                <a:solidFill>
                  <a:schemeClr val="bg1"/>
                </a:solidFill>
                <a:latin typeface="Arial" charset="0"/>
                <a:ea typeface="Arial" charset="0"/>
                <a:cs typeface="Arial" charset="0"/>
              </a:rPr>
              <a:t>quatre cantiques trouvent leur prolongement dans le </a:t>
            </a:r>
            <a:r>
              <a:rPr lang="fr-FR" sz="2800" dirty="0" smtClean="0">
                <a:solidFill>
                  <a:schemeClr val="bg1"/>
                </a:solidFill>
                <a:latin typeface="Arial" charset="0"/>
                <a:ea typeface="Arial" charset="0"/>
                <a:cs typeface="Arial" charset="0"/>
              </a:rPr>
              <a:t>Nouveau Testament.</a:t>
            </a:r>
          </a:p>
        </p:txBody>
      </p:sp>
      <p:sp>
        <p:nvSpPr>
          <p:cNvPr id="6" name="ZoneTexte 5"/>
          <p:cNvSpPr txBox="1"/>
          <p:nvPr/>
        </p:nvSpPr>
        <p:spPr>
          <a:xfrm>
            <a:off x="736600" y="3786421"/>
            <a:ext cx="10947400"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 En</a:t>
            </a:r>
            <a:r>
              <a:rPr lang="fr-FR" sz="2800" dirty="0">
                <a:solidFill>
                  <a:schemeClr val="bg1"/>
                </a:solidFill>
                <a:latin typeface="Arial" charset="0"/>
                <a:ea typeface="Arial" charset="0"/>
                <a:cs typeface="Arial" charset="0"/>
              </a:rPr>
              <a:t> 1 Cor. </a:t>
            </a:r>
            <a:r>
              <a:rPr lang="fr-FR" sz="2800" b="1" i="1" dirty="0" smtClean="0">
                <a:solidFill>
                  <a:schemeClr val="bg1"/>
                </a:solidFill>
                <a:latin typeface="Arial" charset="0"/>
                <a:ea typeface="Arial" charset="0"/>
                <a:cs typeface="Arial" charset="0"/>
              </a:rPr>
              <a:t>15</a:t>
            </a:r>
            <a:r>
              <a:rPr lang="fr-FR" sz="2800" dirty="0" smtClean="0">
                <a:solidFill>
                  <a:schemeClr val="bg1"/>
                </a:solidFill>
                <a:latin typeface="Arial" charset="0"/>
                <a:ea typeface="Arial" charset="0"/>
                <a:cs typeface="Arial" charset="0"/>
              </a:rPr>
              <a:t>, 3 </a:t>
            </a:r>
            <a:r>
              <a:rPr lang="fr-FR" sz="2800" dirty="0">
                <a:solidFill>
                  <a:schemeClr val="bg1"/>
                </a:solidFill>
                <a:latin typeface="Arial" charset="0"/>
                <a:ea typeface="Arial" charset="0"/>
                <a:cs typeface="Arial" charset="0"/>
              </a:rPr>
              <a:t>&amp; </a:t>
            </a:r>
            <a:r>
              <a:rPr lang="fr-FR" sz="2800" dirty="0" smtClean="0">
                <a:solidFill>
                  <a:schemeClr val="bg1"/>
                </a:solidFill>
                <a:latin typeface="Arial" charset="0"/>
                <a:ea typeface="Arial" charset="0"/>
                <a:cs typeface="Arial" charset="0"/>
              </a:rPr>
              <a:t>4</a:t>
            </a:r>
            <a:r>
              <a:rPr lang="fr-FR" sz="2800" dirty="0">
                <a:solidFill>
                  <a:schemeClr val="bg1"/>
                </a:solidFill>
                <a:latin typeface="Arial" charset="0"/>
                <a:ea typeface="Arial" charset="0"/>
                <a:cs typeface="Arial" charset="0"/>
              </a:rPr>
              <a:t>, </a:t>
            </a:r>
            <a:r>
              <a:rPr lang="fr-FR" sz="2800" dirty="0" smtClean="0">
                <a:solidFill>
                  <a:schemeClr val="bg1"/>
                </a:solidFill>
                <a:latin typeface="Arial" charset="0"/>
                <a:ea typeface="Arial" charset="0"/>
                <a:cs typeface="Arial" charset="0"/>
              </a:rPr>
              <a:t>Paul se </a:t>
            </a:r>
            <a:r>
              <a:rPr lang="fr-FR" sz="2800" dirty="0">
                <a:solidFill>
                  <a:schemeClr val="bg1"/>
                </a:solidFill>
                <a:latin typeface="Arial" charset="0"/>
                <a:ea typeface="Arial" charset="0"/>
                <a:cs typeface="Arial" charset="0"/>
              </a:rPr>
              <a:t>réfère à Esaïe </a:t>
            </a:r>
            <a:r>
              <a:rPr lang="fr-FR" sz="2800" b="1" i="1" dirty="0">
                <a:solidFill>
                  <a:schemeClr val="bg1"/>
                </a:solidFill>
                <a:latin typeface="Arial" charset="0"/>
                <a:ea typeface="Arial" charset="0"/>
                <a:cs typeface="Arial" charset="0"/>
              </a:rPr>
              <a:t>53</a:t>
            </a:r>
            <a:r>
              <a:rPr lang="fr-FR" sz="2800" dirty="0">
                <a:solidFill>
                  <a:schemeClr val="bg1"/>
                </a:solidFill>
                <a:latin typeface="Arial" charset="0"/>
                <a:ea typeface="Arial" charset="0"/>
                <a:cs typeface="Arial" charset="0"/>
              </a:rPr>
              <a:t>. </a:t>
            </a:r>
          </a:p>
        </p:txBody>
      </p:sp>
      <p:sp>
        <p:nvSpPr>
          <p:cNvPr id="7" name="ZoneTexte 6"/>
          <p:cNvSpPr txBox="1"/>
          <p:nvPr/>
        </p:nvSpPr>
        <p:spPr>
          <a:xfrm>
            <a:off x="622300" y="4675595"/>
            <a:ext cx="10947400"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 - 1</a:t>
            </a:r>
            <a:r>
              <a:rPr lang="fr-FR" sz="2800" baseline="30000" dirty="0" smtClean="0">
                <a:solidFill>
                  <a:schemeClr val="bg1"/>
                </a:solidFill>
                <a:latin typeface="Arial" charset="0"/>
                <a:ea typeface="Arial" charset="0"/>
                <a:cs typeface="Arial" charset="0"/>
              </a:rPr>
              <a:t>ère</a:t>
            </a:r>
            <a:r>
              <a:rPr lang="fr-FR" sz="2800" dirty="0" smtClean="0">
                <a:solidFill>
                  <a:schemeClr val="bg1"/>
                </a:solidFill>
                <a:latin typeface="Arial" charset="0"/>
                <a:ea typeface="Arial" charset="0"/>
                <a:cs typeface="Arial" charset="0"/>
              </a:rPr>
              <a:t> Epitre de Pierre (</a:t>
            </a:r>
            <a:r>
              <a:rPr lang="fr-FR" sz="2800" b="1" i="1" dirty="0" smtClean="0">
                <a:solidFill>
                  <a:schemeClr val="bg1"/>
                </a:solidFill>
                <a:latin typeface="Arial" charset="0"/>
                <a:ea typeface="Arial" charset="0"/>
                <a:cs typeface="Arial" charset="0"/>
              </a:rPr>
              <a:t>2</a:t>
            </a:r>
            <a:r>
              <a:rPr lang="fr-FR" sz="2800" dirty="0" smtClean="0">
                <a:solidFill>
                  <a:schemeClr val="bg1"/>
                </a:solidFill>
                <a:latin typeface="Arial" charset="0"/>
                <a:ea typeface="Arial" charset="0"/>
                <a:cs typeface="Arial" charset="0"/>
              </a:rPr>
              <a:t>, 18-25).</a:t>
            </a:r>
            <a:endParaRPr lang="fr-FR" sz="2800" dirty="0">
              <a:solidFill>
                <a:schemeClr val="bg1"/>
              </a:solidFill>
              <a:latin typeface="Arial" charset="0"/>
              <a:ea typeface="Arial" charset="0"/>
              <a:cs typeface="Arial" charset="0"/>
            </a:endParaRPr>
          </a:p>
        </p:txBody>
      </p:sp>
      <p:sp>
        <p:nvSpPr>
          <p:cNvPr id="8" name="ZoneTexte 7"/>
          <p:cNvSpPr txBox="1"/>
          <p:nvPr/>
        </p:nvSpPr>
        <p:spPr>
          <a:xfrm>
            <a:off x="622300" y="5564771"/>
            <a:ext cx="10947400"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 Les 4 chants d’Esaïe vont nous éclairer pour découvrir qui est ce serviteur selon le conseil de Dieu. </a:t>
            </a:r>
            <a:endParaRPr lang="fr-FR" sz="2800" dirty="0">
              <a:solidFill>
                <a:schemeClr val="bg1"/>
              </a:solidFill>
              <a:latin typeface="Arial" charset="0"/>
              <a:ea typeface="Arial" charset="0"/>
              <a:cs typeface="Arial" charset="0"/>
            </a:endParaRPr>
          </a:p>
        </p:txBody>
      </p:sp>
      <p:sp>
        <p:nvSpPr>
          <p:cNvPr id="9" name="Ellipse 8"/>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19</a:t>
            </a:r>
            <a:endParaRPr lang="fr-FR" dirty="0">
              <a:solidFill>
                <a:srgbClr val="FFFF00"/>
              </a:solidFill>
            </a:endParaRPr>
          </a:p>
        </p:txBody>
      </p:sp>
    </p:spTree>
    <p:extLst>
      <p:ext uri="{BB962C8B-B14F-4D97-AF65-F5344CB8AC3E}">
        <p14:creationId xmlns:p14="http://schemas.microsoft.com/office/powerpoint/2010/main" val="79827601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6">
                                            <p:txEl>
                                              <p:pRg st="0" end="0"/>
                                            </p:txEl>
                                          </p:spTgt>
                                        </p:tgtEl>
                                        <p:attrNameLst>
                                          <p:attrName>style.visibility</p:attrName>
                                        </p:attrNameLst>
                                      </p:cBhvr>
                                      <p:to>
                                        <p:strVal val="visible"/>
                                      </p:to>
                                    </p:set>
                                    <p:anim calcmode="lin" valueType="num">
                                      <p:cBhvr>
                                        <p:cTn id="21"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2"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3" dur="1000"/>
                                        <p:tgtEl>
                                          <p:spTgt spid="6">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strVal val="#ppt_w*0.70"/>
                                          </p:val>
                                        </p:tav>
                                        <p:tav tm="100000">
                                          <p:val>
                                            <p:strVal val="#ppt_w"/>
                                          </p:val>
                                        </p:tav>
                                      </p:tavLst>
                                    </p:anim>
                                    <p:anim calcmode="lin" valueType="num">
                                      <p:cBhvr>
                                        <p:cTn id="29" dur="1000" fill="hold"/>
                                        <p:tgtEl>
                                          <p:spTgt spid="7"/>
                                        </p:tgtEl>
                                        <p:attrNameLst>
                                          <p:attrName>ppt_h</p:attrName>
                                        </p:attrNameLst>
                                      </p:cBhvr>
                                      <p:tavLst>
                                        <p:tav tm="0">
                                          <p:val>
                                            <p:strVal val="#ppt_h"/>
                                          </p:val>
                                        </p:tav>
                                        <p:tav tm="100000">
                                          <p:val>
                                            <p:strVal val="#ppt_h"/>
                                          </p:val>
                                        </p:tav>
                                      </p:tavLst>
                                    </p:anim>
                                    <p:animEffect transition="in" filter="fade">
                                      <p:cBhvr>
                                        <p:cTn id="30" dur="10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1000" fill="hold"/>
                                        <p:tgtEl>
                                          <p:spTgt spid="8"/>
                                        </p:tgtEl>
                                        <p:attrNameLst>
                                          <p:attrName>ppt_w</p:attrName>
                                        </p:attrNameLst>
                                      </p:cBhvr>
                                      <p:tavLst>
                                        <p:tav tm="0">
                                          <p:val>
                                            <p:strVal val="#ppt_w*0.70"/>
                                          </p:val>
                                        </p:tav>
                                        <p:tav tm="100000">
                                          <p:val>
                                            <p:strVal val="#ppt_w"/>
                                          </p:val>
                                        </p:tav>
                                      </p:tavLst>
                                    </p:anim>
                                    <p:anim calcmode="lin" valueType="num">
                                      <p:cBhvr>
                                        <p:cTn id="36" dur="1000" fill="hold"/>
                                        <p:tgtEl>
                                          <p:spTgt spid="8"/>
                                        </p:tgtEl>
                                        <p:attrNameLst>
                                          <p:attrName>ppt_h</p:attrName>
                                        </p:attrNameLst>
                                      </p:cBhvr>
                                      <p:tavLst>
                                        <p:tav tm="0">
                                          <p:val>
                                            <p:strVal val="#ppt_h"/>
                                          </p:val>
                                        </p:tav>
                                        <p:tav tm="100000">
                                          <p:val>
                                            <p:strVal val="#ppt_h"/>
                                          </p:val>
                                        </p:tav>
                                      </p:tavLst>
                                    </p:anim>
                                    <p:animEffect transition="in" filter="fade">
                                      <p:cBhvr>
                                        <p:cTn id="3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4119178" y="2329551"/>
            <a:ext cx="3953644" cy="2308324"/>
          </a:xfrm>
          <a:prstGeom prst="rect">
            <a:avLst/>
          </a:prstGeom>
          <a:noFill/>
          <a:ln w="57150">
            <a:solidFill>
              <a:srgbClr val="FFFF00"/>
            </a:solidFill>
          </a:ln>
        </p:spPr>
        <p:txBody>
          <a:bodyPr wrap="square" rtlCol="0">
            <a:spAutoFit/>
          </a:bodyPr>
          <a:lstStyle/>
          <a:p>
            <a:pPr algn="ctr"/>
            <a:r>
              <a:rPr lang="fr-FR" sz="4800" b="1" dirty="0" smtClean="0">
                <a:solidFill>
                  <a:srgbClr val="FFFF00"/>
                </a:solidFill>
                <a:latin typeface="Colonna MT" charset="0"/>
                <a:ea typeface="Colonna MT" charset="0"/>
                <a:cs typeface="Colonna MT" charset="0"/>
              </a:rPr>
              <a:t>LE SERVITEUR SOUFFRANT</a:t>
            </a:r>
            <a:endParaRPr lang="fr-FR" sz="4800" b="1" dirty="0">
              <a:solidFill>
                <a:srgbClr val="FFFF00"/>
              </a:solidFill>
              <a:latin typeface="Colonna MT" charset="0"/>
              <a:ea typeface="Colonna MT" charset="0"/>
              <a:cs typeface="Colonna MT" charset="0"/>
            </a:endParaRPr>
          </a:p>
        </p:txBody>
      </p:sp>
      <p:sp>
        <p:nvSpPr>
          <p:cNvPr id="7" name="ZoneTexte 6"/>
          <p:cNvSpPr txBox="1"/>
          <p:nvPr/>
        </p:nvSpPr>
        <p:spPr>
          <a:xfrm>
            <a:off x="895348" y="1308323"/>
            <a:ext cx="2686050" cy="523220"/>
          </a:xfrm>
          <a:prstGeom prst="rect">
            <a:avLst/>
          </a:prstGeom>
          <a:noFill/>
          <a:ln w="57150">
            <a:solidFill>
              <a:srgbClr val="FFFF00"/>
            </a:solidFill>
          </a:ln>
        </p:spPr>
        <p:txBody>
          <a:bodyPr wrap="square" rtlCol="0">
            <a:spAutoFit/>
          </a:bodyPr>
          <a:lstStyle/>
          <a:p>
            <a:pPr algn="ctr"/>
            <a:r>
              <a:rPr lang="fr-FR" sz="2800" b="1" dirty="0" smtClean="0">
                <a:solidFill>
                  <a:srgbClr val="FFFF00"/>
                </a:solidFill>
              </a:rPr>
              <a:t>Quel fruit !</a:t>
            </a:r>
            <a:endParaRPr lang="fr-FR" sz="2800" b="1" dirty="0">
              <a:solidFill>
                <a:srgbClr val="FFFF00"/>
              </a:solidFill>
            </a:endParaRPr>
          </a:p>
        </p:txBody>
      </p:sp>
      <p:sp>
        <p:nvSpPr>
          <p:cNvPr id="8" name="ZoneTexte 7"/>
          <p:cNvSpPr txBox="1"/>
          <p:nvPr/>
        </p:nvSpPr>
        <p:spPr>
          <a:xfrm>
            <a:off x="4714874" y="584217"/>
            <a:ext cx="2686050" cy="1446550"/>
          </a:xfrm>
          <a:prstGeom prst="rect">
            <a:avLst/>
          </a:prstGeom>
          <a:noFill/>
          <a:ln w="57150">
            <a:solidFill>
              <a:srgbClr val="FFFF00"/>
            </a:solidFill>
          </a:ln>
        </p:spPr>
        <p:txBody>
          <a:bodyPr wrap="square" rtlCol="0">
            <a:spAutoFit/>
          </a:bodyPr>
          <a:lstStyle/>
          <a:p>
            <a:pPr algn="ctr"/>
            <a:r>
              <a:rPr lang="fr-FR" sz="3200" b="1" dirty="0" smtClean="0">
                <a:solidFill>
                  <a:srgbClr val="FFFF00"/>
                </a:solidFill>
                <a:latin typeface="Colonna MT" charset="0"/>
                <a:ea typeface="Colonna MT" charset="0"/>
                <a:cs typeface="Colonna MT" charset="0"/>
              </a:rPr>
              <a:t>ESAÏE</a:t>
            </a:r>
          </a:p>
          <a:p>
            <a:pPr algn="ctr"/>
            <a:r>
              <a:rPr lang="fr-FR" sz="2800" b="1" dirty="0" smtClean="0">
                <a:solidFill>
                  <a:srgbClr val="FFFF00"/>
                </a:solidFill>
              </a:rPr>
              <a:t>Prophète et</a:t>
            </a:r>
          </a:p>
          <a:p>
            <a:pPr algn="ctr"/>
            <a:r>
              <a:rPr lang="fr-FR" sz="2800" b="1" dirty="0" smtClean="0">
                <a:solidFill>
                  <a:srgbClr val="FFFF00"/>
                </a:solidFill>
              </a:rPr>
              <a:t>prophétie</a:t>
            </a:r>
            <a:endParaRPr lang="fr-FR" sz="2800" b="1" dirty="0">
              <a:solidFill>
                <a:srgbClr val="FFFF00"/>
              </a:solidFill>
            </a:endParaRPr>
          </a:p>
        </p:txBody>
      </p:sp>
      <p:sp>
        <p:nvSpPr>
          <p:cNvPr id="9" name="ZoneTexte 8"/>
          <p:cNvSpPr txBox="1"/>
          <p:nvPr/>
        </p:nvSpPr>
        <p:spPr>
          <a:xfrm>
            <a:off x="9037319" y="3292328"/>
            <a:ext cx="2686050" cy="523220"/>
          </a:xfrm>
          <a:prstGeom prst="rect">
            <a:avLst/>
          </a:prstGeom>
          <a:noFill/>
          <a:ln w="57150">
            <a:solidFill>
              <a:srgbClr val="FFFF00"/>
            </a:solidFill>
          </a:ln>
        </p:spPr>
        <p:txBody>
          <a:bodyPr wrap="square" rtlCol="0">
            <a:spAutoFit/>
          </a:bodyPr>
          <a:lstStyle/>
          <a:p>
            <a:pPr algn="ctr"/>
            <a:r>
              <a:rPr lang="fr-FR" sz="2800" b="1" smtClean="0">
                <a:solidFill>
                  <a:srgbClr val="FFFF00"/>
                </a:solidFill>
              </a:rPr>
              <a:t>4 chants</a:t>
            </a:r>
            <a:endParaRPr lang="fr-FR" sz="2800" b="1" dirty="0">
              <a:solidFill>
                <a:srgbClr val="FFFF00"/>
              </a:solidFill>
            </a:endParaRPr>
          </a:p>
        </p:txBody>
      </p:sp>
      <p:sp>
        <p:nvSpPr>
          <p:cNvPr id="10" name="ZoneTexte 9"/>
          <p:cNvSpPr txBox="1"/>
          <p:nvPr/>
        </p:nvSpPr>
        <p:spPr>
          <a:xfrm>
            <a:off x="8831580" y="1170286"/>
            <a:ext cx="2686050" cy="523220"/>
          </a:xfrm>
          <a:prstGeom prst="rect">
            <a:avLst/>
          </a:prstGeom>
          <a:noFill/>
          <a:ln w="57150">
            <a:solidFill>
              <a:srgbClr val="FFFF00"/>
            </a:solidFill>
          </a:ln>
        </p:spPr>
        <p:txBody>
          <a:bodyPr wrap="square" rtlCol="0">
            <a:spAutoFit/>
          </a:bodyPr>
          <a:lstStyle/>
          <a:p>
            <a:pPr algn="ctr"/>
            <a:r>
              <a:rPr lang="fr-FR" sz="2800" b="1" smtClean="0">
                <a:solidFill>
                  <a:srgbClr val="FFFF00"/>
                </a:solidFill>
              </a:rPr>
              <a:t>4 clefs</a:t>
            </a:r>
            <a:endParaRPr lang="fr-FR" sz="2800" b="1" dirty="0">
              <a:solidFill>
                <a:srgbClr val="FFFF00"/>
              </a:solidFill>
            </a:endParaRPr>
          </a:p>
        </p:txBody>
      </p:sp>
      <p:sp>
        <p:nvSpPr>
          <p:cNvPr id="11" name="ZoneTexte 10"/>
          <p:cNvSpPr txBox="1"/>
          <p:nvPr/>
        </p:nvSpPr>
        <p:spPr>
          <a:xfrm>
            <a:off x="7750492" y="5125019"/>
            <a:ext cx="2686050" cy="954107"/>
          </a:xfrm>
          <a:prstGeom prst="rect">
            <a:avLst/>
          </a:prstGeom>
          <a:noFill/>
          <a:ln w="57150">
            <a:solidFill>
              <a:srgbClr val="FFFF00"/>
            </a:solidFill>
          </a:ln>
        </p:spPr>
        <p:txBody>
          <a:bodyPr wrap="square" rtlCol="0">
            <a:spAutoFit/>
          </a:bodyPr>
          <a:lstStyle/>
          <a:p>
            <a:pPr algn="ctr"/>
            <a:r>
              <a:rPr lang="fr-FR" sz="2800" b="1" dirty="0" smtClean="0">
                <a:solidFill>
                  <a:srgbClr val="FFFF00"/>
                </a:solidFill>
              </a:rPr>
              <a:t>Focus</a:t>
            </a:r>
          </a:p>
          <a:p>
            <a:pPr algn="ctr"/>
            <a:r>
              <a:rPr lang="fr-FR" sz="2800" b="1" dirty="0" smtClean="0">
                <a:solidFill>
                  <a:srgbClr val="FFFF00"/>
                </a:solidFill>
              </a:rPr>
              <a:t>4</a:t>
            </a:r>
            <a:r>
              <a:rPr lang="fr-FR" sz="2800" b="1" baseline="30000" dirty="0" smtClean="0">
                <a:solidFill>
                  <a:srgbClr val="FFFF00"/>
                </a:solidFill>
              </a:rPr>
              <a:t>ème</a:t>
            </a:r>
            <a:r>
              <a:rPr lang="fr-FR" sz="2800" b="1" dirty="0" smtClean="0">
                <a:solidFill>
                  <a:srgbClr val="FFFF00"/>
                </a:solidFill>
              </a:rPr>
              <a:t> chant</a:t>
            </a:r>
            <a:endParaRPr lang="fr-FR" sz="2800" b="1" dirty="0">
              <a:solidFill>
                <a:srgbClr val="FFFF00"/>
              </a:solidFill>
            </a:endParaRPr>
          </a:p>
        </p:txBody>
      </p:sp>
      <p:sp>
        <p:nvSpPr>
          <p:cNvPr id="12" name="ZoneTexte 11"/>
          <p:cNvSpPr txBox="1"/>
          <p:nvPr/>
        </p:nvSpPr>
        <p:spPr>
          <a:xfrm>
            <a:off x="2028824" y="5125019"/>
            <a:ext cx="2686050" cy="954107"/>
          </a:xfrm>
          <a:prstGeom prst="rect">
            <a:avLst/>
          </a:prstGeom>
          <a:noFill/>
          <a:ln w="57150">
            <a:solidFill>
              <a:srgbClr val="FFFF00"/>
            </a:solidFill>
          </a:ln>
        </p:spPr>
        <p:txBody>
          <a:bodyPr wrap="square" rtlCol="0">
            <a:spAutoFit/>
          </a:bodyPr>
          <a:lstStyle/>
          <a:p>
            <a:pPr algn="ctr"/>
            <a:r>
              <a:rPr lang="fr-FR" sz="2800" b="1" dirty="0" smtClean="0">
                <a:solidFill>
                  <a:srgbClr val="FFFF00"/>
                </a:solidFill>
              </a:rPr>
              <a:t>Le serviteur de </a:t>
            </a:r>
          </a:p>
          <a:p>
            <a:pPr algn="ctr"/>
            <a:r>
              <a:rPr lang="fr-FR" sz="2800" b="1" dirty="0" smtClean="0">
                <a:solidFill>
                  <a:srgbClr val="FFFF00"/>
                </a:solidFill>
              </a:rPr>
              <a:t>douleurs</a:t>
            </a:r>
            <a:endParaRPr lang="fr-FR" sz="2800" b="1" dirty="0">
              <a:solidFill>
                <a:srgbClr val="FFFF00"/>
              </a:solidFill>
            </a:endParaRPr>
          </a:p>
        </p:txBody>
      </p:sp>
      <p:sp>
        <p:nvSpPr>
          <p:cNvPr id="13" name="ZoneTexte 12"/>
          <p:cNvSpPr txBox="1"/>
          <p:nvPr/>
        </p:nvSpPr>
        <p:spPr>
          <a:xfrm>
            <a:off x="470534" y="3117226"/>
            <a:ext cx="2901315" cy="523220"/>
          </a:xfrm>
          <a:prstGeom prst="rect">
            <a:avLst/>
          </a:prstGeom>
          <a:noFill/>
          <a:ln w="57150">
            <a:solidFill>
              <a:srgbClr val="FFFF00"/>
            </a:solidFill>
          </a:ln>
        </p:spPr>
        <p:txBody>
          <a:bodyPr wrap="square" rtlCol="0">
            <a:spAutoFit/>
          </a:bodyPr>
          <a:lstStyle/>
          <a:p>
            <a:pPr algn="ctr"/>
            <a:r>
              <a:rPr lang="fr-FR" sz="2800" b="1" smtClean="0">
                <a:solidFill>
                  <a:srgbClr val="FFFF00"/>
                </a:solidFill>
              </a:rPr>
              <a:t>Quelles douleurs !</a:t>
            </a:r>
            <a:endParaRPr lang="fr-FR" sz="2800" b="1" dirty="0">
              <a:solidFill>
                <a:srgbClr val="FFFF00"/>
              </a:solidFill>
            </a:endParaRPr>
          </a:p>
        </p:txBody>
      </p:sp>
      <p:sp>
        <p:nvSpPr>
          <p:cNvPr id="5" name="Flèche vers la droite 4"/>
          <p:cNvSpPr/>
          <p:nvPr/>
        </p:nvSpPr>
        <p:spPr>
          <a:xfrm>
            <a:off x="7665243" y="1276714"/>
            <a:ext cx="902018" cy="49017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7" name="Flèche vers la droite 16"/>
          <p:cNvSpPr/>
          <p:nvPr/>
        </p:nvSpPr>
        <p:spPr>
          <a:xfrm rot="5400000">
            <a:off x="9723596" y="2254809"/>
            <a:ext cx="902018" cy="49017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Flèche vers la droite 17"/>
          <p:cNvSpPr/>
          <p:nvPr/>
        </p:nvSpPr>
        <p:spPr>
          <a:xfrm rot="7205823">
            <a:off x="9303067" y="4179279"/>
            <a:ext cx="902018" cy="49017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a droite 18"/>
          <p:cNvSpPr/>
          <p:nvPr/>
        </p:nvSpPr>
        <p:spPr>
          <a:xfrm rot="16200000">
            <a:off x="1470182" y="2254809"/>
            <a:ext cx="902018" cy="49017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0" name="Flèche vers la droite 19"/>
          <p:cNvSpPr/>
          <p:nvPr/>
        </p:nvSpPr>
        <p:spPr>
          <a:xfrm rot="14673075">
            <a:off x="1787364" y="4104376"/>
            <a:ext cx="902018" cy="49017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vers la droite 20"/>
          <p:cNvSpPr/>
          <p:nvPr/>
        </p:nvSpPr>
        <p:spPr>
          <a:xfrm rot="10800000">
            <a:off x="5776435" y="5356983"/>
            <a:ext cx="902018" cy="490177"/>
          </a:xfrm>
          <a:prstGeom prst="rightArrow">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4440697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1"/>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5" grpId="0" animBg="1"/>
      <p:bldP spid="17" grpId="0" animBg="1"/>
      <p:bldP spid="18" grpId="0" animBg="1"/>
      <p:bldP spid="19" grpId="0" animBg="1"/>
      <p:bldP spid="20" grpId="0" animBg="1"/>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ZoneTexte 2"/>
          <p:cNvSpPr txBox="1"/>
          <p:nvPr/>
        </p:nvSpPr>
        <p:spPr>
          <a:xfrm>
            <a:off x="749300" y="635000"/>
            <a:ext cx="10632574" cy="584775"/>
          </a:xfrm>
          <a:prstGeom prst="rect">
            <a:avLst/>
          </a:prstGeom>
          <a:noFill/>
          <a:ln w="12700">
            <a:solidFill>
              <a:srgbClr val="FFFF00"/>
            </a:solidFill>
          </a:ln>
        </p:spPr>
        <p:txBody>
          <a:bodyPr wrap="square" rtlCol="0">
            <a:spAutoFit/>
          </a:bodyPr>
          <a:lstStyle/>
          <a:p>
            <a:r>
              <a:rPr lang="fr-FR" sz="3200" dirty="0" smtClean="0">
                <a:solidFill>
                  <a:schemeClr val="bg1"/>
                </a:solidFill>
                <a:latin typeface="Arial" charset="0"/>
                <a:ea typeface="Arial" charset="0"/>
                <a:cs typeface="Arial" charset="0"/>
              </a:rPr>
              <a:t>Le premier chant </a:t>
            </a:r>
            <a:r>
              <a:rPr lang="fr-FR" sz="3200" b="1" i="1" dirty="0">
                <a:solidFill>
                  <a:schemeClr val="bg1"/>
                </a:solidFill>
                <a:latin typeface="Arial" charset="0"/>
                <a:ea typeface="Arial" charset="0"/>
                <a:cs typeface="Arial" charset="0"/>
              </a:rPr>
              <a:t>42</a:t>
            </a:r>
            <a:r>
              <a:rPr lang="fr-FR" sz="3200" smtClean="0">
                <a:solidFill>
                  <a:schemeClr val="bg1"/>
                </a:solidFill>
                <a:latin typeface="Arial" charset="0"/>
                <a:ea typeface="Arial" charset="0"/>
                <a:cs typeface="Arial" charset="0"/>
              </a:rPr>
              <a:t>, 1-9</a:t>
            </a:r>
            <a:endParaRPr lang="fr-FR" sz="3200" dirty="0">
              <a:solidFill>
                <a:schemeClr val="bg1"/>
              </a:solidFill>
              <a:latin typeface="Arial" charset="0"/>
              <a:ea typeface="Arial" charset="0"/>
              <a:cs typeface="Arial" charset="0"/>
            </a:endParaRPr>
          </a:p>
        </p:txBody>
      </p:sp>
      <p:sp>
        <p:nvSpPr>
          <p:cNvPr id="4" name="ZoneTexte 3"/>
          <p:cNvSpPr txBox="1"/>
          <p:nvPr/>
        </p:nvSpPr>
        <p:spPr>
          <a:xfrm>
            <a:off x="953835" y="2351782"/>
            <a:ext cx="10756731" cy="1631216"/>
          </a:xfrm>
          <a:prstGeom prst="rect">
            <a:avLst/>
          </a:prstGeom>
          <a:noFill/>
        </p:spPr>
        <p:txBody>
          <a:bodyPr wrap="square" rtlCol="0">
            <a:spAutoFit/>
          </a:bodyPr>
          <a:lstStyle/>
          <a:p>
            <a:pPr algn="ctr"/>
            <a:r>
              <a:rPr lang="fr-FR" sz="3200" dirty="0" smtClean="0">
                <a:solidFill>
                  <a:schemeClr val="bg1"/>
                </a:solidFill>
                <a:latin typeface="Arial" charset="0"/>
                <a:ea typeface="Arial" charset="0"/>
                <a:cs typeface="Arial" charset="0"/>
              </a:rPr>
              <a:t>Dans </a:t>
            </a:r>
            <a:r>
              <a:rPr lang="fr-FR" sz="3200" dirty="0">
                <a:solidFill>
                  <a:schemeClr val="bg1"/>
                </a:solidFill>
                <a:latin typeface="Arial" charset="0"/>
                <a:ea typeface="Arial" charset="0"/>
                <a:cs typeface="Arial" charset="0"/>
              </a:rPr>
              <a:t>le 1</a:t>
            </a:r>
            <a:r>
              <a:rPr lang="fr-FR" sz="3200" baseline="30000" dirty="0">
                <a:solidFill>
                  <a:schemeClr val="bg1"/>
                </a:solidFill>
                <a:latin typeface="Arial" charset="0"/>
                <a:ea typeface="Arial" charset="0"/>
                <a:cs typeface="Arial" charset="0"/>
              </a:rPr>
              <a:t>er</a:t>
            </a:r>
            <a:r>
              <a:rPr lang="fr-FR" sz="3200" dirty="0">
                <a:solidFill>
                  <a:schemeClr val="bg1"/>
                </a:solidFill>
                <a:latin typeface="Arial" charset="0"/>
                <a:ea typeface="Arial" charset="0"/>
                <a:cs typeface="Arial" charset="0"/>
              </a:rPr>
              <a:t> chant </a:t>
            </a:r>
            <a:r>
              <a:rPr lang="fr-FR" sz="3200" dirty="0" smtClean="0">
                <a:solidFill>
                  <a:schemeClr val="bg1"/>
                </a:solidFill>
                <a:latin typeface="Arial" charset="0"/>
                <a:ea typeface="Arial" charset="0"/>
                <a:cs typeface="Arial" charset="0"/>
              </a:rPr>
              <a:t>le </a:t>
            </a:r>
            <a:r>
              <a:rPr lang="fr-FR" sz="3200" dirty="0">
                <a:solidFill>
                  <a:schemeClr val="bg1"/>
                </a:solidFill>
                <a:latin typeface="Arial" charset="0"/>
                <a:ea typeface="Arial" charset="0"/>
                <a:cs typeface="Arial" charset="0"/>
              </a:rPr>
              <a:t>prophète insiste sur </a:t>
            </a:r>
            <a:r>
              <a:rPr lang="fr-FR" sz="3200" dirty="0" smtClean="0">
                <a:solidFill>
                  <a:schemeClr val="bg1"/>
                </a:solidFill>
                <a:latin typeface="Arial" charset="0"/>
                <a:ea typeface="Arial" charset="0"/>
                <a:cs typeface="Arial" charset="0"/>
              </a:rPr>
              <a:t>le</a:t>
            </a:r>
          </a:p>
          <a:p>
            <a:pPr algn="ctr"/>
            <a:endParaRPr lang="fr-FR" sz="3200" dirty="0">
              <a:solidFill>
                <a:schemeClr val="bg1"/>
              </a:solidFill>
              <a:latin typeface="Arial" charset="0"/>
              <a:ea typeface="Arial" charset="0"/>
              <a:cs typeface="Arial" charset="0"/>
            </a:endParaRPr>
          </a:p>
          <a:p>
            <a:pPr algn="ctr"/>
            <a:r>
              <a:rPr lang="fr-FR" sz="3200" dirty="0" smtClean="0">
                <a:solidFill>
                  <a:schemeClr val="bg1"/>
                </a:solidFill>
                <a:latin typeface="Arial" charset="0"/>
                <a:ea typeface="Arial" charset="0"/>
                <a:cs typeface="Arial" charset="0"/>
              </a:rPr>
              <a:t> </a:t>
            </a:r>
            <a:r>
              <a:rPr lang="fr-FR" sz="3600" b="1" dirty="0">
                <a:solidFill>
                  <a:schemeClr val="bg1"/>
                </a:solidFill>
                <a:latin typeface="Arial" charset="0"/>
                <a:ea typeface="Arial" charset="0"/>
                <a:cs typeface="Arial" charset="0"/>
              </a:rPr>
              <a:t>silence et la discrétion du Serviteur </a:t>
            </a:r>
          </a:p>
        </p:txBody>
      </p:sp>
      <p:sp>
        <p:nvSpPr>
          <p:cNvPr id="5" name="Ellipse 4"/>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20</a:t>
            </a:r>
            <a:endParaRPr lang="fr-FR" dirty="0">
              <a:solidFill>
                <a:srgbClr val="FFFF0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2024199177"/>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9090795"/>
              </a:tblGrid>
              <a:tr h="368988">
                <a:tc>
                  <a:txBody>
                    <a:bodyPr/>
                    <a:lstStyle/>
                    <a:p>
                      <a:r>
                        <a:rPr lang="fr-FR" b="0" dirty="0" smtClean="0"/>
                        <a:t>4 CLEFS</a:t>
                      </a:r>
                      <a:endParaRPr lang="fr-FR" b="0" dirty="0"/>
                    </a:p>
                  </a:txBody>
                  <a:tcPr/>
                </a:tc>
                <a:tc>
                  <a:txBody>
                    <a:bodyPr/>
                    <a:lstStyle/>
                    <a:p>
                      <a:r>
                        <a:rPr lang="fr-FR" dirty="0" smtClean="0"/>
                        <a:t>4 CHANTS</a:t>
                      </a:r>
                      <a:endParaRPr lang="fr-FR" dirty="0"/>
                    </a:p>
                  </a:txBody>
                  <a:tcPr/>
                </a:tc>
              </a:tr>
            </a:tbl>
          </a:graphicData>
        </a:graphic>
      </p:graphicFrame>
    </p:spTree>
    <p:extLst>
      <p:ext uri="{BB962C8B-B14F-4D97-AF65-F5344CB8AC3E}">
        <p14:creationId xmlns:p14="http://schemas.microsoft.com/office/powerpoint/2010/main" val="186185146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ZoneTexte 2"/>
          <p:cNvSpPr txBox="1"/>
          <p:nvPr/>
        </p:nvSpPr>
        <p:spPr>
          <a:xfrm>
            <a:off x="1028700" y="576560"/>
            <a:ext cx="10496216" cy="584775"/>
          </a:xfrm>
          <a:prstGeom prst="rect">
            <a:avLst/>
          </a:prstGeom>
          <a:noFill/>
          <a:ln>
            <a:solidFill>
              <a:srgbClr val="FFFF00"/>
            </a:solidFill>
          </a:ln>
        </p:spPr>
        <p:txBody>
          <a:bodyPr wrap="square" rtlCol="0">
            <a:spAutoFit/>
          </a:bodyPr>
          <a:lstStyle/>
          <a:p>
            <a:r>
              <a:rPr lang="fr-FR" sz="3200" dirty="0" smtClean="0">
                <a:solidFill>
                  <a:schemeClr val="bg1"/>
                </a:solidFill>
                <a:latin typeface="Arial" charset="0"/>
                <a:ea typeface="Arial" charset="0"/>
                <a:cs typeface="Arial" charset="0"/>
              </a:rPr>
              <a:t>Le deuxième chant </a:t>
            </a:r>
            <a:r>
              <a:rPr lang="fr-FR" sz="3200" b="1" i="1" dirty="0" smtClean="0">
                <a:solidFill>
                  <a:schemeClr val="bg1"/>
                </a:solidFill>
                <a:latin typeface="Arial" charset="0"/>
                <a:ea typeface="Arial" charset="0"/>
                <a:cs typeface="Arial" charset="0"/>
              </a:rPr>
              <a:t>49</a:t>
            </a:r>
            <a:r>
              <a:rPr lang="fr-FR" sz="3200" dirty="0" smtClean="0">
                <a:solidFill>
                  <a:schemeClr val="bg1"/>
                </a:solidFill>
                <a:latin typeface="Arial" charset="0"/>
                <a:ea typeface="Arial" charset="0"/>
                <a:cs typeface="Arial" charset="0"/>
              </a:rPr>
              <a:t>, 1-7</a:t>
            </a:r>
            <a:endParaRPr lang="fr-FR" sz="3200" dirty="0">
              <a:solidFill>
                <a:schemeClr val="bg1"/>
              </a:solidFill>
              <a:latin typeface="Arial" charset="0"/>
              <a:ea typeface="Arial" charset="0"/>
              <a:cs typeface="Arial" charset="0"/>
            </a:endParaRPr>
          </a:p>
        </p:txBody>
      </p:sp>
      <p:sp>
        <p:nvSpPr>
          <p:cNvPr id="2" name="ZoneTexte 1"/>
          <p:cNvSpPr txBox="1"/>
          <p:nvPr/>
        </p:nvSpPr>
        <p:spPr>
          <a:xfrm>
            <a:off x="1028700" y="1588928"/>
            <a:ext cx="10496216" cy="1077218"/>
          </a:xfrm>
          <a:prstGeom prst="rect">
            <a:avLst/>
          </a:prstGeom>
          <a:noFill/>
        </p:spPr>
        <p:txBody>
          <a:bodyPr wrap="square" rtlCol="0">
            <a:spAutoFit/>
          </a:bodyPr>
          <a:lstStyle/>
          <a:p>
            <a:r>
              <a:rPr lang="fr-FR" sz="3200" dirty="0">
                <a:solidFill>
                  <a:schemeClr val="bg1"/>
                </a:solidFill>
                <a:latin typeface="Arial" charset="0"/>
                <a:ea typeface="Arial" charset="0"/>
                <a:cs typeface="Arial" charset="0"/>
              </a:rPr>
              <a:t>L</a:t>
            </a:r>
            <a:r>
              <a:rPr lang="fr-FR" sz="3200" dirty="0" smtClean="0">
                <a:solidFill>
                  <a:schemeClr val="bg1"/>
                </a:solidFill>
                <a:latin typeface="Arial" charset="0"/>
                <a:ea typeface="Arial" charset="0"/>
                <a:cs typeface="Arial" charset="0"/>
              </a:rPr>
              <a:t>e 2</a:t>
            </a:r>
            <a:r>
              <a:rPr lang="fr-FR" sz="3200" baseline="30000" dirty="0" smtClean="0">
                <a:solidFill>
                  <a:schemeClr val="bg1"/>
                </a:solidFill>
                <a:latin typeface="Arial" charset="0"/>
                <a:ea typeface="Arial" charset="0"/>
                <a:cs typeface="Arial" charset="0"/>
              </a:rPr>
              <a:t>ème</a:t>
            </a:r>
            <a:r>
              <a:rPr lang="fr-FR" sz="3200" dirty="0" smtClean="0">
                <a:solidFill>
                  <a:schemeClr val="bg1"/>
                </a:solidFill>
                <a:latin typeface="Arial" charset="0"/>
                <a:ea typeface="Arial" charset="0"/>
                <a:cs typeface="Arial" charset="0"/>
              </a:rPr>
              <a:t> </a:t>
            </a:r>
            <a:r>
              <a:rPr lang="fr-FR" sz="3200" dirty="0">
                <a:solidFill>
                  <a:schemeClr val="bg1"/>
                </a:solidFill>
                <a:latin typeface="Arial" charset="0"/>
                <a:ea typeface="Arial" charset="0"/>
                <a:cs typeface="Arial" charset="0"/>
              </a:rPr>
              <a:t>chant (</a:t>
            </a:r>
            <a:r>
              <a:rPr lang="fr-FR" sz="3200" b="1" i="1" dirty="0">
                <a:solidFill>
                  <a:schemeClr val="bg1"/>
                </a:solidFill>
                <a:latin typeface="Arial" charset="0"/>
                <a:ea typeface="Arial" charset="0"/>
                <a:cs typeface="Arial" charset="0"/>
              </a:rPr>
              <a:t>49</a:t>
            </a:r>
            <a:r>
              <a:rPr lang="fr-FR" sz="3200" dirty="0">
                <a:solidFill>
                  <a:schemeClr val="bg1"/>
                </a:solidFill>
                <a:latin typeface="Arial" charset="0"/>
                <a:ea typeface="Arial" charset="0"/>
                <a:cs typeface="Arial" charset="0"/>
              </a:rPr>
              <a:t>, 1-8) décrit </a:t>
            </a:r>
            <a:r>
              <a:rPr lang="fr-FR" sz="3200" dirty="0" smtClean="0">
                <a:solidFill>
                  <a:schemeClr val="bg1"/>
                </a:solidFill>
                <a:latin typeface="Arial" charset="0"/>
                <a:ea typeface="Arial" charset="0"/>
                <a:cs typeface="Arial" charset="0"/>
              </a:rPr>
              <a:t>l</a:t>
            </a:r>
            <a:r>
              <a:rPr lang="mr-IN" sz="3200" dirty="0" smtClean="0">
                <a:solidFill>
                  <a:schemeClr val="bg1"/>
                </a:solidFill>
                <a:latin typeface="Arial" charset="0"/>
                <a:ea typeface="Arial" charset="0"/>
                <a:cs typeface="Arial" charset="0"/>
              </a:rPr>
              <a:t>’</a:t>
            </a:r>
            <a:r>
              <a:rPr lang="fr-FR" sz="3200" dirty="0" smtClean="0">
                <a:solidFill>
                  <a:schemeClr val="bg1"/>
                </a:solidFill>
                <a:latin typeface="Arial" charset="0"/>
                <a:ea typeface="Arial" charset="0"/>
                <a:cs typeface="Arial" charset="0"/>
              </a:rPr>
              <a:t>épuisement </a:t>
            </a:r>
            <a:r>
              <a:rPr lang="fr-FR" sz="3200" dirty="0">
                <a:solidFill>
                  <a:schemeClr val="bg1"/>
                </a:solidFill>
                <a:latin typeface="Arial" charset="0"/>
                <a:ea typeface="Arial" charset="0"/>
                <a:cs typeface="Arial" charset="0"/>
              </a:rPr>
              <a:t>et </a:t>
            </a:r>
            <a:r>
              <a:rPr lang="fr-FR" sz="3200" dirty="0" smtClean="0">
                <a:solidFill>
                  <a:schemeClr val="bg1"/>
                </a:solidFill>
                <a:latin typeface="Arial" charset="0"/>
                <a:ea typeface="Arial" charset="0"/>
                <a:cs typeface="Arial" charset="0"/>
              </a:rPr>
              <a:t>l</a:t>
            </a:r>
            <a:r>
              <a:rPr lang="mr-IN" sz="3200" dirty="0" smtClean="0">
                <a:solidFill>
                  <a:schemeClr val="bg1"/>
                </a:solidFill>
                <a:latin typeface="Arial" charset="0"/>
                <a:ea typeface="Arial" charset="0"/>
                <a:cs typeface="Arial" charset="0"/>
              </a:rPr>
              <a:t>’</a:t>
            </a:r>
            <a:r>
              <a:rPr lang="fr-FR" sz="3200" dirty="0" smtClean="0">
                <a:solidFill>
                  <a:schemeClr val="bg1"/>
                </a:solidFill>
                <a:latin typeface="Arial" charset="0"/>
                <a:ea typeface="Arial" charset="0"/>
                <a:cs typeface="Arial" charset="0"/>
              </a:rPr>
              <a:t>humiliation du serviteur</a:t>
            </a:r>
            <a:r>
              <a:rPr lang="mr-IN" sz="3200" dirty="0" smtClean="0">
                <a:solidFill>
                  <a:schemeClr val="bg1"/>
                </a:solidFill>
                <a:latin typeface="Arial" charset="0"/>
                <a:ea typeface="Arial" charset="0"/>
                <a:cs typeface="Arial" charset="0"/>
              </a:rPr>
              <a:t>…</a:t>
            </a:r>
            <a:endParaRPr lang="fr-FR" sz="3200" dirty="0">
              <a:solidFill>
                <a:schemeClr val="bg1"/>
              </a:solidFill>
              <a:latin typeface="Arial" charset="0"/>
              <a:ea typeface="Arial" charset="0"/>
              <a:cs typeface="Arial" charset="0"/>
            </a:endParaRPr>
          </a:p>
        </p:txBody>
      </p:sp>
      <p:sp>
        <p:nvSpPr>
          <p:cNvPr id="4" name="ZoneTexte 3"/>
          <p:cNvSpPr txBox="1"/>
          <p:nvPr/>
        </p:nvSpPr>
        <p:spPr>
          <a:xfrm>
            <a:off x="933450" y="3985106"/>
            <a:ext cx="10325100" cy="1569660"/>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Lui </a:t>
            </a:r>
            <a:r>
              <a:rPr lang="fr-FR" sz="3200" dirty="0">
                <a:solidFill>
                  <a:schemeClr val="bg1"/>
                </a:solidFill>
                <a:latin typeface="Arial" charset="0"/>
                <a:ea typeface="Arial" charset="0"/>
                <a:cs typeface="Arial" charset="0"/>
              </a:rPr>
              <a:t>qui a été  </a:t>
            </a:r>
            <a:r>
              <a:rPr lang="fr-FR" sz="3200" i="1" dirty="0">
                <a:solidFill>
                  <a:schemeClr val="bg1"/>
                </a:solidFill>
                <a:latin typeface="Arial" charset="0"/>
                <a:ea typeface="Arial" charset="0"/>
                <a:cs typeface="Arial" charset="0"/>
              </a:rPr>
              <a:t>formé dès avant la </a:t>
            </a:r>
            <a:r>
              <a:rPr lang="fr-FR" sz="3200" i="1" dirty="0" smtClean="0">
                <a:solidFill>
                  <a:schemeClr val="bg1"/>
                </a:solidFill>
                <a:latin typeface="Arial" charset="0"/>
                <a:ea typeface="Arial" charset="0"/>
                <a:cs typeface="Arial" charset="0"/>
              </a:rPr>
              <a:t>naissance</a:t>
            </a:r>
            <a:r>
              <a:rPr lang="fr-FR" sz="3200" dirty="0" smtClean="0">
                <a:solidFill>
                  <a:schemeClr val="bg1"/>
                </a:solidFill>
                <a:latin typeface="Arial" charset="0"/>
                <a:ea typeface="Arial" charset="0"/>
                <a:cs typeface="Arial" charset="0"/>
              </a:rPr>
              <a:t> (v. 5</a:t>
            </a:r>
            <a:r>
              <a:rPr lang="fr-FR" sz="3200" dirty="0">
                <a:solidFill>
                  <a:schemeClr val="bg1"/>
                </a:solidFill>
                <a:latin typeface="Arial" charset="0"/>
                <a:ea typeface="Arial" charset="0"/>
                <a:cs typeface="Arial" charset="0"/>
              </a:rPr>
              <a:t>) et qui a </a:t>
            </a:r>
            <a:r>
              <a:rPr lang="fr-FR" sz="3200" dirty="0" smtClean="0">
                <a:solidFill>
                  <a:schemeClr val="bg1"/>
                </a:solidFill>
                <a:latin typeface="Arial" charset="0"/>
                <a:ea typeface="Arial" charset="0"/>
                <a:cs typeface="Arial" charset="0"/>
              </a:rPr>
              <a:t>été </a:t>
            </a:r>
            <a:r>
              <a:rPr lang="fr-FR" sz="3200" i="1" dirty="0" smtClean="0">
                <a:solidFill>
                  <a:schemeClr val="bg1"/>
                </a:solidFill>
                <a:latin typeface="Arial" charset="0"/>
                <a:ea typeface="Arial" charset="0"/>
                <a:cs typeface="Arial" charset="0"/>
              </a:rPr>
              <a:t>appelé </a:t>
            </a:r>
            <a:r>
              <a:rPr lang="fr-FR" sz="3200" i="1" dirty="0">
                <a:solidFill>
                  <a:schemeClr val="bg1"/>
                </a:solidFill>
                <a:latin typeface="Arial" charset="0"/>
                <a:ea typeface="Arial" charset="0"/>
                <a:cs typeface="Arial" charset="0"/>
              </a:rPr>
              <a:t>dans le sein de sa </a:t>
            </a:r>
            <a:r>
              <a:rPr lang="fr-FR" sz="3200" i="1" dirty="0" smtClean="0">
                <a:solidFill>
                  <a:schemeClr val="bg1"/>
                </a:solidFill>
                <a:latin typeface="Arial" charset="0"/>
                <a:ea typeface="Arial" charset="0"/>
                <a:cs typeface="Arial" charset="0"/>
              </a:rPr>
              <a:t>mère</a:t>
            </a:r>
            <a:r>
              <a:rPr lang="fr-FR" sz="3200" dirty="0" smtClean="0">
                <a:solidFill>
                  <a:schemeClr val="bg1"/>
                </a:solidFill>
                <a:latin typeface="Arial" charset="0"/>
                <a:ea typeface="Arial" charset="0"/>
                <a:cs typeface="Arial" charset="0"/>
              </a:rPr>
              <a:t> (v. 1</a:t>
            </a:r>
            <a:r>
              <a:rPr lang="fr-FR" sz="3200" dirty="0">
                <a:solidFill>
                  <a:schemeClr val="bg1"/>
                </a:solidFill>
                <a:latin typeface="Arial" charset="0"/>
                <a:ea typeface="Arial" charset="0"/>
                <a:cs typeface="Arial" charset="0"/>
              </a:rPr>
              <a:t>) proclame : </a:t>
            </a:r>
            <a:r>
              <a:rPr lang="fr-FR" sz="3200" i="1" dirty="0" smtClean="0">
                <a:solidFill>
                  <a:schemeClr val="bg1"/>
                </a:solidFill>
                <a:latin typeface="Arial" charset="0"/>
                <a:ea typeface="Arial" charset="0"/>
                <a:cs typeface="Arial" charset="0"/>
              </a:rPr>
              <a:t>mon Dieu sera ma force</a:t>
            </a:r>
            <a:r>
              <a:rPr lang="fr-FR" sz="3200" dirty="0" smtClean="0">
                <a:solidFill>
                  <a:schemeClr val="bg1"/>
                </a:solidFill>
                <a:latin typeface="Arial" charset="0"/>
                <a:ea typeface="Arial" charset="0"/>
                <a:cs typeface="Arial" charset="0"/>
              </a:rPr>
              <a:t> (v. 5</a:t>
            </a:r>
            <a:r>
              <a:rPr lang="fr-FR" sz="3200" dirty="0">
                <a:solidFill>
                  <a:schemeClr val="bg1"/>
                </a:solidFill>
                <a:latin typeface="Arial" charset="0"/>
                <a:ea typeface="Arial" charset="0"/>
                <a:cs typeface="Arial" charset="0"/>
              </a:rPr>
              <a:t>). </a:t>
            </a:r>
          </a:p>
        </p:txBody>
      </p:sp>
      <p:sp>
        <p:nvSpPr>
          <p:cNvPr id="5" name="ZoneTexte 4"/>
          <p:cNvSpPr txBox="1"/>
          <p:nvPr/>
        </p:nvSpPr>
        <p:spPr>
          <a:xfrm>
            <a:off x="1028700" y="2787017"/>
            <a:ext cx="10325100" cy="1077218"/>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et </a:t>
            </a:r>
            <a:r>
              <a:rPr lang="fr-FR" sz="3200" dirty="0">
                <a:solidFill>
                  <a:schemeClr val="bg1"/>
                </a:solidFill>
                <a:latin typeface="Arial" charset="0"/>
                <a:ea typeface="Arial" charset="0"/>
                <a:cs typeface="Arial" charset="0"/>
              </a:rPr>
              <a:t>révèle que </a:t>
            </a:r>
            <a:r>
              <a:rPr lang="fr-FR" sz="3200" b="1" dirty="0">
                <a:solidFill>
                  <a:schemeClr val="bg1"/>
                </a:solidFill>
                <a:latin typeface="Arial" charset="0"/>
                <a:ea typeface="Arial" charset="0"/>
                <a:cs typeface="Arial" charset="0"/>
              </a:rPr>
              <a:t>le secret du Serviteur réside dans son </a:t>
            </a:r>
            <a:r>
              <a:rPr lang="fr-FR" sz="3200" b="1" dirty="0" smtClean="0">
                <a:solidFill>
                  <a:schemeClr val="bg1"/>
                </a:solidFill>
                <a:latin typeface="Arial" charset="0"/>
                <a:ea typeface="Arial" charset="0"/>
                <a:cs typeface="Arial" charset="0"/>
              </a:rPr>
              <a:t>élection et son appel.</a:t>
            </a:r>
            <a:endParaRPr lang="fr-FR" sz="3200" b="1" dirty="0">
              <a:solidFill>
                <a:schemeClr val="bg1"/>
              </a:solidFill>
              <a:latin typeface="Arial" charset="0"/>
              <a:ea typeface="Arial" charset="0"/>
              <a:cs typeface="Arial" charset="0"/>
            </a:endParaRPr>
          </a:p>
        </p:txBody>
      </p:sp>
      <p:sp>
        <p:nvSpPr>
          <p:cNvPr id="9" name="Ellipse 8"/>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21</a:t>
            </a: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279632065"/>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9090795"/>
              </a:tblGrid>
              <a:tr h="368988">
                <a:tc>
                  <a:txBody>
                    <a:bodyPr/>
                    <a:lstStyle/>
                    <a:p>
                      <a:r>
                        <a:rPr lang="fr-FR" b="0" dirty="0" smtClean="0"/>
                        <a:t>4 CLEFS</a:t>
                      </a:r>
                      <a:endParaRPr lang="fr-FR" b="0" dirty="0"/>
                    </a:p>
                  </a:txBody>
                  <a:tcPr/>
                </a:tc>
                <a:tc>
                  <a:txBody>
                    <a:bodyPr/>
                    <a:lstStyle/>
                    <a:p>
                      <a:r>
                        <a:rPr lang="fr-FR" dirty="0" smtClean="0"/>
                        <a:t>4 CHANTS</a:t>
                      </a:r>
                      <a:endParaRPr lang="fr-FR" dirty="0"/>
                    </a:p>
                  </a:txBody>
                  <a:tcPr/>
                </a:tc>
              </a:tr>
            </a:tbl>
          </a:graphicData>
        </a:graphic>
      </p:graphicFrame>
    </p:spTree>
    <p:extLst>
      <p:ext uri="{BB962C8B-B14F-4D97-AF65-F5344CB8AC3E}">
        <p14:creationId xmlns:p14="http://schemas.microsoft.com/office/powerpoint/2010/main" val="3838073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ZoneTexte 2"/>
          <p:cNvSpPr txBox="1"/>
          <p:nvPr/>
        </p:nvSpPr>
        <p:spPr>
          <a:xfrm>
            <a:off x="762000" y="609600"/>
            <a:ext cx="10884568" cy="523220"/>
          </a:xfrm>
          <a:prstGeom prst="rect">
            <a:avLst/>
          </a:prstGeom>
          <a:noFill/>
          <a:ln>
            <a:solidFill>
              <a:srgbClr val="FFFF00"/>
            </a:solidFill>
          </a:ln>
        </p:spPr>
        <p:txBody>
          <a:bodyPr wrap="square" rtlCol="0">
            <a:spAutoFit/>
          </a:bodyPr>
          <a:lstStyle/>
          <a:p>
            <a:r>
              <a:rPr lang="fr-FR" sz="2800" dirty="0" smtClean="0">
                <a:solidFill>
                  <a:schemeClr val="bg1"/>
                </a:solidFill>
                <a:latin typeface="Arial" charset="0"/>
                <a:ea typeface="Arial" charset="0"/>
                <a:cs typeface="Arial" charset="0"/>
              </a:rPr>
              <a:t>Le troisième chant </a:t>
            </a:r>
            <a:r>
              <a:rPr lang="fr-FR" sz="2800" b="1" i="1" dirty="0">
                <a:solidFill>
                  <a:schemeClr val="bg1"/>
                </a:solidFill>
                <a:latin typeface="Arial" charset="0"/>
                <a:ea typeface="Arial" charset="0"/>
                <a:cs typeface="Arial" charset="0"/>
              </a:rPr>
              <a:t>50</a:t>
            </a:r>
            <a:r>
              <a:rPr lang="fr-FR" sz="2800" dirty="0" smtClean="0">
                <a:solidFill>
                  <a:schemeClr val="bg1"/>
                </a:solidFill>
                <a:latin typeface="Arial" charset="0"/>
                <a:ea typeface="Arial" charset="0"/>
                <a:cs typeface="Arial" charset="0"/>
              </a:rPr>
              <a:t>, 4-11</a:t>
            </a:r>
            <a:endParaRPr lang="fr-FR" sz="2800" dirty="0">
              <a:solidFill>
                <a:schemeClr val="bg1"/>
              </a:solidFill>
              <a:latin typeface="Arial" charset="0"/>
              <a:ea typeface="Arial" charset="0"/>
              <a:cs typeface="Arial" charset="0"/>
            </a:endParaRPr>
          </a:p>
        </p:txBody>
      </p:sp>
      <p:sp>
        <p:nvSpPr>
          <p:cNvPr id="2" name="ZoneTexte 1"/>
          <p:cNvSpPr txBox="1"/>
          <p:nvPr/>
        </p:nvSpPr>
        <p:spPr>
          <a:xfrm>
            <a:off x="666750" y="2571731"/>
            <a:ext cx="10617200" cy="954107"/>
          </a:xfrm>
          <a:prstGeom prst="rect">
            <a:avLst/>
          </a:prstGeom>
          <a:noFill/>
        </p:spPr>
        <p:txBody>
          <a:bodyPr wrap="square" rtlCol="0">
            <a:spAutoFit/>
          </a:bodyPr>
          <a:lstStyle/>
          <a:p>
            <a:r>
              <a:rPr lang="fr-FR" sz="2800" dirty="0">
                <a:solidFill>
                  <a:schemeClr val="bg1"/>
                </a:solidFill>
                <a:latin typeface="Arial" charset="0"/>
                <a:ea typeface="Arial" charset="0"/>
                <a:cs typeface="Arial" charset="0"/>
              </a:rPr>
              <a:t>Maintenant </a:t>
            </a:r>
            <a:r>
              <a:rPr lang="fr-FR" sz="2800" dirty="0" smtClean="0">
                <a:solidFill>
                  <a:schemeClr val="bg1"/>
                </a:solidFill>
                <a:latin typeface="Arial" charset="0"/>
                <a:ea typeface="Arial" charset="0"/>
                <a:cs typeface="Arial" charset="0"/>
              </a:rPr>
              <a:t>le Serviteur apparaît </a:t>
            </a:r>
            <a:r>
              <a:rPr lang="fr-FR" sz="2800" b="1" dirty="0">
                <a:solidFill>
                  <a:schemeClr val="bg1"/>
                </a:solidFill>
                <a:latin typeface="Arial" charset="0"/>
                <a:ea typeface="Arial" charset="0"/>
                <a:cs typeface="Arial" charset="0"/>
              </a:rPr>
              <a:t>maltraité</a:t>
            </a:r>
            <a:r>
              <a:rPr lang="fr-FR" sz="2800" dirty="0">
                <a:solidFill>
                  <a:schemeClr val="bg1"/>
                </a:solidFill>
                <a:latin typeface="Arial" charset="0"/>
                <a:ea typeface="Arial" charset="0"/>
                <a:cs typeface="Arial" charset="0"/>
              </a:rPr>
              <a:t> </a:t>
            </a:r>
            <a:r>
              <a:rPr lang="fr-FR" sz="2800" dirty="0" smtClean="0">
                <a:solidFill>
                  <a:schemeClr val="bg1"/>
                </a:solidFill>
                <a:latin typeface="Arial" charset="0"/>
                <a:ea typeface="Arial" charset="0"/>
                <a:cs typeface="Arial" charset="0"/>
              </a:rPr>
              <a:t>(v. 6-7</a:t>
            </a:r>
            <a:r>
              <a:rPr lang="fr-FR" sz="2800" dirty="0">
                <a:solidFill>
                  <a:schemeClr val="bg1"/>
                </a:solidFill>
                <a:latin typeface="Arial" charset="0"/>
                <a:ea typeface="Arial" charset="0"/>
                <a:cs typeface="Arial" charset="0"/>
              </a:rPr>
              <a:t>), </a:t>
            </a:r>
            <a:endParaRPr lang="fr-FR" sz="2800" dirty="0" smtClean="0">
              <a:solidFill>
                <a:schemeClr val="bg1"/>
              </a:solidFill>
              <a:latin typeface="Arial" charset="0"/>
              <a:ea typeface="Arial" charset="0"/>
              <a:cs typeface="Arial" charset="0"/>
            </a:endParaRPr>
          </a:p>
          <a:p>
            <a:r>
              <a:rPr lang="fr-FR" sz="2800" dirty="0" smtClean="0">
                <a:solidFill>
                  <a:schemeClr val="bg1"/>
                </a:solidFill>
                <a:latin typeface="Arial" charset="0"/>
                <a:ea typeface="Arial" charset="0"/>
                <a:cs typeface="Arial" charset="0"/>
              </a:rPr>
              <a:t>mais </a:t>
            </a:r>
            <a:r>
              <a:rPr lang="fr-FR" sz="2800" b="1" dirty="0">
                <a:solidFill>
                  <a:schemeClr val="bg1"/>
                </a:solidFill>
                <a:latin typeface="Arial" charset="0"/>
                <a:ea typeface="Arial" charset="0"/>
                <a:cs typeface="Arial" charset="0"/>
              </a:rPr>
              <a:t>justifié</a:t>
            </a:r>
            <a:r>
              <a:rPr lang="fr-FR" sz="2800" dirty="0">
                <a:solidFill>
                  <a:schemeClr val="bg1"/>
                </a:solidFill>
                <a:latin typeface="Arial" charset="0"/>
                <a:ea typeface="Arial" charset="0"/>
                <a:cs typeface="Arial" charset="0"/>
              </a:rPr>
              <a:t> par le Seigneur Dieu </a:t>
            </a:r>
            <a:r>
              <a:rPr lang="fr-FR" sz="2800" dirty="0" smtClean="0">
                <a:solidFill>
                  <a:schemeClr val="bg1"/>
                </a:solidFill>
                <a:latin typeface="Arial" charset="0"/>
                <a:ea typeface="Arial" charset="0"/>
                <a:cs typeface="Arial" charset="0"/>
              </a:rPr>
              <a:t>(v. 8-9</a:t>
            </a:r>
            <a:r>
              <a:rPr lang="fr-FR" sz="2800" dirty="0">
                <a:solidFill>
                  <a:schemeClr val="bg1"/>
                </a:solidFill>
                <a:latin typeface="Arial" charset="0"/>
                <a:ea typeface="Arial" charset="0"/>
                <a:cs typeface="Arial" charset="0"/>
              </a:rPr>
              <a:t>). </a:t>
            </a:r>
          </a:p>
        </p:txBody>
      </p:sp>
      <p:sp>
        <p:nvSpPr>
          <p:cNvPr id="5" name="ZoneTexte 4"/>
          <p:cNvSpPr txBox="1"/>
          <p:nvPr/>
        </p:nvSpPr>
        <p:spPr>
          <a:xfrm>
            <a:off x="666750" y="4487695"/>
            <a:ext cx="10725150" cy="954107"/>
          </a:xfrm>
          <a:prstGeom prst="rect">
            <a:avLst/>
          </a:prstGeom>
          <a:noFill/>
        </p:spPr>
        <p:txBody>
          <a:bodyPr wrap="square" rtlCol="0">
            <a:spAutoFit/>
          </a:bodyPr>
          <a:lstStyle/>
          <a:p>
            <a:r>
              <a:rPr lang="fr-FR" sz="2800" dirty="0">
                <a:solidFill>
                  <a:schemeClr val="bg1"/>
                </a:solidFill>
                <a:latin typeface="Arial" charset="0"/>
                <a:ea typeface="Arial" charset="0"/>
                <a:cs typeface="Arial" charset="0"/>
              </a:rPr>
              <a:t>Cet aspect douloureux de sa mission sera </a:t>
            </a:r>
            <a:r>
              <a:rPr lang="fr-FR" sz="2800" dirty="0" smtClean="0">
                <a:solidFill>
                  <a:schemeClr val="bg1"/>
                </a:solidFill>
                <a:latin typeface="Arial" charset="0"/>
                <a:ea typeface="Arial" charset="0"/>
                <a:cs typeface="Arial" charset="0"/>
              </a:rPr>
              <a:t>explicité* </a:t>
            </a:r>
            <a:r>
              <a:rPr lang="fr-FR" sz="2800" dirty="0">
                <a:solidFill>
                  <a:schemeClr val="bg1"/>
                </a:solidFill>
                <a:latin typeface="Arial" charset="0"/>
                <a:ea typeface="Arial" charset="0"/>
                <a:cs typeface="Arial" charset="0"/>
              </a:rPr>
              <a:t>et approfondi dans le </a:t>
            </a:r>
            <a:r>
              <a:rPr lang="fr-FR" sz="2800" dirty="0" smtClean="0">
                <a:solidFill>
                  <a:schemeClr val="bg1"/>
                </a:solidFill>
                <a:latin typeface="Arial" charset="0"/>
                <a:ea typeface="Arial" charset="0"/>
                <a:cs typeface="Arial" charset="0"/>
              </a:rPr>
              <a:t>4</a:t>
            </a:r>
            <a:r>
              <a:rPr lang="fr-FR" sz="2800" baseline="30000" dirty="0" smtClean="0">
                <a:solidFill>
                  <a:schemeClr val="bg1"/>
                </a:solidFill>
                <a:latin typeface="Arial" charset="0"/>
                <a:ea typeface="Arial" charset="0"/>
                <a:cs typeface="Arial" charset="0"/>
              </a:rPr>
              <a:t>ème</a:t>
            </a:r>
            <a:r>
              <a:rPr lang="fr-FR" sz="2800" dirty="0" smtClean="0">
                <a:solidFill>
                  <a:schemeClr val="bg1"/>
                </a:solidFill>
                <a:latin typeface="Arial" charset="0"/>
                <a:ea typeface="Arial" charset="0"/>
                <a:cs typeface="Arial" charset="0"/>
              </a:rPr>
              <a:t> </a:t>
            </a:r>
            <a:r>
              <a:rPr lang="fr-FR" sz="2800" dirty="0">
                <a:solidFill>
                  <a:schemeClr val="bg1"/>
                </a:solidFill>
                <a:latin typeface="Arial" charset="0"/>
                <a:ea typeface="Arial" charset="0"/>
                <a:cs typeface="Arial" charset="0"/>
              </a:rPr>
              <a:t>chant (</a:t>
            </a:r>
            <a:r>
              <a:rPr lang="fr-FR" sz="2800" b="1" i="1" dirty="0">
                <a:solidFill>
                  <a:schemeClr val="bg1"/>
                </a:solidFill>
                <a:latin typeface="Arial" charset="0"/>
                <a:ea typeface="Arial" charset="0"/>
                <a:cs typeface="Arial" charset="0"/>
              </a:rPr>
              <a:t>52</a:t>
            </a:r>
            <a:r>
              <a:rPr lang="fr-FR" sz="2800" dirty="0">
                <a:solidFill>
                  <a:schemeClr val="bg1"/>
                </a:solidFill>
                <a:latin typeface="Arial" charset="0"/>
                <a:ea typeface="Arial" charset="0"/>
                <a:cs typeface="Arial" charset="0"/>
              </a:rPr>
              <a:t>, 13 - </a:t>
            </a:r>
            <a:r>
              <a:rPr lang="fr-FR" sz="2800" b="1" i="1" dirty="0">
                <a:solidFill>
                  <a:schemeClr val="bg1"/>
                </a:solidFill>
                <a:latin typeface="Arial" charset="0"/>
                <a:ea typeface="Arial" charset="0"/>
                <a:cs typeface="Arial" charset="0"/>
              </a:rPr>
              <a:t>53</a:t>
            </a:r>
            <a:r>
              <a:rPr lang="fr-FR" sz="2800" dirty="0">
                <a:solidFill>
                  <a:schemeClr val="bg1"/>
                </a:solidFill>
                <a:latin typeface="Arial" charset="0"/>
                <a:ea typeface="Arial" charset="0"/>
                <a:cs typeface="Arial" charset="0"/>
              </a:rPr>
              <a:t>, 12</a:t>
            </a:r>
            <a:r>
              <a:rPr lang="fr-FR" sz="2800" dirty="0" smtClean="0">
                <a:solidFill>
                  <a:schemeClr val="bg1"/>
                </a:solidFill>
                <a:latin typeface="Arial" charset="0"/>
                <a:ea typeface="Arial" charset="0"/>
                <a:cs typeface="Arial" charset="0"/>
              </a:rPr>
              <a:t>).</a:t>
            </a:r>
            <a:endParaRPr lang="fr-FR" sz="2800" dirty="0">
              <a:solidFill>
                <a:schemeClr val="bg1"/>
              </a:solidFill>
              <a:latin typeface="Arial" charset="0"/>
              <a:ea typeface="Arial" charset="0"/>
              <a:cs typeface="Arial" charset="0"/>
            </a:endParaRPr>
          </a:p>
        </p:txBody>
      </p:sp>
      <p:sp>
        <p:nvSpPr>
          <p:cNvPr id="6" name="Ellipse 5"/>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22</a:t>
            </a:r>
            <a:endParaRPr lang="fr-FR" dirty="0">
              <a:solidFill>
                <a:srgbClr val="FFFF00"/>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695797784"/>
              </p:ext>
            </p:extLst>
          </p:nvPr>
        </p:nvGraphicFramePr>
        <p:xfrm>
          <a:off x="331076" y="6149340"/>
          <a:ext cx="10389480" cy="365760"/>
        </p:xfrm>
        <a:graphic>
          <a:graphicData uri="http://schemas.openxmlformats.org/drawingml/2006/table">
            <a:tbl>
              <a:tblPr firstRow="1" bandRow="1">
                <a:tableStyleId>{5C22544A-7EE6-4342-B048-85BDC9FD1C3A}</a:tableStyleId>
              </a:tblPr>
              <a:tblGrid>
                <a:gridCol w="1298685"/>
                <a:gridCol w="9090795"/>
              </a:tblGrid>
              <a:tr h="263335">
                <a:tc>
                  <a:txBody>
                    <a:bodyPr/>
                    <a:lstStyle/>
                    <a:p>
                      <a:r>
                        <a:rPr lang="fr-FR" b="0" dirty="0" smtClean="0"/>
                        <a:t>4 CLEFS</a:t>
                      </a:r>
                      <a:endParaRPr lang="fr-FR" b="0" dirty="0"/>
                    </a:p>
                  </a:txBody>
                  <a:tcPr/>
                </a:tc>
                <a:tc>
                  <a:txBody>
                    <a:bodyPr/>
                    <a:lstStyle/>
                    <a:p>
                      <a:r>
                        <a:rPr lang="fr-FR" dirty="0" smtClean="0"/>
                        <a:t>4 CHANTS</a:t>
                      </a:r>
                      <a:endParaRPr lang="fr-FR" dirty="0"/>
                    </a:p>
                  </a:txBody>
                  <a:tcPr/>
                </a:tc>
              </a:tr>
            </a:tbl>
          </a:graphicData>
        </a:graphic>
      </p:graphicFrame>
    </p:spTree>
    <p:extLst>
      <p:ext uri="{BB962C8B-B14F-4D97-AF65-F5344CB8AC3E}">
        <p14:creationId xmlns:p14="http://schemas.microsoft.com/office/powerpoint/2010/main" val="20892644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ZoneTexte 2"/>
          <p:cNvSpPr txBox="1"/>
          <p:nvPr/>
        </p:nvSpPr>
        <p:spPr>
          <a:xfrm>
            <a:off x="736600" y="431800"/>
            <a:ext cx="10994190" cy="523220"/>
          </a:xfrm>
          <a:prstGeom prst="rect">
            <a:avLst/>
          </a:prstGeom>
          <a:noFill/>
          <a:ln>
            <a:solidFill>
              <a:srgbClr val="FFFF00"/>
            </a:solidFill>
          </a:ln>
        </p:spPr>
        <p:txBody>
          <a:bodyPr wrap="square" rtlCol="0">
            <a:spAutoFit/>
          </a:bodyPr>
          <a:lstStyle/>
          <a:p>
            <a:r>
              <a:rPr lang="fr-FR" sz="2800" dirty="0" smtClean="0">
                <a:solidFill>
                  <a:schemeClr val="bg1"/>
                </a:solidFill>
                <a:latin typeface="Arial" charset="0"/>
                <a:ea typeface="Arial" charset="0"/>
                <a:cs typeface="Arial" charset="0"/>
              </a:rPr>
              <a:t>Le quatrième chant </a:t>
            </a:r>
            <a:r>
              <a:rPr lang="fr-FR" sz="2800" b="1" i="1" dirty="0" smtClean="0">
                <a:solidFill>
                  <a:schemeClr val="bg1"/>
                </a:solidFill>
                <a:latin typeface="Arial" charset="0"/>
                <a:ea typeface="Arial" charset="0"/>
                <a:cs typeface="Arial" charset="0"/>
              </a:rPr>
              <a:t>52</a:t>
            </a:r>
            <a:r>
              <a:rPr lang="fr-FR" sz="2800" dirty="0" smtClean="0">
                <a:solidFill>
                  <a:schemeClr val="bg1"/>
                </a:solidFill>
                <a:latin typeface="Arial" charset="0"/>
                <a:ea typeface="Arial" charset="0"/>
                <a:cs typeface="Arial" charset="0"/>
              </a:rPr>
              <a:t>, 13 </a:t>
            </a:r>
            <a:r>
              <a:rPr lang="mr-IN" sz="2800" dirty="0">
                <a:solidFill>
                  <a:schemeClr val="bg1"/>
                </a:solidFill>
                <a:latin typeface="Arial" charset="0"/>
                <a:ea typeface="Arial" charset="0"/>
                <a:cs typeface="Arial" charset="0"/>
              </a:rPr>
              <a:t>–</a:t>
            </a:r>
            <a:r>
              <a:rPr lang="fr-FR" sz="2800" dirty="0">
                <a:solidFill>
                  <a:schemeClr val="bg1"/>
                </a:solidFill>
                <a:latin typeface="Arial" charset="0"/>
                <a:ea typeface="Arial" charset="0"/>
                <a:cs typeface="Arial" charset="0"/>
              </a:rPr>
              <a:t> </a:t>
            </a:r>
            <a:r>
              <a:rPr lang="fr-FR" sz="2800" b="1" i="1" dirty="0">
                <a:solidFill>
                  <a:schemeClr val="bg1"/>
                </a:solidFill>
                <a:latin typeface="Arial" charset="0"/>
                <a:ea typeface="Arial" charset="0"/>
                <a:cs typeface="Arial" charset="0"/>
              </a:rPr>
              <a:t>53</a:t>
            </a:r>
            <a:r>
              <a:rPr lang="fr-FR" sz="2800" dirty="0" smtClean="0">
                <a:solidFill>
                  <a:schemeClr val="bg1"/>
                </a:solidFill>
                <a:latin typeface="Arial" charset="0"/>
                <a:ea typeface="Arial" charset="0"/>
                <a:cs typeface="Arial" charset="0"/>
              </a:rPr>
              <a:t>, 12</a:t>
            </a:r>
            <a:r>
              <a:rPr lang="fr-FR" sz="2800" dirty="0">
                <a:solidFill>
                  <a:schemeClr val="bg1"/>
                </a:solidFill>
                <a:latin typeface="Arial" charset="0"/>
                <a:ea typeface="Arial" charset="0"/>
                <a:cs typeface="Arial" charset="0"/>
              </a:rPr>
              <a:t>. </a:t>
            </a:r>
          </a:p>
        </p:txBody>
      </p:sp>
      <p:sp>
        <p:nvSpPr>
          <p:cNvPr id="4" name="ZoneTexte 3"/>
          <p:cNvSpPr txBox="1"/>
          <p:nvPr/>
        </p:nvSpPr>
        <p:spPr>
          <a:xfrm>
            <a:off x="736599" y="1384854"/>
            <a:ext cx="11186696" cy="523220"/>
          </a:xfrm>
          <a:prstGeom prst="rect">
            <a:avLst/>
          </a:prstGeom>
          <a:noFill/>
        </p:spPr>
        <p:txBody>
          <a:bodyPr wrap="square" rtlCol="0">
            <a:spAutoFit/>
          </a:bodyPr>
          <a:lstStyle/>
          <a:p>
            <a:pPr algn="just"/>
            <a:r>
              <a:rPr lang="fr-FR" sz="2800" dirty="0" smtClean="0">
                <a:solidFill>
                  <a:schemeClr val="bg1"/>
                </a:solidFill>
                <a:latin typeface="Arial" charset="0"/>
                <a:ea typeface="Arial" charset="0"/>
                <a:cs typeface="Arial" charset="0"/>
              </a:rPr>
              <a:t>Le quatrième </a:t>
            </a:r>
            <a:r>
              <a:rPr lang="fr-FR" sz="2800" dirty="0">
                <a:solidFill>
                  <a:schemeClr val="bg1"/>
                </a:solidFill>
                <a:latin typeface="Arial" charset="0"/>
                <a:ea typeface="Arial" charset="0"/>
                <a:cs typeface="Arial" charset="0"/>
              </a:rPr>
              <a:t>chant </a:t>
            </a:r>
            <a:r>
              <a:rPr lang="fr-FR" sz="2800" dirty="0" smtClean="0">
                <a:solidFill>
                  <a:schemeClr val="bg1"/>
                </a:solidFill>
                <a:latin typeface="Arial" charset="0"/>
                <a:ea typeface="Arial" charset="0"/>
                <a:cs typeface="Arial" charset="0"/>
              </a:rPr>
              <a:t>présente </a:t>
            </a:r>
            <a:r>
              <a:rPr lang="fr-FR" sz="2800" b="1" dirty="0">
                <a:solidFill>
                  <a:schemeClr val="bg1"/>
                </a:solidFill>
                <a:latin typeface="Arial" charset="0"/>
                <a:ea typeface="Arial" charset="0"/>
                <a:cs typeface="Arial" charset="0"/>
              </a:rPr>
              <a:t>le Serviteur </a:t>
            </a:r>
            <a:endParaRPr lang="fr-FR" sz="2800" b="1" dirty="0" smtClean="0">
              <a:solidFill>
                <a:schemeClr val="bg1"/>
              </a:solidFill>
              <a:latin typeface="Arial" charset="0"/>
              <a:ea typeface="Arial" charset="0"/>
              <a:cs typeface="Arial" charset="0"/>
            </a:endParaRPr>
          </a:p>
        </p:txBody>
      </p:sp>
      <p:sp>
        <p:nvSpPr>
          <p:cNvPr id="6" name="ZoneTexte 5"/>
          <p:cNvSpPr txBox="1"/>
          <p:nvPr/>
        </p:nvSpPr>
        <p:spPr>
          <a:xfrm>
            <a:off x="736599" y="3290962"/>
            <a:ext cx="11094570" cy="954107"/>
          </a:xfrm>
          <a:prstGeom prst="rect">
            <a:avLst/>
          </a:prstGeom>
          <a:noFill/>
        </p:spPr>
        <p:txBody>
          <a:bodyPr wrap="square" rtlCol="0">
            <a:spAutoFit/>
          </a:bodyPr>
          <a:lstStyle/>
          <a:p>
            <a:pPr algn="just"/>
            <a:r>
              <a:rPr lang="fr-FR" sz="2800" dirty="0" smtClean="0">
                <a:solidFill>
                  <a:schemeClr val="bg1"/>
                </a:solidFill>
                <a:latin typeface="Arial" charset="0"/>
                <a:ea typeface="Arial" charset="0"/>
                <a:cs typeface="Arial" charset="0"/>
              </a:rPr>
              <a:t>- non </a:t>
            </a:r>
            <a:r>
              <a:rPr lang="fr-FR" sz="2800" dirty="0">
                <a:solidFill>
                  <a:schemeClr val="bg1"/>
                </a:solidFill>
                <a:latin typeface="Arial" charset="0"/>
                <a:ea typeface="Arial" charset="0"/>
                <a:cs typeface="Arial" charset="0"/>
              </a:rPr>
              <a:t>plus seulement comme </a:t>
            </a:r>
            <a:r>
              <a:rPr lang="fr-FR" sz="2800" b="1" dirty="0" smtClean="0">
                <a:solidFill>
                  <a:schemeClr val="bg1"/>
                </a:solidFill>
                <a:latin typeface="Arial" charset="0"/>
                <a:ea typeface="Arial" charset="0"/>
                <a:cs typeface="Arial" charset="0"/>
              </a:rPr>
              <a:t>l</a:t>
            </a:r>
            <a:r>
              <a:rPr lang="mr-IN" sz="2800" b="1" dirty="0" smtClean="0">
                <a:solidFill>
                  <a:schemeClr val="bg1"/>
                </a:solidFill>
                <a:latin typeface="Arial" charset="0"/>
                <a:ea typeface="Arial" charset="0"/>
                <a:cs typeface="Arial" charset="0"/>
              </a:rPr>
              <a:t>’</a:t>
            </a:r>
            <a:r>
              <a:rPr lang="fr-FR" sz="2800" b="1" dirty="0" smtClean="0">
                <a:solidFill>
                  <a:schemeClr val="bg1"/>
                </a:solidFill>
                <a:latin typeface="Arial" charset="0"/>
                <a:ea typeface="Arial" charset="0"/>
                <a:cs typeface="Arial" charset="0"/>
              </a:rPr>
              <a:t>homme </a:t>
            </a:r>
            <a:r>
              <a:rPr lang="fr-FR" sz="2800" b="1" dirty="0">
                <a:solidFill>
                  <a:schemeClr val="bg1"/>
                </a:solidFill>
                <a:latin typeface="Arial" charset="0"/>
                <a:ea typeface="Arial" charset="0"/>
                <a:cs typeface="Arial" charset="0"/>
              </a:rPr>
              <a:t>qui préfère être fidèle à Dieu, quitte à affronter la souffrance</a:t>
            </a:r>
            <a:r>
              <a:rPr lang="fr-FR" sz="2800" dirty="0">
                <a:solidFill>
                  <a:schemeClr val="bg1"/>
                </a:solidFill>
                <a:latin typeface="Arial" charset="0"/>
                <a:ea typeface="Arial" charset="0"/>
                <a:cs typeface="Arial" charset="0"/>
              </a:rPr>
              <a:t>, </a:t>
            </a:r>
            <a:r>
              <a:rPr lang="fr-FR" sz="2800" dirty="0" smtClean="0">
                <a:solidFill>
                  <a:schemeClr val="bg1"/>
                </a:solidFill>
                <a:latin typeface="Arial" charset="0"/>
                <a:ea typeface="Arial" charset="0"/>
                <a:cs typeface="Arial" charset="0"/>
              </a:rPr>
              <a:t>mais comme</a:t>
            </a:r>
            <a:r>
              <a:rPr lang="mr-IN" sz="2800" dirty="0" smtClean="0">
                <a:solidFill>
                  <a:schemeClr val="bg1"/>
                </a:solidFill>
                <a:latin typeface="Arial" charset="0"/>
                <a:ea typeface="Arial" charset="0"/>
                <a:cs typeface="Arial" charset="0"/>
              </a:rPr>
              <a:t>…</a:t>
            </a:r>
            <a:endParaRPr lang="fr-FR" sz="2800" dirty="0" smtClean="0">
              <a:solidFill>
                <a:schemeClr val="bg1"/>
              </a:solidFill>
              <a:latin typeface="Arial" charset="0"/>
              <a:ea typeface="Arial" charset="0"/>
              <a:cs typeface="Arial" charset="0"/>
            </a:endParaRPr>
          </a:p>
        </p:txBody>
      </p:sp>
      <p:sp>
        <p:nvSpPr>
          <p:cNvPr id="7" name="ZoneTexte 6"/>
          <p:cNvSpPr txBox="1"/>
          <p:nvPr/>
        </p:nvSpPr>
        <p:spPr>
          <a:xfrm>
            <a:off x="536028" y="4674904"/>
            <a:ext cx="11387267" cy="523220"/>
          </a:xfrm>
          <a:prstGeom prst="rect">
            <a:avLst/>
          </a:prstGeom>
          <a:noFill/>
        </p:spPr>
        <p:txBody>
          <a:bodyPr wrap="square" rtlCol="0">
            <a:spAutoFit/>
          </a:bodyPr>
          <a:lstStyle/>
          <a:p>
            <a:pPr algn="just"/>
            <a:r>
              <a:rPr lang="fr-FR" sz="2800" dirty="0" smtClean="0">
                <a:solidFill>
                  <a:schemeClr val="bg1"/>
                </a:solidFill>
                <a:latin typeface="Arial" charset="0"/>
                <a:ea typeface="Arial" charset="0"/>
                <a:cs typeface="Arial" charset="0"/>
              </a:rPr>
              <a:t> </a:t>
            </a:r>
            <a:r>
              <a:rPr lang="fr-FR" sz="2800" b="1" dirty="0" smtClean="0">
                <a:solidFill>
                  <a:srgbClr val="FF0000"/>
                </a:solidFill>
                <a:latin typeface="Arial" charset="0"/>
                <a:ea typeface="Arial" charset="0"/>
                <a:cs typeface="Arial" charset="0"/>
              </a:rPr>
              <a:t>celui </a:t>
            </a:r>
            <a:r>
              <a:rPr lang="fr-FR" sz="2800" b="1" dirty="0">
                <a:solidFill>
                  <a:srgbClr val="FF0000"/>
                </a:solidFill>
                <a:latin typeface="Arial" charset="0"/>
                <a:ea typeface="Arial" charset="0"/>
                <a:cs typeface="Arial" charset="0"/>
              </a:rPr>
              <a:t>dont la souffrance devient un instrument de salut pour </a:t>
            </a:r>
            <a:r>
              <a:rPr lang="fr-FR" sz="2800" b="1" dirty="0" smtClean="0">
                <a:solidFill>
                  <a:srgbClr val="FF0000"/>
                </a:solidFill>
                <a:latin typeface="Arial" charset="0"/>
                <a:ea typeface="Arial" charset="0"/>
                <a:cs typeface="Arial" charset="0"/>
              </a:rPr>
              <a:t>tous.</a:t>
            </a:r>
            <a:endParaRPr lang="fr-FR" sz="2800" dirty="0">
              <a:solidFill>
                <a:schemeClr val="bg1"/>
              </a:solidFill>
              <a:latin typeface="Arial" charset="0"/>
              <a:ea typeface="Arial" charset="0"/>
              <a:cs typeface="Arial" charset="0"/>
            </a:endParaRPr>
          </a:p>
        </p:txBody>
      </p:sp>
      <p:sp>
        <p:nvSpPr>
          <p:cNvPr id="9" name="ZoneTexte 8"/>
          <p:cNvSpPr txBox="1"/>
          <p:nvPr/>
        </p:nvSpPr>
        <p:spPr>
          <a:xfrm>
            <a:off x="736599" y="2337908"/>
            <a:ext cx="11094570" cy="523220"/>
          </a:xfrm>
          <a:prstGeom prst="rect">
            <a:avLst/>
          </a:prstGeom>
          <a:noFill/>
        </p:spPr>
        <p:txBody>
          <a:bodyPr wrap="square" rtlCol="0">
            <a:spAutoFit/>
          </a:bodyPr>
          <a:lstStyle/>
          <a:p>
            <a:pPr algn="just"/>
            <a:r>
              <a:rPr lang="fr-FR" sz="2800" dirty="0" smtClean="0">
                <a:solidFill>
                  <a:schemeClr val="bg1"/>
                </a:solidFill>
                <a:latin typeface="Arial" charset="0"/>
                <a:ea typeface="Arial" charset="0"/>
                <a:cs typeface="Arial" charset="0"/>
              </a:rPr>
              <a:t>- non </a:t>
            </a:r>
            <a:r>
              <a:rPr lang="fr-FR" sz="2800" dirty="0">
                <a:solidFill>
                  <a:schemeClr val="bg1"/>
                </a:solidFill>
                <a:latin typeface="Arial" charset="0"/>
                <a:ea typeface="Arial" charset="0"/>
                <a:cs typeface="Arial" charset="0"/>
              </a:rPr>
              <a:t>plus seulement comme </a:t>
            </a:r>
            <a:r>
              <a:rPr lang="fr-FR" sz="2800" b="1" dirty="0" smtClean="0">
                <a:solidFill>
                  <a:schemeClr val="bg1"/>
                </a:solidFill>
                <a:latin typeface="Arial" charset="0"/>
                <a:ea typeface="Arial" charset="0"/>
                <a:cs typeface="Arial" charset="0"/>
              </a:rPr>
              <a:t>l</a:t>
            </a:r>
            <a:r>
              <a:rPr lang="mr-IN" sz="2800" b="1" dirty="0" smtClean="0">
                <a:solidFill>
                  <a:schemeClr val="bg1"/>
                </a:solidFill>
                <a:latin typeface="Arial" charset="0"/>
                <a:ea typeface="Arial" charset="0"/>
                <a:cs typeface="Arial" charset="0"/>
              </a:rPr>
              <a:t>’</a:t>
            </a:r>
            <a:r>
              <a:rPr lang="fr-FR" sz="2800" b="1" dirty="0" smtClean="0">
                <a:solidFill>
                  <a:schemeClr val="bg1"/>
                </a:solidFill>
                <a:latin typeface="Arial" charset="0"/>
                <a:ea typeface="Arial" charset="0"/>
                <a:cs typeface="Arial" charset="0"/>
              </a:rPr>
              <a:t>élu </a:t>
            </a:r>
            <a:r>
              <a:rPr lang="fr-FR" sz="2800" b="1" dirty="0">
                <a:solidFill>
                  <a:schemeClr val="bg1"/>
                </a:solidFill>
                <a:latin typeface="Arial" charset="0"/>
                <a:ea typeface="Arial" charset="0"/>
                <a:cs typeface="Arial" charset="0"/>
              </a:rPr>
              <a:t>qui met sa confiance en Dieu</a:t>
            </a:r>
            <a:r>
              <a:rPr lang="fr-FR" sz="2800" dirty="0">
                <a:solidFill>
                  <a:schemeClr val="bg1"/>
                </a:solidFill>
                <a:latin typeface="Arial" charset="0"/>
                <a:ea typeface="Arial" charset="0"/>
                <a:cs typeface="Arial" charset="0"/>
              </a:rPr>
              <a:t>, </a:t>
            </a:r>
            <a:endParaRPr lang="fr-FR" sz="2800" dirty="0" smtClean="0">
              <a:solidFill>
                <a:schemeClr val="bg1"/>
              </a:solidFill>
              <a:latin typeface="Arial" charset="0"/>
              <a:ea typeface="Arial" charset="0"/>
              <a:cs typeface="Arial" charset="0"/>
            </a:endParaRPr>
          </a:p>
        </p:txBody>
      </p:sp>
      <p:sp>
        <p:nvSpPr>
          <p:cNvPr id="8" name="Ellipse 7"/>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23</a:t>
            </a:r>
            <a:endParaRPr lang="fr-FR" dirty="0">
              <a:solidFill>
                <a:srgbClr val="FFFF00"/>
              </a:solidFill>
            </a:endParaRPr>
          </a:p>
        </p:txBody>
      </p:sp>
      <p:graphicFrame>
        <p:nvGraphicFramePr>
          <p:cNvPr id="11" name="Tableau 10"/>
          <p:cNvGraphicFramePr>
            <a:graphicFrameLocks noGrp="1"/>
          </p:cNvGraphicFramePr>
          <p:nvPr>
            <p:extLst>
              <p:ext uri="{D42A27DB-BD31-4B8C-83A1-F6EECF244321}">
                <p14:modId xmlns:p14="http://schemas.microsoft.com/office/powerpoint/2010/main" val="1224897773"/>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9090795"/>
              </a:tblGrid>
              <a:tr h="368988">
                <a:tc>
                  <a:txBody>
                    <a:bodyPr/>
                    <a:lstStyle/>
                    <a:p>
                      <a:r>
                        <a:rPr lang="fr-FR" b="0" dirty="0" smtClean="0"/>
                        <a:t>4 CLEFS</a:t>
                      </a:r>
                      <a:endParaRPr lang="fr-FR" b="0" dirty="0"/>
                    </a:p>
                  </a:txBody>
                  <a:tcPr/>
                </a:tc>
                <a:tc>
                  <a:txBody>
                    <a:bodyPr/>
                    <a:lstStyle/>
                    <a:p>
                      <a:r>
                        <a:rPr lang="fr-FR" dirty="0" smtClean="0"/>
                        <a:t>4 CHANTS</a:t>
                      </a:r>
                      <a:endParaRPr lang="fr-FR" dirty="0"/>
                    </a:p>
                  </a:txBody>
                  <a:tcPr/>
                </a:tc>
              </a:tr>
            </a:tbl>
          </a:graphicData>
        </a:graphic>
      </p:graphicFrame>
    </p:spTree>
    <p:extLst>
      <p:ext uri="{BB962C8B-B14F-4D97-AF65-F5344CB8AC3E}">
        <p14:creationId xmlns:p14="http://schemas.microsoft.com/office/powerpoint/2010/main" val="15340235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9"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731252" y="447180"/>
            <a:ext cx="10464800"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QUI EST CE SERVITEUR DU QUATRIEME CHANT ?</a:t>
            </a:r>
          </a:p>
        </p:txBody>
      </p:sp>
      <p:sp>
        <p:nvSpPr>
          <p:cNvPr id="3" name="ZoneTexte 2"/>
          <p:cNvSpPr txBox="1"/>
          <p:nvPr/>
        </p:nvSpPr>
        <p:spPr>
          <a:xfrm>
            <a:off x="731252" y="1239776"/>
            <a:ext cx="10464800"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Ce </a:t>
            </a:r>
            <a:r>
              <a:rPr lang="fr-FR" sz="2800" dirty="0">
                <a:solidFill>
                  <a:schemeClr val="bg1"/>
                </a:solidFill>
                <a:latin typeface="Arial" charset="0"/>
                <a:ea typeface="Arial" charset="0"/>
                <a:cs typeface="Arial" charset="0"/>
              </a:rPr>
              <a:t>Serviteur souffrant </a:t>
            </a:r>
            <a:r>
              <a:rPr lang="fr-FR" sz="2800" dirty="0" smtClean="0">
                <a:solidFill>
                  <a:schemeClr val="bg1"/>
                </a:solidFill>
                <a:latin typeface="Arial" charset="0"/>
                <a:ea typeface="Arial" charset="0"/>
                <a:cs typeface="Arial" charset="0"/>
              </a:rPr>
              <a:t>n</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est </a:t>
            </a:r>
            <a:r>
              <a:rPr lang="fr-FR" sz="2800" dirty="0">
                <a:solidFill>
                  <a:schemeClr val="bg1"/>
                </a:solidFill>
                <a:latin typeface="Arial" charset="0"/>
                <a:ea typeface="Arial" charset="0"/>
                <a:cs typeface="Arial" charset="0"/>
              </a:rPr>
              <a:t>pas Israël car ce peuple rebelle </a:t>
            </a:r>
            <a:r>
              <a:rPr lang="fr-FR" sz="2800" dirty="0" smtClean="0">
                <a:solidFill>
                  <a:schemeClr val="bg1"/>
                </a:solidFill>
                <a:latin typeface="Arial" charset="0"/>
                <a:ea typeface="Arial" charset="0"/>
                <a:cs typeface="Arial" charset="0"/>
              </a:rPr>
              <a:t>n</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a </a:t>
            </a:r>
            <a:r>
              <a:rPr lang="fr-FR" sz="2800" dirty="0">
                <a:solidFill>
                  <a:schemeClr val="bg1"/>
                </a:solidFill>
                <a:latin typeface="Arial" charset="0"/>
                <a:ea typeface="Arial" charset="0"/>
                <a:cs typeface="Arial" charset="0"/>
              </a:rPr>
              <a:t>pas reconnu le </a:t>
            </a:r>
            <a:r>
              <a:rPr lang="fr-FR" sz="2800" dirty="0" smtClean="0">
                <a:solidFill>
                  <a:schemeClr val="bg1"/>
                </a:solidFill>
                <a:latin typeface="Arial" charset="0"/>
                <a:ea typeface="Arial" charset="0"/>
                <a:cs typeface="Arial" charset="0"/>
              </a:rPr>
              <a:t>Messie (v. 8) ; </a:t>
            </a:r>
          </a:p>
        </p:txBody>
      </p:sp>
      <p:sp>
        <p:nvSpPr>
          <p:cNvPr id="4" name="ZoneTexte 3"/>
          <p:cNvSpPr txBox="1"/>
          <p:nvPr/>
        </p:nvSpPr>
        <p:spPr>
          <a:xfrm>
            <a:off x="673768" y="2463259"/>
            <a:ext cx="10464800"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Ce n</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est </a:t>
            </a:r>
            <a:r>
              <a:rPr lang="fr-FR" sz="2800" dirty="0">
                <a:solidFill>
                  <a:schemeClr val="bg1"/>
                </a:solidFill>
                <a:latin typeface="Arial" charset="0"/>
                <a:ea typeface="Arial" charset="0"/>
                <a:cs typeface="Arial" charset="0"/>
              </a:rPr>
              <a:t>pas non plus Esaïe car celui-ci se range parmi les bénéficiaires du sacrifice du </a:t>
            </a:r>
            <a:r>
              <a:rPr lang="fr-FR" sz="2800" dirty="0" smtClean="0">
                <a:solidFill>
                  <a:schemeClr val="bg1"/>
                </a:solidFill>
                <a:latin typeface="Arial" charset="0"/>
                <a:ea typeface="Arial" charset="0"/>
                <a:cs typeface="Arial" charset="0"/>
              </a:rPr>
              <a:t>Messie (</a:t>
            </a:r>
            <a:r>
              <a:rPr lang="fr-FR" sz="2800" i="1" dirty="0" smtClean="0">
                <a:solidFill>
                  <a:schemeClr val="bg1"/>
                </a:solidFill>
                <a:latin typeface="Arial" charset="0"/>
                <a:ea typeface="Arial" charset="0"/>
                <a:cs typeface="Arial" charset="0"/>
              </a:rPr>
              <a:t>Nous, nous, nous</a:t>
            </a:r>
            <a:r>
              <a:rPr lang="mr-IN" sz="2800" i="1"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(v. 6) ; </a:t>
            </a:r>
          </a:p>
        </p:txBody>
      </p:sp>
      <p:sp>
        <p:nvSpPr>
          <p:cNvPr id="5" name="ZoneTexte 4"/>
          <p:cNvSpPr txBox="1"/>
          <p:nvPr/>
        </p:nvSpPr>
        <p:spPr>
          <a:xfrm>
            <a:off x="673768" y="5027680"/>
            <a:ext cx="11276494"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C</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est </a:t>
            </a:r>
            <a:r>
              <a:rPr lang="fr-FR" sz="2800" dirty="0">
                <a:solidFill>
                  <a:schemeClr val="bg1"/>
                </a:solidFill>
                <a:latin typeface="Arial" charset="0"/>
                <a:ea typeface="Arial" charset="0"/>
                <a:cs typeface="Arial" charset="0"/>
              </a:rPr>
              <a:t>bien Dieu lui-même qui rachète Israël en la personne du </a:t>
            </a:r>
            <a:r>
              <a:rPr lang="fr-FR" sz="2800" dirty="0" smtClean="0">
                <a:solidFill>
                  <a:schemeClr val="bg1"/>
                </a:solidFill>
                <a:latin typeface="Arial" charset="0"/>
                <a:ea typeface="Arial" charset="0"/>
                <a:cs typeface="Arial" charset="0"/>
              </a:rPr>
              <a:t>Messie. </a:t>
            </a:r>
          </a:p>
        </p:txBody>
      </p:sp>
      <p:sp>
        <p:nvSpPr>
          <p:cNvPr id="6" name="ZoneTexte 5"/>
          <p:cNvSpPr txBox="1"/>
          <p:nvPr/>
        </p:nvSpPr>
        <p:spPr>
          <a:xfrm>
            <a:off x="673768" y="3525230"/>
            <a:ext cx="9818761" cy="1384995"/>
          </a:xfrm>
          <a:prstGeom prst="rect">
            <a:avLst/>
          </a:prstGeom>
          <a:noFill/>
        </p:spPr>
        <p:txBody>
          <a:bodyPr wrap="square" rtlCol="0">
            <a:spAutoFit/>
          </a:bodyPr>
          <a:lstStyle/>
          <a:p>
            <a:pPr algn="just"/>
            <a:r>
              <a:rPr lang="fr-FR" sz="2800" dirty="0" smtClean="0">
                <a:solidFill>
                  <a:schemeClr val="bg1"/>
                </a:solidFill>
                <a:latin typeface="Arial" charset="0"/>
                <a:ea typeface="Arial" charset="0"/>
                <a:cs typeface="Arial" charset="0"/>
              </a:rPr>
              <a:t>Esaïe </a:t>
            </a:r>
            <a:r>
              <a:rPr lang="fr-FR" sz="2800" dirty="0">
                <a:solidFill>
                  <a:schemeClr val="bg1"/>
                </a:solidFill>
                <a:latin typeface="Arial" charset="0"/>
                <a:ea typeface="Arial" charset="0"/>
                <a:cs typeface="Arial" charset="0"/>
              </a:rPr>
              <a:t>présente le Serviteur à la fois comme </a:t>
            </a:r>
            <a:r>
              <a:rPr lang="fr-FR" sz="2800" b="1" dirty="0">
                <a:solidFill>
                  <a:schemeClr val="bg1"/>
                </a:solidFill>
                <a:latin typeface="Arial" charset="0"/>
                <a:ea typeface="Arial" charset="0"/>
                <a:cs typeface="Arial" charset="0"/>
              </a:rPr>
              <a:t>Sacrificateur</a:t>
            </a:r>
            <a:r>
              <a:rPr lang="fr-FR" sz="2800" dirty="0" smtClean="0">
                <a:solidFill>
                  <a:schemeClr val="bg1"/>
                </a:solidFill>
                <a:latin typeface="Arial" charset="0"/>
                <a:ea typeface="Arial" charset="0"/>
                <a:cs typeface="Arial" charset="0"/>
              </a:rPr>
              <a:t> et </a:t>
            </a:r>
            <a:r>
              <a:rPr lang="fr-FR" sz="2800" dirty="0">
                <a:solidFill>
                  <a:schemeClr val="bg1"/>
                </a:solidFill>
                <a:latin typeface="Arial" charset="0"/>
                <a:ea typeface="Arial" charset="0"/>
                <a:cs typeface="Arial" charset="0"/>
              </a:rPr>
              <a:t>comme </a:t>
            </a:r>
            <a:r>
              <a:rPr lang="fr-FR" sz="2800" b="1" dirty="0">
                <a:solidFill>
                  <a:schemeClr val="bg1"/>
                </a:solidFill>
                <a:latin typeface="Arial" charset="0"/>
                <a:ea typeface="Arial" charset="0"/>
                <a:cs typeface="Arial" charset="0"/>
              </a:rPr>
              <a:t>sacrifice</a:t>
            </a:r>
            <a:r>
              <a:rPr lang="fr-FR" sz="2800" dirty="0">
                <a:solidFill>
                  <a:schemeClr val="bg1"/>
                </a:solidFill>
                <a:latin typeface="Arial" charset="0"/>
                <a:ea typeface="Arial" charset="0"/>
                <a:cs typeface="Arial" charset="0"/>
              </a:rPr>
              <a:t>, marchant dans la voie douloureuse de la substitution volontaire</a:t>
            </a:r>
            <a:r>
              <a:rPr lang="fr-FR" sz="2800" dirty="0" smtClean="0">
                <a:solidFill>
                  <a:schemeClr val="bg1"/>
                </a:solidFill>
                <a:latin typeface="Arial" charset="0"/>
                <a:ea typeface="Arial" charset="0"/>
                <a:cs typeface="Arial" charset="0"/>
              </a:rPr>
              <a:t>.</a:t>
            </a:r>
            <a:endParaRPr lang="fr-FR" sz="2800" dirty="0">
              <a:solidFill>
                <a:schemeClr val="bg1"/>
              </a:solidFill>
              <a:latin typeface="Arial" charset="0"/>
              <a:ea typeface="Arial" charset="0"/>
              <a:cs typeface="Arial" charset="0"/>
            </a:endParaRPr>
          </a:p>
        </p:txBody>
      </p:sp>
      <p:sp>
        <p:nvSpPr>
          <p:cNvPr id="7" name="Ellipse 6"/>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24</a:t>
            </a:r>
            <a:endParaRPr lang="fr-FR" dirty="0"/>
          </a:p>
        </p:txBody>
      </p:sp>
    </p:spTree>
    <p:extLst>
      <p:ext uri="{BB962C8B-B14F-4D97-AF65-F5344CB8AC3E}">
        <p14:creationId xmlns:p14="http://schemas.microsoft.com/office/powerpoint/2010/main" val="149857758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p:cTn id="28"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806450" y="293204"/>
            <a:ext cx="10579100"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Le 4</a:t>
            </a:r>
            <a:r>
              <a:rPr lang="fr-FR" sz="2800" baseline="30000" dirty="0" smtClean="0">
                <a:solidFill>
                  <a:schemeClr val="bg1"/>
                </a:solidFill>
                <a:latin typeface="Arial" charset="0"/>
                <a:ea typeface="Arial" charset="0"/>
                <a:cs typeface="Arial" charset="0"/>
              </a:rPr>
              <a:t>ème</a:t>
            </a:r>
            <a:r>
              <a:rPr lang="fr-FR" sz="2800" dirty="0" smtClean="0">
                <a:solidFill>
                  <a:schemeClr val="bg1"/>
                </a:solidFill>
                <a:latin typeface="Arial" charset="0"/>
                <a:ea typeface="Arial" charset="0"/>
                <a:cs typeface="Arial" charset="0"/>
              </a:rPr>
              <a:t> </a:t>
            </a:r>
            <a:r>
              <a:rPr lang="fr-FR" sz="2800" dirty="0">
                <a:solidFill>
                  <a:schemeClr val="bg1"/>
                </a:solidFill>
                <a:latin typeface="Arial" charset="0"/>
                <a:ea typeface="Arial" charset="0"/>
                <a:cs typeface="Arial" charset="0"/>
              </a:rPr>
              <a:t>chant </a:t>
            </a:r>
            <a:r>
              <a:rPr lang="fr-FR" sz="2800" dirty="0" smtClean="0">
                <a:solidFill>
                  <a:schemeClr val="bg1"/>
                </a:solidFill>
                <a:latin typeface="Arial" charset="0"/>
                <a:ea typeface="Arial" charset="0"/>
                <a:cs typeface="Arial" charset="0"/>
              </a:rPr>
              <a:t>est l</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étape </a:t>
            </a:r>
            <a:r>
              <a:rPr lang="fr-FR" sz="2800" dirty="0">
                <a:solidFill>
                  <a:schemeClr val="bg1"/>
                </a:solidFill>
                <a:latin typeface="Arial" charset="0"/>
                <a:ea typeface="Arial" charset="0"/>
                <a:cs typeface="Arial" charset="0"/>
              </a:rPr>
              <a:t>de la victoire </a:t>
            </a:r>
            <a:r>
              <a:rPr lang="fr-FR" sz="2800" dirty="0" smtClean="0">
                <a:solidFill>
                  <a:schemeClr val="bg1"/>
                </a:solidFill>
                <a:latin typeface="Arial" charset="0"/>
                <a:ea typeface="Arial" charset="0"/>
                <a:cs typeface="Arial" charset="0"/>
              </a:rPr>
              <a:t>finale de </a:t>
            </a:r>
            <a:r>
              <a:rPr lang="fr-FR" sz="2800" dirty="0">
                <a:solidFill>
                  <a:schemeClr val="bg1"/>
                </a:solidFill>
                <a:latin typeface="Arial" charset="0"/>
                <a:ea typeface="Arial" charset="0"/>
                <a:cs typeface="Arial" charset="0"/>
              </a:rPr>
              <a:t>la justice de Dieu et du </a:t>
            </a:r>
            <a:r>
              <a:rPr lang="fr-FR" sz="2800" dirty="0" smtClean="0">
                <a:solidFill>
                  <a:schemeClr val="bg1"/>
                </a:solidFill>
                <a:latin typeface="Arial" charset="0"/>
                <a:ea typeface="Arial" charset="0"/>
                <a:cs typeface="Arial" charset="0"/>
              </a:rPr>
              <a:t>Serviteur. </a:t>
            </a:r>
            <a:r>
              <a:rPr lang="fr-FR" sz="2800" dirty="0">
                <a:solidFill>
                  <a:schemeClr val="bg1"/>
                </a:solidFill>
                <a:latin typeface="Arial" charset="0"/>
                <a:ea typeface="Arial" charset="0"/>
                <a:cs typeface="Arial" charset="0"/>
              </a:rPr>
              <a:t>Ce 4</a:t>
            </a:r>
            <a:r>
              <a:rPr lang="fr-FR" sz="2800" baseline="30000" dirty="0">
                <a:solidFill>
                  <a:schemeClr val="bg1"/>
                </a:solidFill>
                <a:latin typeface="Arial" charset="0"/>
                <a:ea typeface="Arial" charset="0"/>
                <a:cs typeface="Arial" charset="0"/>
              </a:rPr>
              <a:t>ème</a:t>
            </a:r>
            <a:r>
              <a:rPr lang="fr-FR" sz="2800" dirty="0">
                <a:solidFill>
                  <a:schemeClr val="bg1"/>
                </a:solidFill>
                <a:latin typeface="Arial" charset="0"/>
                <a:ea typeface="Arial" charset="0"/>
                <a:cs typeface="Arial" charset="0"/>
              </a:rPr>
              <a:t> chant </a:t>
            </a:r>
            <a:r>
              <a:rPr lang="fr-FR" sz="2800" dirty="0" smtClean="0">
                <a:solidFill>
                  <a:schemeClr val="bg1"/>
                </a:solidFill>
                <a:latin typeface="Arial" charset="0"/>
                <a:ea typeface="Arial" charset="0"/>
                <a:cs typeface="Arial" charset="0"/>
              </a:rPr>
              <a:t>parle </a:t>
            </a:r>
            <a:r>
              <a:rPr lang="fr-FR" sz="2800" dirty="0">
                <a:solidFill>
                  <a:schemeClr val="bg1"/>
                </a:solidFill>
                <a:latin typeface="Arial" charset="0"/>
                <a:ea typeface="Arial" charset="0"/>
                <a:cs typeface="Arial" charset="0"/>
              </a:rPr>
              <a:t>de souffrance et de </a:t>
            </a:r>
            <a:r>
              <a:rPr lang="fr-FR" sz="2800" dirty="0" smtClean="0">
                <a:solidFill>
                  <a:schemeClr val="bg1"/>
                </a:solidFill>
                <a:latin typeface="Arial" charset="0"/>
                <a:ea typeface="Arial" charset="0"/>
                <a:cs typeface="Arial" charset="0"/>
              </a:rPr>
              <a:t>victoire. </a:t>
            </a:r>
            <a:endParaRPr lang="fr-FR" sz="2800" dirty="0">
              <a:solidFill>
                <a:schemeClr val="bg1"/>
              </a:solidFill>
              <a:latin typeface="Arial" charset="0"/>
              <a:ea typeface="Arial" charset="0"/>
              <a:cs typeface="Arial" charset="0"/>
            </a:endParaRPr>
          </a:p>
        </p:txBody>
      </p:sp>
      <p:sp>
        <p:nvSpPr>
          <p:cNvPr id="5" name="ZoneTexte 4"/>
          <p:cNvSpPr txBox="1"/>
          <p:nvPr/>
        </p:nvSpPr>
        <p:spPr>
          <a:xfrm>
            <a:off x="882650" y="1329164"/>
            <a:ext cx="10579100"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Quelle </a:t>
            </a:r>
            <a:r>
              <a:rPr lang="fr-FR" sz="2800" dirty="0">
                <a:solidFill>
                  <a:schemeClr val="bg1"/>
                </a:solidFill>
                <a:latin typeface="Arial" charset="0"/>
                <a:ea typeface="Arial" charset="0"/>
                <a:cs typeface="Arial" charset="0"/>
              </a:rPr>
              <a:t>étrange victoire ! </a:t>
            </a:r>
            <a:r>
              <a:rPr lang="fr-FR" sz="2800" dirty="0" smtClean="0">
                <a:solidFill>
                  <a:schemeClr val="bg1"/>
                </a:solidFill>
                <a:latin typeface="Arial" charset="0"/>
                <a:ea typeface="Arial" charset="0"/>
                <a:cs typeface="Arial" charset="0"/>
              </a:rPr>
              <a:t>Remportée dans l</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abaissement et l</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obéissance </a:t>
            </a:r>
            <a:r>
              <a:rPr lang="fr-FR" sz="2800" b="1" i="1" dirty="0" smtClean="0">
                <a:solidFill>
                  <a:srgbClr val="FFFF00"/>
                </a:solidFill>
                <a:latin typeface="Arial" charset="0"/>
                <a:ea typeface="Arial" charset="0"/>
                <a:cs typeface="Arial" charset="0"/>
              </a:rPr>
              <a:t>jusqu</a:t>
            </a:r>
            <a:r>
              <a:rPr lang="mr-IN" sz="2800" b="1" i="1" dirty="0" smtClean="0">
                <a:solidFill>
                  <a:srgbClr val="FFFF00"/>
                </a:solidFill>
                <a:latin typeface="Arial" charset="0"/>
                <a:ea typeface="Arial" charset="0"/>
                <a:cs typeface="Arial" charset="0"/>
              </a:rPr>
              <a:t>’</a:t>
            </a:r>
            <a:r>
              <a:rPr lang="fr-FR" sz="2800" b="1" i="1" dirty="0" smtClean="0">
                <a:solidFill>
                  <a:srgbClr val="FFFF00"/>
                </a:solidFill>
                <a:latin typeface="Arial" charset="0"/>
                <a:ea typeface="Arial" charset="0"/>
                <a:cs typeface="Arial" charset="0"/>
              </a:rPr>
              <a:t>à la mort et la mort de la croix</a:t>
            </a:r>
            <a:r>
              <a:rPr lang="fr-FR" sz="2800" dirty="0" smtClean="0">
                <a:solidFill>
                  <a:srgbClr val="FFFF00"/>
                </a:solidFill>
                <a:latin typeface="Arial" charset="0"/>
                <a:ea typeface="Arial" charset="0"/>
                <a:cs typeface="Arial" charset="0"/>
              </a:rPr>
              <a:t> ! </a:t>
            </a:r>
            <a:endParaRPr lang="fr-FR" sz="2800" dirty="0">
              <a:solidFill>
                <a:srgbClr val="FFFF00"/>
              </a:solidFill>
              <a:latin typeface="Arial" charset="0"/>
              <a:ea typeface="Arial" charset="0"/>
              <a:cs typeface="Arial" charset="0"/>
            </a:endParaRPr>
          </a:p>
        </p:txBody>
      </p:sp>
      <p:sp>
        <p:nvSpPr>
          <p:cNvPr id="6" name="ZoneTexte 5"/>
          <p:cNvSpPr txBox="1"/>
          <p:nvPr/>
        </p:nvSpPr>
        <p:spPr>
          <a:xfrm>
            <a:off x="882650" y="2365124"/>
            <a:ext cx="10579100"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Voilà la cause première, essentielle, seule convenable pour Dieu</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a:t>
            </a:r>
            <a:endParaRPr lang="fr-FR" sz="2800" dirty="0">
              <a:solidFill>
                <a:schemeClr val="bg1"/>
              </a:solidFill>
              <a:latin typeface="Arial" charset="0"/>
              <a:ea typeface="Arial" charset="0"/>
              <a:cs typeface="Arial" charset="0"/>
            </a:endParaRPr>
          </a:p>
        </p:txBody>
      </p:sp>
      <p:sp>
        <p:nvSpPr>
          <p:cNvPr id="7" name="ZoneTexte 6"/>
          <p:cNvSpPr txBox="1"/>
          <p:nvPr/>
        </p:nvSpPr>
        <p:spPr>
          <a:xfrm>
            <a:off x="806450" y="3401084"/>
            <a:ext cx="10655300" cy="1384995"/>
          </a:xfrm>
          <a:prstGeom prst="rect">
            <a:avLst/>
          </a:prstGeom>
          <a:noFill/>
        </p:spPr>
        <p:txBody>
          <a:bodyPr wrap="square" rtlCol="0">
            <a:spAutoFit/>
          </a:bodyPr>
          <a:lstStyle/>
          <a:p>
            <a:pPr algn="just"/>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a:t>
            </a:r>
            <a:r>
              <a:rPr lang="fr-FR" sz="2800" i="1" dirty="0" smtClean="0">
                <a:solidFill>
                  <a:schemeClr val="bg1"/>
                </a:solidFill>
                <a:latin typeface="Arial" charset="0"/>
                <a:ea typeface="Arial" charset="0"/>
                <a:cs typeface="Arial" charset="0"/>
              </a:rPr>
              <a:t>Car </a:t>
            </a:r>
            <a:r>
              <a:rPr lang="fr-FR" sz="2800" i="1" dirty="0">
                <a:solidFill>
                  <a:schemeClr val="bg1"/>
                </a:solidFill>
                <a:latin typeface="Arial" charset="0"/>
                <a:ea typeface="Arial" charset="0"/>
                <a:cs typeface="Arial" charset="0"/>
              </a:rPr>
              <a:t>il convenait pour </a:t>
            </a:r>
            <a:r>
              <a:rPr lang="fr-FR" sz="2800" i="1" dirty="0" smtClean="0">
                <a:solidFill>
                  <a:schemeClr val="bg1"/>
                </a:solidFill>
                <a:latin typeface="Arial" charset="0"/>
                <a:ea typeface="Arial" charset="0"/>
                <a:cs typeface="Arial" charset="0"/>
              </a:rPr>
              <a:t>lui (Dieu), </a:t>
            </a:r>
            <a:r>
              <a:rPr lang="fr-FR" sz="2800" i="1" dirty="0">
                <a:solidFill>
                  <a:schemeClr val="bg1"/>
                </a:solidFill>
                <a:latin typeface="Arial" charset="0"/>
                <a:ea typeface="Arial" charset="0"/>
                <a:cs typeface="Arial" charset="0"/>
              </a:rPr>
              <a:t>à cause de qui sont toutes choses et par qui sont toutes choses, que, amenant plusieurs fils à la gloire, il </a:t>
            </a:r>
            <a:r>
              <a:rPr lang="fr-FR" sz="2800" i="1" dirty="0" smtClean="0">
                <a:solidFill>
                  <a:schemeClr val="bg1"/>
                </a:solidFill>
                <a:latin typeface="Arial" charset="0"/>
                <a:ea typeface="Arial" charset="0"/>
                <a:cs typeface="Arial" charset="0"/>
              </a:rPr>
              <a:t>consommât</a:t>
            </a:r>
            <a:r>
              <a:rPr lang="fr-FR" sz="2800" i="1" dirty="0">
                <a:solidFill>
                  <a:schemeClr val="bg1"/>
                </a:solidFill>
                <a:latin typeface="Arial" charset="0"/>
                <a:ea typeface="Arial" charset="0"/>
                <a:cs typeface="Arial" charset="0"/>
              </a:rPr>
              <a:t> le chef de leur salut par des </a:t>
            </a:r>
            <a:r>
              <a:rPr lang="fr-FR" sz="2800" i="1" dirty="0" smtClean="0">
                <a:solidFill>
                  <a:schemeClr val="bg1"/>
                </a:solidFill>
                <a:latin typeface="Arial" charset="0"/>
                <a:ea typeface="Arial" charset="0"/>
                <a:cs typeface="Arial" charset="0"/>
              </a:rPr>
              <a:t>souffrances</a:t>
            </a:r>
            <a:r>
              <a:rPr lang="fr-FR" sz="2800" dirty="0" smtClean="0">
                <a:solidFill>
                  <a:schemeClr val="bg1"/>
                </a:solidFill>
                <a:latin typeface="Arial" charset="0"/>
                <a:ea typeface="Arial" charset="0"/>
                <a:cs typeface="Arial" charset="0"/>
              </a:rPr>
              <a:t>.</a:t>
            </a:r>
            <a:endParaRPr lang="fr-FR" sz="2800" dirty="0">
              <a:solidFill>
                <a:schemeClr val="bg1"/>
              </a:solidFill>
              <a:latin typeface="Arial" charset="0"/>
              <a:ea typeface="Arial" charset="0"/>
              <a:cs typeface="Arial" charset="0"/>
            </a:endParaRPr>
          </a:p>
        </p:txBody>
      </p:sp>
      <p:sp>
        <p:nvSpPr>
          <p:cNvPr id="8" name="Rectangle 7"/>
          <p:cNvSpPr/>
          <p:nvPr/>
        </p:nvSpPr>
        <p:spPr>
          <a:xfrm>
            <a:off x="882649" y="4867932"/>
            <a:ext cx="10663989" cy="954107"/>
          </a:xfrm>
          <a:prstGeom prst="rect">
            <a:avLst/>
          </a:prstGeom>
        </p:spPr>
        <p:txBody>
          <a:bodyPr wrap="square">
            <a:spAutoFit/>
          </a:bodyPr>
          <a:lstStyle/>
          <a:p>
            <a:r>
              <a:rPr lang="fr-FR" sz="2800" b="1" i="1" dirty="0" smtClean="0">
                <a:solidFill>
                  <a:srgbClr val="FF0000"/>
                </a:solidFill>
                <a:latin typeface="Arial" charset="0"/>
                <a:ea typeface="Arial" charset="0"/>
                <a:cs typeface="Arial" charset="0"/>
              </a:rPr>
              <a:t>C</a:t>
            </a:r>
            <a:r>
              <a:rPr lang="mr-IN" sz="2800" b="1" i="1" dirty="0" smtClean="0">
                <a:solidFill>
                  <a:srgbClr val="FF0000"/>
                </a:solidFill>
                <a:latin typeface="Arial" charset="0"/>
                <a:ea typeface="Arial" charset="0"/>
                <a:cs typeface="Arial" charset="0"/>
              </a:rPr>
              <a:t>’</a:t>
            </a:r>
            <a:r>
              <a:rPr lang="fr-FR" sz="2800" b="1" i="1" dirty="0" smtClean="0">
                <a:solidFill>
                  <a:srgbClr val="FF0000"/>
                </a:solidFill>
                <a:latin typeface="Arial" charset="0"/>
                <a:ea typeface="Arial" charset="0"/>
                <a:cs typeface="Arial" charset="0"/>
              </a:rPr>
              <a:t>est pourquoi </a:t>
            </a:r>
            <a:r>
              <a:rPr lang="fr-FR" sz="2800" i="1" dirty="0" smtClean="0">
                <a:solidFill>
                  <a:srgbClr val="FF0000"/>
                </a:solidFill>
                <a:latin typeface="Arial" charset="0"/>
                <a:ea typeface="Arial" charset="0"/>
                <a:cs typeface="Arial" charset="0"/>
              </a:rPr>
              <a:t>Dieu l</a:t>
            </a:r>
            <a:r>
              <a:rPr lang="mr-IN" sz="2800" i="1" dirty="0" smtClean="0">
                <a:solidFill>
                  <a:srgbClr val="FF0000"/>
                </a:solidFill>
                <a:latin typeface="Arial" charset="0"/>
                <a:ea typeface="Arial" charset="0"/>
                <a:cs typeface="Arial" charset="0"/>
              </a:rPr>
              <a:t>’</a:t>
            </a:r>
            <a:r>
              <a:rPr lang="fr-FR" sz="2800" i="1" dirty="0" smtClean="0">
                <a:solidFill>
                  <a:srgbClr val="FF0000"/>
                </a:solidFill>
                <a:latin typeface="Arial" charset="0"/>
                <a:ea typeface="Arial" charset="0"/>
                <a:cs typeface="Arial" charset="0"/>
              </a:rPr>
              <a:t>a haut élevé et lui a donné un nom </a:t>
            </a:r>
            <a:r>
              <a:rPr lang="fr-FR" sz="2800" dirty="0" smtClean="0">
                <a:solidFill>
                  <a:schemeClr val="bg1"/>
                </a:solidFill>
                <a:latin typeface="Arial" charset="0"/>
                <a:ea typeface="Arial" charset="0"/>
                <a:cs typeface="Arial" charset="0"/>
              </a:rPr>
              <a:t>devant lequel tous se prosternent et confessent que</a:t>
            </a:r>
            <a:endParaRPr lang="fr-FR" sz="2800" dirty="0">
              <a:solidFill>
                <a:schemeClr val="bg1"/>
              </a:solidFill>
              <a:latin typeface="Arial" charset="0"/>
              <a:ea typeface="Arial" charset="0"/>
              <a:cs typeface="Arial" charset="0"/>
            </a:endParaRPr>
          </a:p>
        </p:txBody>
      </p:sp>
      <p:sp>
        <p:nvSpPr>
          <p:cNvPr id="9" name="Rectangle 8"/>
          <p:cNvSpPr/>
          <p:nvPr/>
        </p:nvSpPr>
        <p:spPr>
          <a:xfrm>
            <a:off x="454450" y="5903893"/>
            <a:ext cx="11435499" cy="830997"/>
          </a:xfrm>
          <a:prstGeom prst="rect">
            <a:avLst/>
          </a:prstGeom>
        </p:spPr>
        <p:txBody>
          <a:bodyPr wrap="square">
            <a:spAutoFit/>
          </a:bodyPr>
          <a:lstStyle/>
          <a:p>
            <a:pPr algn="ctr"/>
            <a:r>
              <a:rPr lang="fr-FR" sz="2400" b="1" i="1" spc="300" dirty="0" smtClean="0">
                <a:solidFill>
                  <a:srgbClr val="FF0000"/>
                </a:solidFill>
                <a:latin typeface="Arial" charset="0"/>
                <a:ea typeface="Arial" charset="0"/>
                <a:cs typeface="Arial" charset="0"/>
              </a:rPr>
              <a:t>Jésus </a:t>
            </a:r>
            <a:r>
              <a:rPr lang="fr-FR" sz="2400" b="1" i="1" spc="300" dirty="0">
                <a:solidFill>
                  <a:srgbClr val="FF0000"/>
                </a:solidFill>
                <a:latin typeface="Arial" charset="0"/>
                <a:ea typeface="Arial" charset="0"/>
                <a:cs typeface="Arial" charset="0"/>
              </a:rPr>
              <a:t>Christ est Seigneur, </a:t>
            </a:r>
            <a:endParaRPr lang="fr-FR" sz="2400" b="1" i="1" spc="300" dirty="0" smtClean="0">
              <a:solidFill>
                <a:srgbClr val="FF0000"/>
              </a:solidFill>
              <a:latin typeface="Arial" charset="0"/>
              <a:ea typeface="Arial" charset="0"/>
              <a:cs typeface="Arial" charset="0"/>
            </a:endParaRPr>
          </a:p>
          <a:p>
            <a:pPr algn="ctr"/>
            <a:r>
              <a:rPr lang="fr-FR" sz="2400" b="1" i="1" spc="300" dirty="0" smtClean="0">
                <a:solidFill>
                  <a:srgbClr val="FF0000"/>
                </a:solidFill>
                <a:latin typeface="Arial" charset="0"/>
                <a:ea typeface="Arial" charset="0"/>
                <a:cs typeface="Arial" charset="0"/>
              </a:rPr>
              <a:t>à </a:t>
            </a:r>
            <a:r>
              <a:rPr lang="fr-FR" sz="2400" b="1" i="1" spc="300" dirty="0">
                <a:solidFill>
                  <a:srgbClr val="FF0000"/>
                </a:solidFill>
                <a:latin typeface="Arial" charset="0"/>
                <a:ea typeface="Arial" charset="0"/>
                <a:cs typeface="Arial" charset="0"/>
              </a:rPr>
              <a:t>la gloire de Dieu le Père.</a:t>
            </a:r>
          </a:p>
        </p:txBody>
      </p:sp>
      <p:sp>
        <p:nvSpPr>
          <p:cNvPr id="10" name="Ellipse 9"/>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25</a:t>
            </a:r>
            <a:endParaRPr lang="fr-FR" dirty="0"/>
          </a:p>
        </p:txBody>
      </p:sp>
    </p:spTree>
    <p:extLst>
      <p:ext uri="{BB962C8B-B14F-4D97-AF65-F5344CB8AC3E}">
        <p14:creationId xmlns:p14="http://schemas.microsoft.com/office/powerpoint/2010/main" val="203384490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ppt_w</p:attrName>
                                        </p:attrNameLst>
                                      </p:cBhvr>
                                      <p:tavLst>
                                        <p:tav tm="0">
                                          <p:val>
                                            <p:strVal val="#ppt_w*0.70"/>
                                          </p:val>
                                        </p:tav>
                                        <p:tav tm="100000">
                                          <p:val>
                                            <p:strVal val="#ppt_w"/>
                                          </p:val>
                                        </p:tav>
                                      </p:tavLst>
                                    </p:anim>
                                    <p:anim calcmode="lin" valueType="num">
                                      <p:cBhvr>
                                        <p:cTn id="15" dur="1000" fill="hold"/>
                                        <p:tgtEl>
                                          <p:spTgt spid="5"/>
                                        </p:tgtEl>
                                        <p:attrNameLst>
                                          <p:attrName>ppt_h</p:attrName>
                                        </p:attrNameLst>
                                      </p:cBhvr>
                                      <p:tavLst>
                                        <p:tav tm="0">
                                          <p:val>
                                            <p:strVal val="#ppt_h"/>
                                          </p:val>
                                        </p:tav>
                                        <p:tav tm="100000">
                                          <p:val>
                                            <p:strVal val="#ppt_h"/>
                                          </p:val>
                                        </p:tav>
                                      </p:tavLst>
                                    </p:anim>
                                    <p:animEffect transition="in" filter="fade">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1000" fill="hold"/>
                                        <p:tgtEl>
                                          <p:spTgt spid="6"/>
                                        </p:tgtEl>
                                        <p:attrNameLst>
                                          <p:attrName>ppt_w</p:attrName>
                                        </p:attrNameLst>
                                      </p:cBhvr>
                                      <p:tavLst>
                                        <p:tav tm="0">
                                          <p:val>
                                            <p:strVal val="#ppt_w*0.70"/>
                                          </p:val>
                                        </p:tav>
                                        <p:tav tm="100000">
                                          <p:val>
                                            <p:strVal val="#ppt_w"/>
                                          </p:val>
                                        </p:tav>
                                      </p:tavLst>
                                    </p:anim>
                                    <p:anim calcmode="lin" valueType="num">
                                      <p:cBhvr>
                                        <p:cTn id="22" dur="1000" fill="hold"/>
                                        <p:tgtEl>
                                          <p:spTgt spid="6"/>
                                        </p:tgtEl>
                                        <p:attrNameLst>
                                          <p:attrName>ppt_h</p:attrName>
                                        </p:attrNameLst>
                                      </p:cBhvr>
                                      <p:tavLst>
                                        <p:tav tm="0">
                                          <p:val>
                                            <p:strVal val="#ppt_h"/>
                                          </p:val>
                                        </p:tav>
                                        <p:tav tm="100000">
                                          <p:val>
                                            <p:strVal val="#ppt_h"/>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p:cTn id="32" dur="500" fill="hold"/>
                                        <p:tgtEl>
                                          <p:spTgt spid="8"/>
                                        </p:tgtEl>
                                        <p:attrNameLst>
                                          <p:attrName>ppt_w</p:attrName>
                                        </p:attrNameLst>
                                      </p:cBhvr>
                                      <p:tavLst>
                                        <p:tav tm="0">
                                          <p:val>
                                            <p:fltVal val="0"/>
                                          </p:val>
                                        </p:tav>
                                        <p:tav tm="100000">
                                          <p:val>
                                            <p:strVal val="#ppt_w"/>
                                          </p:val>
                                        </p:tav>
                                      </p:tavLst>
                                    </p:anim>
                                    <p:anim calcmode="lin" valueType="num">
                                      <p:cBhvr>
                                        <p:cTn id="33" dur="500" fill="hold"/>
                                        <p:tgtEl>
                                          <p:spTgt spid="8"/>
                                        </p:tgtEl>
                                        <p:attrNameLst>
                                          <p:attrName>ppt_h</p:attrName>
                                        </p:attrNameLst>
                                      </p:cBhvr>
                                      <p:tavLst>
                                        <p:tav tm="0">
                                          <p:val>
                                            <p:fltVal val="0"/>
                                          </p:val>
                                        </p:tav>
                                        <p:tav tm="100000">
                                          <p:val>
                                            <p:strVal val="#ppt_h"/>
                                          </p:val>
                                        </p:tav>
                                      </p:tavLst>
                                    </p:anim>
                                    <p:animEffect transition="in" filter="fade">
                                      <p:cBhvr>
                                        <p:cTn id="34" dur="5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4"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p:tgtEl>
                                          <p:spTgt spid="9"/>
                                        </p:tgtEl>
                                        <p:attrNameLst>
                                          <p:attrName>ppt_y</p:attrName>
                                        </p:attrNameLst>
                                      </p:cBhvr>
                                      <p:tavLst>
                                        <p:tav tm="0">
                                          <p:val>
                                            <p:strVal val="#ppt_y+#ppt_h*1.125000"/>
                                          </p:val>
                                        </p:tav>
                                        <p:tav tm="100000">
                                          <p:val>
                                            <p:strVal val="#ppt_y"/>
                                          </p:val>
                                        </p:tav>
                                      </p:tavLst>
                                    </p:anim>
                                    <p:animEffect transition="in" filter="wipe(up)">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P spid="8" grpId="0"/>
      <p:bldP spid="9"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713874" y="1643960"/>
            <a:ext cx="10975206" cy="830997"/>
          </a:xfrm>
          <a:prstGeom prst="rect">
            <a:avLst/>
          </a:prstGeom>
          <a:noFill/>
        </p:spPr>
        <p:txBody>
          <a:bodyPr wrap="square" rtlCol="0">
            <a:spAutoFit/>
          </a:bodyPr>
          <a:lstStyle/>
          <a:p>
            <a:r>
              <a:rPr lang="fr-FR" sz="2400" dirty="0" smtClean="0">
                <a:solidFill>
                  <a:schemeClr val="bg1"/>
                </a:solidFill>
                <a:latin typeface="Arial" charset="0"/>
                <a:ea typeface="Arial" charset="0"/>
                <a:cs typeface="Arial" charset="0"/>
              </a:rPr>
              <a:t>Jésus vécut la </a:t>
            </a:r>
            <a:r>
              <a:rPr lang="fr-FR" sz="2400" dirty="0">
                <a:solidFill>
                  <a:schemeClr val="bg1"/>
                </a:solidFill>
                <a:latin typeface="Arial" charset="0"/>
                <a:ea typeface="Arial" charset="0"/>
                <a:cs typeface="Arial" charset="0"/>
              </a:rPr>
              <a:t>vraie signification des 4 chants, </a:t>
            </a:r>
            <a:r>
              <a:rPr lang="fr-FR" sz="2400" dirty="0" smtClean="0">
                <a:solidFill>
                  <a:schemeClr val="bg1"/>
                </a:solidFill>
                <a:latin typeface="Arial" charset="0"/>
                <a:ea typeface="Arial" charset="0"/>
                <a:cs typeface="Arial" charset="0"/>
              </a:rPr>
              <a:t>en franchit </a:t>
            </a:r>
            <a:r>
              <a:rPr lang="fr-FR" sz="2400" dirty="0">
                <a:solidFill>
                  <a:schemeClr val="bg1"/>
                </a:solidFill>
                <a:latin typeface="Arial" charset="0"/>
                <a:ea typeface="Arial" charset="0"/>
                <a:cs typeface="Arial" charset="0"/>
              </a:rPr>
              <a:t>les 4 étapes et devint </a:t>
            </a:r>
            <a:r>
              <a:rPr lang="fr-FR" sz="2400" dirty="0" smtClean="0">
                <a:solidFill>
                  <a:schemeClr val="bg1"/>
                </a:solidFill>
                <a:latin typeface="Arial" charset="0"/>
                <a:ea typeface="Arial" charset="0"/>
                <a:cs typeface="Arial" charset="0"/>
              </a:rPr>
              <a:t>l</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image parfaite du </a:t>
            </a:r>
            <a:r>
              <a:rPr lang="fr-FR" sz="2400" dirty="0">
                <a:solidFill>
                  <a:schemeClr val="bg1"/>
                </a:solidFill>
                <a:latin typeface="Arial" charset="0"/>
                <a:ea typeface="Arial" charset="0"/>
                <a:cs typeface="Arial" charset="0"/>
              </a:rPr>
              <a:t>Serviteur de Dieu telle </a:t>
            </a:r>
            <a:r>
              <a:rPr lang="fr-FR" sz="2400" dirty="0" smtClean="0">
                <a:solidFill>
                  <a:schemeClr val="bg1"/>
                </a:solidFill>
                <a:latin typeface="Arial" charset="0"/>
                <a:ea typeface="Arial" charset="0"/>
                <a:cs typeface="Arial" charset="0"/>
              </a:rPr>
              <a:t>qu</a:t>
            </a:r>
            <a:r>
              <a:rPr lang="mr-IN" sz="2400" dirty="0" smtClean="0">
                <a:solidFill>
                  <a:schemeClr val="bg1"/>
                </a:solidFill>
                <a:latin typeface="Arial" charset="0"/>
                <a:ea typeface="Arial" charset="0"/>
                <a:cs typeface="Arial" charset="0"/>
              </a:rPr>
              <a:t>’</a:t>
            </a:r>
            <a:r>
              <a:rPr lang="fr-FR" sz="2400" dirty="0">
                <a:solidFill>
                  <a:schemeClr val="bg1"/>
                </a:solidFill>
                <a:latin typeface="Arial" charset="0"/>
                <a:ea typeface="Arial" charset="0"/>
                <a:cs typeface="Arial" charset="0"/>
              </a:rPr>
              <a:t>E</a:t>
            </a:r>
            <a:r>
              <a:rPr lang="fr-FR" sz="2400" dirty="0" smtClean="0">
                <a:solidFill>
                  <a:schemeClr val="bg1"/>
                </a:solidFill>
                <a:latin typeface="Arial" charset="0"/>
                <a:ea typeface="Arial" charset="0"/>
                <a:cs typeface="Arial" charset="0"/>
              </a:rPr>
              <a:t>saïe l</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avait </a:t>
            </a:r>
            <a:r>
              <a:rPr lang="fr-FR" sz="2400" dirty="0">
                <a:solidFill>
                  <a:schemeClr val="bg1"/>
                </a:solidFill>
                <a:latin typeface="Arial" charset="0"/>
                <a:ea typeface="Arial" charset="0"/>
                <a:cs typeface="Arial" charset="0"/>
              </a:rPr>
              <a:t>présentée au peuple. </a:t>
            </a:r>
          </a:p>
        </p:txBody>
      </p:sp>
      <p:sp>
        <p:nvSpPr>
          <p:cNvPr id="3" name="ZoneTexte 2"/>
          <p:cNvSpPr txBox="1"/>
          <p:nvPr/>
        </p:nvSpPr>
        <p:spPr>
          <a:xfrm>
            <a:off x="713874" y="2943597"/>
            <a:ext cx="10579100" cy="1200329"/>
          </a:xfrm>
          <a:prstGeom prst="rect">
            <a:avLst/>
          </a:prstGeom>
          <a:noFill/>
        </p:spPr>
        <p:txBody>
          <a:bodyPr wrap="square" rtlCol="0">
            <a:spAutoFit/>
          </a:bodyPr>
          <a:lstStyle/>
          <a:p>
            <a:r>
              <a:rPr lang="fr-FR" sz="2400" dirty="0" smtClean="0">
                <a:solidFill>
                  <a:schemeClr val="bg1"/>
                </a:solidFill>
                <a:latin typeface="Arial" charset="0"/>
                <a:ea typeface="Arial" charset="0"/>
                <a:cs typeface="Arial" charset="0"/>
              </a:rPr>
              <a:t>Il </a:t>
            </a:r>
            <a:r>
              <a:rPr lang="fr-FR" sz="2400" dirty="0">
                <a:solidFill>
                  <a:schemeClr val="bg1"/>
                </a:solidFill>
                <a:latin typeface="Arial" charset="0"/>
                <a:ea typeface="Arial" charset="0"/>
                <a:cs typeface="Arial" charset="0"/>
              </a:rPr>
              <a:t>montra que la </a:t>
            </a:r>
            <a:r>
              <a:rPr lang="fr-FR" sz="2400" dirty="0" smtClean="0">
                <a:solidFill>
                  <a:schemeClr val="bg1"/>
                </a:solidFill>
                <a:latin typeface="Arial" charset="0"/>
                <a:ea typeface="Arial" charset="0"/>
                <a:cs typeface="Arial" charset="0"/>
              </a:rPr>
              <a:t>4</a:t>
            </a:r>
            <a:r>
              <a:rPr lang="fr-FR" sz="2400" baseline="30000" dirty="0" smtClean="0">
                <a:solidFill>
                  <a:schemeClr val="bg1"/>
                </a:solidFill>
                <a:latin typeface="Arial" charset="0"/>
                <a:ea typeface="Arial" charset="0"/>
                <a:cs typeface="Arial" charset="0"/>
              </a:rPr>
              <a:t>ème</a:t>
            </a:r>
            <a:r>
              <a:rPr lang="fr-FR" sz="2400" dirty="0" smtClean="0">
                <a:solidFill>
                  <a:schemeClr val="bg1"/>
                </a:solidFill>
                <a:latin typeface="Arial" charset="0"/>
                <a:ea typeface="Arial" charset="0"/>
                <a:cs typeface="Arial" charset="0"/>
              </a:rPr>
              <a:t> </a:t>
            </a:r>
            <a:r>
              <a:rPr lang="fr-FR" sz="2400" dirty="0">
                <a:solidFill>
                  <a:schemeClr val="bg1"/>
                </a:solidFill>
                <a:latin typeface="Arial" charset="0"/>
                <a:ea typeface="Arial" charset="0"/>
                <a:cs typeface="Arial" charset="0"/>
              </a:rPr>
              <a:t>étape </a:t>
            </a:r>
            <a:r>
              <a:rPr lang="fr-FR" sz="2400" dirty="0" smtClean="0">
                <a:solidFill>
                  <a:schemeClr val="bg1"/>
                </a:solidFill>
                <a:latin typeface="Arial" charset="0"/>
                <a:ea typeface="Arial" charset="0"/>
                <a:cs typeface="Arial" charset="0"/>
              </a:rPr>
              <a:t>n</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est </a:t>
            </a:r>
            <a:r>
              <a:rPr lang="fr-FR" sz="2400" dirty="0">
                <a:solidFill>
                  <a:schemeClr val="bg1"/>
                </a:solidFill>
                <a:latin typeface="Arial" charset="0"/>
                <a:ea typeface="Arial" charset="0"/>
                <a:cs typeface="Arial" charset="0"/>
              </a:rPr>
              <a:t>pas </a:t>
            </a:r>
            <a:r>
              <a:rPr lang="fr-FR" sz="2400" u="sng" dirty="0">
                <a:solidFill>
                  <a:schemeClr val="bg1"/>
                </a:solidFill>
                <a:latin typeface="Arial" charset="0"/>
                <a:ea typeface="Arial" charset="0"/>
                <a:cs typeface="Arial" charset="0"/>
              </a:rPr>
              <a:t>un pas en arrière</a:t>
            </a:r>
            <a:r>
              <a:rPr lang="fr-FR" sz="2400" dirty="0">
                <a:solidFill>
                  <a:schemeClr val="bg1"/>
                </a:solidFill>
                <a:latin typeface="Arial" charset="0"/>
                <a:ea typeface="Arial" charset="0"/>
                <a:cs typeface="Arial" charset="0"/>
              </a:rPr>
              <a:t>, mais </a:t>
            </a:r>
            <a:r>
              <a:rPr lang="fr-FR" sz="2400" u="sng" dirty="0">
                <a:solidFill>
                  <a:schemeClr val="bg1"/>
                </a:solidFill>
                <a:latin typeface="Arial" charset="0"/>
                <a:ea typeface="Arial" charset="0"/>
                <a:cs typeface="Arial" charset="0"/>
              </a:rPr>
              <a:t>un pas en avant</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Il </a:t>
            </a:r>
            <a:r>
              <a:rPr lang="fr-FR" sz="2400" dirty="0">
                <a:solidFill>
                  <a:schemeClr val="bg1"/>
                </a:solidFill>
                <a:latin typeface="Arial" charset="0"/>
                <a:ea typeface="Arial" charset="0"/>
                <a:cs typeface="Arial" charset="0"/>
              </a:rPr>
              <a:t>a franchi cette étape, par-dessus les limites étroites des explications et des théories </a:t>
            </a:r>
            <a:r>
              <a:rPr lang="fr-FR" sz="2400" dirty="0" smtClean="0">
                <a:solidFill>
                  <a:schemeClr val="bg1"/>
                </a:solidFill>
                <a:latin typeface="Arial" charset="0"/>
                <a:ea typeface="Arial" charset="0"/>
                <a:cs typeface="Arial" charset="0"/>
              </a:rPr>
              <a:t>humaines.</a:t>
            </a:r>
            <a:endParaRPr lang="fr-FR" sz="2400" dirty="0">
              <a:solidFill>
                <a:schemeClr val="bg1"/>
              </a:solidFill>
              <a:latin typeface="Arial" charset="0"/>
              <a:ea typeface="Arial" charset="0"/>
              <a:cs typeface="Arial" charset="0"/>
            </a:endParaRPr>
          </a:p>
        </p:txBody>
      </p:sp>
      <p:sp>
        <p:nvSpPr>
          <p:cNvPr id="4" name="ZoneTexte 3"/>
          <p:cNvSpPr txBox="1"/>
          <p:nvPr/>
        </p:nvSpPr>
        <p:spPr>
          <a:xfrm>
            <a:off x="713874" y="4612566"/>
            <a:ext cx="10579100" cy="1200329"/>
          </a:xfrm>
          <a:prstGeom prst="rect">
            <a:avLst/>
          </a:prstGeom>
          <a:noFill/>
        </p:spPr>
        <p:txBody>
          <a:bodyPr wrap="square" rtlCol="0">
            <a:spAutoFit/>
          </a:bodyPr>
          <a:lstStyle/>
          <a:p>
            <a:r>
              <a:rPr lang="fr-FR" sz="2400" dirty="0" smtClean="0">
                <a:solidFill>
                  <a:schemeClr val="bg1"/>
                </a:solidFill>
                <a:latin typeface="Arial" charset="0"/>
                <a:ea typeface="Arial" charset="0"/>
                <a:cs typeface="Arial" charset="0"/>
              </a:rPr>
              <a:t>Jésus</a:t>
            </a:r>
            <a:r>
              <a:rPr lang="fr-FR" sz="2400" dirty="0">
                <a:solidFill>
                  <a:schemeClr val="bg1"/>
                </a:solidFill>
                <a:latin typeface="Arial" charset="0"/>
                <a:ea typeface="Arial" charset="0"/>
                <a:cs typeface="Arial" charset="0"/>
              </a:rPr>
              <a:t> : </a:t>
            </a:r>
            <a:r>
              <a:rPr lang="fr-FR" sz="2400" u="sng" dirty="0">
                <a:solidFill>
                  <a:schemeClr val="bg1"/>
                </a:solidFill>
                <a:latin typeface="Arial" charset="0"/>
                <a:ea typeface="Arial" charset="0"/>
                <a:cs typeface="Arial" charset="0"/>
              </a:rPr>
              <a:t>un commentaire vivant du chant du Serviteur de Dieu</a:t>
            </a:r>
            <a:r>
              <a:rPr lang="fr-FR" sz="2400" dirty="0">
                <a:solidFill>
                  <a:schemeClr val="bg1"/>
                </a:solidFill>
                <a:latin typeface="Arial" charset="0"/>
                <a:ea typeface="Arial" charset="0"/>
                <a:cs typeface="Arial" charset="0"/>
              </a:rPr>
              <a:t> :</a:t>
            </a:r>
          </a:p>
          <a:p>
            <a:r>
              <a:rPr lang="fr-FR" sz="2400" i="1" dirty="0">
                <a:solidFill>
                  <a:schemeClr val="bg1"/>
                </a:solidFill>
                <a:latin typeface="Arial" charset="0"/>
                <a:ea typeface="Arial" charset="0"/>
                <a:cs typeface="Arial" charset="0"/>
              </a:rPr>
              <a:t>Jésus a utilisé les 4 chants comme guide pour mieux connaître la volonté du Père et pour savoir comment remplir sa mission de Messie, ici, sur terre</a:t>
            </a:r>
            <a:r>
              <a:rPr lang="fr-FR" sz="2400" i="1" dirty="0" smtClean="0">
                <a:solidFill>
                  <a:schemeClr val="bg1"/>
                </a:solidFill>
                <a:latin typeface="Arial" charset="0"/>
                <a:ea typeface="Arial" charset="0"/>
                <a:cs typeface="Arial" charset="0"/>
              </a:rPr>
              <a:t>.</a:t>
            </a:r>
            <a:endParaRPr lang="fr-FR" sz="2400" dirty="0">
              <a:solidFill>
                <a:schemeClr val="bg1"/>
              </a:solidFill>
              <a:latin typeface="Arial" charset="0"/>
              <a:ea typeface="Arial" charset="0"/>
              <a:cs typeface="Arial" charset="0"/>
            </a:endParaRPr>
          </a:p>
        </p:txBody>
      </p:sp>
      <p:sp>
        <p:nvSpPr>
          <p:cNvPr id="5" name="ZoneTexte 4"/>
          <p:cNvSpPr txBox="1"/>
          <p:nvPr/>
        </p:nvSpPr>
        <p:spPr>
          <a:xfrm>
            <a:off x="713874" y="578643"/>
            <a:ext cx="10579100" cy="584775"/>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Jésus et les 4 chants</a:t>
            </a:r>
            <a:endParaRPr lang="fr-FR" sz="3200" dirty="0">
              <a:solidFill>
                <a:schemeClr val="bg1"/>
              </a:solidFill>
              <a:latin typeface="Arial" charset="0"/>
              <a:ea typeface="Arial" charset="0"/>
              <a:cs typeface="Arial" charset="0"/>
            </a:endParaRPr>
          </a:p>
        </p:txBody>
      </p:sp>
      <p:sp>
        <p:nvSpPr>
          <p:cNvPr id="6" name="Ellipse 5"/>
          <p:cNvSpPr/>
          <p:nvPr/>
        </p:nvSpPr>
        <p:spPr>
          <a:xfrm>
            <a:off x="11350633" y="5955048"/>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26</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078630669"/>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7792110"/>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dirty="0" smtClean="0"/>
                        <a:t>JESUS</a:t>
                      </a:r>
                      <a:r>
                        <a:rPr lang="fr-FR" baseline="0" dirty="0" smtClean="0"/>
                        <a:t> ET LES 4 CHANTS 4 ETAPES</a:t>
                      </a:r>
                      <a:endParaRPr lang="fr-FR" dirty="0"/>
                    </a:p>
                  </a:txBody>
                  <a:tcPr/>
                </a:tc>
              </a:tr>
            </a:tbl>
          </a:graphicData>
        </a:graphic>
      </p:graphicFrame>
    </p:spTree>
    <p:extLst>
      <p:ext uri="{BB962C8B-B14F-4D97-AF65-F5344CB8AC3E}">
        <p14:creationId xmlns:p14="http://schemas.microsoft.com/office/powerpoint/2010/main" val="114201140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958850" y="2228671"/>
            <a:ext cx="10274300" cy="523220"/>
          </a:xfrm>
          <a:prstGeom prst="rect">
            <a:avLst/>
          </a:prstGeom>
          <a:noFill/>
          <a:ln>
            <a:solidFill>
              <a:schemeClr val="bg1"/>
            </a:solidFill>
          </a:ln>
        </p:spPr>
        <p:txBody>
          <a:bodyPr wrap="square" rtlCol="0">
            <a:spAutoFit/>
          </a:bodyPr>
          <a:lstStyle/>
          <a:p>
            <a:r>
              <a:rPr lang="fr-FR" sz="2800" b="1" dirty="0" smtClean="0">
                <a:solidFill>
                  <a:schemeClr val="bg1"/>
                </a:solidFill>
                <a:latin typeface="Arial" charset="0"/>
                <a:ea typeface="Arial" charset="0"/>
                <a:cs typeface="Arial" charset="0"/>
              </a:rPr>
              <a:t>1</a:t>
            </a:r>
            <a:r>
              <a:rPr lang="fr-FR" sz="2800" b="1" baseline="30000" dirty="0" smtClean="0">
                <a:solidFill>
                  <a:schemeClr val="bg1"/>
                </a:solidFill>
                <a:latin typeface="Arial" charset="0"/>
                <a:ea typeface="Arial" charset="0"/>
                <a:cs typeface="Arial" charset="0"/>
              </a:rPr>
              <a:t>ère</a:t>
            </a:r>
            <a:r>
              <a:rPr lang="fr-FR" sz="2800" b="1" dirty="0" smtClean="0">
                <a:solidFill>
                  <a:schemeClr val="bg1"/>
                </a:solidFill>
                <a:latin typeface="Arial" charset="0"/>
                <a:ea typeface="Arial" charset="0"/>
                <a:cs typeface="Arial" charset="0"/>
              </a:rPr>
              <a:t> étape </a:t>
            </a:r>
            <a:r>
              <a:rPr lang="mr-IN" sz="2800" b="1" dirty="0" smtClean="0">
                <a:solidFill>
                  <a:schemeClr val="bg1"/>
                </a:solidFill>
                <a:latin typeface="Arial" charset="0"/>
                <a:ea typeface="Arial" charset="0"/>
                <a:cs typeface="Arial" charset="0"/>
              </a:rPr>
              <a:t>–</a:t>
            </a:r>
            <a:r>
              <a:rPr lang="fr-FR" sz="2800" b="1" dirty="0" smtClean="0">
                <a:solidFill>
                  <a:schemeClr val="bg1"/>
                </a:solidFill>
                <a:latin typeface="Arial" charset="0"/>
                <a:ea typeface="Arial" charset="0"/>
                <a:cs typeface="Arial" charset="0"/>
              </a:rPr>
              <a:t> silence et </a:t>
            </a:r>
            <a:r>
              <a:rPr lang="fr-FR" sz="2800" b="1" dirty="0" err="1" smtClean="0">
                <a:solidFill>
                  <a:schemeClr val="bg1"/>
                </a:solidFill>
                <a:latin typeface="Arial" charset="0"/>
                <a:ea typeface="Arial" charset="0"/>
                <a:cs typeface="Arial" charset="0"/>
              </a:rPr>
              <a:t>discretion</a:t>
            </a:r>
            <a:endParaRPr lang="fr-FR" sz="2800" b="1" dirty="0" smtClean="0">
              <a:solidFill>
                <a:schemeClr val="bg1"/>
              </a:solidFill>
              <a:latin typeface="Arial" charset="0"/>
              <a:ea typeface="Arial" charset="0"/>
              <a:cs typeface="Arial" charset="0"/>
            </a:endParaRPr>
          </a:p>
        </p:txBody>
      </p:sp>
      <p:sp>
        <p:nvSpPr>
          <p:cNvPr id="5" name="ZoneTexte 4"/>
          <p:cNvSpPr txBox="1"/>
          <p:nvPr/>
        </p:nvSpPr>
        <p:spPr>
          <a:xfrm>
            <a:off x="713874" y="578643"/>
            <a:ext cx="10579100" cy="584775"/>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Jésus et les 4 chants d’Esaïe</a:t>
            </a:r>
            <a:endParaRPr lang="fr-FR" sz="3200" dirty="0">
              <a:solidFill>
                <a:schemeClr val="bg1"/>
              </a:solidFill>
              <a:latin typeface="Arial" charset="0"/>
              <a:ea typeface="Arial" charset="0"/>
              <a:cs typeface="Arial" charset="0"/>
            </a:endParaRPr>
          </a:p>
        </p:txBody>
      </p:sp>
      <p:sp>
        <p:nvSpPr>
          <p:cNvPr id="6" name="ZoneTexte 5"/>
          <p:cNvSpPr txBox="1"/>
          <p:nvPr/>
        </p:nvSpPr>
        <p:spPr>
          <a:xfrm>
            <a:off x="958850" y="3429000"/>
            <a:ext cx="10274300"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30 </a:t>
            </a:r>
            <a:r>
              <a:rPr lang="fr-FR" sz="2800" dirty="0">
                <a:solidFill>
                  <a:schemeClr val="bg1"/>
                </a:solidFill>
                <a:latin typeface="Arial" charset="0"/>
                <a:ea typeface="Arial" charset="0"/>
                <a:cs typeface="Arial" charset="0"/>
              </a:rPr>
              <a:t>ans de vie cachée à Nazareth, au milieu des pauvres, qui résistait à la contamination et vivaient dans le droit et la </a:t>
            </a:r>
            <a:r>
              <a:rPr lang="fr-FR" sz="2800" dirty="0" smtClean="0">
                <a:solidFill>
                  <a:schemeClr val="bg1"/>
                </a:solidFill>
                <a:latin typeface="Arial" charset="0"/>
                <a:ea typeface="Arial" charset="0"/>
                <a:cs typeface="Arial" charset="0"/>
              </a:rPr>
              <a:t>justice.</a:t>
            </a:r>
            <a:endParaRPr lang="fr-FR" sz="2800" dirty="0">
              <a:solidFill>
                <a:schemeClr val="bg1"/>
              </a:solidFill>
              <a:latin typeface="Arial" charset="0"/>
              <a:ea typeface="Arial" charset="0"/>
              <a:cs typeface="Arial" charset="0"/>
            </a:endParaRPr>
          </a:p>
        </p:txBody>
      </p:sp>
      <p:sp>
        <p:nvSpPr>
          <p:cNvPr id="7" name="Ellipse 6"/>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chemeClr val="bg1"/>
                </a:solidFill>
              </a:rPr>
              <a:t>27</a:t>
            </a:r>
            <a:endParaRPr lang="fr-FR" dirty="0">
              <a:solidFill>
                <a:schemeClr val="bg1"/>
              </a:solidFill>
            </a:endParaRPr>
          </a:p>
        </p:txBody>
      </p:sp>
      <p:graphicFrame>
        <p:nvGraphicFramePr>
          <p:cNvPr id="8" name="Tableau 7"/>
          <p:cNvGraphicFramePr>
            <a:graphicFrameLocks noGrp="1"/>
          </p:cNvGraphicFramePr>
          <p:nvPr>
            <p:extLst>
              <p:ext uri="{D42A27DB-BD31-4B8C-83A1-F6EECF244321}">
                <p14:modId xmlns:p14="http://schemas.microsoft.com/office/powerpoint/2010/main" val="1636189556"/>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7792110"/>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dirty="0" smtClean="0"/>
                        <a:t>4 ETAPES</a:t>
                      </a:r>
                      <a:endParaRPr lang="fr-FR" dirty="0"/>
                    </a:p>
                  </a:txBody>
                  <a:tcPr/>
                </a:tc>
              </a:tr>
            </a:tbl>
          </a:graphicData>
        </a:graphic>
      </p:graphicFrame>
    </p:spTree>
    <p:extLst>
      <p:ext uri="{BB962C8B-B14F-4D97-AF65-F5344CB8AC3E}">
        <p14:creationId xmlns:p14="http://schemas.microsoft.com/office/powerpoint/2010/main" val="71943774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ZoneTexte 2"/>
          <p:cNvSpPr txBox="1"/>
          <p:nvPr/>
        </p:nvSpPr>
        <p:spPr>
          <a:xfrm>
            <a:off x="473725" y="1510830"/>
            <a:ext cx="10976477" cy="461665"/>
          </a:xfrm>
          <a:prstGeom prst="rect">
            <a:avLst/>
          </a:prstGeom>
          <a:noFill/>
          <a:ln>
            <a:solidFill>
              <a:schemeClr val="bg1"/>
            </a:solidFill>
          </a:ln>
        </p:spPr>
        <p:txBody>
          <a:bodyPr wrap="square" rtlCol="0">
            <a:spAutoFit/>
          </a:bodyPr>
          <a:lstStyle/>
          <a:p>
            <a:r>
              <a:rPr lang="fr-FR" sz="2400" b="1" dirty="0" smtClean="0">
                <a:solidFill>
                  <a:schemeClr val="bg1"/>
                </a:solidFill>
                <a:latin typeface="Arial" charset="0"/>
                <a:ea typeface="Arial" charset="0"/>
                <a:cs typeface="Arial" charset="0"/>
              </a:rPr>
              <a:t>2</a:t>
            </a:r>
            <a:r>
              <a:rPr lang="fr-FR" sz="2400" baseline="30000" dirty="0">
                <a:solidFill>
                  <a:schemeClr val="bg1"/>
                </a:solidFill>
                <a:latin typeface="Arial" charset="0"/>
                <a:ea typeface="Arial" charset="0"/>
                <a:cs typeface="Arial" charset="0"/>
              </a:rPr>
              <a:t>ème</a:t>
            </a:r>
            <a:r>
              <a:rPr lang="fr-FR" sz="2400" b="1" dirty="0" smtClean="0">
                <a:solidFill>
                  <a:schemeClr val="bg1"/>
                </a:solidFill>
                <a:latin typeface="Arial" charset="0"/>
                <a:ea typeface="Arial" charset="0"/>
                <a:cs typeface="Arial" charset="0"/>
              </a:rPr>
              <a:t> étape </a:t>
            </a:r>
            <a:r>
              <a:rPr lang="mr-IN" sz="2400" dirty="0" smtClean="0">
                <a:solidFill>
                  <a:schemeClr val="bg1"/>
                </a:solidFill>
                <a:latin typeface="Arial" charset="0"/>
                <a:ea typeface="Arial" charset="0"/>
                <a:cs typeface="Arial" charset="0"/>
              </a:rPr>
              <a:t>–</a:t>
            </a:r>
            <a:r>
              <a:rPr lang="fr-FR" sz="2400" b="1" dirty="0" smtClean="0">
                <a:solidFill>
                  <a:schemeClr val="bg1"/>
                </a:solidFill>
                <a:latin typeface="Arial" charset="0"/>
                <a:ea typeface="Arial" charset="0"/>
                <a:cs typeface="Arial" charset="0"/>
              </a:rPr>
              <a:t> élection et appel  </a:t>
            </a:r>
            <a:endParaRPr lang="fr-FR" sz="2400" dirty="0" smtClean="0">
              <a:solidFill>
                <a:schemeClr val="bg1"/>
              </a:solidFill>
              <a:latin typeface="Arial" charset="0"/>
              <a:ea typeface="Arial" charset="0"/>
              <a:cs typeface="Arial" charset="0"/>
            </a:endParaRPr>
          </a:p>
        </p:txBody>
      </p:sp>
      <p:sp>
        <p:nvSpPr>
          <p:cNvPr id="4" name="ZoneTexte 3"/>
          <p:cNvSpPr txBox="1"/>
          <p:nvPr/>
        </p:nvSpPr>
        <p:spPr>
          <a:xfrm>
            <a:off x="772526" y="301917"/>
            <a:ext cx="10579100" cy="584775"/>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Jésus et les 4 </a:t>
            </a:r>
            <a:r>
              <a:rPr lang="fr-FR" sz="3200" dirty="0">
                <a:solidFill>
                  <a:schemeClr val="bg1"/>
                </a:solidFill>
                <a:latin typeface="Arial" charset="0"/>
                <a:ea typeface="Arial" charset="0"/>
                <a:cs typeface="Arial" charset="0"/>
              </a:rPr>
              <a:t>chants </a:t>
            </a:r>
            <a:r>
              <a:rPr lang="fr-FR" sz="3200" dirty="0" smtClean="0">
                <a:solidFill>
                  <a:schemeClr val="bg1"/>
                </a:solidFill>
                <a:latin typeface="Arial" charset="0"/>
                <a:ea typeface="Arial" charset="0"/>
                <a:cs typeface="Arial" charset="0"/>
              </a:rPr>
              <a:t>d’Esaïe</a:t>
            </a:r>
            <a:endParaRPr lang="fr-FR" sz="3200" dirty="0">
              <a:solidFill>
                <a:schemeClr val="bg1"/>
              </a:solidFill>
              <a:latin typeface="Arial" charset="0"/>
              <a:ea typeface="Arial" charset="0"/>
              <a:cs typeface="Arial" charset="0"/>
            </a:endParaRPr>
          </a:p>
        </p:txBody>
      </p:sp>
      <p:sp>
        <p:nvSpPr>
          <p:cNvPr id="5" name="ZoneTexte 4"/>
          <p:cNvSpPr txBox="1"/>
          <p:nvPr/>
        </p:nvSpPr>
        <p:spPr>
          <a:xfrm>
            <a:off x="772526" y="2596633"/>
            <a:ext cx="6144309"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 A u baptême de Jean </a:t>
            </a:r>
          </a:p>
        </p:txBody>
      </p:sp>
      <p:sp>
        <p:nvSpPr>
          <p:cNvPr id="6" name="ZoneTexte 5"/>
          <p:cNvSpPr txBox="1"/>
          <p:nvPr/>
        </p:nvSpPr>
        <p:spPr>
          <a:xfrm>
            <a:off x="3589010" y="3485560"/>
            <a:ext cx="4830595"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 Sa </a:t>
            </a:r>
            <a:r>
              <a:rPr lang="fr-FR" sz="2800" dirty="0">
                <a:solidFill>
                  <a:schemeClr val="bg1"/>
                </a:solidFill>
                <a:latin typeface="Arial" charset="0"/>
                <a:ea typeface="Arial" charset="0"/>
                <a:cs typeface="Arial" charset="0"/>
              </a:rPr>
              <a:t>mission </a:t>
            </a:r>
            <a:r>
              <a:rPr lang="fr-FR" sz="2800" dirty="0" smtClean="0">
                <a:solidFill>
                  <a:schemeClr val="bg1"/>
                </a:solidFill>
                <a:latin typeface="Arial" charset="0"/>
                <a:ea typeface="Arial" charset="0"/>
                <a:cs typeface="Arial" charset="0"/>
              </a:rPr>
              <a:t>de </a:t>
            </a:r>
            <a:r>
              <a:rPr lang="fr-FR" sz="2800" dirty="0">
                <a:solidFill>
                  <a:schemeClr val="bg1"/>
                </a:solidFill>
                <a:latin typeface="Arial" charset="0"/>
                <a:ea typeface="Arial" charset="0"/>
                <a:cs typeface="Arial" charset="0"/>
              </a:rPr>
              <a:t>Serviteur </a:t>
            </a:r>
            <a:endParaRPr lang="fr-FR" sz="2800" dirty="0" smtClean="0">
              <a:solidFill>
                <a:schemeClr val="bg1"/>
              </a:solidFill>
              <a:latin typeface="Arial" charset="0"/>
              <a:ea typeface="Arial" charset="0"/>
              <a:cs typeface="Arial" charset="0"/>
            </a:endParaRPr>
          </a:p>
        </p:txBody>
      </p:sp>
      <p:sp>
        <p:nvSpPr>
          <p:cNvPr id="7" name="ZoneTexte 6"/>
          <p:cNvSpPr txBox="1"/>
          <p:nvPr/>
        </p:nvSpPr>
        <p:spPr>
          <a:xfrm>
            <a:off x="7473057" y="4374487"/>
            <a:ext cx="4509145"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 Une mission, un service</a:t>
            </a:r>
            <a:endParaRPr lang="fr-FR" sz="2800" dirty="0">
              <a:solidFill>
                <a:schemeClr val="bg1"/>
              </a:solidFill>
              <a:latin typeface="Arial" charset="0"/>
              <a:ea typeface="Arial" charset="0"/>
              <a:cs typeface="Arial" charset="0"/>
            </a:endParaRPr>
          </a:p>
        </p:txBody>
      </p:sp>
      <p:sp>
        <p:nvSpPr>
          <p:cNvPr id="8" name="Ellipse 7"/>
          <p:cNvSpPr/>
          <p:nvPr/>
        </p:nvSpPr>
        <p:spPr>
          <a:xfrm>
            <a:off x="11351626" y="5955048"/>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28</a:t>
            </a:r>
            <a:endParaRPr lang="fr-FR" dirty="0">
              <a:solidFill>
                <a:srgbClr val="FFFF00"/>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val="909767857"/>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7792110"/>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dirty="0" smtClean="0"/>
                        <a:t>4 ETAPES</a:t>
                      </a:r>
                      <a:endParaRPr lang="fr-FR" dirty="0"/>
                    </a:p>
                  </a:txBody>
                  <a:tcPr/>
                </a:tc>
              </a:tr>
            </a:tbl>
          </a:graphicData>
        </a:graphic>
      </p:graphicFrame>
    </p:spTree>
    <p:extLst>
      <p:ext uri="{BB962C8B-B14F-4D97-AF65-F5344CB8AC3E}">
        <p14:creationId xmlns:p14="http://schemas.microsoft.com/office/powerpoint/2010/main" val="22500149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826168" y="1430991"/>
            <a:ext cx="10724148" cy="523220"/>
          </a:xfrm>
          <a:prstGeom prst="rect">
            <a:avLst/>
          </a:prstGeom>
          <a:noFill/>
          <a:ln>
            <a:solidFill>
              <a:schemeClr val="bg1"/>
            </a:solidFill>
          </a:ln>
        </p:spPr>
        <p:txBody>
          <a:bodyPr wrap="square" rtlCol="0">
            <a:spAutoFit/>
          </a:bodyPr>
          <a:lstStyle/>
          <a:p>
            <a:r>
              <a:rPr lang="fr-FR" sz="2800" dirty="0" smtClean="0">
                <a:solidFill>
                  <a:schemeClr val="bg1"/>
                </a:solidFill>
                <a:latin typeface="Arial" charset="0"/>
                <a:ea typeface="Arial" charset="0"/>
                <a:cs typeface="Arial" charset="0"/>
              </a:rPr>
              <a:t>3</a:t>
            </a:r>
            <a:r>
              <a:rPr lang="fr-FR" sz="2800" baseline="30000" dirty="0">
                <a:solidFill>
                  <a:schemeClr val="bg1"/>
                </a:solidFill>
                <a:latin typeface="Arial" charset="0"/>
                <a:ea typeface="Arial" charset="0"/>
                <a:cs typeface="Arial" charset="0"/>
              </a:rPr>
              <a:t>ème</a:t>
            </a:r>
            <a:r>
              <a:rPr lang="fr-FR" sz="2800" dirty="0" smtClean="0">
                <a:solidFill>
                  <a:schemeClr val="bg1"/>
                </a:solidFill>
                <a:latin typeface="Arial" charset="0"/>
                <a:ea typeface="Arial" charset="0"/>
                <a:cs typeface="Arial" charset="0"/>
              </a:rPr>
              <a:t> étape </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maltraité mais justifié </a:t>
            </a:r>
          </a:p>
        </p:txBody>
      </p:sp>
      <p:sp>
        <p:nvSpPr>
          <p:cNvPr id="3" name="ZoneTexte 2"/>
          <p:cNvSpPr txBox="1"/>
          <p:nvPr/>
        </p:nvSpPr>
        <p:spPr>
          <a:xfrm>
            <a:off x="826168" y="4180663"/>
            <a:ext cx="11030552" cy="1815882"/>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A </a:t>
            </a:r>
            <a:r>
              <a:rPr lang="fr-FR" sz="2800" dirty="0">
                <a:solidFill>
                  <a:schemeClr val="bg1"/>
                </a:solidFill>
                <a:latin typeface="Arial" charset="0"/>
                <a:ea typeface="Arial" charset="0"/>
                <a:cs typeface="Arial" charset="0"/>
              </a:rPr>
              <a:t>mesure </a:t>
            </a:r>
            <a:r>
              <a:rPr lang="fr-FR" sz="2800" dirty="0" smtClean="0">
                <a:solidFill>
                  <a:schemeClr val="bg1"/>
                </a:solidFill>
                <a:latin typeface="Arial" charset="0"/>
                <a:ea typeface="Arial" charset="0"/>
                <a:cs typeface="Arial" charset="0"/>
              </a:rPr>
              <a:t>qu</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il </a:t>
            </a:r>
            <a:r>
              <a:rPr lang="fr-FR" sz="2800" dirty="0">
                <a:solidFill>
                  <a:schemeClr val="bg1"/>
                </a:solidFill>
                <a:latin typeface="Arial" charset="0"/>
                <a:ea typeface="Arial" charset="0"/>
                <a:cs typeface="Arial" charset="0"/>
              </a:rPr>
              <a:t>avançait, les conflits et les tentations se </a:t>
            </a:r>
            <a:r>
              <a:rPr lang="fr-FR" sz="2800" dirty="0" smtClean="0">
                <a:solidFill>
                  <a:schemeClr val="bg1"/>
                </a:solidFill>
                <a:latin typeface="Arial" charset="0"/>
                <a:ea typeface="Arial" charset="0"/>
                <a:cs typeface="Arial" charset="0"/>
              </a:rPr>
              <a:t>multipliaient : </a:t>
            </a:r>
            <a:r>
              <a:rPr lang="fr-FR" sz="2800" dirty="0">
                <a:solidFill>
                  <a:schemeClr val="bg1"/>
                </a:solidFill>
                <a:latin typeface="Arial" charset="0"/>
                <a:ea typeface="Arial" charset="0"/>
                <a:cs typeface="Arial" charset="0"/>
              </a:rPr>
              <a:t>certains le tentaient pour </a:t>
            </a:r>
            <a:r>
              <a:rPr lang="fr-FR" sz="2800" dirty="0" smtClean="0">
                <a:solidFill>
                  <a:schemeClr val="bg1"/>
                </a:solidFill>
                <a:latin typeface="Arial" charset="0"/>
                <a:ea typeface="Arial" charset="0"/>
                <a:cs typeface="Arial" charset="0"/>
              </a:rPr>
              <a:t>qu</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il </a:t>
            </a:r>
            <a:r>
              <a:rPr lang="fr-FR" sz="2800" dirty="0">
                <a:solidFill>
                  <a:schemeClr val="bg1"/>
                </a:solidFill>
                <a:latin typeface="Arial" charset="0"/>
                <a:ea typeface="Arial" charset="0"/>
                <a:cs typeface="Arial" charset="0"/>
              </a:rPr>
              <a:t>cesse </a:t>
            </a:r>
            <a:r>
              <a:rPr lang="fr-FR" sz="2800" dirty="0" smtClean="0">
                <a:solidFill>
                  <a:schemeClr val="bg1"/>
                </a:solidFill>
                <a:latin typeface="Arial" charset="0"/>
                <a:ea typeface="Arial" charset="0"/>
                <a:cs typeface="Arial" charset="0"/>
              </a:rPr>
              <a:t>d</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aller </a:t>
            </a:r>
            <a:r>
              <a:rPr lang="fr-FR" sz="2800" dirty="0">
                <a:solidFill>
                  <a:schemeClr val="bg1"/>
                </a:solidFill>
                <a:latin typeface="Arial" charset="0"/>
                <a:ea typeface="Arial" charset="0"/>
                <a:cs typeface="Arial" charset="0"/>
              </a:rPr>
              <a:t>de </a:t>
            </a:r>
            <a:r>
              <a:rPr lang="fr-FR" sz="2800" dirty="0" smtClean="0">
                <a:solidFill>
                  <a:schemeClr val="bg1"/>
                </a:solidFill>
                <a:latin typeface="Arial" charset="0"/>
                <a:ea typeface="Arial" charset="0"/>
                <a:cs typeface="Arial" charset="0"/>
              </a:rPr>
              <a:t>l</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avant</a:t>
            </a:r>
            <a:r>
              <a:rPr lang="fr-FR" sz="2800" dirty="0">
                <a:solidFill>
                  <a:schemeClr val="bg1"/>
                </a:solidFill>
                <a:latin typeface="Arial" charset="0"/>
                <a:ea typeface="Arial" charset="0"/>
                <a:cs typeface="Arial" charset="0"/>
              </a:rPr>
              <a:t>, </a:t>
            </a:r>
            <a:r>
              <a:rPr lang="fr-FR" sz="2800" dirty="0" smtClean="0">
                <a:solidFill>
                  <a:schemeClr val="bg1"/>
                </a:solidFill>
                <a:latin typeface="Arial" charset="0"/>
                <a:ea typeface="Arial" charset="0"/>
                <a:cs typeface="Arial" charset="0"/>
              </a:rPr>
              <a:t>d</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autres </a:t>
            </a:r>
            <a:r>
              <a:rPr lang="fr-FR" sz="2800" dirty="0">
                <a:solidFill>
                  <a:schemeClr val="bg1"/>
                </a:solidFill>
                <a:latin typeface="Arial" charset="0"/>
                <a:ea typeface="Arial" charset="0"/>
                <a:cs typeface="Arial" charset="0"/>
              </a:rPr>
              <a:t>le persécutaient (</a:t>
            </a:r>
            <a:r>
              <a:rPr lang="fr-FR" sz="2800" dirty="0" smtClean="0">
                <a:solidFill>
                  <a:schemeClr val="bg1"/>
                </a:solidFill>
                <a:latin typeface="Arial" charset="0"/>
                <a:ea typeface="Arial" charset="0"/>
                <a:cs typeface="Arial" charset="0"/>
              </a:rPr>
              <a:t>Marc </a:t>
            </a:r>
            <a:r>
              <a:rPr lang="fr-FR" sz="2800" b="1" i="1" dirty="0" smtClean="0">
                <a:solidFill>
                  <a:schemeClr val="bg1"/>
                </a:solidFill>
                <a:latin typeface="Arial" charset="0"/>
                <a:ea typeface="Arial" charset="0"/>
                <a:cs typeface="Arial" charset="0"/>
              </a:rPr>
              <a:t>2</a:t>
            </a:r>
            <a:r>
              <a:rPr lang="fr-FR" sz="2800" dirty="0" smtClean="0">
                <a:solidFill>
                  <a:schemeClr val="bg1"/>
                </a:solidFill>
                <a:latin typeface="Arial" charset="0"/>
                <a:ea typeface="Arial" charset="0"/>
                <a:cs typeface="Arial" charset="0"/>
              </a:rPr>
              <a:t>, 1-28</a:t>
            </a:r>
            <a:r>
              <a:rPr lang="fr-FR" sz="2800" dirty="0">
                <a:solidFill>
                  <a:schemeClr val="bg1"/>
                </a:solidFill>
                <a:latin typeface="Arial" charset="0"/>
                <a:ea typeface="Arial" charset="0"/>
                <a:cs typeface="Arial" charset="0"/>
              </a:rPr>
              <a:t>; </a:t>
            </a:r>
            <a:r>
              <a:rPr lang="fr-FR" sz="2800" dirty="0" smtClean="0">
                <a:solidFill>
                  <a:schemeClr val="bg1"/>
                </a:solidFill>
                <a:latin typeface="Arial" charset="0"/>
                <a:ea typeface="Arial" charset="0"/>
                <a:cs typeface="Arial" charset="0"/>
              </a:rPr>
              <a:t>Esaïe </a:t>
            </a:r>
            <a:r>
              <a:rPr lang="fr-FR" sz="2800" b="1" i="1" dirty="0" smtClean="0">
                <a:solidFill>
                  <a:schemeClr val="bg1"/>
                </a:solidFill>
                <a:latin typeface="Arial" charset="0"/>
                <a:ea typeface="Arial" charset="0"/>
                <a:cs typeface="Arial" charset="0"/>
              </a:rPr>
              <a:t>50</a:t>
            </a:r>
            <a:r>
              <a:rPr lang="fr-FR" sz="2800" dirty="0" smtClean="0">
                <a:solidFill>
                  <a:schemeClr val="bg1"/>
                </a:solidFill>
                <a:latin typeface="Arial" charset="0"/>
                <a:ea typeface="Arial" charset="0"/>
                <a:cs typeface="Arial" charset="0"/>
              </a:rPr>
              <a:t>, 6</a:t>
            </a:r>
            <a:r>
              <a:rPr lang="fr-FR" sz="2800" dirty="0">
                <a:solidFill>
                  <a:schemeClr val="bg1"/>
                </a:solidFill>
                <a:latin typeface="Arial" charset="0"/>
                <a:ea typeface="Arial" charset="0"/>
                <a:cs typeface="Arial" charset="0"/>
              </a:rPr>
              <a:t>). On </a:t>
            </a:r>
            <a:r>
              <a:rPr lang="fr-FR" sz="2800" dirty="0" smtClean="0">
                <a:solidFill>
                  <a:schemeClr val="bg1"/>
                </a:solidFill>
                <a:latin typeface="Arial" charset="0"/>
                <a:ea typeface="Arial" charset="0"/>
                <a:cs typeface="Arial" charset="0"/>
              </a:rPr>
              <a:t>l</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accusait à tort, </a:t>
            </a:r>
            <a:r>
              <a:rPr lang="fr-FR" sz="2800" dirty="0">
                <a:solidFill>
                  <a:schemeClr val="bg1"/>
                </a:solidFill>
                <a:latin typeface="Arial" charset="0"/>
                <a:ea typeface="Arial" charset="0"/>
                <a:cs typeface="Arial" charset="0"/>
              </a:rPr>
              <a:t>on se moquait de lui, on le raillait. </a:t>
            </a:r>
          </a:p>
        </p:txBody>
      </p:sp>
      <p:sp>
        <p:nvSpPr>
          <p:cNvPr id="4" name="ZoneTexte 3"/>
          <p:cNvSpPr txBox="1"/>
          <p:nvPr/>
        </p:nvSpPr>
        <p:spPr>
          <a:xfrm>
            <a:off x="713874" y="578643"/>
            <a:ext cx="10579100" cy="584775"/>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Jésus et les 4 chants</a:t>
            </a:r>
            <a:endParaRPr lang="fr-FR" sz="3200" dirty="0">
              <a:solidFill>
                <a:schemeClr val="bg1"/>
              </a:solidFill>
              <a:latin typeface="Arial" charset="0"/>
              <a:ea typeface="Arial" charset="0"/>
              <a:cs typeface="Arial" charset="0"/>
            </a:endParaRPr>
          </a:p>
        </p:txBody>
      </p:sp>
      <p:sp>
        <p:nvSpPr>
          <p:cNvPr id="5" name="ZoneTexte 4"/>
          <p:cNvSpPr txBox="1"/>
          <p:nvPr/>
        </p:nvSpPr>
        <p:spPr>
          <a:xfrm>
            <a:off x="826168" y="2221784"/>
            <a:ext cx="10724148" cy="1815882"/>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Puis </a:t>
            </a:r>
            <a:r>
              <a:rPr lang="fr-FR" sz="2800" dirty="0">
                <a:solidFill>
                  <a:schemeClr val="bg1"/>
                </a:solidFill>
                <a:latin typeface="Arial" charset="0"/>
                <a:ea typeface="Arial" charset="0"/>
                <a:cs typeface="Arial" charset="0"/>
              </a:rPr>
              <a:t>il commença à servir, annonçant la Bonne Nouvelle du Royaume de Dieu (</a:t>
            </a:r>
            <a:r>
              <a:rPr lang="fr-FR" sz="2800" dirty="0" smtClean="0">
                <a:solidFill>
                  <a:schemeClr val="bg1"/>
                </a:solidFill>
                <a:latin typeface="Arial" charset="0"/>
                <a:ea typeface="Arial" charset="0"/>
                <a:cs typeface="Arial" charset="0"/>
              </a:rPr>
              <a:t>Marc </a:t>
            </a:r>
            <a:r>
              <a:rPr lang="fr-FR" sz="2800" u="sng" dirty="0" smtClean="0">
                <a:solidFill>
                  <a:schemeClr val="bg1"/>
                </a:solidFill>
                <a:latin typeface="Arial" charset="0"/>
                <a:ea typeface="Arial" charset="0"/>
                <a:cs typeface="Arial" charset="0"/>
              </a:rPr>
              <a:t>1</a:t>
            </a:r>
            <a:r>
              <a:rPr lang="fr-FR" sz="2800" dirty="0" smtClean="0">
                <a:solidFill>
                  <a:schemeClr val="bg1"/>
                </a:solidFill>
                <a:latin typeface="Arial" charset="0"/>
                <a:ea typeface="Arial" charset="0"/>
                <a:cs typeface="Arial" charset="0"/>
              </a:rPr>
              <a:t>, 15 ; Esaïe </a:t>
            </a:r>
            <a:r>
              <a:rPr lang="fr-FR" sz="2800" b="1" i="1" dirty="0" smtClean="0">
                <a:solidFill>
                  <a:schemeClr val="bg1"/>
                </a:solidFill>
                <a:latin typeface="Arial" charset="0"/>
                <a:ea typeface="Arial" charset="0"/>
                <a:cs typeface="Arial" charset="0"/>
              </a:rPr>
              <a:t>40</a:t>
            </a:r>
            <a:r>
              <a:rPr lang="fr-FR" sz="2800" dirty="0" smtClean="0">
                <a:solidFill>
                  <a:schemeClr val="bg1"/>
                </a:solidFill>
                <a:latin typeface="Arial" charset="0"/>
                <a:ea typeface="Arial" charset="0"/>
                <a:cs typeface="Arial" charset="0"/>
              </a:rPr>
              <a:t>, 9-10 </a:t>
            </a:r>
            <a:r>
              <a:rPr lang="fr-FR" sz="2800" dirty="0">
                <a:solidFill>
                  <a:schemeClr val="bg1"/>
                </a:solidFill>
                <a:latin typeface="Arial" charset="0"/>
                <a:ea typeface="Arial" charset="0"/>
                <a:cs typeface="Arial" charset="0"/>
              </a:rPr>
              <a:t>et </a:t>
            </a:r>
            <a:r>
              <a:rPr lang="fr-FR" sz="2800" b="1" i="1" dirty="0" smtClean="0">
                <a:solidFill>
                  <a:schemeClr val="bg1"/>
                </a:solidFill>
                <a:latin typeface="Arial" charset="0"/>
                <a:ea typeface="Arial" charset="0"/>
                <a:cs typeface="Arial" charset="0"/>
              </a:rPr>
              <a:t>52</a:t>
            </a:r>
            <a:r>
              <a:rPr lang="fr-FR" sz="2800" dirty="0" smtClean="0">
                <a:solidFill>
                  <a:schemeClr val="bg1"/>
                </a:solidFill>
                <a:latin typeface="Arial" charset="0"/>
                <a:ea typeface="Arial" charset="0"/>
                <a:cs typeface="Arial" charset="0"/>
              </a:rPr>
              <a:t>, 7), et </a:t>
            </a:r>
            <a:r>
              <a:rPr lang="fr-FR" sz="2800" dirty="0">
                <a:solidFill>
                  <a:schemeClr val="bg1"/>
                </a:solidFill>
                <a:latin typeface="Arial" charset="0"/>
                <a:ea typeface="Arial" charset="0"/>
                <a:cs typeface="Arial" charset="0"/>
              </a:rPr>
              <a:t>donnant une parole de réconfort à ceux qui étaient </a:t>
            </a:r>
            <a:r>
              <a:rPr lang="fr-FR" sz="2800" dirty="0" smtClean="0">
                <a:solidFill>
                  <a:schemeClr val="bg1"/>
                </a:solidFill>
                <a:latin typeface="Arial" charset="0"/>
                <a:ea typeface="Arial" charset="0"/>
                <a:cs typeface="Arial" charset="0"/>
              </a:rPr>
              <a:t>découragés (Marc </a:t>
            </a:r>
            <a:r>
              <a:rPr lang="fr-FR" sz="2800" b="1" i="1" dirty="0" smtClean="0">
                <a:solidFill>
                  <a:schemeClr val="bg1"/>
                </a:solidFill>
                <a:latin typeface="Arial" charset="0"/>
                <a:ea typeface="Arial" charset="0"/>
                <a:cs typeface="Arial" charset="0"/>
              </a:rPr>
              <a:t>6</a:t>
            </a:r>
            <a:r>
              <a:rPr lang="fr-FR" sz="2800" dirty="0" smtClean="0">
                <a:solidFill>
                  <a:schemeClr val="bg1"/>
                </a:solidFill>
                <a:latin typeface="Arial" charset="0"/>
                <a:ea typeface="Arial" charset="0"/>
                <a:cs typeface="Arial" charset="0"/>
              </a:rPr>
              <a:t>, 34 ; Es. </a:t>
            </a:r>
            <a:r>
              <a:rPr lang="fr-FR" sz="2800" b="1" i="1" dirty="0" smtClean="0">
                <a:solidFill>
                  <a:schemeClr val="bg1"/>
                </a:solidFill>
                <a:latin typeface="Arial" charset="0"/>
                <a:ea typeface="Arial" charset="0"/>
                <a:cs typeface="Arial" charset="0"/>
              </a:rPr>
              <a:t>50</a:t>
            </a:r>
            <a:r>
              <a:rPr lang="fr-FR" sz="2800" dirty="0" smtClean="0">
                <a:solidFill>
                  <a:schemeClr val="bg1"/>
                </a:solidFill>
                <a:latin typeface="Arial" charset="0"/>
                <a:ea typeface="Arial" charset="0"/>
                <a:cs typeface="Arial" charset="0"/>
              </a:rPr>
              <a:t>, 4)</a:t>
            </a:r>
            <a:endParaRPr lang="fr-FR" sz="2800" dirty="0">
              <a:solidFill>
                <a:schemeClr val="bg1"/>
              </a:solidFill>
              <a:latin typeface="Arial" charset="0"/>
              <a:ea typeface="Arial" charset="0"/>
              <a:cs typeface="Arial" charset="0"/>
            </a:endParaRPr>
          </a:p>
        </p:txBody>
      </p:sp>
      <p:sp>
        <p:nvSpPr>
          <p:cNvPr id="6" name="Ellipse 5"/>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29</a:t>
            </a:r>
            <a:endParaRPr lang="fr-FR" dirty="0">
              <a:solidFill>
                <a:srgbClr val="FFFF00"/>
              </a:solidFill>
            </a:endParaRPr>
          </a:p>
        </p:txBody>
      </p:sp>
      <p:sp>
        <p:nvSpPr>
          <p:cNvPr id="7" name="Rectangle 6"/>
          <p:cNvSpPr/>
          <p:nvPr/>
        </p:nvSpPr>
        <p:spPr>
          <a:xfrm>
            <a:off x="5535237" y="3244334"/>
            <a:ext cx="1121525" cy="369332"/>
          </a:xfrm>
          <a:prstGeom prst="rect">
            <a:avLst/>
          </a:prstGeom>
        </p:spPr>
        <p:txBody>
          <a:bodyPr wrap="none">
            <a:spAutoFit/>
          </a:bodyPr>
          <a:lstStyle/>
          <a:p>
            <a:r>
              <a:rPr lang="fr-FR" dirty="0"/>
              <a:t>4 CHANTS</a:t>
            </a:r>
          </a:p>
        </p:txBody>
      </p:sp>
      <p:graphicFrame>
        <p:nvGraphicFramePr>
          <p:cNvPr id="8" name="Tableau 7"/>
          <p:cNvGraphicFramePr>
            <a:graphicFrameLocks noGrp="1"/>
          </p:cNvGraphicFramePr>
          <p:nvPr>
            <p:extLst>
              <p:ext uri="{D42A27DB-BD31-4B8C-83A1-F6EECF244321}">
                <p14:modId xmlns:p14="http://schemas.microsoft.com/office/powerpoint/2010/main" val="384805959"/>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298685"/>
                <a:gridCol w="1298685"/>
                <a:gridCol w="1298685"/>
                <a:gridCol w="1298685"/>
                <a:gridCol w="1298685"/>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dirty="0" smtClean="0"/>
                        <a:t>4 ETAPES</a:t>
                      </a:r>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21350333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157" y="57311"/>
            <a:ext cx="4436615" cy="6673690"/>
          </a:xfrm>
          <a:prstGeom prst="rect">
            <a:avLst/>
          </a:prstGeom>
        </p:spPr>
      </p:pic>
      <p:sp>
        <p:nvSpPr>
          <p:cNvPr id="3" name="ZoneTexte 2"/>
          <p:cNvSpPr txBox="1"/>
          <p:nvPr/>
        </p:nvSpPr>
        <p:spPr>
          <a:xfrm>
            <a:off x="5626100" y="1908312"/>
            <a:ext cx="5943049" cy="3293209"/>
          </a:xfrm>
          <a:prstGeom prst="rect">
            <a:avLst/>
          </a:prstGeom>
          <a:noFill/>
        </p:spPr>
        <p:txBody>
          <a:bodyPr wrap="square" rtlCol="0">
            <a:spAutoFit/>
          </a:bodyPr>
          <a:lstStyle/>
          <a:p>
            <a:pPr algn="ctr"/>
            <a:r>
              <a:rPr lang="fr-FR" sz="4400" dirty="0">
                <a:solidFill>
                  <a:schemeClr val="bg1"/>
                </a:solidFill>
                <a:latin typeface="Arial" charset="0"/>
                <a:ea typeface="Arial" charset="0"/>
                <a:cs typeface="Arial" charset="0"/>
              </a:rPr>
              <a:t>E</a:t>
            </a:r>
            <a:r>
              <a:rPr lang="fr-FR" sz="4400" dirty="0" smtClean="0">
                <a:solidFill>
                  <a:schemeClr val="bg1"/>
                </a:solidFill>
                <a:latin typeface="Arial" charset="0"/>
                <a:ea typeface="Arial" charset="0"/>
                <a:cs typeface="Arial" charset="0"/>
              </a:rPr>
              <a:t>saïe</a:t>
            </a:r>
            <a:r>
              <a:rPr lang="fr-FR" sz="3600" dirty="0" smtClean="0">
                <a:solidFill>
                  <a:schemeClr val="bg1"/>
                </a:solidFill>
                <a:latin typeface="Arial" charset="0"/>
                <a:ea typeface="Arial" charset="0"/>
                <a:cs typeface="Arial" charset="0"/>
              </a:rPr>
              <a:t> </a:t>
            </a:r>
          </a:p>
          <a:p>
            <a:pPr algn="ctr"/>
            <a:endParaRPr lang="fr-FR" sz="3600" dirty="0" smtClean="0">
              <a:solidFill>
                <a:schemeClr val="bg1"/>
              </a:solidFill>
              <a:latin typeface="Arial" charset="0"/>
              <a:ea typeface="Arial" charset="0"/>
              <a:cs typeface="Arial" charset="0"/>
            </a:endParaRPr>
          </a:p>
          <a:p>
            <a:pPr algn="ctr"/>
            <a:r>
              <a:rPr lang="fr-FR" sz="3600" dirty="0" smtClean="0">
                <a:solidFill>
                  <a:schemeClr val="bg1"/>
                </a:solidFill>
                <a:latin typeface="Arial" charset="0"/>
                <a:ea typeface="Arial" charset="0"/>
                <a:cs typeface="Arial" charset="0"/>
              </a:rPr>
              <a:t>peint par Michel-Ange,</a:t>
            </a:r>
            <a:r>
              <a:rPr lang="fr-FR" sz="3600" dirty="0">
                <a:solidFill>
                  <a:schemeClr val="bg1"/>
                </a:solidFill>
                <a:latin typeface="Arial" charset="0"/>
                <a:ea typeface="Arial" charset="0"/>
                <a:cs typeface="Arial" charset="0"/>
              </a:rPr>
              <a:t/>
            </a:r>
            <a:br>
              <a:rPr lang="fr-FR" sz="3600" dirty="0">
                <a:solidFill>
                  <a:schemeClr val="bg1"/>
                </a:solidFill>
                <a:latin typeface="Arial" charset="0"/>
                <a:ea typeface="Arial" charset="0"/>
                <a:cs typeface="Arial" charset="0"/>
              </a:rPr>
            </a:br>
            <a:endParaRPr lang="fr-FR" sz="3600" dirty="0" smtClean="0">
              <a:solidFill>
                <a:schemeClr val="bg1"/>
              </a:solidFill>
              <a:latin typeface="Arial" charset="0"/>
              <a:ea typeface="Arial" charset="0"/>
              <a:cs typeface="Arial" charset="0"/>
            </a:endParaRPr>
          </a:p>
          <a:p>
            <a:pPr algn="ctr"/>
            <a:r>
              <a:rPr lang="fr-FR" sz="2800" dirty="0" smtClean="0">
                <a:solidFill>
                  <a:schemeClr val="bg1"/>
                </a:solidFill>
                <a:latin typeface="Arial" charset="0"/>
                <a:ea typeface="Arial" charset="0"/>
                <a:cs typeface="Arial" charset="0"/>
              </a:rPr>
              <a:t>fresques </a:t>
            </a:r>
            <a:r>
              <a:rPr lang="fr-FR" sz="2800" dirty="0">
                <a:solidFill>
                  <a:schemeClr val="bg1"/>
                </a:solidFill>
                <a:latin typeface="Arial" charset="0"/>
                <a:ea typeface="Arial" charset="0"/>
                <a:cs typeface="Arial" charset="0"/>
              </a:rPr>
              <a:t>de </a:t>
            </a:r>
            <a:r>
              <a:rPr lang="fr-FR" sz="2800" dirty="0" smtClean="0">
                <a:solidFill>
                  <a:schemeClr val="bg1"/>
                </a:solidFill>
                <a:latin typeface="Arial" charset="0"/>
                <a:ea typeface="Arial" charset="0"/>
                <a:cs typeface="Arial" charset="0"/>
              </a:rPr>
              <a:t>la chapelle Sixtine </a:t>
            </a:r>
          </a:p>
          <a:p>
            <a:pPr algn="ctr"/>
            <a:r>
              <a:rPr lang="fr-FR" sz="2800" dirty="0" smtClean="0">
                <a:solidFill>
                  <a:schemeClr val="bg1"/>
                </a:solidFill>
                <a:latin typeface="Arial" charset="0"/>
                <a:ea typeface="Arial" charset="0"/>
                <a:cs typeface="Arial" charset="0"/>
              </a:rPr>
              <a:t>(</a:t>
            </a:r>
            <a:r>
              <a:rPr lang="fr-FR" sz="2800" dirty="0">
                <a:solidFill>
                  <a:schemeClr val="bg1"/>
                </a:solidFill>
                <a:latin typeface="Arial" charset="0"/>
                <a:ea typeface="Arial" charset="0"/>
                <a:cs typeface="Arial" charset="0"/>
              </a:rPr>
              <a:t>1509</a:t>
            </a:r>
            <a:r>
              <a:rPr lang="fr-FR" sz="2800" dirty="0" smtClean="0">
                <a:solidFill>
                  <a:schemeClr val="bg1"/>
                </a:solidFill>
                <a:latin typeface="Arial" charset="0"/>
                <a:ea typeface="Arial" charset="0"/>
                <a:cs typeface="Arial" charset="0"/>
              </a:rPr>
              <a:t>)</a:t>
            </a:r>
            <a:endParaRPr lang="fr-FR" sz="2800" dirty="0">
              <a:solidFill>
                <a:schemeClr val="bg1"/>
              </a:solidFill>
              <a:latin typeface="Arial" charset="0"/>
              <a:ea typeface="Arial" charset="0"/>
              <a:cs typeface="Arial" charset="0"/>
            </a:endParaRPr>
          </a:p>
        </p:txBody>
      </p:sp>
      <p:sp>
        <p:nvSpPr>
          <p:cNvPr id="4" name="Ellipse 3"/>
          <p:cNvSpPr/>
          <p:nvPr/>
        </p:nvSpPr>
        <p:spPr>
          <a:xfrm>
            <a:off x="11521440" y="6151418"/>
            <a:ext cx="567641" cy="5343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a:t>
            </a:r>
            <a:endParaRPr lang="fr-FR" dirty="0"/>
          </a:p>
        </p:txBody>
      </p:sp>
    </p:spTree>
    <p:extLst>
      <p:ext uri="{BB962C8B-B14F-4D97-AF65-F5344CB8AC3E}">
        <p14:creationId xmlns:p14="http://schemas.microsoft.com/office/powerpoint/2010/main" val="163230641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733926" y="1139266"/>
            <a:ext cx="10724148" cy="523220"/>
          </a:xfrm>
          <a:prstGeom prst="rect">
            <a:avLst/>
          </a:prstGeom>
          <a:noFill/>
          <a:ln>
            <a:solidFill>
              <a:schemeClr val="bg1"/>
            </a:solidFill>
          </a:ln>
        </p:spPr>
        <p:txBody>
          <a:bodyPr wrap="square" rtlCol="0">
            <a:spAutoFit/>
          </a:bodyPr>
          <a:lstStyle/>
          <a:p>
            <a:r>
              <a:rPr lang="fr-FR" sz="2800" dirty="0" smtClean="0">
                <a:solidFill>
                  <a:schemeClr val="bg1"/>
                </a:solidFill>
                <a:latin typeface="Arial" charset="0"/>
                <a:ea typeface="Arial" charset="0"/>
                <a:cs typeface="Arial" charset="0"/>
              </a:rPr>
              <a:t>3</a:t>
            </a:r>
            <a:r>
              <a:rPr lang="fr-FR" sz="2800" baseline="30000" dirty="0">
                <a:solidFill>
                  <a:schemeClr val="bg1"/>
                </a:solidFill>
                <a:latin typeface="Arial" charset="0"/>
                <a:ea typeface="Arial" charset="0"/>
                <a:cs typeface="Arial" charset="0"/>
              </a:rPr>
              <a:t>ème</a:t>
            </a:r>
            <a:r>
              <a:rPr lang="fr-FR" sz="2800" dirty="0" smtClean="0">
                <a:solidFill>
                  <a:schemeClr val="bg1"/>
                </a:solidFill>
                <a:latin typeface="Arial" charset="0"/>
                <a:ea typeface="Arial" charset="0"/>
                <a:cs typeface="Arial" charset="0"/>
              </a:rPr>
              <a:t> étape </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suite </a:t>
            </a:r>
          </a:p>
        </p:txBody>
      </p:sp>
      <p:sp>
        <p:nvSpPr>
          <p:cNvPr id="3" name="ZoneTexte 2"/>
          <p:cNvSpPr txBox="1"/>
          <p:nvPr/>
        </p:nvSpPr>
        <p:spPr>
          <a:xfrm>
            <a:off x="733926" y="5782413"/>
            <a:ext cx="10724148"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C</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est </a:t>
            </a:r>
            <a:r>
              <a:rPr lang="fr-FR" sz="2800" dirty="0">
                <a:solidFill>
                  <a:schemeClr val="bg1"/>
                </a:solidFill>
                <a:latin typeface="Arial" charset="0"/>
                <a:ea typeface="Arial" charset="0"/>
                <a:cs typeface="Arial" charset="0"/>
              </a:rPr>
              <a:t>pourquoi les puissants décidèrent de le tuer (</a:t>
            </a:r>
            <a:r>
              <a:rPr lang="fr-FR" sz="2400" dirty="0" smtClean="0">
                <a:solidFill>
                  <a:schemeClr val="bg1"/>
                </a:solidFill>
                <a:latin typeface="Arial" charset="0"/>
                <a:ea typeface="Arial" charset="0"/>
                <a:cs typeface="Arial" charset="0"/>
              </a:rPr>
              <a:t>Marc </a:t>
            </a:r>
            <a:r>
              <a:rPr lang="fr-FR" sz="2400" b="1" i="1" dirty="0" smtClean="0">
                <a:solidFill>
                  <a:schemeClr val="bg1"/>
                </a:solidFill>
                <a:latin typeface="Arial" charset="0"/>
                <a:ea typeface="Arial" charset="0"/>
                <a:cs typeface="Arial" charset="0"/>
              </a:rPr>
              <a:t>3</a:t>
            </a:r>
            <a:r>
              <a:rPr lang="fr-FR" sz="2400" u="sng"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 6</a:t>
            </a:r>
            <a:r>
              <a:rPr lang="fr-FR" sz="2800" dirty="0" smtClean="0">
                <a:solidFill>
                  <a:schemeClr val="bg1"/>
                </a:solidFill>
                <a:latin typeface="Arial" charset="0"/>
                <a:ea typeface="Arial" charset="0"/>
                <a:cs typeface="Arial" charset="0"/>
              </a:rPr>
              <a:t>).</a:t>
            </a:r>
            <a:endParaRPr lang="fr-FR" sz="2800" dirty="0">
              <a:solidFill>
                <a:schemeClr val="bg1"/>
              </a:solidFill>
              <a:latin typeface="Arial" charset="0"/>
              <a:ea typeface="Arial" charset="0"/>
              <a:cs typeface="Arial" charset="0"/>
            </a:endParaRPr>
          </a:p>
        </p:txBody>
      </p:sp>
      <p:sp>
        <p:nvSpPr>
          <p:cNvPr id="4" name="ZoneTexte 3"/>
          <p:cNvSpPr txBox="1"/>
          <p:nvPr/>
        </p:nvSpPr>
        <p:spPr>
          <a:xfrm>
            <a:off x="733926" y="4190740"/>
            <a:ext cx="10724148" cy="1384995"/>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Jésus </a:t>
            </a:r>
            <a:r>
              <a:rPr lang="fr-FR" sz="2800" dirty="0">
                <a:solidFill>
                  <a:schemeClr val="bg1"/>
                </a:solidFill>
                <a:latin typeface="Arial" charset="0"/>
                <a:ea typeface="Arial" charset="0"/>
                <a:cs typeface="Arial" charset="0"/>
              </a:rPr>
              <a:t>dénonçait </a:t>
            </a:r>
            <a:r>
              <a:rPr lang="fr-FR" sz="2800" dirty="0" smtClean="0">
                <a:solidFill>
                  <a:schemeClr val="bg1"/>
                </a:solidFill>
                <a:latin typeface="Arial" charset="0"/>
                <a:ea typeface="Arial" charset="0"/>
                <a:cs typeface="Arial" charset="0"/>
              </a:rPr>
              <a:t>l</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injustice </a:t>
            </a:r>
            <a:r>
              <a:rPr lang="fr-FR" sz="2800" dirty="0">
                <a:solidFill>
                  <a:schemeClr val="bg1"/>
                </a:solidFill>
                <a:latin typeface="Arial" charset="0"/>
                <a:ea typeface="Arial" charset="0"/>
                <a:cs typeface="Arial" charset="0"/>
              </a:rPr>
              <a:t>du système </a:t>
            </a:r>
            <a:r>
              <a:rPr lang="fr-FR" sz="2800" dirty="0" smtClean="0">
                <a:solidFill>
                  <a:schemeClr val="bg1"/>
                </a:solidFill>
                <a:latin typeface="Arial" charset="0"/>
                <a:ea typeface="Arial" charset="0"/>
                <a:cs typeface="Arial" charset="0"/>
              </a:rPr>
              <a:t>mis en place par les </a:t>
            </a:r>
            <a:r>
              <a:rPr lang="fr-FR" sz="2800" dirty="0">
                <a:solidFill>
                  <a:schemeClr val="bg1"/>
                </a:solidFill>
                <a:latin typeface="Arial" charset="0"/>
                <a:ea typeface="Arial" charset="0"/>
                <a:cs typeface="Arial" charset="0"/>
              </a:rPr>
              <a:t>pharisiens </a:t>
            </a:r>
            <a:r>
              <a:rPr lang="fr-FR" sz="2400" dirty="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Matt. </a:t>
            </a:r>
            <a:r>
              <a:rPr lang="fr-FR" sz="2400" b="1" i="1" dirty="0" smtClean="0">
                <a:solidFill>
                  <a:schemeClr val="bg1"/>
                </a:solidFill>
                <a:latin typeface="Arial" charset="0"/>
                <a:ea typeface="Arial" charset="0"/>
                <a:cs typeface="Arial" charset="0"/>
              </a:rPr>
              <a:t>23</a:t>
            </a:r>
            <a:r>
              <a:rPr lang="fr-FR" sz="2400" dirty="0" smtClean="0">
                <a:solidFill>
                  <a:schemeClr val="bg1"/>
                </a:solidFill>
                <a:latin typeface="Arial" charset="0"/>
                <a:ea typeface="Arial" charset="0"/>
                <a:cs typeface="Arial" charset="0"/>
              </a:rPr>
              <a:t>, 1-39</a:t>
            </a:r>
            <a:r>
              <a:rPr lang="fr-FR" sz="2800" dirty="0" smtClean="0">
                <a:solidFill>
                  <a:schemeClr val="bg1"/>
                </a:solidFill>
                <a:latin typeface="Arial" charset="0"/>
                <a:ea typeface="Arial" charset="0"/>
                <a:cs typeface="Arial" charset="0"/>
              </a:rPr>
              <a:t>) et </a:t>
            </a:r>
            <a:r>
              <a:rPr lang="fr-FR" sz="2800" dirty="0">
                <a:solidFill>
                  <a:schemeClr val="bg1"/>
                </a:solidFill>
                <a:latin typeface="Arial" charset="0"/>
                <a:ea typeface="Arial" charset="0"/>
                <a:cs typeface="Arial" charset="0"/>
              </a:rPr>
              <a:t>le mauvais usage </a:t>
            </a:r>
            <a:r>
              <a:rPr lang="fr-FR" sz="2800" dirty="0" smtClean="0">
                <a:solidFill>
                  <a:schemeClr val="bg1"/>
                </a:solidFill>
                <a:latin typeface="Arial" charset="0"/>
                <a:ea typeface="Arial" charset="0"/>
                <a:cs typeface="Arial" charset="0"/>
              </a:rPr>
              <a:t>qu</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ils </a:t>
            </a:r>
            <a:r>
              <a:rPr lang="fr-FR" sz="2800" dirty="0">
                <a:solidFill>
                  <a:schemeClr val="bg1"/>
                </a:solidFill>
                <a:latin typeface="Arial" charset="0"/>
                <a:ea typeface="Arial" charset="0"/>
                <a:cs typeface="Arial" charset="0"/>
              </a:rPr>
              <a:t>faisaient de la loi de </a:t>
            </a:r>
            <a:r>
              <a:rPr lang="fr-FR" sz="2800" dirty="0" smtClean="0">
                <a:solidFill>
                  <a:schemeClr val="bg1"/>
                </a:solidFill>
                <a:latin typeface="Arial" charset="0"/>
                <a:ea typeface="Arial" charset="0"/>
                <a:cs typeface="Arial" charset="0"/>
              </a:rPr>
              <a:t>Dieu (</a:t>
            </a:r>
            <a:r>
              <a:rPr lang="fr-FR" sz="2400" dirty="0" smtClean="0">
                <a:solidFill>
                  <a:schemeClr val="bg1"/>
                </a:solidFill>
                <a:latin typeface="Arial" charset="0"/>
                <a:ea typeface="Arial" charset="0"/>
                <a:cs typeface="Arial" charset="0"/>
              </a:rPr>
              <a:t>Marc </a:t>
            </a:r>
            <a:r>
              <a:rPr lang="fr-FR" sz="2400" b="1" i="1" dirty="0" smtClean="0">
                <a:solidFill>
                  <a:schemeClr val="bg1"/>
                </a:solidFill>
                <a:latin typeface="Arial" charset="0"/>
                <a:ea typeface="Arial" charset="0"/>
                <a:cs typeface="Arial" charset="0"/>
              </a:rPr>
              <a:t>3</a:t>
            </a:r>
            <a:r>
              <a:rPr lang="fr-FR" sz="2400" dirty="0" smtClean="0">
                <a:solidFill>
                  <a:schemeClr val="bg1"/>
                </a:solidFill>
                <a:latin typeface="Arial" charset="0"/>
                <a:ea typeface="Arial" charset="0"/>
                <a:cs typeface="Arial" charset="0"/>
              </a:rPr>
              <a:t>, 4 </a:t>
            </a:r>
            <a:r>
              <a:rPr lang="fr-FR" sz="2400" dirty="0">
                <a:solidFill>
                  <a:schemeClr val="bg1"/>
                </a:solidFill>
                <a:latin typeface="Arial" charset="0"/>
                <a:ea typeface="Arial" charset="0"/>
                <a:cs typeface="Arial" charset="0"/>
              </a:rPr>
              <a:t>et </a:t>
            </a:r>
            <a:r>
              <a:rPr lang="fr-FR" sz="2400" b="1" i="1" dirty="0" smtClean="0">
                <a:solidFill>
                  <a:schemeClr val="bg1"/>
                </a:solidFill>
                <a:latin typeface="Arial" charset="0"/>
                <a:ea typeface="Arial" charset="0"/>
                <a:cs typeface="Arial" charset="0"/>
              </a:rPr>
              <a:t>7</a:t>
            </a:r>
            <a:r>
              <a:rPr lang="fr-FR" sz="2400" dirty="0" smtClean="0">
                <a:solidFill>
                  <a:schemeClr val="bg1"/>
                </a:solidFill>
                <a:latin typeface="Arial" charset="0"/>
                <a:ea typeface="Arial" charset="0"/>
                <a:cs typeface="Arial" charset="0"/>
              </a:rPr>
              <a:t>, 13-18 ; </a:t>
            </a:r>
            <a:r>
              <a:rPr lang="fr-FR" sz="2400" dirty="0">
                <a:solidFill>
                  <a:schemeClr val="bg1"/>
                </a:solidFill>
                <a:latin typeface="Arial" charset="0"/>
                <a:ea typeface="Arial" charset="0"/>
                <a:cs typeface="Arial" charset="0"/>
              </a:rPr>
              <a:t>Esaïe </a:t>
            </a:r>
            <a:r>
              <a:rPr lang="fr-FR" sz="2400" b="1" i="1" dirty="0" smtClean="0">
                <a:solidFill>
                  <a:schemeClr val="bg1"/>
                </a:solidFill>
                <a:latin typeface="Arial" charset="0"/>
                <a:ea typeface="Arial" charset="0"/>
                <a:cs typeface="Arial" charset="0"/>
              </a:rPr>
              <a:t>50</a:t>
            </a:r>
            <a:r>
              <a:rPr lang="fr-FR" sz="2400" dirty="0" smtClean="0">
                <a:solidFill>
                  <a:schemeClr val="bg1"/>
                </a:solidFill>
                <a:latin typeface="Arial" charset="0"/>
                <a:ea typeface="Arial" charset="0"/>
                <a:cs typeface="Arial" charset="0"/>
              </a:rPr>
              <a:t>, 8-9</a:t>
            </a:r>
            <a:r>
              <a:rPr lang="fr-FR" sz="2800" dirty="0" smtClean="0">
                <a:solidFill>
                  <a:schemeClr val="bg1"/>
                </a:solidFill>
                <a:latin typeface="Arial" charset="0"/>
                <a:ea typeface="Arial" charset="0"/>
                <a:cs typeface="Arial" charset="0"/>
              </a:rPr>
              <a:t>).</a:t>
            </a:r>
            <a:endParaRPr lang="fr-FR" sz="2800" dirty="0">
              <a:solidFill>
                <a:schemeClr val="bg1"/>
              </a:solidFill>
              <a:latin typeface="Arial" charset="0"/>
              <a:ea typeface="Arial" charset="0"/>
              <a:cs typeface="Arial" charset="0"/>
            </a:endParaRPr>
          </a:p>
        </p:txBody>
      </p:sp>
      <p:sp>
        <p:nvSpPr>
          <p:cNvPr id="5" name="ZoneTexte 4"/>
          <p:cNvSpPr txBox="1"/>
          <p:nvPr/>
        </p:nvSpPr>
        <p:spPr>
          <a:xfrm>
            <a:off x="713874" y="409366"/>
            <a:ext cx="10579100"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Jésus et les 4 chants</a:t>
            </a:r>
            <a:endParaRPr lang="fr-FR" sz="2800" dirty="0">
              <a:solidFill>
                <a:schemeClr val="bg1"/>
              </a:solidFill>
              <a:latin typeface="Arial" charset="0"/>
              <a:ea typeface="Arial" charset="0"/>
              <a:cs typeface="Arial" charset="0"/>
            </a:endParaRPr>
          </a:p>
        </p:txBody>
      </p:sp>
      <p:sp>
        <p:nvSpPr>
          <p:cNvPr id="6" name="ZoneTexte 5"/>
          <p:cNvSpPr txBox="1"/>
          <p:nvPr/>
        </p:nvSpPr>
        <p:spPr>
          <a:xfrm>
            <a:off x="641350" y="3029953"/>
            <a:ext cx="10724148"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Il n</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avait </a:t>
            </a:r>
            <a:r>
              <a:rPr lang="fr-FR" sz="2800" dirty="0">
                <a:solidFill>
                  <a:schemeClr val="bg1"/>
                </a:solidFill>
                <a:latin typeface="Arial" charset="0"/>
                <a:ea typeface="Arial" charset="0"/>
                <a:cs typeface="Arial" charset="0"/>
              </a:rPr>
              <a:t>pas peur et indiquait la source de son courage :</a:t>
            </a:r>
          </a:p>
          <a:p>
            <a:r>
              <a:rPr lang="fr-FR" sz="2800" i="1" dirty="0">
                <a:solidFill>
                  <a:schemeClr val="bg1"/>
                </a:solidFill>
                <a:latin typeface="Arial" charset="0"/>
                <a:ea typeface="Arial" charset="0"/>
                <a:cs typeface="Arial" charset="0"/>
              </a:rPr>
              <a:t>« Mon Père est toujours avec moi » </a:t>
            </a:r>
            <a:r>
              <a:rPr lang="fr-FR" sz="2800" dirty="0">
                <a:solidFill>
                  <a:schemeClr val="bg1"/>
                </a:solidFill>
                <a:latin typeface="Arial" charset="0"/>
                <a:ea typeface="Arial" charset="0"/>
                <a:cs typeface="Arial" charset="0"/>
              </a:rPr>
              <a:t>(</a:t>
            </a:r>
            <a:r>
              <a:rPr lang="fr-FR" sz="2400" dirty="0">
                <a:solidFill>
                  <a:schemeClr val="bg1"/>
                </a:solidFill>
                <a:latin typeface="Arial" charset="0"/>
                <a:ea typeface="Arial" charset="0"/>
                <a:cs typeface="Arial" charset="0"/>
              </a:rPr>
              <a:t>Jean </a:t>
            </a:r>
            <a:r>
              <a:rPr lang="fr-FR" sz="2400" b="1" i="1" dirty="0" smtClean="0">
                <a:solidFill>
                  <a:schemeClr val="bg1"/>
                </a:solidFill>
                <a:latin typeface="Arial" charset="0"/>
                <a:ea typeface="Arial" charset="0"/>
                <a:cs typeface="Arial" charset="0"/>
              </a:rPr>
              <a:t>16</a:t>
            </a:r>
            <a:r>
              <a:rPr lang="fr-FR" sz="2400" u="sng"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 32 ; </a:t>
            </a:r>
            <a:r>
              <a:rPr lang="fr-FR" sz="2400" dirty="0">
                <a:solidFill>
                  <a:schemeClr val="bg1"/>
                </a:solidFill>
                <a:latin typeface="Arial" charset="0"/>
                <a:ea typeface="Arial" charset="0"/>
                <a:cs typeface="Arial" charset="0"/>
              </a:rPr>
              <a:t>Esaïe </a:t>
            </a:r>
            <a:r>
              <a:rPr lang="fr-FR" sz="2400" b="1" i="1" dirty="0" smtClean="0">
                <a:solidFill>
                  <a:schemeClr val="bg1"/>
                </a:solidFill>
                <a:latin typeface="Arial" charset="0"/>
                <a:ea typeface="Arial" charset="0"/>
                <a:cs typeface="Arial" charset="0"/>
              </a:rPr>
              <a:t>50</a:t>
            </a:r>
            <a:r>
              <a:rPr lang="fr-FR" sz="2400" u="sng"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 8</a:t>
            </a:r>
            <a:r>
              <a:rPr lang="fr-FR" sz="2800" dirty="0" smtClean="0">
                <a:solidFill>
                  <a:schemeClr val="bg1"/>
                </a:solidFill>
                <a:latin typeface="Arial" charset="0"/>
                <a:ea typeface="Arial" charset="0"/>
                <a:cs typeface="Arial" charset="0"/>
              </a:rPr>
              <a:t>)</a:t>
            </a:r>
            <a:endParaRPr lang="fr-FR" sz="2800" dirty="0">
              <a:solidFill>
                <a:schemeClr val="bg1"/>
              </a:solidFill>
              <a:latin typeface="Arial" charset="0"/>
              <a:ea typeface="Arial" charset="0"/>
              <a:cs typeface="Arial" charset="0"/>
            </a:endParaRPr>
          </a:p>
        </p:txBody>
      </p:sp>
      <p:sp>
        <p:nvSpPr>
          <p:cNvPr id="8" name="ZoneTexte 7"/>
          <p:cNvSpPr txBox="1"/>
          <p:nvPr/>
        </p:nvSpPr>
        <p:spPr>
          <a:xfrm>
            <a:off x="713874" y="1869166"/>
            <a:ext cx="11375208"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Mais, comme Serviteur fidèle, il les défiait :</a:t>
            </a:r>
          </a:p>
          <a:p>
            <a:r>
              <a:rPr lang="fr-FR" sz="2800" i="1" dirty="0" smtClean="0">
                <a:solidFill>
                  <a:schemeClr val="bg1"/>
                </a:solidFill>
                <a:latin typeface="Arial" charset="0"/>
                <a:ea typeface="Arial" charset="0"/>
                <a:cs typeface="Arial" charset="0"/>
              </a:rPr>
              <a:t>« Qui d</a:t>
            </a:r>
            <a:r>
              <a:rPr lang="mr-IN" sz="2800" i="1" dirty="0" smtClean="0">
                <a:solidFill>
                  <a:schemeClr val="bg1"/>
                </a:solidFill>
                <a:latin typeface="Arial" charset="0"/>
                <a:ea typeface="Arial" charset="0"/>
                <a:cs typeface="Arial" charset="0"/>
              </a:rPr>
              <a:t>’</a:t>
            </a:r>
            <a:r>
              <a:rPr lang="fr-FR" sz="2800" i="1" dirty="0" smtClean="0">
                <a:solidFill>
                  <a:schemeClr val="bg1"/>
                </a:solidFill>
                <a:latin typeface="Arial" charset="0"/>
                <a:ea typeface="Arial" charset="0"/>
                <a:cs typeface="Arial" charset="0"/>
              </a:rPr>
              <a:t>entre vous me convaincra de péché ? » </a:t>
            </a:r>
            <a:r>
              <a:rPr lang="fr-FR" sz="28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Jean </a:t>
            </a:r>
            <a:r>
              <a:rPr lang="fr-FR" sz="2400" b="1" i="1" dirty="0" smtClean="0">
                <a:solidFill>
                  <a:schemeClr val="bg1"/>
                </a:solidFill>
                <a:latin typeface="Arial" charset="0"/>
                <a:ea typeface="Arial" charset="0"/>
                <a:cs typeface="Arial" charset="0"/>
              </a:rPr>
              <a:t>8</a:t>
            </a:r>
            <a:r>
              <a:rPr lang="fr-FR" sz="2400" u="sng"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 46 ; Esaïe </a:t>
            </a:r>
            <a:r>
              <a:rPr lang="fr-FR" sz="2400" b="1" i="1" dirty="0" smtClean="0">
                <a:solidFill>
                  <a:schemeClr val="bg1"/>
                </a:solidFill>
                <a:latin typeface="Arial" charset="0"/>
                <a:ea typeface="Arial" charset="0"/>
                <a:cs typeface="Arial" charset="0"/>
              </a:rPr>
              <a:t>50</a:t>
            </a:r>
            <a:r>
              <a:rPr lang="fr-FR" sz="2400" u="sng"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 8)</a:t>
            </a:r>
            <a:endParaRPr lang="fr-FR" sz="2400" dirty="0">
              <a:solidFill>
                <a:schemeClr val="bg1"/>
              </a:solidFill>
              <a:latin typeface="Arial" charset="0"/>
              <a:ea typeface="Arial" charset="0"/>
              <a:cs typeface="Arial" charset="0"/>
            </a:endParaRPr>
          </a:p>
        </p:txBody>
      </p:sp>
      <p:sp>
        <p:nvSpPr>
          <p:cNvPr id="9" name="Ellipse 8"/>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30</a:t>
            </a:r>
            <a:endParaRPr lang="fr-FR" dirty="0"/>
          </a:p>
        </p:txBody>
      </p:sp>
    </p:spTree>
    <p:extLst>
      <p:ext uri="{BB962C8B-B14F-4D97-AF65-F5344CB8AC3E}">
        <p14:creationId xmlns:p14="http://schemas.microsoft.com/office/powerpoint/2010/main" val="9046038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inVertical)">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barn(inVertical)">
                                      <p:cBhvr>
                                        <p:cTn id="20" dur="500"/>
                                        <p:tgtEl>
                                          <p:spTgt spid="4"/>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barn(inVertical)">
                                      <p:cBhvr>
                                        <p:cTn id="2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6" grpId="0"/>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713874" y="1923047"/>
            <a:ext cx="10519276" cy="1384995"/>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Incompris </a:t>
            </a:r>
            <a:r>
              <a:rPr lang="fr-FR" sz="2800" dirty="0">
                <a:solidFill>
                  <a:schemeClr val="bg1"/>
                </a:solidFill>
                <a:latin typeface="Arial" charset="0"/>
                <a:ea typeface="Arial" charset="0"/>
                <a:cs typeface="Arial" charset="0"/>
              </a:rPr>
              <a:t>même de ses amis, mais partageant le destin des pauvres, Jésus a assumé la </a:t>
            </a:r>
            <a:r>
              <a:rPr lang="fr-FR" sz="2800" dirty="0" smtClean="0">
                <a:solidFill>
                  <a:schemeClr val="bg1"/>
                </a:solidFill>
                <a:latin typeface="Arial" charset="0"/>
                <a:ea typeface="Arial" charset="0"/>
                <a:cs typeface="Arial" charset="0"/>
              </a:rPr>
              <a:t>4</a:t>
            </a:r>
            <a:r>
              <a:rPr lang="fr-FR" sz="2800" baseline="30000" dirty="0" smtClean="0">
                <a:solidFill>
                  <a:schemeClr val="bg1"/>
                </a:solidFill>
                <a:latin typeface="Arial" charset="0"/>
                <a:ea typeface="Arial" charset="0"/>
                <a:cs typeface="Arial" charset="0"/>
              </a:rPr>
              <a:t>ème</a:t>
            </a:r>
            <a:r>
              <a:rPr lang="fr-FR" sz="2800" dirty="0" smtClean="0">
                <a:solidFill>
                  <a:schemeClr val="bg1"/>
                </a:solidFill>
                <a:latin typeface="Arial" charset="0"/>
                <a:ea typeface="Arial" charset="0"/>
                <a:cs typeface="Arial" charset="0"/>
              </a:rPr>
              <a:t> </a:t>
            </a:r>
            <a:r>
              <a:rPr lang="fr-FR" sz="2800" dirty="0">
                <a:solidFill>
                  <a:schemeClr val="bg1"/>
                </a:solidFill>
                <a:latin typeface="Arial" charset="0"/>
                <a:ea typeface="Arial" charset="0"/>
                <a:cs typeface="Arial" charset="0"/>
              </a:rPr>
              <a:t>étape, </a:t>
            </a:r>
            <a:r>
              <a:rPr lang="fr-FR" sz="2800" dirty="0" smtClean="0">
                <a:solidFill>
                  <a:schemeClr val="bg1"/>
                </a:solidFill>
                <a:latin typeface="Arial" charset="0"/>
                <a:ea typeface="Arial" charset="0"/>
                <a:cs typeface="Arial" charset="0"/>
              </a:rPr>
              <a:t>l</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étape </a:t>
            </a:r>
            <a:r>
              <a:rPr lang="fr-FR" sz="2800" dirty="0">
                <a:solidFill>
                  <a:schemeClr val="bg1"/>
                </a:solidFill>
                <a:latin typeface="Arial" charset="0"/>
                <a:ea typeface="Arial" charset="0"/>
                <a:cs typeface="Arial" charset="0"/>
              </a:rPr>
              <a:t>de </a:t>
            </a:r>
            <a:r>
              <a:rPr lang="fr-FR" sz="2800" b="1" dirty="0">
                <a:solidFill>
                  <a:schemeClr val="bg1"/>
                </a:solidFill>
                <a:latin typeface="Arial" charset="0"/>
                <a:ea typeface="Arial" charset="0"/>
                <a:cs typeface="Arial" charset="0"/>
              </a:rPr>
              <a:t>la passion et de la souffrance</a:t>
            </a:r>
            <a:r>
              <a:rPr lang="fr-FR" sz="2800" dirty="0">
                <a:solidFill>
                  <a:schemeClr val="bg1"/>
                </a:solidFill>
                <a:latin typeface="Arial" charset="0"/>
                <a:ea typeface="Arial" charset="0"/>
                <a:cs typeface="Arial" charset="0"/>
              </a:rPr>
              <a:t> (</a:t>
            </a:r>
            <a:r>
              <a:rPr lang="fr-FR" sz="2800" dirty="0" smtClean="0">
                <a:solidFill>
                  <a:schemeClr val="bg1"/>
                </a:solidFill>
                <a:latin typeface="Arial" charset="0"/>
                <a:ea typeface="Arial" charset="0"/>
                <a:cs typeface="Arial" charset="0"/>
              </a:rPr>
              <a:t>Luc </a:t>
            </a:r>
            <a:r>
              <a:rPr lang="fr-FR" sz="2800" b="1" i="1" dirty="0" smtClean="0">
                <a:solidFill>
                  <a:schemeClr val="bg1"/>
                </a:solidFill>
                <a:latin typeface="Arial" charset="0"/>
                <a:ea typeface="Arial" charset="0"/>
                <a:cs typeface="Arial" charset="0"/>
              </a:rPr>
              <a:t>9</a:t>
            </a:r>
            <a:r>
              <a:rPr lang="fr-FR" sz="2800" dirty="0" smtClean="0">
                <a:solidFill>
                  <a:schemeClr val="bg1"/>
                </a:solidFill>
                <a:latin typeface="Arial" charset="0"/>
                <a:ea typeface="Arial" charset="0"/>
                <a:cs typeface="Arial" charset="0"/>
              </a:rPr>
              <a:t>, 22).</a:t>
            </a:r>
          </a:p>
        </p:txBody>
      </p:sp>
      <p:sp>
        <p:nvSpPr>
          <p:cNvPr id="3" name="ZoneTexte 2"/>
          <p:cNvSpPr txBox="1"/>
          <p:nvPr/>
        </p:nvSpPr>
        <p:spPr>
          <a:xfrm>
            <a:off x="713874" y="3687679"/>
            <a:ext cx="11016915" cy="1384995"/>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La </a:t>
            </a:r>
            <a:r>
              <a:rPr lang="fr-FR" sz="2800" dirty="0">
                <a:solidFill>
                  <a:schemeClr val="bg1"/>
                </a:solidFill>
                <a:latin typeface="Arial" charset="0"/>
                <a:ea typeface="Arial" charset="0"/>
                <a:cs typeface="Arial" charset="0"/>
              </a:rPr>
              <a:t>veille de sa </a:t>
            </a:r>
            <a:r>
              <a:rPr lang="fr-FR" sz="2800" dirty="0" smtClean="0">
                <a:solidFill>
                  <a:schemeClr val="bg1"/>
                </a:solidFill>
                <a:latin typeface="Arial" charset="0"/>
                <a:ea typeface="Arial" charset="0"/>
                <a:cs typeface="Arial" charset="0"/>
              </a:rPr>
              <a:t>mort</a:t>
            </a:r>
            <a:r>
              <a:rPr lang="fr-FR" sz="2800" dirty="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a:t>
            </a:r>
            <a:r>
              <a:rPr lang="fr-FR" sz="2800" dirty="0">
                <a:solidFill>
                  <a:schemeClr val="bg1"/>
                </a:solidFill>
                <a:latin typeface="Arial" charset="0"/>
                <a:ea typeface="Arial" charset="0"/>
                <a:cs typeface="Arial" charset="0"/>
              </a:rPr>
              <a:t>il se </a:t>
            </a:r>
            <a:r>
              <a:rPr lang="fr-FR" sz="2800" dirty="0" smtClean="0">
                <a:solidFill>
                  <a:schemeClr val="bg1"/>
                </a:solidFill>
                <a:latin typeface="Arial" charset="0"/>
                <a:ea typeface="Arial" charset="0"/>
                <a:cs typeface="Arial" charset="0"/>
              </a:rPr>
              <a:t>lève </a:t>
            </a:r>
            <a:r>
              <a:rPr lang="fr-FR" sz="2800" dirty="0">
                <a:solidFill>
                  <a:schemeClr val="bg1"/>
                </a:solidFill>
                <a:latin typeface="Arial" charset="0"/>
                <a:ea typeface="Arial" charset="0"/>
                <a:cs typeface="Arial" charset="0"/>
              </a:rPr>
              <a:t>de table pour laver les pieds de ses </a:t>
            </a:r>
            <a:r>
              <a:rPr lang="fr-FR" sz="2800" dirty="0" smtClean="0">
                <a:solidFill>
                  <a:schemeClr val="bg1"/>
                </a:solidFill>
                <a:latin typeface="Arial" charset="0"/>
                <a:ea typeface="Arial" charset="0"/>
                <a:cs typeface="Arial" charset="0"/>
              </a:rPr>
              <a:t>disciples, pour montrer encore </a:t>
            </a:r>
            <a:r>
              <a:rPr lang="fr-FR" sz="2800" dirty="0">
                <a:solidFill>
                  <a:schemeClr val="bg1"/>
                </a:solidFill>
                <a:latin typeface="Arial" charset="0"/>
                <a:ea typeface="Arial" charset="0"/>
                <a:cs typeface="Arial" charset="0"/>
              </a:rPr>
              <a:t>une fois </a:t>
            </a:r>
            <a:r>
              <a:rPr lang="fr-FR" sz="2800" dirty="0" smtClean="0">
                <a:solidFill>
                  <a:schemeClr val="bg1"/>
                </a:solidFill>
                <a:latin typeface="Arial" charset="0"/>
                <a:ea typeface="Arial" charset="0"/>
                <a:cs typeface="Arial" charset="0"/>
              </a:rPr>
              <a:t>clairement qu</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il </a:t>
            </a:r>
            <a:r>
              <a:rPr lang="fr-FR" sz="2800" dirty="0">
                <a:solidFill>
                  <a:schemeClr val="bg1"/>
                </a:solidFill>
                <a:latin typeface="Arial" charset="0"/>
                <a:ea typeface="Arial" charset="0"/>
                <a:cs typeface="Arial" charset="0"/>
              </a:rPr>
              <a:t>était bien le </a:t>
            </a:r>
            <a:r>
              <a:rPr lang="fr-FR" sz="2800" dirty="0" smtClean="0">
                <a:solidFill>
                  <a:schemeClr val="bg1"/>
                </a:solidFill>
                <a:latin typeface="Arial" charset="0"/>
                <a:ea typeface="Arial" charset="0"/>
                <a:cs typeface="Arial" charset="0"/>
              </a:rPr>
              <a:t>Serviteur, assumant </a:t>
            </a:r>
            <a:r>
              <a:rPr lang="fr-FR" sz="2800" dirty="0">
                <a:solidFill>
                  <a:schemeClr val="bg1"/>
                </a:solidFill>
                <a:latin typeface="Arial" charset="0"/>
                <a:ea typeface="Arial" charset="0"/>
                <a:cs typeface="Arial" charset="0"/>
              </a:rPr>
              <a:t>le rôle </a:t>
            </a:r>
            <a:r>
              <a:rPr lang="fr-FR" sz="2800" dirty="0" smtClean="0">
                <a:solidFill>
                  <a:schemeClr val="bg1"/>
                </a:solidFill>
                <a:latin typeface="Arial" charset="0"/>
                <a:ea typeface="Arial" charset="0"/>
                <a:cs typeface="Arial" charset="0"/>
              </a:rPr>
              <a:t>de serviteur subalterne (Jean </a:t>
            </a:r>
            <a:r>
              <a:rPr lang="fr-FR" sz="2800" b="1" i="1" dirty="0" smtClean="0">
                <a:solidFill>
                  <a:schemeClr val="bg1"/>
                </a:solidFill>
                <a:latin typeface="Arial" charset="0"/>
                <a:ea typeface="Arial" charset="0"/>
                <a:cs typeface="Arial" charset="0"/>
              </a:rPr>
              <a:t>13</a:t>
            </a:r>
            <a:r>
              <a:rPr lang="fr-FR" sz="2800" dirty="0" smtClean="0">
                <a:solidFill>
                  <a:schemeClr val="bg1"/>
                </a:solidFill>
                <a:latin typeface="Arial" charset="0"/>
                <a:ea typeface="Arial" charset="0"/>
                <a:cs typeface="Arial" charset="0"/>
              </a:rPr>
              <a:t>, 1-16).</a:t>
            </a:r>
            <a:endParaRPr lang="fr-FR" sz="2800" dirty="0">
              <a:solidFill>
                <a:schemeClr val="bg1"/>
              </a:solidFill>
              <a:latin typeface="Arial" charset="0"/>
              <a:ea typeface="Arial" charset="0"/>
              <a:cs typeface="Arial" charset="0"/>
            </a:endParaRPr>
          </a:p>
        </p:txBody>
      </p:sp>
      <p:sp>
        <p:nvSpPr>
          <p:cNvPr id="4" name="ZoneTexte 3"/>
          <p:cNvSpPr txBox="1"/>
          <p:nvPr/>
        </p:nvSpPr>
        <p:spPr>
          <a:xfrm>
            <a:off x="713874" y="578643"/>
            <a:ext cx="10579100" cy="584775"/>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Jésus et les 4 chants</a:t>
            </a:r>
            <a:endParaRPr lang="fr-FR" sz="3200" dirty="0">
              <a:solidFill>
                <a:schemeClr val="bg1"/>
              </a:solidFill>
              <a:latin typeface="Arial" charset="0"/>
              <a:ea typeface="Arial" charset="0"/>
              <a:cs typeface="Arial" charset="0"/>
            </a:endParaRPr>
          </a:p>
        </p:txBody>
      </p:sp>
      <p:sp>
        <p:nvSpPr>
          <p:cNvPr id="5" name="ZoneTexte 4"/>
          <p:cNvSpPr txBox="1"/>
          <p:nvPr/>
        </p:nvSpPr>
        <p:spPr>
          <a:xfrm>
            <a:off x="713874" y="1312400"/>
            <a:ext cx="10519276" cy="523220"/>
          </a:xfrm>
          <a:prstGeom prst="rect">
            <a:avLst/>
          </a:prstGeom>
          <a:noFill/>
          <a:ln>
            <a:solidFill>
              <a:schemeClr val="bg1"/>
            </a:solidFill>
          </a:ln>
        </p:spPr>
        <p:txBody>
          <a:bodyPr wrap="square" rtlCol="0">
            <a:spAutoFit/>
          </a:bodyPr>
          <a:lstStyle/>
          <a:p>
            <a:r>
              <a:rPr lang="fr-FR" sz="2800" dirty="0" smtClean="0">
                <a:solidFill>
                  <a:schemeClr val="bg1"/>
                </a:solidFill>
                <a:latin typeface="Arial" charset="0"/>
                <a:ea typeface="Arial" charset="0"/>
                <a:cs typeface="Arial" charset="0"/>
              </a:rPr>
              <a:t>4</a:t>
            </a:r>
            <a:r>
              <a:rPr lang="fr-FR" sz="2800" baseline="30000" dirty="0" smtClean="0">
                <a:solidFill>
                  <a:schemeClr val="bg1"/>
                </a:solidFill>
                <a:latin typeface="Arial" charset="0"/>
                <a:ea typeface="Arial" charset="0"/>
                <a:cs typeface="Arial" charset="0"/>
              </a:rPr>
              <a:t>ème</a:t>
            </a:r>
            <a:r>
              <a:rPr lang="fr-FR" sz="2800" dirty="0" smtClean="0">
                <a:solidFill>
                  <a:schemeClr val="bg1"/>
                </a:solidFill>
                <a:latin typeface="Arial" charset="0"/>
                <a:ea typeface="Arial" charset="0"/>
                <a:cs typeface="Arial" charset="0"/>
              </a:rPr>
              <a:t> étape </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le serviteur souffrant </a:t>
            </a:r>
          </a:p>
        </p:txBody>
      </p:sp>
      <p:sp>
        <p:nvSpPr>
          <p:cNvPr id="6" name="Ellipse 5"/>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31</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360491796"/>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7792110"/>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dirty="0" smtClean="0"/>
                        <a:t>4 ETAPES </a:t>
                      </a:r>
                      <a:r>
                        <a:rPr lang="mr-IN" dirty="0" smtClean="0"/>
                        <a:t>–</a:t>
                      </a:r>
                      <a:r>
                        <a:rPr lang="fr-FR" dirty="0" smtClean="0"/>
                        <a:t> LA 4</a:t>
                      </a:r>
                      <a:r>
                        <a:rPr lang="fr-FR" baseline="30000" dirty="0" smtClean="0"/>
                        <a:t>ème</a:t>
                      </a:r>
                      <a:r>
                        <a:rPr lang="fr-FR" baseline="0" dirty="0" smtClean="0"/>
                        <a:t> !</a:t>
                      </a:r>
                      <a:endParaRPr lang="fr-FR" dirty="0"/>
                    </a:p>
                  </a:txBody>
                  <a:tcPr/>
                </a:tc>
              </a:tr>
            </a:tbl>
          </a:graphicData>
        </a:graphic>
      </p:graphicFrame>
    </p:spTree>
    <p:extLst>
      <p:ext uri="{BB962C8B-B14F-4D97-AF65-F5344CB8AC3E}">
        <p14:creationId xmlns:p14="http://schemas.microsoft.com/office/powerpoint/2010/main" val="10078794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1000" fill="hold"/>
                                        <p:tgtEl>
                                          <p:spTgt spid="3">
                                            <p:txEl>
                                              <p:pRg st="0" end="0"/>
                                            </p:txEl>
                                          </p:spTgt>
                                        </p:tgtEl>
                                        <p:attrNameLst>
                                          <p:attrName>ppt_w</p:attrName>
                                        </p:attrNameLst>
                                      </p:cBhvr>
                                      <p:tavLst>
                                        <p:tav tm="0">
                                          <p:val>
                                            <p:strVal val="#ppt_w*0.70"/>
                                          </p:val>
                                        </p:tav>
                                        <p:tav tm="100000">
                                          <p:val>
                                            <p:strVal val="#ppt_w"/>
                                          </p:val>
                                        </p:tav>
                                      </p:tavLst>
                                    </p:anim>
                                    <p:anim calcmode="lin" valueType="num">
                                      <p:cBhvr>
                                        <p:cTn id="15" dur="1000" fill="hold"/>
                                        <p:tgtEl>
                                          <p:spTgt spid="3">
                                            <p:txEl>
                                              <p:pRg st="0" end="0"/>
                                            </p:txEl>
                                          </p:spTgt>
                                        </p:tgtEl>
                                        <p:attrNameLst>
                                          <p:attrName>ppt_h</p:attrName>
                                        </p:attrNameLst>
                                      </p:cBhvr>
                                      <p:tavLst>
                                        <p:tav tm="0">
                                          <p:val>
                                            <p:strVal val="#ppt_h"/>
                                          </p:val>
                                        </p:tav>
                                        <p:tav tm="100000">
                                          <p:val>
                                            <p:strVal val="#ppt_h"/>
                                          </p:val>
                                        </p:tav>
                                      </p:tavLst>
                                    </p:anim>
                                    <p:animEffect transition="in" filter="fade">
                                      <p:cBhvr>
                                        <p:cTn id="16"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958850" y="1273341"/>
            <a:ext cx="10453338" cy="1938992"/>
          </a:xfrm>
          <a:prstGeom prst="rect">
            <a:avLst/>
          </a:prstGeom>
          <a:noFill/>
        </p:spPr>
        <p:txBody>
          <a:bodyPr wrap="square" rtlCol="0">
            <a:spAutoFit/>
          </a:bodyPr>
          <a:lstStyle/>
          <a:p>
            <a:pPr algn="just"/>
            <a:r>
              <a:rPr lang="fr-FR" sz="2400" dirty="0" smtClean="0">
                <a:solidFill>
                  <a:schemeClr val="bg1"/>
                </a:solidFill>
                <a:latin typeface="Arial" charset="0"/>
                <a:ea typeface="Arial" charset="0"/>
                <a:cs typeface="Arial" charset="0"/>
              </a:rPr>
              <a:t>Ils </a:t>
            </a:r>
            <a:r>
              <a:rPr lang="fr-FR" sz="2400" dirty="0">
                <a:solidFill>
                  <a:schemeClr val="bg1"/>
                </a:solidFill>
                <a:latin typeface="Arial" charset="0"/>
                <a:ea typeface="Arial" charset="0"/>
                <a:cs typeface="Arial" charset="0"/>
              </a:rPr>
              <a:t>crachèrent sur lui, se moquèrent de lui et le frappèrent, mais Jésus </a:t>
            </a:r>
            <a:r>
              <a:rPr lang="fr-FR" sz="2400" i="1" dirty="0">
                <a:solidFill>
                  <a:schemeClr val="bg1"/>
                </a:solidFill>
                <a:latin typeface="Arial" charset="0"/>
                <a:ea typeface="Arial" charset="0"/>
                <a:cs typeface="Arial" charset="0"/>
              </a:rPr>
              <a:t>« rendit son visage dur comme une pierre »</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(Es. </a:t>
            </a:r>
            <a:r>
              <a:rPr lang="fr-FR" sz="2400" b="1" i="1" dirty="0" smtClean="0">
                <a:solidFill>
                  <a:schemeClr val="bg1"/>
                </a:solidFill>
                <a:latin typeface="Arial" charset="0"/>
                <a:ea typeface="Arial" charset="0"/>
                <a:cs typeface="Arial" charset="0"/>
              </a:rPr>
              <a:t>50</a:t>
            </a:r>
            <a:r>
              <a:rPr lang="fr-FR" sz="2400" dirty="0" smtClean="0">
                <a:solidFill>
                  <a:schemeClr val="bg1"/>
                </a:solidFill>
                <a:latin typeface="Arial" charset="0"/>
                <a:ea typeface="Arial" charset="0"/>
                <a:cs typeface="Arial" charset="0"/>
              </a:rPr>
              <a:t>, 6-7 ; Jean </a:t>
            </a:r>
            <a:r>
              <a:rPr lang="fr-FR" sz="2400" b="1" i="1" dirty="0" smtClean="0">
                <a:solidFill>
                  <a:schemeClr val="bg1"/>
                </a:solidFill>
                <a:latin typeface="Arial" charset="0"/>
                <a:ea typeface="Arial" charset="0"/>
                <a:cs typeface="Arial" charset="0"/>
              </a:rPr>
              <a:t>18</a:t>
            </a:r>
            <a:r>
              <a:rPr lang="fr-FR" sz="2400" dirty="0" smtClean="0">
                <a:solidFill>
                  <a:schemeClr val="bg1"/>
                </a:solidFill>
                <a:latin typeface="Arial" charset="0"/>
                <a:ea typeface="Arial" charset="0"/>
                <a:cs typeface="Arial" charset="0"/>
              </a:rPr>
              <a:t>, 22-24 ; Matt. </a:t>
            </a:r>
            <a:r>
              <a:rPr lang="fr-FR" sz="2400" b="1" i="1" dirty="0" smtClean="0">
                <a:solidFill>
                  <a:schemeClr val="bg1"/>
                </a:solidFill>
                <a:latin typeface="Arial" charset="0"/>
                <a:ea typeface="Arial" charset="0"/>
                <a:cs typeface="Arial" charset="0"/>
              </a:rPr>
              <a:t>26</a:t>
            </a:r>
            <a:r>
              <a:rPr lang="fr-FR" sz="2400" dirty="0" smtClean="0">
                <a:solidFill>
                  <a:schemeClr val="bg1"/>
                </a:solidFill>
                <a:latin typeface="Arial" charset="0"/>
                <a:ea typeface="Arial" charset="0"/>
                <a:cs typeface="Arial" charset="0"/>
              </a:rPr>
              <a:t>, 67-68 ; Marc </a:t>
            </a:r>
            <a:r>
              <a:rPr lang="fr-FR" sz="2400" b="1" i="1" dirty="0" smtClean="0">
                <a:solidFill>
                  <a:schemeClr val="bg1"/>
                </a:solidFill>
                <a:latin typeface="Arial" charset="0"/>
                <a:ea typeface="Arial" charset="0"/>
                <a:cs typeface="Arial" charset="0"/>
              </a:rPr>
              <a:t>15</a:t>
            </a:r>
            <a:r>
              <a:rPr lang="fr-FR" sz="2400" dirty="0" smtClean="0">
                <a:solidFill>
                  <a:schemeClr val="bg1"/>
                </a:solidFill>
                <a:latin typeface="Arial" charset="0"/>
                <a:ea typeface="Arial" charset="0"/>
                <a:cs typeface="Arial" charset="0"/>
              </a:rPr>
              <a:t>, 19</a:t>
            </a:r>
            <a:r>
              <a:rPr lang="fr-FR" sz="2400" dirty="0">
                <a:solidFill>
                  <a:schemeClr val="bg1"/>
                </a:solidFill>
                <a:latin typeface="Arial" charset="0"/>
                <a:ea typeface="Arial" charset="0"/>
                <a:cs typeface="Arial" charset="0"/>
              </a:rPr>
              <a:t>), se tut et garda le silence, muet comme un agneau, sans répondre à ses accusateurs </a:t>
            </a:r>
            <a:r>
              <a:rPr lang="fr-FR" sz="2400" dirty="0" smtClean="0">
                <a:solidFill>
                  <a:schemeClr val="bg1"/>
                </a:solidFill>
                <a:latin typeface="Arial" charset="0"/>
                <a:ea typeface="Arial" charset="0"/>
                <a:cs typeface="Arial" charset="0"/>
              </a:rPr>
              <a:t>(Es. </a:t>
            </a:r>
            <a:r>
              <a:rPr lang="fr-FR" sz="2400" b="1" i="1" dirty="0" smtClean="0">
                <a:solidFill>
                  <a:schemeClr val="bg1"/>
                </a:solidFill>
                <a:latin typeface="Arial" charset="0"/>
                <a:ea typeface="Arial" charset="0"/>
                <a:cs typeface="Arial" charset="0"/>
              </a:rPr>
              <a:t>53</a:t>
            </a:r>
            <a:r>
              <a:rPr lang="fr-FR" sz="2400" dirty="0" smtClean="0">
                <a:solidFill>
                  <a:schemeClr val="bg1"/>
                </a:solidFill>
                <a:latin typeface="Arial" charset="0"/>
                <a:ea typeface="Arial" charset="0"/>
                <a:cs typeface="Arial" charset="0"/>
              </a:rPr>
              <a:t>, 7 ; Luc </a:t>
            </a:r>
            <a:r>
              <a:rPr lang="fr-FR" sz="2400" b="1" i="1" dirty="0" smtClean="0">
                <a:solidFill>
                  <a:schemeClr val="bg1"/>
                </a:solidFill>
                <a:latin typeface="Arial" charset="0"/>
                <a:ea typeface="Arial" charset="0"/>
                <a:cs typeface="Arial" charset="0"/>
              </a:rPr>
              <a:t>23</a:t>
            </a:r>
            <a:r>
              <a:rPr lang="fr-FR" sz="2400" dirty="0" smtClean="0">
                <a:solidFill>
                  <a:schemeClr val="bg1"/>
                </a:solidFill>
                <a:latin typeface="Arial" charset="0"/>
                <a:ea typeface="Arial" charset="0"/>
                <a:cs typeface="Arial" charset="0"/>
              </a:rPr>
              <a:t>, 9 ; Matt. </a:t>
            </a:r>
            <a:r>
              <a:rPr lang="fr-FR" sz="2400" b="1" i="1" dirty="0" smtClean="0">
                <a:solidFill>
                  <a:schemeClr val="bg1"/>
                </a:solidFill>
                <a:latin typeface="Arial" charset="0"/>
                <a:ea typeface="Arial" charset="0"/>
                <a:cs typeface="Arial" charset="0"/>
              </a:rPr>
              <a:t>26</a:t>
            </a:r>
            <a:r>
              <a:rPr lang="fr-FR" sz="2400" dirty="0" smtClean="0">
                <a:solidFill>
                  <a:schemeClr val="bg1"/>
                </a:solidFill>
                <a:latin typeface="Arial" charset="0"/>
                <a:ea typeface="Arial" charset="0"/>
                <a:cs typeface="Arial" charset="0"/>
              </a:rPr>
              <a:t>, 62-63).</a:t>
            </a:r>
            <a:endParaRPr lang="fr-FR" sz="2400" dirty="0">
              <a:solidFill>
                <a:schemeClr val="bg1"/>
              </a:solidFill>
              <a:latin typeface="Arial" charset="0"/>
              <a:ea typeface="Arial" charset="0"/>
              <a:cs typeface="Arial" charset="0"/>
            </a:endParaRPr>
          </a:p>
        </p:txBody>
      </p:sp>
      <p:sp>
        <p:nvSpPr>
          <p:cNvPr id="3" name="ZoneTexte 2"/>
          <p:cNvSpPr txBox="1"/>
          <p:nvPr/>
        </p:nvSpPr>
        <p:spPr>
          <a:xfrm>
            <a:off x="958850" y="3570725"/>
            <a:ext cx="10274300" cy="1200329"/>
          </a:xfrm>
          <a:prstGeom prst="rect">
            <a:avLst/>
          </a:prstGeom>
          <a:noFill/>
        </p:spPr>
        <p:txBody>
          <a:bodyPr wrap="square" rtlCol="0">
            <a:spAutoFit/>
          </a:bodyPr>
          <a:lstStyle/>
          <a:p>
            <a:r>
              <a:rPr lang="fr-FR" sz="2400" dirty="0" smtClean="0">
                <a:solidFill>
                  <a:schemeClr val="bg1"/>
                </a:solidFill>
                <a:latin typeface="Arial" charset="0"/>
                <a:ea typeface="Arial" charset="0"/>
                <a:cs typeface="Arial" charset="0"/>
              </a:rPr>
              <a:t>Il </a:t>
            </a:r>
            <a:r>
              <a:rPr lang="fr-FR" sz="2400" dirty="0">
                <a:solidFill>
                  <a:schemeClr val="bg1"/>
                </a:solidFill>
                <a:latin typeface="Arial" charset="0"/>
                <a:ea typeface="Arial" charset="0"/>
                <a:cs typeface="Arial" charset="0"/>
              </a:rPr>
              <a:t>donna sa vie pour la défense de la justice </a:t>
            </a:r>
            <a:r>
              <a:rPr lang="fr-FR" sz="2400" dirty="0" smtClean="0">
                <a:solidFill>
                  <a:schemeClr val="bg1"/>
                </a:solidFill>
                <a:latin typeface="Arial" charset="0"/>
                <a:ea typeface="Arial" charset="0"/>
                <a:cs typeface="Arial" charset="0"/>
              </a:rPr>
              <a:t>qu</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il </a:t>
            </a:r>
            <a:r>
              <a:rPr lang="fr-FR" sz="2400" dirty="0">
                <a:solidFill>
                  <a:schemeClr val="bg1"/>
                </a:solidFill>
                <a:latin typeface="Arial" charset="0"/>
                <a:ea typeface="Arial" charset="0"/>
                <a:cs typeface="Arial" charset="0"/>
              </a:rPr>
              <a:t>avait toujours annoncée, </a:t>
            </a:r>
            <a:endParaRPr lang="fr-FR" sz="2400" dirty="0" smtClean="0">
              <a:solidFill>
                <a:schemeClr val="bg1"/>
              </a:solidFill>
              <a:latin typeface="Arial" charset="0"/>
              <a:ea typeface="Arial" charset="0"/>
              <a:cs typeface="Arial" charset="0"/>
            </a:endParaRPr>
          </a:p>
          <a:p>
            <a:r>
              <a:rPr lang="fr-FR" sz="2400" dirty="0" smtClean="0">
                <a:solidFill>
                  <a:schemeClr val="bg1"/>
                </a:solidFill>
                <a:latin typeface="Arial" charset="0"/>
                <a:ea typeface="Arial" charset="0"/>
                <a:cs typeface="Arial" charset="0"/>
              </a:rPr>
              <a:t>il </a:t>
            </a:r>
            <a:r>
              <a:rPr lang="fr-FR" sz="2400" dirty="0">
                <a:solidFill>
                  <a:schemeClr val="bg1"/>
                </a:solidFill>
                <a:latin typeface="Arial" charset="0"/>
                <a:ea typeface="Arial" charset="0"/>
                <a:cs typeface="Arial" charset="0"/>
              </a:rPr>
              <a:t>prit sur lui les </a:t>
            </a:r>
            <a:r>
              <a:rPr lang="fr-FR" sz="2400" dirty="0" smtClean="0">
                <a:solidFill>
                  <a:schemeClr val="bg1"/>
                </a:solidFill>
                <a:latin typeface="Arial" charset="0"/>
                <a:ea typeface="Arial" charset="0"/>
                <a:cs typeface="Arial" charset="0"/>
              </a:rPr>
              <a:t>péchés du </a:t>
            </a:r>
            <a:r>
              <a:rPr lang="fr-FR" sz="2400" dirty="0">
                <a:solidFill>
                  <a:schemeClr val="bg1"/>
                </a:solidFill>
                <a:latin typeface="Arial" charset="0"/>
                <a:ea typeface="Arial" charset="0"/>
                <a:cs typeface="Arial" charset="0"/>
              </a:rPr>
              <a:t>peuple (</a:t>
            </a:r>
            <a:r>
              <a:rPr lang="fr-FR" sz="2400" dirty="0" smtClean="0">
                <a:solidFill>
                  <a:schemeClr val="bg1"/>
                </a:solidFill>
                <a:latin typeface="Arial" charset="0"/>
                <a:ea typeface="Arial" charset="0"/>
                <a:cs typeface="Arial" charset="0"/>
              </a:rPr>
              <a:t>Matt. </a:t>
            </a:r>
            <a:r>
              <a:rPr lang="fr-FR" sz="2400" b="1" i="1" dirty="0" smtClean="0">
                <a:solidFill>
                  <a:schemeClr val="bg1"/>
                </a:solidFill>
                <a:latin typeface="Arial" charset="0"/>
                <a:ea typeface="Arial" charset="0"/>
                <a:cs typeface="Arial" charset="0"/>
              </a:rPr>
              <a:t>8</a:t>
            </a:r>
            <a:r>
              <a:rPr lang="fr-FR" sz="2400" dirty="0" smtClean="0">
                <a:solidFill>
                  <a:schemeClr val="bg1"/>
                </a:solidFill>
                <a:latin typeface="Arial" charset="0"/>
                <a:ea typeface="Arial" charset="0"/>
                <a:cs typeface="Arial" charset="0"/>
              </a:rPr>
              <a:t>, 17 ; Esaïe </a:t>
            </a:r>
            <a:r>
              <a:rPr lang="fr-FR" sz="2400" b="1" i="1" dirty="0" smtClean="0">
                <a:solidFill>
                  <a:schemeClr val="bg1"/>
                </a:solidFill>
                <a:latin typeface="Arial" charset="0"/>
                <a:ea typeface="Arial" charset="0"/>
                <a:cs typeface="Arial" charset="0"/>
              </a:rPr>
              <a:t>53</a:t>
            </a:r>
            <a:r>
              <a:rPr lang="fr-FR" sz="2400" dirty="0" smtClean="0">
                <a:solidFill>
                  <a:schemeClr val="bg1"/>
                </a:solidFill>
                <a:latin typeface="Arial" charset="0"/>
                <a:ea typeface="Arial" charset="0"/>
                <a:cs typeface="Arial" charset="0"/>
              </a:rPr>
              <a:t>, 12</a:t>
            </a:r>
            <a:r>
              <a:rPr lang="fr-FR" sz="2400" dirty="0">
                <a:solidFill>
                  <a:schemeClr val="bg1"/>
                </a:solidFill>
                <a:latin typeface="Arial" charset="0"/>
                <a:ea typeface="Arial" charset="0"/>
                <a:cs typeface="Arial" charset="0"/>
              </a:rPr>
              <a:t>). </a:t>
            </a:r>
            <a:endParaRPr lang="fr-FR" sz="2400" dirty="0" smtClean="0">
              <a:solidFill>
                <a:schemeClr val="bg1"/>
              </a:solidFill>
              <a:latin typeface="Arial" charset="0"/>
              <a:ea typeface="Arial" charset="0"/>
              <a:cs typeface="Arial" charset="0"/>
            </a:endParaRPr>
          </a:p>
          <a:p>
            <a:r>
              <a:rPr lang="fr-FR" sz="2400" dirty="0" smtClean="0">
                <a:solidFill>
                  <a:schemeClr val="bg1"/>
                </a:solidFill>
                <a:latin typeface="Arial" charset="0"/>
                <a:ea typeface="Arial" charset="0"/>
                <a:cs typeface="Arial" charset="0"/>
              </a:rPr>
              <a:t>Il remet son esprit </a:t>
            </a:r>
            <a:r>
              <a:rPr lang="fr-FR" sz="2400" dirty="0">
                <a:solidFill>
                  <a:schemeClr val="bg1"/>
                </a:solidFill>
                <a:latin typeface="Arial" charset="0"/>
                <a:ea typeface="Arial" charset="0"/>
                <a:cs typeface="Arial" charset="0"/>
              </a:rPr>
              <a:t>en disant : « </a:t>
            </a:r>
            <a:r>
              <a:rPr lang="fr-FR" sz="2400" dirty="0" smtClean="0">
                <a:solidFill>
                  <a:schemeClr val="bg1"/>
                </a:solidFill>
                <a:latin typeface="Arial" charset="0"/>
                <a:ea typeface="Arial" charset="0"/>
                <a:cs typeface="Arial" charset="0"/>
              </a:rPr>
              <a:t>C</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est accompli</a:t>
            </a:r>
            <a:r>
              <a:rPr lang="fr-FR" sz="2400" dirty="0">
                <a:solidFill>
                  <a:schemeClr val="bg1"/>
                </a:solidFill>
                <a:latin typeface="Arial" charset="0"/>
                <a:ea typeface="Arial" charset="0"/>
                <a:cs typeface="Arial" charset="0"/>
              </a:rPr>
              <a:t> » (</a:t>
            </a:r>
            <a:r>
              <a:rPr lang="fr-FR" sz="2400" dirty="0" smtClean="0">
                <a:solidFill>
                  <a:schemeClr val="bg1"/>
                </a:solidFill>
                <a:latin typeface="Arial" charset="0"/>
                <a:ea typeface="Arial" charset="0"/>
                <a:cs typeface="Arial" charset="0"/>
              </a:rPr>
              <a:t>Jean </a:t>
            </a:r>
            <a:r>
              <a:rPr lang="fr-FR" sz="2400" b="1" i="1" dirty="0" smtClean="0">
                <a:solidFill>
                  <a:schemeClr val="bg1"/>
                </a:solidFill>
                <a:latin typeface="Arial" charset="0"/>
                <a:ea typeface="Arial" charset="0"/>
                <a:cs typeface="Arial" charset="0"/>
              </a:rPr>
              <a:t>19</a:t>
            </a:r>
            <a:r>
              <a:rPr lang="fr-FR" sz="2400" dirty="0" smtClean="0">
                <a:solidFill>
                  <a:schemeClr val="bg1"/>
                </a:solidFill>
                <a:latin typeface="Arial" charset="0"/>
                <a:ea typeface="Arial" charset="0"/>
                <a:cs typeface="Arial" charset="0"/>
              </a:rPr>
              <a:t>, 30).</a:t>
            </a:r>
            <a:endParaRPr lang="fr-FR" sz="2400" dirty="0">
              <a:solidFill>
                <a:schemeClr val="bg1"/>
              </a:solidFill>
              <a:latin typeface="Arial" charset="0"/>
              <a:ea typeface="Arial" charset="0"/>
              <a:cs typeface="Arial" charset="0"/>
            </a:endParaRPr>
          </a:p>
        </p:txBody>
      </p:sp>
      <p:sp>
        <p:nvSpPr>
          <p:cNvPr id="4" name="ZoneTexte 3"/>
          <p:cNvSpPr txBox="1"/>
          <p:nvPr/>
        </p:nvSpPr>
        <p:spPr>
          <a:xfrm>
            <a:off x="1075155" y="634713"/>
            <a:ext cx="10274300" cy="461665"/>
          </a:xfrm>
          <a:prstGeom prst="rect">
            <a:avLst/>
          </a:prstGeom>
          <a:noFill/>
        </p:spPr>
        <p:txBody>
          <a:bodyPr wrap="square" rtlCol="0">
            <a:spAutoFit/>
          </a:bodyPr>
          <a:lstStyle/>
          <a:p>
            <a:r>
              <a:rPr lang="fr-FR" sz="2400" dirty="0" smtClean="0">
                <a:solidFill>
                  <a:schemeClr val="bg1"/>
                </a:solidFill>
                <a:latin typeface="Arial" charset="0"/>
                <a:ea typeface="Arial" charset="0"/>
                <a:cs typeface="Arial" charset="0"/>
              </a:rPr>
              <a:t>4</a:t>
            </a:r>
            <a:r>
              <a:rPr lang="fr-FR" sz="2400" baseline="30000" dirty="0" smtClean="0">
                <a:solidFill>
                  <a:schemeClr val="bg1"/>
                </a:solidFill>
                <a:latin typeface="Arial" charset="0"/>
                <a:ea typeface="Arial" charset="0"/>
                <a:cs typeface="Arial" charset="0"/>
              </a:rPr>
              <a:t>ème</a:t>
            </a:r>
            <a:r>
              <a:rPr lang="fr-FR" sz="2400" dirty="0" smtClean="0">
                <a:solidFill>
                  <a:schemeClr val="bg1"/>
                </a:solidFill>
                <a:latin typeface="Arial" charset="0"/>
                <a:ea typeface="Arial" charset="0"/>
                <a:cs typeface="Arial" charset="0"/>
              </a:rPr>
              <a:t> </a:t>
            </a:r>
            <a:r>
              <a:rPr lang="fr-FR" sz="2400" dirty="0">
                <a:solidFill>
                  <a:schemeClr val="bg1"/>
                </a:solidFill>
                <a:latin typeface="Arial" charset="0"/>
                <a:ea typeface="Arial" charset="0"/>
                <a:cs typeface="Arial" charset="0"/>
              </a:rPr>
              <a:t>étape </a:t>
            </a:r>
            <a:r>
              <a:rPr lang="mr-IN" sz="2400" dirty="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 suite</a:t>
            </a:r>
          </a:p>
        </p:txBody>
      </p:sp>
      <p:sp>
        <p:nvSpPr>
          <p:cNvPr id="5" name="ZoneTexte 4"/>
          <p:cNvSpPr txBox="1"/>
          <p:nvPr/>
        </p:nvSpPr>
        <p:spPr>
          <a:xfrm>
            <a:off x="958850" y="5129446"/>
            <a:ext cx="10639592" cy="1200329"/>
          </a:xfrm>
          <a:prstGeom prst="rect">
            <a:avLst/>
          </a:prstGeom>
          <a:noFill/>
        </p:spPr>
        <p:txBody>
          <a:bodyPr wrap="square" rtlCol="0">
            <a:spAutoFit/>
          </a:bodyPr>
          <a:lstStyle/>
          <a:p>
            <a:pPr algn="just"/>
            <a:r>
              <a:rPr lang="fr-FR" sz="2400" dirty="0">
                <a:solidFill>
                  <a:schemeClr val="bg1"/>
                </a:solidFill>
                <a:latin typeface="Arial" charset="0"/>
                <a:ea typeface="Arial" charset="0"/>
                <a:cs typeface="Arial" charset="0"/>
              </a:rPr>
              <a:t>L</a:t>
            </a:r>
            <a:r>
              <a:rPr lang="fr-FR" sz="2400" dirty="0" smtClean="0">
                <a:solidFill>
                  <a:schemeClr val="bg1"/>
                </a:solidFill>
                <a:latin typeface="Arial" charset="0"/>
                <a:ea typeface="Arial" charset="0"/>
                <a:cs typeface="Arial" charset="0"/>
              </a:rPr>
              <a:t>e </a:t>
            </a:r>
            <a:r>
              <a:rPr lang="fr-FR" sz="2400" dirty="0">
                <a:solidFill>
                  <a:schemeClr val="bg1"/>
                </a:solidFill>
                <a:latin typeface="Arial" charset="0"/>
                <a:ea typeface="Arial" charset="0"/>
                <a:cs typeface="Arial" charset="0"/>
              </a:rPr>
              <a:t>Père le </a:t>
            </a:r>
            <a:r>
              <a:rPr lang="fr-FR" sz="2400" dirty="0" smtClean="0">
                <a:solidFill>
                  <a:schemeClr val="bg1"/>
                </a:solidFill>
                <a:latin typeface="Arial" charset="0"/>
                <a:ea typeface="Arial" charset="0"/>
                <a:cs typeface="Arial" charset="0"/>
              </a:rPr>
              <a:t>ressuscite, </a:t>
            </a:r>
            <a:r>
              <a:rPr lang="fr-FR" sz="2400" dirty="0">
                <a:solidFill>
                  <a:schemeClr val="bg1"/>
                </a:solidFill>
                <a:latin typeface="Arial" charset="0"/>
                <a:ea typeface="Arial" charset="0"/>
                <a:cs typeface="Arial" charset="0"/>
              </a:rPr>
              <a:t>confirmant par là </a:t>
            </a:r>
            <a:r>
              <a:rPr lang="fr-FR" sz="2400" dirty="0" smtClean="0">
                <a:solidFill>
                  <a:schemeClr val="bg1"/>
                </a:solidFill>
                <a:latin typeface="Arial" charset="0"/>
                <a:ea typeface="Arial" charset="0"/>
                <a:cs typeface="Arial" charset="0"/>
              </a:rPr>
              <a:t>que </a:t>
            </a:r>
            <a:r>
              <a:rPr lang="fr-FR" sz="2400" dirty="0">
                <a:solidFill>
                  <a:schemeClr val="bg1"/>
                </a:solidFill>
                <a:latin typeface="Arial" charset="0"/>
                <a:ea typeface="Arial" charset="0"/>
                <a:cs typeface="Arial" charset="0"/>
              </a:rPr>
              <a:t>le </a:t>
            </a:r>
            <a:r>
              <a:rPr lang="fr-FR" sz="2400" dirty="0" smtClean="0">
                <a:solidFill>
                  <a:schemeClr val="bg1"/>
                </a:solidFill>
                <a:latin typeface="Arial" charset="0"/>
                <a:ea typeface="Arial" charset="0"/>
                <a:cs typeface="Arial" charset="0"/>
              </a:rPr>
              <a:t>chemin</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du salut vers Lui est ouvert et nous pouvons nous approcher de Lui dans </a:t>
            </a:r>
            <a:r>
              <a:rPr lang="fr-FR" sz="2400" b="1" i="1" dirty="0" smtClean="0">
                <a:solidFill>
                  <a:schemeClr val="bg1"/>
                </a:solidFill>
                <a:latin typeface="Arial" charset="0"/>
                <a:ea typeface="Arial" charset="0"/>
                <a:cs typeface="Arial" charset="0"/>
              </a:rPr>
              <a:t>une pleine liberté pour entrer dans les lieux saints</a:t>
            </a:r>
            <a:r>
              <a:rPr lang="fr-FR" sz="2400" dirty="0" smtClean="0">
                <a:solidFill>
                  <a:schemeClr val="bg1"/>
                </a:solidFill>
                <a:latin typeface="Arial" charset="0"/>
                <a:ea typeface="Arial" charset="0"/>
                <a:cs typeface="Arial" charset="0"/>
              </a:rPr>
              <a:t> (Hébr. </a:t>
            </a:r>
            <a:r>
              <a:rPr lang="fr-FR" sz="2400" b="1" i="1" dirty="0" smtClean="0">
                <a:solidFill>
                  <a:schemeClr val="bg1"/>
                </a:solidFill>
                <a:latin typeface="Arial" charset="0"/>
                <a:ea typeface="Arial" charset="0"/>
                <a:cs typeface="Arial" charset="0"/>
              </a:rPr>
              <a:t>10</a:t>
            </a:r>
            <a:r>
              <a:rPr lang="fr-FR" sz="2400" dirty="0" smtClean="0">
                <a:solidFill>
                  <a:schemeClr val="bg1"/>
                </a:solidFill>
                <a:latin typeface="Arial" charset="0"/>
                <a:ea typeface="Arial" charset="0"/>
                <a:cs typeface="Arial" charset="0"/>
              </a:rPr>
              <a:t>, 19).</a:t>
            </a:r>
            <a:endParaRPr lang="fr-FR" sz="2400" dirty="0">
              <a:solidFill>
                <a:schemeClr val="bg1"/>
              </a:solidFill>
              <a:latin typeface="Arial" charset="0"/>
              <a:ea typeface="Arial" charset="0"/>
              <a:cs typeface="Arial" charset="0"/>
            </a:endParaRPr>
          </a:p>
        </p:txBody>
      </p:sp>
      <p:sp>
        <p:nvSpPr>
          <p:cNvPr id="6" name="Ellipse 5"/>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32</a:t>
            </a:r>
            <a:endParaRPr lang="fr-FR" dirty="0"/>
          </a:p>
        </p:txBody>
      </p:sp>
    </p:spTree>
    <p:extLst>
      <p:ext uri="{BB962C8B-B14F-4D97-AF65-F5344CB8AC3E}">
        <p14:creationId xmlns:p14="http://schemas.microsoft.com/office/powerpoint/2010/main" val="121431775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ppt_w</p:attrName>
                                        </p:attrNameLst>
                                      </p:cBhvr>
                                      <p:tavLst>
                                        <p:tav tm="0">
                                          <p:val>
                                            <p:strVal val="#ppt_w*0.70"/>
                                          </p:val>
                                        </p:tav>
                                        <p:tav tm="100000">
                                          <p:val>
                                            <p:strVal val="#ppt_w"/>
                                          </p:val>
                                        </p:tav>
                                      </p:tavLst>
                                    </p:anim>
                                    <p:anim calcmode="lin" valueType="num">
                                      <p:cBhvr>
                                        <p:cTn id="15" dur="1000" fill="hold"/>
                                        <p:tgtEl>
                                          <p:spTgt spid="3"/>
                                        </p:tgtEl>
                                        <p:attrNameLst>
                                          <p:attrName>ppt_h</p:attrName>
                                        </p:attrNameLst>
                                      </p:cBhvr>
                                      <p:tavLst>
                                        <p:tav tm="0">
                                          <p:val>
                                            <p:strVal val="#ppt_h"/>
                                          </p:val>
                                        </p:tav>
                                        <p:tav tm="100000">
                                          <p:val>
                                            <p:strVal val="#ppt_h"/>
                                          </p:val>
                                        </p:tav>
                                      </p:tavLst>
                                    </p:anim>
                                    <p:animEffect transition="in" filter="fade">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strVal val="#ppt_w*0.70"/>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Effect transition="in" filter="fade">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ZoneTexte 2"/>
          <p:cNvSpPr txBox="1"/>
          <p:nvPr/>
        </p:nvSpPr>
        <p:spPr>
          <a:xfrm>
            <a:off x="882650" y="538080"/>
            <a:ext cx="6383389" cy="523220"/>
          </a:xfrm>
          <a:prstGeom prst="rect">
            <a:avLst/>
          </a:prstGeom>
          <a:noFill/>
        </p:spPr>
        <p:txBody>
          <a:bodyPr wrap="square" rtlCol="0">
            <a:spAutoFit/>
          </a:bodyPr>
          <a:lstStyle/>
          <a:p>
            <a:r>
              <a:rPr lang="fr-FR" sz="2800" dirty="0">
                <a:solidFill>
                  <a:schemeClr val="bg1"/>
                </a:solidFill>
                <a:latin typeface="Arial" charset="0"/>
                <a:ea typeface="Arial" charset="0"/>
                <a:cs typeface="Arial" charset="0"/>
              </a:rPr>
              <a:t>Quatrième chant </a:t>
            </a:r>
            <a:r>
              <a:rPr lang="fr-FR" sz="2800" dirty="0" smtClean="0">
                <a:solidFill>
                  <a:schemeClr val="bg1"/>
                </a:solidFill>
                <a:latin typeface="Arial" charset="0"/>
                <a:ea typeface="Arial" charset="0"/>
                <a:cs typeface="Arial" charset="0"/>
              </a:rPr>
              <a:t>d</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Isaïe :</a:t>
            </a:r>
            <a:endParaRPr lang="fr-FR" sz="2800" b="1" dirty="0">
              <a:solidFill>
                <a:srgbClr val="00B050"/>
              </a:solidFill>
              <a:latin typeface="Arial" charset="0"/>
              <a:ea typeface="Arial" charset="0"/>
              <a:cs typeface="Arial" charset="0"/>
            </a:endParaRPr>
          </a:p>
        </p:txBody>
      </p:sp>
      <p:sp>
        <p:nvSpPr>
          <p:cNvPr id="6" name="ZoneTexte 5"/>
          <p:cNvSpPr txBox="1"/>
          <p:nvPr/>
        </p:nvSpPr>
        <p:spPr>
          <a:xfrm>
            <a:off x="768517" y="2204853"/>
            <a:ext cx="10426700" cy="523220"/>
          </a:xfrm>
          <a:prstGeom prst="rect">
            <a:avLst/>
          </a:prstGeom>
          <a:noFill/>
        </p:spPr>
        <p:txBody>
          <a:bodyPr wrap="square" rtlCol="0">
            <a:spAutoFit/>
          </a:bodyPr>
          <a:lstStyle/>
          <a:p>
            <a:r>
              <a:rPr lang="fr-FR" sz="2800" dirty="0" smtClean="0">
                <a:solidFill>
                  <a:srgbClr val="00B050"/>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a:t>
            </a:r>
            <a:r>
              <a:rPr lang="fr-FR" sz="2800" b="1" i="1" dirty="0">
                <a:solidFill>
                  <a:srgbClr val="00B050"/>
                </a:solidFill>
                <a:latin typeface="Arial" charset="0"/>
                <a:ea typeface="Arial" charset="0"/>
                <a:cs typeface="Arial" charset="0"/>
              </a:rPr>
              <a:t>52</a:t>
            </a:r>
            <a:r>
              <a:rPr lang="fr-FR" sz="2800" dirty="0" smtClean="0">
                <a:solidFill>
                  <a:srgbClr val="00B050"/>
                </a:solidFill>
                <a:latin typeface="Arial" charset="0"/>
                <a:ea typeface="Arial" charset="0"/>
                <a:cs typeface="Arial" charset="0"/>
              </a:rPr>
              <a:t>, 13 à 15 : Dieu </a:t>
            </a:r>
            <a:r>
              <a:rPr lang="fr-FR" sz="2800" dirty="0">
                <a:solidFill>
                  <a:srgbClr val="00B050"/>
                </a:solidFill>
                <a:latin typeface="Arial" charset="0"/>
                <a:ea typeface="Arial" charset="0"/>
                <a:cs typeface="Arial" charset="0"/>
              </a:rPr>
              <a:t>annonce la Victoire du </a:t>
            </a:r>
            <a:r>
              <a:rPr lang="fr-FR" sz="2800" dirty="0" smtClean="0">
                <a:solidFill>
                  <a:srgbClr val="00B050"/>
                </a:solidFill>
                <a:latin typeface="Arial" charset="0"/>
                <a:ea typeface="Arial" charset="0"/>
                <a:cs typeface="Arial" charset="0"/>
              </a:rPr>
              <a:t>Serviteur</a:t>
            </a:r>
            <a:endParaRPr lang="fr-FR" sz="2800" dirty="0">
              <a:solidFill>
                <a:srgbClr val="00B050"/>
              </a:solidFill>
              <a:latin typeface="Arial" charset="0"/>
              <a:ea typeface="Arial" charset="0"/>
              <a:cs typeface="Arial" charset="0"/>
            </a:endParaRPr>
          </a:p>
        </p:txBody>
      </p:sp>
      <p:sp>
        <p:nvSpPr>
          <p:cNvPr id="8" name="ZoneTexte 7"/>
          <p:cNvSpPr txBox="1"/>
          <p:nvPr/>
        </p:nvSpPr>
        <p:spPr>
          <a:xfrm>
            <a:off x="768517" y="2822796"/>
            <a:ext cx="10426700" cy="523220"/>
          </a:xfrm>
          <a:prstGeom prst="rect">
            <a:avLst/>
          </a:prstGeom>
          <a:noFill/>
        </p:spPr>
        <p:txBody>
          <a:bodyPr wrap="square" rtlCol="0">
            <a:spAutoFit/>
          </a:bodyPr>
          <a:lstStyle/>
          <a:p>
            <a:r>
              <a:rPr lang="fr-FR" sz="2800" dirty="0" smtClean="0">
                <a:solidFill>
                  <a:srgbClr val="00B050"/>
                </a:solidFill>
                <a:latin typeface="Arial" charset="0"/>
                <a:ea typeface="Arial" charset="0"/>
                <a:cs typeface="Arial" charset="0"/>
              </a:rPr>
              <a:t>- </a:t>
            </a:r>
            <a:r>
              <a:rPr lang="fr-FR" sz="2800" b="1" i="1" dirty="0">
                <a:solidFill>
                  <a:srgbClr val="00B050"/>
                </a:solidFill>
                <a:latin typeface="Arial" charset="0"/>
                <a:ea typeface="Arial" charset="0"/>
                <a:cs typeface="Arial" charset="0"/>
              </a:rPr>
              <a:t>53</a:t>
            </a:r>
            <a:r>
              <a:rPr lang="fr-FR" sz="2800" dirty="0" smtClean="0">
                <a:solidFill>
                  <a:srgbClr val="00B050"/>
                </a:solidFill>
                <a:latin typeface="Arial" charset="0"/>
                <a:ea typeface="Arial" charset="0"/>
                <a:cs typeface="Arial" charset="0"/>
              </a:rPr>
              <a:t>, 1 à 9 : Les souffrances et la mort du Serviteur</a:t>
            </a:r>
            <a:endParaRPr lang="fr-FR" sz="2800" dirty="0">
              <a:solidFill>
                <a:srgbClr val="00B050"/>
              </a:solidFill>
              <a:latin typeface="Arial" charset="0"/>
              <a:ea typeface="Arial" charset="0"/>
              <a:cs typeface="Arial" charset="0"/>
            </a:endParaRPr>
          </a:p>
        </p:txBody>
      </p:sp>
      <p:sp>
        <p:nvSpPr>
          <p:cNvPr id="10" name="ZoneTexte 9"/>
          <p:cNvSpPr txBox="1"/>
          <p:nvPr/>
        </p:nvSpPr>
        <p:spPr>
          <a:xfrm>
            <a:off x="882650" y="5294568"/>
            <a:ext cx="9957803" cy="954107"/>
          </a:xfrm>
          <a:prstGeom prst="rect">
            <a:avLst/>
          </a:prstGeom>
          <a:noFill/>
        </p:spPr>
        <p:txBody>
          <a:bodyPr wrap="square" rtlCol="0">
            <a:spAutoFit/>
          </a:bodyPr>
          <a:lstStyle/>
          <a:p>
            <a:r>
              <a:rPr lang="fr-FR" sz="2800" dirty="0" smtClean="0">
                <a:solidFill>
                  <a:srgbClr val="00B050"/>
                </a:solidFill>
                <a:latin typeface="Arial" charset="0"/>
                <a:ea typeface="Arial" charset="0"/>
                <a:cs typeface="Arial" charset="0"/>
              </a:rPr>
              <a:t>- </a:t>
            </a:r>
            <a:r>
              <a:rPr lang="fr-FR" sz="2800" b="1" i="1" dirty="0">
                <a:solidFill>
                  <a:srgbClr val="00B050"/>
                </a:solidFill>
                <a:latin typeface="Arial" charset="0"/>
                <a:ea typeface="Arial" charset="0"/>
                <a:cs typeface="Arial" charset="0"/>
              </a:rPr>
              <a:t>53</a:t>
            </a:r>
            <a:r>
              <a:rPr lang="fr-FR" sz="2800" dirty="0" smtClean="0">
                <a:solidFill>
                  <a:srgbClr val="00B050"/>
                </a:solidFill>
                <a:latin typeface="Arial" charset="0"/>
                <a:ea typeface="Arial" charset="0"/>
                <a:cs typeface="Arial" charset="0"/>
              </a:rPr>
              <a:t>, 10 à 12 : La gloire du Serviteur en récompense finale à son sacrifice </a:t>
            </a:r>
            <a:endParaRPr lang="fr-FR" sz="2800" dirty="0">
              <a:solidFill>
                <a:srgbClr val="00B050"/>
              </a:solidFill>
              <a:latin typeface="Arial" charset="0"/>
              <a:ea typeface="Arial" charset="0"/>
              <a:cs typeface="Arial" charset="0"/>
            </a:endParaRPr>
          </a:p>
        </p:txBody>
      </p:sp>
      <p:sp>
        <p:nvSpPr>
          <p:cNvPr id="11" name="ZoneTexte 10"/>
          <p:cNvSpPr txBox="1"/>
          <p:nvPr/>
        </p:nvSpPr>
        <p:spPr>
          <a:xfrm>
            <a:off x="768517" y="1156023"/>
            <a:ext cx="10426700" cy="954107"/>
          </a:xfrm>
          <a:prstGeom prst="rect">
            <a:avLst/>
          </a:prstGeom>
          <a:noFill/>
        </p:spPr>
        <p:txBody>
          <a:bodyPr wrap="square" rtlCol="0">
            <a:spAutoFit/>
          </a:bodyPr>
          <a:lstStyle/>
          <a:p>
            <a:pPr algn="ctr"/>
            <a:r>
              <a:rPr lang="fr-FR" sz="2800" dirty="0" smtClean="0">
                <a:solidFill>
                  <a:srgbClr val="FFFF00"/>
                </a:solidFill>
                <a:latin typeface="Arial" charset="0"/>
                <a:ea typeface="Arial" charset="0"/>
                <a:cs typeface="Arial" charset="0"/>
              </a:rPr>
              <a:t>LE </a:t>
            </a:r>
            <a:r>
              <a:rPr lang="fr-FR" sz="2800" dirty="0">
                <a:solidFill>
                  <a:srgbClr val="FFFF00"/>
                </a:solidFill>
                <a:latin typeface="Arial" charset="0"/>
                <a:ea typeface="Arial" charset="0"/>
                <a:cs typeface="Arial" charset="0"/>
              </a:rPr>
              <a:t>FRUIT MUR DE </a:t>
            </a:r>
            <a:r>
              <a:rPr lang="fr-FR" sz="2800" dirty="0" smtClean="0">
                <a:solidFill>
                  <a:srgbClr val="FFFF00"/>
                </a:solidFill>
                <a:latin typeface="Arial" charset="0"/>
                <a:ea typeface="Arial" charset="0"/>
                <a:cs typeface="Arial" charset="0"/>
              </a:rPr>
              <a:t>LA PASSION </a:t>
            </a:r>
          </a:p>
          <a:p>
            <a:pPr algn="ctr"/>
            <a:r>
              <a:rPr lang="fr-FR" sz="2800" dirty="0" smtClean="0">
                <a:solidFill>
                  <a:srgbClr val="FFFF00"/>
                </a:solidFill>
                <a:latin typeface="Arial" charset="0"/>
                <a:ea typeface="Arial" charset="0"/>
                <a:cs typeface="Arial" charset="0"/>
              </a:rPr>
              <a:t>ET DE LA VICTOIRE FINALE DU SERVITEUR DE DIEU </a:t>
            </a:r>
            <a:endParaRPr lang="fr-FR" sz="2800" dirty="0">
              <a:solidFill>
                <a:srgbClr val="FFFF00"/>
              </a:solidFill>
              <a:latin typeface="Arial" charset="0"/>
              <a:ea typeface="Arial" charset="0"/>
              <a:cs typeface="Arial" charset="0"/>
            </a:endParaRPr>
          </a:p>
        </p:txBody>
      </p:sp>
      <p:sp>
        <p:nvSpPr>
          <p:cNvPr id="12" name="ZoneTexte 11"/>
          <p:cNvSpPr txBox="1"/>
          <p:nvPr/>
        </p:nvSpPr>
        <p:spPr>
          <a:xfrm>
            <a:off x="1706981" y="3440739"/>
            <a:ext cx="9301915" cy="523220"/>
          </a:xfrm>
          <a:prstGeom prst="rect">
            <a:avLst/>
          </a:prstGeom>
          <a:noFill/>
        </p:spPr>
        <p:txBody>
          <a:bodyPr wrap="square" rtlCol="0">
            <a:spAutoFit/>
          </a:bodyPr>
          <a:lstStyle/>
          <a:p>
            <a:r>
              <a:rPr lang="fr-FR" sz="2800" dirty="0" smtClean="0">
                <a:solidFill>
                  <a:srgbClr val="00B050"/>
                </a:solidFill>
                <a:latin typeface="Arial" charset="0"/>
                <a:ea typeface="Arial" charset="0"/>
                <a:cs typeface="Arial" charset="0"/>
              </a:rPr>
              <a:t>- 1 à 3 : Le Serviteur est rejeté par les hommes</a:t>
            </a:r>
            <a:endParaRPr lang="fr-FR" sz="2800" dirty="0">
              <a:solidFill>
                <a:srgbClr val="00B050"/>
              </a:solidFill>
              <a:latin typeface="Arial" charset="0"/>
              <a:ea typeface="Arial" charset="0"/>
              <a:cs typeface="Arial" charset="0"/>
            </a:endParaRPr>
          </a:p>
        </p:txBody>
      </p:sp>
      <p:sp>
        <p:nvSpPr>
          <p:cNvPr id="13" name="ZoneTexte 12"/>
          <p:cNvSpPr txBox="1"/>
          <p:nvPr/>
        </p:nvSpPr>
        <p:spPr>
          <a:xfrm>
            <a:off x="1706981" y="4058682"/>
            <a:ext cx="9001125" cy="523220"/>
          </a:xfrm>
          <a:prstGeom prst="rect">
            <a:avLst/>
          </a:prstGeom>
          <a:noFill/>
        </p:spPr>
        <p:txBody>
          <a:bodyPr wrap="square" rtlCol="0">
            <a:spAutoFit/>
          </a:bodyPr>
          <a:lstStyle/>
          <a:p>
            <a:r>
              <a:rPr lang="fr-FR" sz="2800" dirty="0" smtClean="0">
                <a:solidFill>
                  <a:srgbClr val="00B050"/>
                </a:solidFill>
                <a:latin typeface="Arial" charset="0"/>
                <a:ea typeface="Arial" charset="0"/>
                <a:cs typeface="Arial" charset="0"/>
              </a:rPr>
              <a:t>- 4 à 6 : Le Serviteur se substitue aux pécheurs</a:t>
            </a:r>
            <a:endParaRPr lang="fr-FR" sz="2800" dirty="0">
              <a:solidFill>
                <a:srgbClr val="00B050"/>
              </a:solidFill>
              <a:latin typeface="Arial" charset="0"/>
              <a:ea typeface="Arial" charset="0"/>
              <a:cs typeface="Arial" charset="0"/>
            </a:endParaRPr>
          </a:p>
        </p:txBody>
      </p:sp>
      <p:sp>
        <p:nvSpPr>
          <p:cNvPr id="14" name="ZoneTexte 13"/>
          <p:cNvSpPr txBox="1"/>
          <p:nvPr/>
        </p:nvSpPr>
        <p:spPr>
          <a:xfrm>
            <a:off x="1706981" y="4676625"/>
            <a:ext cx="7713746" cy="523220"/>
          </a:xfrm>
          <a:prstGeom prst="rect">
            <a:avLst/>
          </a:prstGeom>
          <a:noFill/>
        </p:spPr>
        <p:txBody>
          <a:bodyPr wrap="square" rtlCol="0">
            <a:spAutoFit/>
          </a:bodyPr>
          <a:lstStyle/>
          <a:p>
            <a:r>
              <a:rPr lang="fr-FR" sz="2800" dirty="0" smtClean="0">
                <a:solidFill>
                  <a:srgbClr val="00B050"/>
                </a:solidFill>
                <a:latin typeface="Arial" charset="0"/>
                <a:ea typeface="Arial" charset="0"/>
                <a:cs typeface="Arial" charset="0"/>
              </a:rPr>
              <a:t>- 7 à 9 : la mort innocente du Serviteur</a:t>
            </a:r>
            <a:endParaRPr lang="fr-FR" sz="2800" dirty="0">
              <a:solidFill>
                <a:srgbClr val="00B050"/>
              </a:solidFill>
              <a:latin typeface="Arial" charset="0"/>
              <a:ea typeface="Arial" charset="0"/>
              <a:cs typeface="Arial" charset="0"/>
            </a:endParaRPr>
          </a:p>
        </p:txBody>
      </p:sp>
      <p:sp>
        <p:nvSpPr>
          <p:cNvPr id="15" name="ZoneTexte 14"/>
          <p:cNvSpPr txBox="1"/>
          <p:nvPr/>
        </p:nvSpPr>
        <p:spPr>
          <a:xfrm>
            <a:off x="8023420" y="443357"/>
            <a:ext cx="2794614"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et </a:t>
            </a:r>
            <a:r>
              <a:rPr lang="fr-FR" sz="2800" b="1" dirty="0" smtClean="0">
                <a:solidFill>
                  <a:srgbClr val="00B050"/>
                </a:solidFill>
                <a:latin typeface="Arial" charset="0"/>
                <a:ea typeface="Arial" charset="0"/>
                <a:cs typeface="Arial" charset="0"/>
              </a:rPr>
              <a:t>UN PLAN</a:t>
            </a:r>
            <a:endParaRPr lang="fr-FR" sz="2800" b="1" dirty="0">
              <a:solidFill>
                <a:srgbClr val="00B050"/>
              </a:solidFill>
              <a:latin typeface="Arial" charset="0"/>
              <a:ea typeface="Arial" charset="0"/>
              <a:cs typeface="Arial" charset="0"/>
            </a:endParaRPr>
          </a:p>
        </p:txBody>
      </p:sp>
      <p:sp>
        <p:nvSpPr>
          <p:cNvPr id="16" name="Ellipse 15"/>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33</a:t>
            </a:r>
            <a:endParaRPr lang="fr-FR" dirty="0">
              <a:solidFill>
                <a:srgbClr val="FFFF00"/>
              </a:solidFill>
            </a:endParaRPr>
          </a:p>
        </p:txBody>
      </p:sp>
      <p:sp>
        <p:nvSpPr>
          <p:cNvPr id="17" name="ZoneTexte 16"/>
          <p:cNvSpPr txBox="1"/>
          <p:nvPr/>
        </p:nvSpPr>
        <p:spPr>
          <a:xfrm>
            <a:off x="5563854" y="443357"/>
            <a:ext cx="2337001" cy="523220"/>
          </a:xfrm>
          <a:prstGeom prst="rect">
            <a:avLst/>
          </a:prstGeom>
          <a:noFill/>
        </p:spPr>
        <p:txBody>
          <a:bodyPr wrap="square" rtlCol="0">
            <a:spAutoFit/>
          </a:bodyPr>
          <a:lstStyle/>
          <a:p>
            <a:r>
              <a:rPr lang="fr-FR" sz="2800" b="1" dirty="0" smtClean="0">
                <a:solidFill>
                  <a:srgbClr val="FFFF00"/>
                </a:solidFill>
                <a:latin typeface="Arial" charset="0"/>
                <a:ea typeface="Arial" charset="0"/>
                <a:cs typeface="Arial" charset="0"/>
              </a:rPr>
              <a:t>UN TITRE</a:t>
            </a:r>
            <a:endParaRPr lang="fr-FR" sz="2800" b="1" dirty="0">
              <a:solidFill>
                <a:srgbClr val="00B050"/>
              </a:solidFill>
              <a:latin typeface="Arial" charset="0"/>
              <a:ea typeface="Arial" charset="0"/>
              <a:cs typeface="Arial" charset="0"/>
            </a:endParaRPr>
          </a:p>
        </p:txBody>
      </p:sp>
      <p:graphicFrame>
        <p:nvGraphicFramePr>
          <p:cNvPr id="18" name="Tableau 17"/>
          <p:cNvGraphicFramePr>
            <a:graphicFrameLocks noGrp="1"/>
          </p:cNvGraphicFramePr>
          <p:nvPr>
            <p:extLst>
              <p:ext uri="{D42A27DB-BD31-4B8C-83A1-F6EECF244321}">
                <p14:modId xmlns:p14="http://schemas.microsoft.com/office/powerpoint/2010/main" val="1527225763"/>
              </p:ext>
            </p:extLst>
          </p:nvPr>
        </p:nvGraphicFramePr>
        <p:xfrm>
          <a:off x="182486" y="6345960"/>
          <a:ext cx="10389480" cy="368988"/>
        </p:xfrm>
        <a:graphic>
          <a:graphicData uri="http://schemas.openxmlformats.org/drawingml/2006/table">
            <a:tbl>
              <a:tblPr firstRow="1" bandRow="1">
                <a:tableStyleId>{5C22544A-7EE6-4342-B048-85BDC9FD1C3A}</a:tableStyleId>
              </a:tblPr>
              <a:tblGrid>
                <a:gridCol w="1298685"/>
                <a:gridCol w="1298685"/>
                <a:gridCol w="2272204"/>
                <a:gridCol w="5519906"/>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 </a:t>
                      </a:r>
                      <a:r>
                        <a:rPr lang="mr-IN" b="0" dirty="0" smtClean="0"/>
                        <a:t>–</a:t>
                      </a:r>
                      <a:r>
                        <a:rPr lang="fr-FR" b="0" dirty="0" smtClean="0"/>
                        <a:t> LA 4</a:t>
                      </a:r>
                      <a:r>
                        <a:rPr lang="fr-FR" b="0" baseline="30000" dirty="0" smtClean="0"/>
                        <a:t>ème</a:t>
                      </a:r>
                      <a:r>
                        <a:rPr lang="fr-FR" b="0" baseline="0" dirty="0" smtClean="0"/>
                        <a:t> !</a:t>
                      </a:r>
                      <a:endParaRPr lang="fr-FR" b="0" dirty="0"/>
                    </a:p>
                  </a:txBody>
                  <a:tcPr/>
                </a:tc>
                <a:tc>
                  <a:txBody>
                    <a:bodyPr/>
                    <a:lstStyle/>
                    <a:p>
                      <a:r>
                        <a:rPr lang="fr-FR" dirty="0" smtClean="0"/>
                        <a:t>TITRE &amp; PLAN</a:t>
                      </a:r>
                      <a:endParaRPr lang="fr-FR" dirty="0"/>
                    </a:p>
                  </a:txBody>
                  <a:tcPr/>
                </a:tc>
              </a:tr>
            </a:tbl>
          </a:graphicData>
        </a:graphic>
      </p:graphicFrame>
    </p:spTree>
    <p:extLst>
      <p:ext uri="{BB962C8B-B14F-4D97-AF65-F5344CB8AC3E}">
        <p14:creationId xmlns:p14="http://schemas.microsoft.com/office/powerpoint/2010/main" val="28308563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3" presetClass="entr" presetSubtype="16"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55"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 calcmode="lin" valueType="num">
                                      <p:cBhvr>
                                        <p:cTn id="22" dur="1000" fill="hold"/>
                                        <p:tgtEl>
                                          <p:spTgt spid="6"/>
                                        </p:tgtEl>
                                        <p:attrNameLst>
                                          <p:attrName>ppt_w</p:attrName>
                                        </p:attrNameLst>
                                      </p:cBhvr>
                                      <p:tavLst>
                                        <p:tav tm="0">
                                          <p:val>
                                            <p:strVal val="#ppt_w*0.70"/>
                                          </p:val>
                                        </p:tav>
                                        <p:tav tm="100000">
                                          <p:val>
                                            <p:strVal val="#ppt_w"/>
                                          </p:val>
                                        </p:tav>
                                      </p:tavLst>
                                    </p:anim>
                                    <p:anim calcmode="lin" valueType="num">
                                      <p:cBhvr>
                                        <p:cTn id="23" dur="1000" fill="hold"/>
                                        <p:tgtEl>
                                          <p:spTgt spid="6"/>
                                        </p:tgtEl>
                                        <p:attrNameLst>
                                          <p:attrName>ppt_h</p:attrName>
                                        </p:attrNameLst>
                                      </p:cBhvr>
                                      <p:tavLst>
                                        <p:tav tm="0">
                                          <p:val>
                                            <p:strVal val="#ppt_h"/>
                                          </p:val>
                                        </p:tav>
                                        <p:tav tm="100000">
                                          <p:val>
                                            <p:strVal val="#ppt_h"/>
                                          </p:val>
                                        </p:tav>
                                      </p:tavLst>
                                    </p:anim>
                                    <p:animEffect transition="in" filter="fade">
                                      <p:cBhvr>
                                        <p:cTn id="24" dur="10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55" presetClass="entr" presetSubtype="0" fill="hold" nodeType="clickEffect">
                                  <p:stCondLst>
                                    <p:cond delay="0"/>
                                  </p:stCondLst>
                                  <p:childTnLst>
                                    <p:set>
                                      <p:cBhvr>
                                        <p:cTn id="28" dur="1" fill="hold">
                                          <p:stCondLst>
                                            <p:cond delay="0"/>
                                          </p:stCondLst>
                                        </p:cTn>
                                        <p:tgtEl>
                                          <p:spTgt spid="8">
                                            <p:txEl>
                                              <p:pRg st="0" end="0"/>
                                            </p:txEl>
                                          </p:spTgt>
                                        </p:tgtEl>
                                        <p:attrNameLst>
                                          <p:attrName>style.visibility</p:attrName>
                                        </p:attrNameLst>
                                      </p:cBhvr>
                                      <p:to>
                                        <p:strVal val="visible"/>
                                      </p:to>
                                    </p:set>
                                    <p:anim calcmode="lin" valueType="num">
                                      <p:cBhvr>
                                        <p:cTn id="29" dur="1000" fill="hold"/>
                                        <p:tgtEl>
                                          <p:spTgt spid="8">
                                            <p:txEl>
                                              <p:pRg st="0" end="0"/>
                                            </p:txEl>
                                          </p:spTgt>
                                        </p:tgtEl>
                                        <p:attrNameLst>
                                          <p:attrName>ppt_w</p:attrName>
                                        </p:attrNameLst>
                                      </p:cBhvr>
                                      <p:tavLst>
                                        <p:tav tm="0">
                                          <p:val>
                                            <p:strVal val="#ppt_w*0.70"/>
                                          </p:val>
                                        </p:tav>
                                        <p:tav tm="100000">
                                          <p:val>
                                            <p:strVal val="#ppt_w"/>
                                          </p:val>
                                        </p:tav>
                                      </p:tavLst>
                                    </p:anim>
                                    <p:anim calcmode="lin" valueType="num">
                                      <p:cBhvr>
                                        <p:cTn id="30" dur="1000" fill="hold"/>
                                        <p:tgtEl>
                                          <p:spTgt spid="8">
                                            <p:txEl>
                                              <p:pRg st="0" end="0"/>
                                            </p:txEl>
                                          </p:spTgt>
                                        </p:tgtEl>
                                        <p:attrNameLst>
                                          <p:attrName>ppt_h</p:attrName>
                                        </p:attrNameLst>
                                      </p:cBhvr>
                                      <p:tavLst>
                                        <p:tav tm="0">
                                          <p:val>
                                            <p:strVal val="#ppt_h"/>
                                          </p:val>
                                        </p:tav>
                                        <p:tav tm="100000">
                                          <p:val>
                                            <p:strVal val="#ppt_h"/>
                                          </p:val>
                                        </p:tav>
                                      </p:tavLst>
                                    </p:anim>
                                    <p:animEffect transition="in" filter="fade">
                                      <p:cBhvr>
                                        <p:cTn id="31" dur="1000"/>
                                        <p:tgtEl>
                                          <p:spTgt spid="8">
                                            <p:txEl>
                                              <p:pRg st="0" end="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5" presetClass="entr" presetSubtype="0" fill="hold" nodeType="clickEffect">
                                  <p:stCondLst>
                                    <p:cond delay="0"/>
                                  </p:stCondLst>
                                  <p:childTnLst>
                                    <p:set>
                                      <p:cBhvr>
                                        <p:cTn id="35" dur="1" fill="hold">
                                          <p:stCondLst>
                                            <p:cond delay="0"/>
                                          </p:stCondLst>
                                        </p:cTn>
                                        <p:tgtEl>
                                          <p:spTgt spid="12">
                                            <p:txEl>
                                              <p:pRg st="0" end="0"/>
                                            </p:txEl>
                                          </p:spTgt>
                                        </p:tgtEl>
                                        <p:attrNameLst>
                                          <p:attrName>style.visibility</p:attrName>
                                        </p:attrNameLst>
                                      </p:cBhvr>
                                      <p:to>
                                        <p:strVal val="visible"/>
                                      </p:to>
                                    </p:set>
                                    <p:anim calcmode="lin" valueType="num">
                                      <p:cBhvr>
                                        <p:cTn id="36" dur="1000" fill="hold"/>
                                        <p:tgtEl>
                                          <p:spTgt spid="12">
                                            <p:txEl>
                                              <p:pRg st="0" end="0"/>
                                            </p:txEl>
                                          </p:spTgt>
                                        </p:tgtEl>
                                        <p:attrNameLst>
                                          <p:attrName>ppt_w</p:attrName>
                                        </p:attrNameLst>
                                      </p:cBhvr>
                                      <p:tavLst>
                                        <p:tav tm="0">
                                          <p:val>
                                            <p:strVal val="#ppt_w*0.70"/>
                                          </p:val>
                                        </p:tav>
                                        <p:tav tm="100000">
                                          <p:val>
                                            <p:strVal val="#ppt_w"/>
                                          </p:val>
                                        </p:tav>
                                      </p:tavLst>
                                    </p:anim>
                                    <p:anim calcmode="lin" valueType="num">
                                      <p:cBhvr>
                                        <p:cTn id="37" dur="1000" fill="hold"/>
                                        <p:tgtEl>
                                          <p:spTgt spid="12">
                                            <p:txEl>
                                              <p:pRg st="0" end="0"/>
                                            </p:txEl>
                                          </p:spTgt>
                                        </p:tgtEl>
                                        <p:attrNameLst>
                                          <p:attrName>ppt_h</p:attrName>
                                        </p:attrNameLst>
                                      </p:cBhvr>
                                      <p:tavLst>
                                        <p:tav tm="0">
                                          <p:val>
                                            <p:strVal val="#ppt_h"/>
                                          </p:val>
                                        </p:tav>
                                        <p:tav tm="100000">
                                          <p:val>
                                            <p:strVal val="#ppt_h"/>
                                          </p:val>
                                        </p:tav>
                                      </p:tavLst>
                                    </p:anim>
                                    <p:animEffect transition="in" filter="fade">
                                      <p:cBhvr>
                                        <p:cTn id="38" dur="1000"/>
                                        <p:tgtEl>
                                          <p:spTgt spid="12">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5" presetClass="entr" presetSubtype="0" fill="hold" nodeType="clickEffect">
                                  <p:stCondLst>
                                    <p:cond delay="0"/>
                                  </p:stCondLst>
                                  <p:childTnLst>
                                    <p:set>
                                      <p:cBhvr>
                                        <p:cTn id="42" dur="1" fill="hold">
                                          <p:stCondLst>
                                            <p:cond delay="0"/>
                                          </p:stCondLst>
                                        </p:cTn>
                                        <p:tgtEl>
                                          <p:spTgt spid="13">
                                            <p:txEl>
                                              <p:pRg st="0" end="0"/>
                                            </p:txEl>
                                          </p:spTgt>
                                        </p:tgtEl>
                                        <p:attrNameLst>
                                          <p:attrName>style.visibility</p:attrName>
                                        </p:attrNameLst>
                                      </p:cBhvr>
                                      <p:to>
                                        <p:strVal val="visible"/>
                                      </p:to>
                                    </p:set>
                                    <p:anim calcmode="lin" valueType="num">
                                      <p:cBhvr>
                                        <p:cTn id="43" dur="1000" fill="hold"/>
                                        <p:tgtEl>
                                          <p:spTgt spid="13">
                                            <p:txEl>
                                              <p:pRg st="0" end="0"/>
                                            </p:txEl>
                                          </p:spTgt>
                                        </p:tgtEl>
                                        <p:attrNameLst>
                                          <p:attrName>ppt_w</p:attrName>
                                        </p:attrNameLst>
                                      </p:cBhvr>
                                      <p:tavLst>
                                        <p:tav tm="0">
                                          <p:val>
                                            <p:strVal val="#ppt_w*0.70"/>
                                          </p:val>
                                        </p:tav>
                                        <p:tav tm="100000">
                                          <p:val>
                                            <p:strVal val="#ppt_w"/>
                                          </p:val>
                                        </p:tav>
                                      </p:tavLst>
                                    </p:anim>
                                    <p:anim calcmode="lin" valueType="num">
                                      <p:cBhvr>
                                        <p:cTn id="44" dur="1000" fill="hold"/>
                                        <p:tgtEl>
                                          <p:spTgt spid="13">
                                            <p:txEl>
                                              <p:pRg st="0" end="0"/>
                                            </p:txEl>
                                          </p:spTgt>
                                        </p:tgtEl>
                                        <p:attrNameLst>
                                          <p:attrName>ppt_h</p:attrName>
                                        </p:attrNameLst>
                                      </p:cBhvr>
                                      <p:tavLst>
                                        <p:tav tm="0">
                                          <p:val>
                                            <p:strVal val="#ppt_h"/>
                                          </p:val>
                                        </p:tav>
                                        <p:tav tm="100000">
                                          <p:val>
                                            <p:strVal val="#ppt_h"/>
                                          </p:val>
                                        </p:tav>
                                      </p:tavLst>
                                    </p:anim>
                                    <p:animEffect transition="in" filter="fade">
                                      <p:cBhvr>
                                        <p:cTn id="45" dur="1000"/>
                                        <p:tgtEl>
                                          <p:spTgt spid="1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5" presetClass="entr" presetSubtype="0" fill="hold" nodeType="clickEffect">
                                  <p:stCondLst>
                                    <p:cond delay="0"/>
                                  </p:stCondLst>
                                  <p:childTnLst>
                                    <p:set>
                                      <p:cBhvr>
                                        <p:cTn id="49" dur="1" fill="hold">
                                          <p:stCondLst>
                                            <p:cond delay="0"/>
                                          </p:stCondLst>
                                        </p:cTn>
                                        <p:tgtEl>
                                          <p:spTgt spid="14">
                                            <p:txEl>
                                              <p:pRg st="0" end="0"/>
                                            </p:txEl>
                                          </p:spTgt>
                                        </p:tgtEl>
                                        <p:attrNameLst>
                                          <p:attrName>style.visibility</p:attrName>
                                        </p:attrNameLst>
                                      </p:cBhvr>
                                      <p:to>
                                        <p:strVal val="visible"/>
                                      </p:to>
                                    </p:set>
                                    <p:anim calcmode="lin" valueType="num">
                                      <p:cBhvr>
                                        <p:cTn id="50" dur="1000" fill="hold"/>
                                        <p:tgtEl>
                                          <p:spTgt spid="14">
                                            <p:txEl>
                                              <p:pRg st="0" end="0"/>
                                            </p:txEl>
                                          </p:spTgt>
                                        </p:tgtEl>
                                        <p:attrNameLst>
                                          <p:attrName>ppt_w</p:attrName>
                                        </p:attrNameLst>
                                      </p:cBhvr>
                                      <p:tavLst>
                                        <p:tav tm="0">
                                          <p:val>
                                            <p:strVal val="#ppt_w*0.70"/>
                                          </p:val>
                                        </p:tav>
                                        <p:tav tm="100000">
                                          <p:val>
                                            <p:strVal val="#ppt_w"/>
                                          </p:val>
                                        </p:tav>
                                      </p:tavLst>
                                    </p:anim>
                                    <p:anim calcmode="lin" valueType="num">
                                      <p:cBhvr>
                                        <p:cTn id="51" dur="1000" fill="hold"/>
                                        <p:tgtEl>
                                          <p:spTgt spid="14">
                                            <p:txEl>
                                              <p:pRg st="0" end="0"/>
                                            </p:txEl>
                                          </p:spTgt>
                                        </p:tgtEl>
                                        <p:attrNameLst>
                                          <p:attrName>ppt_h</p:attrName>
                                        </p:attrNameLst>
                                      </p:cBhvr>
                                      <p:tavLst>
                                        <p:tav tm="0">
                                          <p:val>
                                            <p:strVal val="#ppt_h"/>
                                          </p:val>
                                        </p:tav>
                                        <p:tav tm="100000">
                                          <p:val>
                                            <p:strVal val="#ppt_h"/>
                                          </p:val>
                                        </p:tav>
                                      </p:tavLst>
                                    </p:anim>
                                    <p:animEffect transition="in" filter="fade">
                                      <p:cBhvr>
                                        <p:cTn id="52" dur="1000"/>
                                        <p:tgtEl>
                                          <p:spTgt spid="14">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55" presetClass="entr" presetSubtype="0" fill="hold" grpId="0" nodeType="click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1000" fill="hold"/>
                                        <p:tgtEl>
                                          <p:spTgt spid="10"/>
                                        </p:tgtEl>
                                        <p:attrNameLst>
                                          <p:attrName>ppt_w</p:attrName>
                                        </p:attrNameLst>
                                      </p:cBhvr>
                                      <p:tavLst>
                                        <p:tav tm="0">
                                          <p:val>
                                            <p:strVal val="#ppt_w*0.70"/>
                                          </p:val>
                                        </p:tav>
                                        <p:tav tm="100000">
                                          <p:val>
                                            <p:strVal val="#ppt_w"/>
                                          </p:val>
                                        </p:tav>
                                      </p:tavLst>
                                    </p:anim>
                                    <p:anim calcmode="lin" valueType="num">
                                      <p:cBhvr>
                                        <p:cTn id="58" dur="1000" fill="hold"/>
                                        <p:tgtEl>
                                          <p:spTgt spid="10"/>
                                        </p:tgtEl>
                                        <p:attrNameLst>
                                          <p:attrName>ppt_h</p:attrName>
                                        </p:attrNameLst>
                                      </p:cBhvr>
                                      <p:tavLst>
                                        <p:tav tm="0">
                                          <p:val>
                                            <p:strVal val="#ppt_h"/>
                                          </p:val>
                                        </p:tav>
                                        <p:tav tm="100000">
                                          <p:val>
                                            <p:strVal val="#ppt_h"/>
                                          </p:val>
                                        </p:tav>
                                      </p:tavLst>
                                    </p:anim>
                                    <p:animEffect transition="in" filter="fade">
                                      <p:cBhvr>
                                        <p:cTn id="59"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P spid="11" grpId="0"/>
      <p:bldP spid="15" grpId="0"/>
      <p:bldP spid="1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800359" y="1218195"/>
            <a:ext cx="9359900" cy="523220"/>
          </a:xfrm>
          <a:prstGeom prst="rect">
            <a:avLst/>
          </a:prstGeom>
          <a:noFill/>
        </p:spPr>
        <p:txBody>
          <a:bodyPr wrap="square" rtlCol="0">
            <a:spAutoFit/>
          </a:bodyPr>
          <a:lstStyle/>
          <a:p>
            <a:r>
              <a:rPr lang="fr-FR" sz="2800" b="1" dirty="0" smtClean="0">
                <a:solidFill>
                  <a:srgbClr val="FFFF00"/>
                </a:solidFill>
                <a:latin typeface="Arial" charset="0"/>
                <a:ea typeface="Arial" charset="0"/>
                <a:cs typeface="Arial" charset="0"/>
              </a:rPr>
              <a:t>1) - La </a:t>
            </a:r>
            <a:r>
              <a:rPr lang="fr-FR" sz="2800" b="1" dirty="0">
                <a:solidFill>
                  <a:srgbClr val="FFFF00"/>
                </a:solidFill>
                <a:latin typeface="Arial" charset="0"/>
                <a:ea typeface="Arial" charset="0"/>
                <a:cs typeface="Arial" charset="0"/>
              </a:rPr>
              <a:t>réussite </a:t>
            </a:r>
            <a:r>
              <a:rPr lang="fr-FR" sz="2800" b="1" dirty="0" smtClean="0">
                <a:solidFill>
                  <a:srgbClr val="FFFF00"/>
                </a:solidFill>
                <a:latin typeface="Arial" charset="0"/>
                <a:ea typeface="Arial" charset="0"/>
                <a:cs typeface="Arial" charset="0"/>
              </a:rPr>
              <a:t>finale du Serviteur de l’Eternel</a:t>
            </a:r>
          </a:p>
        </p:txBody>
      </p:sp>
      <p:sp>
        <p:nvSpPr>
          <p:cNvPr id="3" name="ZoneTexte 2"/>
          <p:cNvSpPr txBox="1"/>
          <p:nvPr/>
        </p:nvSpPr>
        <p:spPr>
          <a:xfrm>
            <a:off x="800358" y="601579"/>
            <a:ext cx="10816253" cy="523220"/>
          </a:xfrm>
          <a:prstGeom prst="rect">
            <a:avLst/>
          </a:prstGeom>
          <a:noFill/>
          <a:ln>
            <a:solidFill>
              <a:schemeClr val="bg1"/>
            </a:solidFill>
          </a:ln>
        </p:spPr>
        <p:txBody>
          <a:bodyPr wrap="square" rtlCol="0">
            <a:spAutoFit/>
          </a:bodyPr>
          <a:lstStyle/>
          <a:p>
            <a:r>
              <a:rPr lang="fr-FR" sz="2800" dirty="0" smtClean="0">
                <a:solidFill>
                  <a:schemeClr val="bg1"/>
                </a:solidFill>
                <a:latin typeface="Arial" charset="0"/>
                <a:ea typeface="Arial" charset="0"/>
                <a:cs typeface="Arial" charset="0"/>
              </a:rPr>
              <a:t>Première strophe </a:t>
            </a:r>
            <a:r>
              <a:rPr lang="fr-FR" sz="2800" dirty="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a:t>
            </a:r>
            <a:r>
              <a:rPr lang="fr-FR" sz="2800" b="1" i="1" dirty="0" smtClean="0">
                <a:solidFill>
                  <a:schemeClr val="bg1"/>
                </a:solidFill>
                <a:latin typeface="Arial" charset="0"/>
                <a:ea typeface="Arial" charset="0"/>
                <a:cs typeface="Arial" charset="0"/>
              </a:rPr>
              <a:t>52</a:t>
            </a:r>
            <a:r>
              <a:rPr lang="fr-FR" sz="2800" dirty="0" smtClean="0">
                <a:solidFill>
                  <a:schemeClr val="bg1"/>
                </a:solidFill>
                <a:latin typeface="Arial" charset="0"/>
                <a:ea typeface="Arial" charset="0"/>
                <a:cs typeface="Arial" charset="0"/>
              </a:rPr>
              <a:t>, 13 </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15.</a:t>
            </a:r>
            <a:endParaRPr lang="fr-FR" sz="2800" dirty="0">
              <a:solidFill>
                <a:schemeClr val="bg1"/>
              </a:solidFill>
              <a:latin typeface="Arial" charset="0"/>
              <a:ea typeface="Arial" charset="0"/>
              <a:cs typeface="Arial" charset="0"/>
            </a:endParaRPr>
          </a:p>
        </p:txBody>
      </p:sp>
      <p:sp>
        <p:nvSpPr>
          <p:cNvPr id="4" name="ZoneTexte 3"/>
          <p:cNvSpPr txBox="1"/>
          <p:nvPr/>
        </p:nvSpPr>
        <p:spPr>
          <a:xfrm>
            <a:off x="800358" y="1834811"/>
            <a:ext cx="10750939" cy="1384995"/>
          </a:xfrm>
          <a:prstGeom prst="rect">
            <a:avLst/>
          </a:prstGeom>
          <a:noFill/>
        </p:spPr>
        <p:txBody>
          <a:bodyPr wrap="square" rtlCol="0">
            <a:spAutoFit/>
          </a:bodyPr>
          <a:lstStyle/>
          <a:p>
            <a:pPr algn="just"/>
            <a:r>
              <a:rPr lang="fr-FR" sz="2800" dirty="0" smtClean="0">
                <a:solidFill>
                  <a:schemeClr val="bg1"/>
                </a:solidFill>
                <a:latin typeface="Arial" charset="0"/>
                <a:ea typeface="Arial" charset="0"/>
                <a:cs typeface="Arial" charset="0"/>
              </a:rPr>
              <a:t>L</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Eternel présente son Serviteur en annonçant qu</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il réussira entièrement la mission qui lui sera confiée sur terre et qu</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il sera à cause de cela glorieusement exalté. </a:t>
            </a:r>
          </a:p>
        </p:txBody>
      </p:sp>
      <p:sp>
        <p:nvSpPr>
          <p:cNvPr id="5" name="ZoneTexte 4"/>
          <p:cNvSpPr txBox="1"/>
          <p:nvPr/>
        </p:nvSpPr>
        <p:spPr>
          <a:xfrm>
            <a:off x="800359" y="3313202"/>
            <a:ext cx="11040188"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Beaucoup </a:t>
            </a:r>
            <a:r>
              <a:rPr lang="fr-FR" sz="2800" dirty="0">
                <a:solidFill>
                  <a:schemeClr val="bg1"/>
                </a:solidFill>
                <a:latin typeface="Arial" charset="0"/>
                <a:ea typeface="Arial" charset="0"/>
                <a:cs typeface="Arial" charset="0"/>
              </a:rPr>
              <a:t>seront horrifiés en voyant comment les souffrances ont défiguré son Serviteur. </a:t>
            </a:r>
            <a:endParaRPr lang="fr-FR" sz="2800" dirty="0" smtClean="0">
              <a:solidFill>
                <a:schemeClr val="bg1"/>
              </a:solidFill>
              <a:latin typeface="Arial" charset="0"/>
              <a:ea typeface="Arial" charset="0"/>
              <a:cs typeface="Arial" charset="0"/>
            </a:endParaRPr>
          </a:p>
        </p:txBody>
      </p:sp>
      <p:sp>
        <p:nvSpPr>
          <p:cNvPr id="6" name="ZoneTexte 5"/>
          <p:cNvSpPr txBox="1"/>
          <p:nvPr/>
        </p:nvSpPr>
        <p:spPr>
          <a:xfrm>
            <a:off x="800359" y="4360705"/>
            <a:ext cx="10750938"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Mais </a:t>
            </a:r>
            <a:r>
              <a:rPr lang="fr-FR" sz="2800" dirty="0">
                <a:solidFill>
                  <a:schemeClr val="bg1"/>
                </a:solidFill>
                <a:latin typeface="Arial" charset="0"/>
                <a:ea typeface="Arial" charset="0"/>
                <a:cs typeface="Arial" charset="0"/>
              </a:rPr>
              <a:t>la stupéfaction des hommes se changera en joie </a:t>
            </a:r>
            <a:r>
              <a:rPr lang="fr-FR" sz="2800" dirty="0" err="1" smtClean="0">
                <a:solidFill>
                  <a:schemeClr val="bg1"/>
                </a:solidFill>
                <a:latin typeface="Arial" charset="0"/>
                <a:ea typeface="Arial" charset="0"/>
                <a:cs typeface="Arial" charset="0"/>
              </a:rPr>
              <a:t>lorsqu</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ils </a:t>
            </a:r>
            <a:r>
              <a:rPr lang="fr-FR" sz="2800" dirty="0">
                <a:solidFill>
                  <a:schemeClr val="bg1"/>
                </a:solidFill>
                <a:latin typeface="Arial" charset="0"/>
                <a:ea typeface="Arial" charset="0"/>
                <a:cs typeface="Arial" charset="0"/>
              </a:rPr>
              <a:t>apprendront finalement le destin glorieux du Serviteur</a:t>
            </a:r>
            <a:r>
              <a:rPr lang="fr-FR" sz="2800" dirty="0" smtClean="0">
                <a:solidFill>
                  <a:schemeClr val="bg1"/>
                </a:solidFill>
                <a:latin typeface="Arial" charset="0"/>
                <a:ea typeface="Arial" charset="0"/>
                <a:cs typeface="Arial" charset="0"/>
              </a:rPr>
              <a:t>.</a:t>
            </a:r>
            <a:endParaRPr lang="fr-FR" sz="2800" dirty="0">
              <a:solidFill>
                <a:schemeClr val="bg1"/>
              </a:solidFill>
              <a:latin typeface="Arial" charset="0"/>
              <a:ea typeface="Arial" charset="0"/>
              <a:cs typeface="Arial" charset="0"/>
            </a:endParaRPr>
          </a:p>
        </p:txBody>
      </p:sp>
      <p:sp>
        <p:nvSpPr>
          <p:cNvPr id="7" name="Ellipse 6"/>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34</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1358849797"/>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5188436"/>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dirty="0" smtClean="0"/>
                        <a:t>5 STROPHES</a:t>
                      </a:r>
                      <a:endParaRPr lang="fr-FR" dirty="0"/>
                    </a:p>
                  </a:txBody>
                  <a:tcPr/>
                </a:tc>
              </a:tr>
            </a:tbl>
          </a:graphicData>
        </a:graphic>
      </p:graphicFrame>
    </p:spTree>
    <p:extLst>
      <p:ext uri="{BB962C8B-B14F-4D97-AF65-F5344CB8AC3E}">
        <p14:creationId xmlns:p14="http://schemas.microsoft.com/office/powerpoint/2010/main" val="163271015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55"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 calcmode="lin" valueType="num">
                                      <p:cBhvr>
                                        <p:cTn id="26" dur="1000" fill="hold"/>
                                        <p:tgtEl>
                                          <p:spTgt spid="6">
                                            <p:txEl>
                                              <p:pRg st="0" end="0"/>
                                            </p:txEl>
                                          </p:spTgt>
                                        </p:tgtEl>
                                        <p:attrNameLst>
                                          <p:attrName>ppt_w</p:attrName>
                                        </p:attrNameLst>
                                      </p:cBhvr>
                                      <p:tavLst>
                                        <p:tav tm="0">
                                          <p:val>
                                            <p:strVal val="#ppt_w*0.70"/>
                                          </p:val>
                                        </p:tav>
                                        <p:tav tm="100000">
                                          <p:val>
                                            <p:strVal val="#ppt_w"/>
                                          </p:val>
                                        </p:tav>
                                      </p:tavLst>
                                    </p:anim>
                                    <p:anim calcmode="lin" valueType="num">
                                      <p:cBhvr>
                                        <p:cTn id="27" dur="1000" fill="hold"/>
                                        <p:tgtEl>
                                          <p:spTgt spid="6">
                                            <p:txEl>
                                              <p:pRg st="0" end="0"/>
                                            </p:txEl>
                                          </p:spTgt>
                                        </p:tgtEl>
                                        <p:attrNameLst>
                                          <p:attrName>ppt_h</p:attrName>
                                        </p:attrNameLst>
                                      </p:cBhvr>
                                      <p:tavLst>
                                        <p:tav tm="0">
                                          <p:val>
                                            <p:strVal val="#ppt_h"/>
                                          </p:val>
                                        </p:tav>
                                        <p:tav tm="100000">
                                          <p:val>
                                            <p:strVal val="#ppt_h"/>
                                          </p:val>
                                        </p:tav>
                                      </p:tavLst>
                                    </p:anim>
                                    <p:animEffect transition="in" filter="fade">
                                      <p:cBhvr>
                                        <p:cTn id="28" dur="10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1536700" y="1662058"/>
            <a:ext cx="9347200" cy="461665"/>
          </a:xfrm>
          <a:prstGeom prst="rect">
            <a:avLst/>
          </a:prstGeom>
          <a:noFill/>
        </p:spPr>
        <p:txBody>
          <a:bodyPr wrap="square" rtlCol="0">
            <a:spAutoFit/>
          </a:bodyPr>
          <a:lstStyle/>
          <a:p>
            <a:r>
              <a:rPr lang="fr-FR" sz="2400" b="1" dirty="0">
                <a:solidFill>
                  <a:srgbClr val="FFFF00"/>
                </a:solidFill>
                <a:latin typeface="Arial" charset="0"/>
                <a:ea typeface="Arial" charset="0"/>
                <a:cs typeface="Arial" charset="0"/>
              </a:rPr>
              <a:t>2) – </a:t>
            </a:r>
            <a:r>
              <a:rPr lang="fr-FR" sz="2400" b="1" dirty="0" smtClean="0">
                <a:solidFill>
                  <a:srgbClr val="FFFF00"/>
                </a:solidFill>
                <a:latin typeface="Arial" charset="0"/>
                <a:ea typeface="Arial" charset="0"/>
                <a:cs typeface="Arial" charset="0"/>
              </a:rPr>
              <a:t>Le </a:t>
            </a:r>
            <a:r>
              <a:rPr lang="fr-FR" sz="2400" b="1" dirty="0">
                <a:solidFill>
                  <a:srgbClr val="FFFF00"/>
                </a:solidFill>
                <a:latin typeface="Arial" charset="0"/>
                <a:ea typeface="Arial" charset="0"/>
                <a:cs typeface="Arial" charset="0"/>
              </a:rPr>
              <a:t>rejet </a:t>
            </a:r>
            <a:r>
              <a:rPr lang="fr-FR" sz="2400" b="1" dirty="0" smtClean="0">
                <a:solidFill>
                  <a:srgbClr val="FFFF00"/>
                </a:solidFill>
                <a:latin typeface="Arial" charset="0"/>
                <a:ea typeface="Arial" charset="0"/>
                <a:cs typeface="Arial" charset="0"/>
              </a:rPr>
              <a:t>du Serviteur par </a:t>
            </a:r>
            <a:r>
              <a:rPr lang="fr-FR" sz="2400" b="1" dirty="0">
                <a:solidFill>
                  <a:srgbClr val="FFFF00"/>
                </a:solidFill>
                <a:latin typeface="Arial" charset="0"/>
                <a:ea typeface="Arial" charset="0"/>
                <a:cs typeface="Arial" charset="0"/>
              </a:rPr>
              <a:t>les </a:t>
            </a:r>
            <a:r>
              <a:rPr lang="fr-FR" sz="2400" b="1" dirty="0" smtClean="0">
                <a:solidFill>
                  <a:srgbClr val="FFFF00"/>
                </a:solidFill>
                <a:latin typeface="Arial" charset="0"/>
                <a:ea typeface="Arial" charset="0"/>
                <a:cs typeface="Arial" charset="0"/>
              </a:rPr>
              <a:t>hommes</a:t>
            </a:r>
            <a:endParaRPr lang="fr-FR" sz="2400" dirty="0" smtClean="0">
              <a:solidFill>
                <a:srgbClr val="FFFF00"/>
              </a:solidFill>
              <a:latin typeface="Arial" charset="0"/>
              <a:ea typeface="Arial" charset="0"/>
              <a:cs typeface="Arial" charset="0"/>
            </a:endParaRPr>
          </a:p>
        </p:txBody>
      </p:sp>
      <p:sp>
        <p:nvSpPr>
          <p:cNvPr id="3" name="ZoneTexte 2"/>
          <p:cNvSpPr txBox="1"/>
          <p:nvPr/>
        </p:nvSpPr>
        <p:spPr>
          <a:xfrm>
            <a:off x="1604865" y="681135"/>
            <a:ext cx="9088017" cy="523220"/>
          </a:xfrm>
          <a:prstGeom prst="rect">
            <a:avLst/>
          </a:prstGeom>
          <a:noFill/>
          <a:ln>
            <a:solidFill>
              <a:schemeClr val="bg1"/>
            </a:solidFill>
          </a:ln>
        </p:spPr>
        <p:txBody>
          <a:bodyPr wrap="square" rtlCol="0">
            <a:spAutoFit/>
          </a:bodyPr>
          <a:lstStyle/>
          <a:p>
            <a:r>
              <a:rPr lang="fr-FR" sz="2800" dirty="0" smtClean="0">
                <a:solidFill>
                  <a:schemeClr val="bg1"/>
                </a:solidFill>
                <a:latin typeface="Arial" charset="0"/>
                <a:ea typeface="Arial" charset="0"/>
                <a:cs typeface="Arial" charset="0"/>
              </a:rPr>
              <a:t>Deuxième strophe : </a:t>
            </a:r>
            <a:r>
              <a:rPr lang="fr-FR" sz="2800" u="sng" dirty="0" smtClean="0">
                <a:solidFill>
                  <a:schemeClr val="bg1"/>
                </a:solidFill>
                <a:latin typeface="Arial" charset="0"/>
                <a:ea typeface="Arial" charset="0"/>
                <a:cs typeface="Arial" charset="0"/>
              </a:rPr>
              <a:t>53</a:t>
            </a:r>
            <a:r>
              <a:rPr lang="fr-FR" sz="2800" dirty="0" smtClean="0">
                <a:solidFill>
                  <a:schemeClr val="bg1"/>
                </a:solidFill>
                <a:latin typeface="Arial" charset="0"/>
                <a:ea typeface="Arial" charset="0"/>
                <a:cs typeface="Arial" charset="0"/>
              </a:rPr>
              <a:t>, 1 </a:t>
            </a:r>
            <a:r>
              <a:rPr lang="mr-IN" sz="2800" dirty="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3</a:t>
            </a:r>
            <a:endParaRPr lang="fr-FR" sz="2800" dirty="0">
              <a:solidFill>
                <a:schemeClr val="bg1"/>
              </a:solidFill>
              <a:latin typeface="Arial" charset="0"/>
              <a:ea typeface="Arial" charset="0"/>
              <a:cs typeface="Arial" charset="0"/>
            </a:endParaRPr>
          </a:p>
        </p:txBody>
      </p:sp>
      <p:sp>
        <p:nvSpPr>
          <p:cNvPr id="6" name="ZoneTexte 5"/>
          <p:cNvSpPr txBox="1"/>
          <p:nvPr/>
        </p:nvSpPr>
        <p:spPr>
          <a:xfrm>
            <a:off x="1422400" y="2603544"/>
            <a:ext cx="9347200" cy="830997"/>
          </a:xfrm>
          <a:prstGeom prst="rect">
            <a:avLst/>
          </a:prstGeom>
          <a:noFill/>
        </p:spPr>
        <p:txBody>
          <a:bodyPr wrap="square" rtlCol="0">
            <a:spAutoFit/>
          </a:bodyPr>
          <a:lstStyle/>
          <a:p>
            <a:r>
              <a:rPr lang="fr-FR" sz="2400" dirty="0" smtClean="0">
                <a:solidFill>
                  <a:schemeClr val="bg1"/>
                </a:solidFill>
                <a:latin typeface="Arial" charset="0"/>
                <a:ea typeface="Arial" charset="0"/>
                <a:cs typeface="Arial" charset="0"/>
              </a:rPr>
              <a:t>Le peuple  reconnaît son incrédulité et son aveuglement au sujet du Messie. </a:t>
            </a:r>
          </a:p>
        </p:txBody>
      </p:sp>
      <p:sp>
        <p:nvSpPr>
          <p:cNvPr id="7" name="ZoneTexte 6"/>
          <p:cNvSpPr txBox="1"/>
          <p:nvPr/>
        </p:nvSpPr>
        <p:spPr>
          <a:xfrm>
            <a:off x="1475273" y="3914362"/>
            <a:ext cx="9758784" cy="1200329"/>
          </a:xfrm>
          <a:prstGeom prst="rect">
            <a:avLst/>
          </a:prstGeom>
          <a:noFill/>
        </p:spPr>
        <p:txBody>
          <a:bodyPr wrap="square" rtlCol="0">
            <a:spAutoFit/>
          </a:bodyPr>
          <a:lstStyle/>
          <a:p>
            <a:r>
              <a:rPr lang="fr-FR" sz="2400" dirty="0" smtClean="0">
                <a:solidFill>
                  <a:schemeClr val="bg1"/>
                </a:solidFill>
                <a:latin typeface="Arial" charset="0"/>
                <a:ea typeface="Arial" charset="0"/>
                <a:cs typeface="Arial" charset="0"/>
              </a:rPr>
              <a:t>Ce </a:t>
            </a:r>
            <a:r>
              <a:rPr lang="fr-FR" sz="2400" dirty="0">
                <a:solidFill>
                  <a:schemeClr val="bg1"/>
                </a:solidFill>
                <a:latin typeface="Arial" charset="0"/>
                <a:ea typeface="Arial" charset="0"/>
                <a:cs typeface="Arial" charset="0"/>
              </a:rPr>
              <a:t>rejet inouï </a:t>
            </a:r>
            <a:r>
              <a:rPr lang="fr-FR" sz="2400" dirty="0" smtClean="0">
                <a:solidFill>
                  <a:schemeClr val="bg1"/>
                </a:solidFill>
                <a:latin typeface="Arial" charset="0"/>
                <a:ea typeface="Arial" charset="0"/>
                <a:cs typeface="Arial" charset="0"/>
              </a:rPr>
              <a:t>s</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explique </a:t>
            </a:r>
            <a:r>
              <a:rPr lang="fr-FR" sz="2400" dirty="0">
                <a:solidFill>
                  <a:schemeClr val="bg1"/>
                </a:solidFill>
                <a:latin typeface="Arial" charset="0"/>
                <a:ea typeface="Arial" charset="0"/>
                <a:cs typeface="Arial" charset="0"/>
              </a:rPr>
              <a:t>en partie par le caractère faible et insignifiant </a:t>
            </a:r>
            <a:r>
              <a:rPr lang="fr-FR" sz="2400" dirty="0" smtClean="0">
                <a:solidFill>
                  <a:schemeClr val="bg1"/>
                </a:solidFill>
                <a:latin typeface="Arial" charset="0"/>
                <a:ea typeface="Arial" charset="0"/>
                <a:cs typeface="Arial" charset="0"/>
              </a:rPr>
              <a:t>qu</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a </a:t>
            </a:r>
            <a:r>
              <a:rPr lang="fr-FR" sz="2400" dirty="0">
                <a:solidFill>
                  <a:schemeClr val="bg1"/>
                </a:solidFill>
                <a:latin typeface="Arial" charset="0"/>
                <a:ea typeface="Arial" charset="0"/>
                <a:cs typeface="Arial" charset="0"/>
              </a:rPr>
              <a:t>revêtu la première venue de Jésus sur terre et par les souffrances de la </a:t>
            </a:r>
            <a:r>
              <a:rPr lang="fr-FR" sz="2400" dirty="0" smtClean="0">
                <a:solidFill>
                  <a:schemeClr val="bg1"/>
                </a:solidFill>
                <a:latin typeface="Arial" charset="0"/>
                <a:ea typeface="Arial" charset="0"/>
                <a:cs typeface="Arial" charset="0"/>
              </a:rPr>
              <a:t>croix.</a:t>
            </a:r>
            <a:endParaRPr lang="fr-FR" sz="2400" dirty="0">
              <a:solidFill>
                <a:schemeClr val="bg1"/>
              </a:solidFill>
              <a:latin typeface="Arial" charset="0"/>
              <a:ea typeface="Arial" charset="0"/>
              <a:cs typeface="Arial" charset="0"/>
            </a:endParaRPr>
          </a:p>
        </p:txBody>
      </p:sp>
      <p:sp>
        <p:nvSpPr>
          <p:cNvPr id="8" name="Ellipse 7"/>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35</a:t>
            </a:r>
            <a:endParaRPr lang="fr-FR" dirty="0">
              <a:solidFill>
                <a:srgbClr val="FFFF00"/>
              </a:solidFill>
            </a:endParaRPr>
          </a:p>
        </p:txBody>
      </p:sp>
      <p:graphicFrame>
        <p:nvGraphicFramePr>
          <p:cNvPr id="10" name="Tableau 9"/>
          <p:cNvGraphicFramePr>
            <a:graphicFrameLocks noGrp="1"/>
          </p:cNvGraphicFramePr>
          <p:nvPr>
            <p:extLst>
              <p:ext uri="{D42A27DB-BD31-4B8C-83A1-F6EECF244321}">
                <p14:modId xmlns:p14="http://schemas.microsoft.com/office/powerpoint/2010/main" val="1537964341"/>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5188436"/>
              </a:tblGrid>
              <a:tr h="368988">
                <a:tc>
                  <a:txBody>
                    <a:bodyPr/>
                    <a:lstStyle/>
                    <a:p>
                      <a:r>
                        <a:rPr lang="fr-FR" b="1" dirty="0" smtClean="0"/>
                        <a:t>4 CLEFS</a:t>
                      </a:r>
                      <a:endParaRPr lang="fr-FR" b="1" dirty="0"/>
                    </a:p>
                  </a:txBody>
                  <a:tcPr/>
                </a:tc>
                <a:tc>
                  <a:txBody>
                    <a:bodyPr/>
                    <a:lstStyle/>
                    <a:p>
                      <a:r>
                        <a:rPr lang="fr-FR" b="1" dirty="0" smtClean="0"/>
                        <a:t>4 CHANTS</a:t>
                      </a:r>
                      <a:endParaRPr lang="fr-FR" b="1" dirty="0"/>
                    </a:p>
                  </a:txBody>
                  <a:tcPr/>
                </a:tc>
                <a:tc>
                  <a:txBody>
                    <a:bodyPr/>
                    <a:lstStyle/>
                    <a:p>
                      <a:r>
                        <a:rPr lang="fr-FR" b="1" dirty="0" smtClean="0"/>
                        <a:t>4 ETAPES</a:t>
                      </a:r>
                      <a:endParaRPr lang="fr-FR" b="1" dirty="0"/>
                    </a:p>
                  </a:txBody>
                  <a:tcPr/>
                </a:tc>
                <a:tc>
                  <a:txBody>
                    <a:bodyPr/>
                    <a:lstStyle/>
                    <a:p>
                      <a:r>
                        <a:rPr lang="fr-FR" b="1" dirty="0" smtClean="0"/>
                        <a:t>4</a:t>
                      </a:r>
                      <a:r>
                        <a:rPr lang="fr-FR" b="1" baseline="30000" dirty="0" smtClean="0"/>
                        <a:t>ème</a:t>
                      </a:r>
                      <a:r>
                        <a:rPr lang="fr-FR" b="1" dirty="0" smtClean="0"/>
                        <a:t> ETAPE</a:t>
                      </a:r>
                    </a:p>
                  </a:txBody>
                  <a:tcPr/>
                </a:tc>
                <a:tc>
                  <a:txBody>
                    <a:bodyPr/>
                    <a:lstStyle/>
                    <a:p>
                      <a:r>
                        <a:rPr lang="fr-FR" dirty="0" smtClean="0"/>
                        <a:t>5 STROPHES</a:t>
                      </a:r>
                      <a:endParaRPr lang="fr-FR" dirty="0"/>
                    </a:p>
                  </a:txBody>
                  <a:tcPr/>
                </a:tc>
              </a:tr>
            </a:tbl>
          </a:graphicData>
        </a:graphic>
      </p:graphicFrame>
    </p:spTree>
    <p:extLst>
      <p:ext uri="{BB962C8B-B14F-4D97-AF65-F5344CB8AC3E}">
        <p14:creationId xmlns:p14="http://schemas.microsoft.com/office/powerpoint/2010/main" val="4135505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1000" fill="hold"/>
                                        <p:tgtEl>
                                          <p:spTgt spid="6"/>
                                        </p:tgtEl>
                                        <p:attrNameLst>
                                          <p:attrName>ppt_w</p:attrName>
                                        </p:attrNameLst>
                                      </p:cBhvr>
                                      <p:tavLst>
                                        <p:tav tm="0">
                                          <p:val>
                                            <p:strVal val="#ppt_w*0.70"/>
                                          </p:val>
                                        </p:tav>
                                        <p:tav tm="100000">
                                          <p:val>
                                            <p:strVal val="#ppt_w"/>
                                          </p:val>
                                        </p:tav>
                                      </p:tavLst>
                                    </p:anim>
                                    <p:anim calcmode="lin" valueType="num">
                                      <p:cBhvr>
                                        <p:cTn id="13" dur="1000" fill="hold"/>
                                        <p:tgtEl>
                                          <p:spTgt spid="6"/>
                                        </p:tgtEl>
                                        <p:attrNameLst>
                                          <p:attrName>ppt_h</p:attrName>
                                        </p:attrNameLst>
                                      </p:cBhvr>
                                      <p:tavLst>
                                        <p:tav tm="0">
                                          <p:val>
                                            <p:strVal val="#ppt_h"/>
                                          </p:val>
                                        </p:tav>
                                        <p:tav tm="100000">
                                          <p:val>
                                            <p:strVal val="#ppt_h"/>
                                          </p:val>
                                        </p:tav>
                                      </p:tavLst>
                                    </p:anim>
                                    <p:animEffect transition="in" filter="fade">
                                      <p:cBhvr>
                                        <p:cTn id="14" dur="10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1000" fill="hold"/>
                                        <p:tgtEl>
                                          <p:spTgt spid="7"/>
                                        </p:tgtEl>
                                        <p:attrNameLst>
                                          <p:attrName>ppt_w</p:attrName>
                                        </p:attrNameLst>
                                      </p:cBhvr>
                                      <p:tavLst>
                                        <p:tav tm="0">
                                          <p:val>
                                            <p:strVal val="#ppt_w*0.70"/>
                                          </p:val>
                                        </p:tav>
                                        <p:tav tm="100000">
                                          <p:val>
                                            <p:strVal val="#ppt_w"/>
                                          </p:val>
                                        </p:tav>
                                      </p:tavLst>
                                    </p:anim>
                                    <p:anim calcmode="lin" valueType="num">
                                      <p:cBhvr>
                                        <p:cTn id="20" dur="1000" fill="hold"/>
                                        <p:tgtEl>
                                          <p:spTgt spid="7"/>
                                        </p:tgtEl>
                                        <p:attrNameLst>
                                          <p:attrName>ppt_h</p:attrName>
                                        </p:attrNameLst>
                                      </p:cBhvr>
                                      <p:tavLst>
                                        <p:tav tm="0">
                                          <p:val>
                                            <p:strVal val="#ppt_h"/>
                                          </p:val>
                                        </p:tav>
                                        <p:tav tm="100000">
                                          <p:val>
                                            <p:strVal val="#ppt_h"/>
                                          </p:val>
                                        </p:tav>
                                      </p:tavLst>
                                    </p:anim>
                                    <p:animEffect transition="in" filter="fade">
                                      <p:cBhvr>
                                        <p:cTn id="2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1278294" y="1972128"/>
            <a:ext cx="9791700" cy="523220"/>
          </a:xfrm>
          <a:prstGeom prst="rect">
            <a:avLst/>
          </a:prstGeom>
          <a:noFill/>
        </p:spPr>
        <p:txBody>
          <a:bodyPr wrap="square" rtlCol="0">
            <a:spAutoFit/>
          </a:bodyPr>
          <a:lstStyle/>
          <a:p>
            <a:r>
              <a:rPr lang="fr-FR" sz="2800" b="1" dirty="0" smtClean="0">
                <a:solidFill>
                  <a:srgbClr val="FFFF00"/>
                </a:solidFill>
                <a:latin typeface="Arial" charset="0"/>
                <a:ea typeface="Arial" charset="0"/>
                <a:cs typeface="Arial" charset="0"/>
              </a:rPr>
              <a:t>3) - La </a:t>
            </a:r>
            <a:r>
              <a:rPr lang="fr-FR" sz="2800" b="1" dirty="0">
                <a:solidFill>
                  <a:srgbClr val="FFFF00"/>
                </a:solidFill>
                <a:latin typeface="Arial" charset="0"/>
                <a:ea typeface="Arial" charset="0"/>
                <a:cs typeface="Arial" charset="0"/>
              </a:rPr>
              <a:t>substitution </a:t>
            </a:r>
            <a:r>
              <a:rPr lang="fr-FR" sz="2800" b="1" dirty="0" smtClean="0">
                <a:solidFill>
                  <a:srgbClr val="FFFF00"/>
                </a:solidFill>
                <a:latin typeface="Arial" charset="0"/>
                <a:ea typeface="Arial" charset="0"/>
                <a:cs typeface="Arial" charset="0"/>
              </a:rPr>
              <a:t>du Serviteur aux pécheurs </a:t>
            </a:r>
          </a:p>
        </p:txBody>
      </p:sp>
      <p:sp>
        <p:nvSpPr>
          <p:cNvPr id="3" name="ZoneTexte 2"/>
          <p:cNvSpPr txBox="1"/>
          <p:nvPr/>
        </p:nvSpPr>
        <p:spPr>
          <a:xfrm>
            <a:off x="1278294" y="691399"/>
            <a:ext cx="9125339" cy="523220"/>
          </a:xfrm>
          <a:prstGeom prst="rect">
            <a:avLst/>
          </a:prstGeom>
          <a:noFill/>
          <a:ln>
            <a:solidFill>
              <a:schemeClr val="bg1"/>
            </a:solidFill>
          </a:ln>
        </p:spPr>
        <p:txBody>
          <a:bodyPr wrap="square" rtlCol="0">
            <a:spAutoFit/>
          </a:bodyPr>
          <a:lstStyle/>
          <a:p>
            <a:r>
              <a:rPr lang="fr-FR" sz="2800" dirty="0" smtClean="0">
                <a:solidFill>
                  <a:schemeClr val="bg1"/>
                </a:solidFill>
                <a:latin typeface="Arial" charset="0"/>
                <a:ea typeface="Arial" charset="0"/>
                <a:cs typeface="Arial" charset="0"/>
              </a:rPr>
              <a:t>Troisième strophe : </a:t>
            </a:r>
            <a:r>
              <a:rPr lang="fr-FR" sz="2800" b="1" i="1" dirty="0" smtClean="0">
                <a:solidFill>
                  <a:schemeClr val="bg1"/>
                </a:solidFill>
                <a:latin typeface="Arial" charset="0"/>
                <a:ea typeface="Arial" charset="0"/>
                <a:cs typeface="Arial" charset="0"/>
              </a:rPr>
              <a:t>53</a:t>
            </a:r>
            <a:r>
              <a:rPr lang="fr-FR" sz="2800" dirty="0" smtClean="0">
                <a:solidFill>
                  <a:schemeClr val="bg1"/>
                </a:solidFill>
                <a:latin typeface="Arial" charset="0"/>
                <a:ea typeface="Arial" charset="0"/>
                <a:cs typeface="Arial" charset="0"/>
              </a:rPr>
              <a:t>, 4 </a:t>
            </a:r>
            <a:r>
              <a:rPr lang="mr-IN" sz="2800" dirty="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6 </a:t>
            </a:r>
            <a:endParaRPr lang="fr-FR" sz="2800" dirty="0">
              <a:solidFill>
                <a:schemeClr val="bg1"/>
              </a:solidFill>
              <a:latin typeface="Arial" charset="0"/>
              <a:ea typeface="Arial" charset="0"/>
              <a:cs typeface="Arial" charset="0"/>
            </a:endParaRPr>
          </a:p>
        </p:txBody>
      </p:sp>
      <p:sp>
        <p:nvSpPr>
          <p:cNvPr id="4" name="ZoneTexte 3"/>
          <p:cNvSpPr txBox="1"/>
          <p:nvPr/>
        </p:nvSpPr>
        <p:spPr>
          <a:xfrm>
            <a:off x="1206500" y="3429000"/>
            <a:ext cx="10400782"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Ces </a:t>
            </a:r>
            <a:r>
              <a:rPr lang="fr-FR" sz="2800" dirty="0">
                <a:solidFill>
                  <a:schemeClr val="bg1"/>
                </a:solidFill>
                <a:latin typeface="Arial" charset="0"/>
                <a:ea typeface="Arial" charset="0"/>
                <a:cs typeface="Arial" charset="0"/>
              </a:rPr>
              <a:t>versets nous révèlent le véritable </a:t>
            </a:r>
            <a:r>
              <a:rPr lang="fr-FR" sz="2800" dirty="0" smtClean="0">
                <a:solidFill>
                  <a:schemeClr val="bg1"/>
                </a:solidFill>
                <a:latin typeface="Arial" charset="0"/>
                <a:ea typeface="Arial" charset="0"/>
                <a:cs typeface="Arial" charset="0"/>
              </a:rPr>
              <a:t>motif et le véritable sens </a:t>
            </a:r>
            <a:r>
              <a:rPr lang="fr-FR" sz="2800" dirty="0">
                <a:solidFill>
                  <a:schemeClr val="bg1"/>
                </a:solidFill>
                <a:latin typeface="Arial" charset="0"/>
                <a:ea typeface="Arial" charset="0"/>
                <a:cs typeface="Arial" charset="0"/>
              </a:rPr>
              <a:t>des souffrances et de la mort de Jésus-Christ. </a:t>
            </a:r>
            <a:endParaRPr lang="fr-FR" sz="2800" dirty="0" smtClean="0">
              <a:solidFill>
                <a:schemeClr val="bg1"/>
              </a:solidFill>
              <a:latin typeface="Arial" charset="0"/>
              <a:ea typeface="Arial" charset="0"/>
              <a:cs typeface="Arial" charset="0"/>
            </a:endParaRPr>
          </a:p>
        </p:txBody>
      </p:sp>
      <p:sp>
        <p:nvSpPr>
          <p:cNvPr id="5" name="Ellipse 4"/>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36</a:t>
            </a:r>
            <a:endParaRPr lang="fr-FR" dirty="0">
              <a:solidFill>
                <a:srgbClr val="FFFF0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453503895"/>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5188436"/>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dirty="0" smtClean="0"/>
                        <a:t>5 STROPHES</a:t>
                      </a:r>
                      <a:endParaRPr lang="fr-FR" dirty="0"/>
                    </a:p>
                  </a:txBody>
                  <a:tcPr/>
                </a:tc>
              </a:tr>
            </a:tbl>
          </a:graphicData>
        </a:graphic>
      </p:graphicFrame>
    </p:spTree>
    <p:extLst>
      <p:ext uri="{BB962C8B-B14F-4D97-AF65-F5344CB8AC3E}">
        <p14:creationId xmlns:p14="http://schemas.microsoft.com/office/powerpoint/2010/main" val="128660879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1081055" y="2072432"/>
            <a:ext cx="9893300" cy="523220"/>
          </a:xfrm>
          <a:prstGeom prst="rect">
            <a:avLst/>
          </a:prstGeom>
          <a:noFill/>
        </p:spPr>
        <p:txBody>
          <a:bodyPr wrap="square" rtlCol="0">
            <a:spAutoFit/>
          </a:bodyPr>
          <a:lstStyle/>
          <a:p>
            <a:r>
              <a:rPr lang="fr-FR" sz="2800" b="1" dirty="0" smtClean="0">
                <a:solidFill>
                  <a:srgbClr val="FFFF00"/>
                </a:solidFill>
                <a:latin typeface="Arial" charset="0"/>
                <a:ea typeface="Arial" charset="0"/>
                <a:cs typeface="Arial" charset="0"/>
              </a:rPr>
              <a:t> 4) - Sa </a:t>
            </a:r>
            <a:r>
              <a:rPr lang="fr-FR" sz="2800" b="1" dirty="0">
                <a:solidFill>
                  <a:srgbClr val="FFFF00"/>
                </a:solidFill>
                <a:latin typeface="Arial" charset="0"/>
                <a:ea typeface="Arial" charset="0"/>
                <a:cs typeface="Arial" charset="0"/>
              </a:rPr>
              <a:t>mort </a:t>
            </a:r>
            <a:r>
              <a:rPr lang="fr-FR" sz="2800" b="1" dirty="0" smtClean="0">
                <a:solidFill>
                  <a:srgbClr val="FFFF00"/>
                </a:solidFill>
                <a:latin typeface="Arial" charset="0"/>
                <a:ea typeface="Arial" charset="0"/>
                <a:cs typeface="Arial" charset="0"/>
              </a:rPr>
              <a:t>innocente</a:t>
            </a:r>
            <a:endParaRPr lang="fr-FR" sz="2800" dirty="0">
              <a:solidFill>
                <a:srgbClr val="FFFF00"/>
              </a:solidFill>
              <a:latin typeface="Arial" charset="0"/>
              <a:ea typeface="Arial" charset="0"/>
              <a:cs typeface="Arial" charset="0"/>
            </a:endParaRPr>
          </a:p>
        </p:txBody>
      </p:sp>
      <p:sp>
        <p:nvSpPr>
          <p:cNvPr id="3" name="ZoneTexte 2"/>
          <p:cNvSpPr txBox="1"/>
          <p:nvPr/>
        </p:nvSpPr>
        <p:spPr>
          <a:xfrm>
            <a:off x="1259632" y="578498"/>
            <a:ext cx="9789367" cy="523220"/>
          </a:xfrm>
          <a:prstGeom prst="rect">
            <a:avLst/>
          </a:prstGeom>
          <a:noFill/>
          <a:ln>
            <a:solidFill>
              <a:schemeClr val="bg1"/>
            </a:solidFill>
          </a:ln>
        </p:spPr>
        <p:txBody>
          <a:bodyPr wrap="square" rtlCol="0">
            <a:spAutoFit/>
          </a:bodyPr>
          <a:lstStyle/>
          <a:p>
            <a:r>
              <a:rPr lang="fr-FR" sz="2800" dirty="0" smtClean="0">
                <a:solidFill>
                  <a:schemeClr val="bg1"/>
                </a:solidFill>
                <a:latin typeface="Arial" charset="0"/>
                <a:ea typeface="Arial" charset="0"/>
                <a:cs typeface="Arial" charset="0"/>
              </a:rPr>
              <a:t>Quatrième strophe : </a:t>
            </a:r>
            <a:r>
              <a:rPr lang="fr-FR" sz="2800" b="1" i="1" dirty="0" smtClean="0">
                <a:solidFill>
                  <a:schemeClr val="bg1"/>
                </a:solidFill>
                <a:latin typeface="Arial" charset="0"/>
                <a:ea typeface="Arial" charset="0"/>
                <a:cs typeface="Arial" charset="0"/>
              </a:rPr>
              <a:t>53</a:t>
            </a:r>
            <a:r>
              <a:rPr lang="fr-FR" sz="2800" dirty="0" smtClean="0">
                <a:solidFill>
                  <a:schemeClr val="bg1"/>
                </a:solidFill>
                <a:latin typeface="Arial" charset="0"/>
                <a:ea typeface="Arial" charset="0"/>
                <a:cs typeface="Arial" charset="0"/>
              </a:rPr>
              <a:t>, 7 </a:t>
            </a:r>
            <a:r>
              <a:rPr lang="mr-IN" sz="2800" dirty="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9</a:t>
            </a:r>
            <a:endParaRPr lang="fr-FR" sz="2800" dirty="0">
              <a:solidFill>
                <a:schemeClr val="bg1"/>
              </a:solidFill>
              <a:latin typeface="Arial" charset="0"/>
              <a:ea typeface="Arial" charset="0"/>
              <a:cs typeface="Arial" charset="0"/>
            </a:endParaRPr>
          </a:p>
        </p:txBody>
      </p:sp>
      <p:sp>
        <p:nvSpPr>
          <p:cNvPr id="4" name="ZoneTexte 3"/>
          <p:cNvSpPr txBox="1"/>
          <p:nvPr/>
        </p:nvSpPr>
        <p:spPr>
          <a:xfrm>
            <a:off x="1149350" y="2969208"/>
            <a:ext cx="9893300"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Loin </a:t>
            </a:r>
            <a:r>
              <a:rPr lang="fr-FR" sz="2800" dirty="0">
                <a:solidFill>
                  <a:schemeClr val="bg1"/>
                </a:solidFill>
                <a:latin typeface="Arial" charset="0"/>
                <a:ea typeface="Arial" charset="0"/>
                <a:cs typeface="Arial" charset="0"/>
              </a:rPr>
              <a:t>de protester contre ce châtiment immérité, le Serviteur </a:t>
            </a:r>
            <a:r>
              <a:rPr lang="fr-FR" sz="2800" dirty="0" smtClean="0">
                <a:solidFill>
                  <a:schemeClr val="bg1"/>
                </a:solidFill>
                <a:latin typeface="Arial" charset="0"/>
                <a:ea typeface="Arial" charset="0"/>
                <a:cs typeface="Arial" charset="0"/>
              </a:rPr>
              <a:t>l</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accepte </a:t>
            </a:r>
            <a:r>
              <a:rPr lang="fr-FR" sz="2800" dirty="0">
                <a:solidFill>
                  <a:schemeClr val="bg1"/>
                </a:solidFill>
                <a:latin typeface="Arial" charset="0"/>
                <a:ea typeface="Arial" charset="0"/>
                <a:cs typeface="Arial" charset="0"/>
              </a:rPr>
              <a:t>et le subit en silence. </a:t>
            </a:r>
            <a:endParaRPr lang="fr-FR" sz="2800" dirty="0" smtClean="0">
              <a:solidFill>
                <a:schemeClr val="bg1"/>
              </a:solidFill>
              <a:latin typeface="Arial" charset="0"/>
              <a:ea typeface="Arial" charset="0"/>
              <a:cs typeface="Arial" charset="0"/>
            </a:endParaRPr>
          </a:p>
        </p:txBody>
      </p:sp>
      <p:sp>
        <p:nvSpPr>
          <p:cNvPr id="5" name="Ellipse 4"/>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37</a:t>
            </a:r>
            <a:endParaRPr lang="fr-FR" dirty="0">
              <a:solidFill>
                <a:srgbClr val="FFFF0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869421996"/>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5188436"/>
              </a:tblGrid>
              <a:tr h="368988">
                <a:tc>
                  <a:txBody>
                    <a:bodyPr/>
                    <a:lstStyle/>
                    <a:p>
                      <a:r>
                        <a:rPr lang="fr-FR" dirty="0" smtClean="0"/>
                        <a:t>4 CLEFS</a:t>
                      </a:r>
                      <a:endParaRPr lang="fr-FR" dirty="0"/>
                    </a:p>
                  </a:txBody>
                  <a:tcPr/>
                </a:tc>
                <a:tc>
                  <a:txBody>
                    <a:bodyPr/>
                    <a:lstStyle/>
                    <a:p>
                      <a:r>
                        <a:rPr lang="fr-FR" dirty="0" smtClean="0"/>
                        <a:t>4 CHANTS</a:t>
                      </a:r>
                      <a:endParaRPr lang="fr-FR" dirty="0"/>
                    </a:p>
                  </a:txBody>
                  <a:tcPr/>
                </a:tc>
                <a:tc>
                  <a:txBody>
                    <a:bodyPr/>
                    <a:lstStyle/>
                    <a:p>
                      <a:r>
                        <a:rPr lang="fr-FR" dirty="0" smtClean="0"/>
                        <a:t>4 ETAPES</a:t>
                      </a:r>
                      <a:endParaRPr lang="fr-FR" dirty="0"/>
                    </a:p>
                  </a:txBody>
                  <a:tcPr/>
                </a:tc>
                <a:tc>
                  <a:txBody>
                    <a:bodyPr/>
                    <a:lstStyle/>
                    <a:p>
                      <a:r>
                        <a:rPr lang="fr-FR" dirty="0" smtClean="0"/>
                        <a:t>4</a:t>
                      </a:r>
                      <a:r>
                        <a:rPr lang="fr-FR" baseline="30000" dirty="0" smtClean="0"/>
                        <a:t>ème</a:t>
                      </a:r>
                      <a:r>
                        <a:rPr lang="fr-FR" dirty="0" smtClean="0"/>
                        <a:t> ETAPE</a:t>
                      </a:r>
                    </a:p>
                  </a:txBody>
                  <a:tcPr/>
                </a:tc>
                <a:tc>
                  <a:txBody>
                    <a:bodyPr/>
                    <a:lstStyle/>
                    <a:p>
                      <a:r>
                        <a:rPr lang="fr-FR" dirty="0" smtClean="0"/>
                        <a:t>5 STROPHES</a:t>
                      </a:r>
                      <a:endParaRPr lang="fr-FR" dirty="0"/>
                    </a:p>
                  </a:txBody>
                  <a:tcPr/>
                </a:tc>
              </a:tr>
            </a:tbl>
          </a:graphicData>
        </a:graphic>
      </p:graphicFrame>
    </p:spTree>
    <p:extLst>
      <p:ext uri="{BB962C8B-B14F-4D97-AF65-F5344CB8AC3E}">
        <p14:creationId xmlns:p14="http://schemas.microsoft.com/office/powerpoint/2010/main" val="1021091887"/>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ppt_w</p:attrName>
                                        </p:attrNameLst>
                                      </p:cBhvr>
                                      <p:tavLst>
                                        <p:tav tm="0">
                                          <p:val>
                                            <p:strVal val="#ppt_w*0.70"/>
                                          </p:val>
                                        </p:tav>
                                        <p:tav tm="100000">
                                          <p:val>
                                            <p:strVal val="#ppt_w"/>
                                          </p:val>
                                        </p:tav>
                                      </p:tavLst>
                                    </p:anim>
                                    <p:anim calcmode="lin" valueType="num">
                                      <p:cBhvr>
                                        <p:cTn id="15" dur="1000" fill="hold"/>
                                        <p:tgtEl>
                                          <p:spTgt spid="4"/>
                                        </p:tgtEl>
                                        <p:attrNameLst>
                                          <p:attrName>ppt_h</p:attrName>
                                        </p:attrNameLst>
                                      </p:cBhvr>
                                      <p:tavLst>
                                        <p:tav tm="0">
                                          <p:val>
                                            <p:strVal val="#ppt_h"/>
                                          </p:val>
                                        </p:tav>
                                        <p:tav tm="100000">
                                          <p:val>
                                            <p:strVal val="#ppt_h"/>
                                          </p:val>
                                        </p:tav>
                                      </p:tavLst>
                                    </p:anim>
                                    <p:animEffect transition="in" filter="fade">
                                      <p:cBhvr>
                                        <p:cTn id="16"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1392853" y="2365310"/>
            <a:ext cx="9702800" cy="523220"/>
          </a:xfrm>
          <a:prstGeom prst="rect">
            <a:avLst/>
          </a:prstGeom>
          <a:noFill/>
        </p:spPr>
        <p:txBody>
          <a:bodyPr wrap="square" rtlCol="0">
            <a:spAutoFit/>
          </a:bodyPr>
          <a:lstStyle/>
          <a:p>
            <a:r>
              <a:rPr lang="fr-FR" sz="2800" b="1" dirty="0" smtClean="0">
                <a:solidFill>
                  <a:srgbClr val="FFFF00"/>
                </a:solidFill>
                <a:latin typeface="Arial" charset="0"/>
                <a:ea typeface="Arial" charset="0"/>
                <a:cs typeface="Arial" charset="0"/>
              </a:rPr>
              <a:t>5) - Sa </a:t>
            </a:r>
            <a:r>
              <a:rPr lang="fr-FR" sz="2800" b="1" dirty="0">
                <a:solidFill>
                  <a:srgbClr val="FFFF00"/>
                </a:solidFill>
                <a:latin typeface="Arial" charset="0"/>
                <a:ea typeface="Arial" charset="0"/>
                <a:cs typeface="Arial" charset="0"/>
              </a:rPr>
              <a:t>récompense </a:t>
            </a:r>
            <a:r>
              <a:rPr lang="fr-FR" sz="2800" b="1" dirty="0" smtClean="0">
                <a:solidFill>
                  <a:srgbClr val="FFFF00"/>
                </a:solidFill>
                <a:latin typeface="Arial" charset="0"/>
                <a:ea typeface="Arial" charset="0"/>
                <a:cs typeface="Arial" charset="0"/>
              </a:rPr>
              <a:t>glorieuse</a:t>
            </a:r>
            <a:endParaRPr lang="fr-FR" sz="2800" dirty="0">
              <a:solidFill>
                <a:srgbClr val="FFFF00"/>
              </a:solidFill>
              <a:latin typeface="Arial" charset="0"/>
              <a:ea typeface="Arial" charset="0"/>
              <a:cs typeface="Arial" charset="0"/>
            </a:endParaRPr>
          </a:p>
        </p:txBody>
      </p:sp>
      <p:sp>
        <p:nvSpPr>
          <p:cNvPr id="3" name="ZoneTexte 2"/>
          <p:cNvSpPr txBox="1"/>
          <p:nvPr/>
        </p:nvSpPr>
        <p:spPr>
          <a:xfrm>
            <a:off x="1306285" y="1343608"/>
            <a:ext cx="9789367" cy="523220"/>
          </a:xfrm>
          <a:prstGeom prst="rect">
            <a:avLst/>
          </a:prstGeom>
          <a:noFill/>
          <a:ln>
            <a:solidFill>
              <a:schemeClr val="bg1"/>
            </a:solidFill>
          </a:ln>
        </p:spPr>
        <p:txBody>
          <a:bodyPr wrap="square" rtlCol="0">
            <a:spAutoFit/>
          </a:bodyPr>
          <a:lstStyle/>
          <a:p>
            <a:r>
              <a:rPr lang="fr-FR" sz="2800" dirty="0" smtClean="0">
                <a:solidFill>
                  <a:schemeClr val="bg1"/>
                </a:solidFill>
                <a:latin typeface="Arial" charset="0"/>
                <a:ea typeface="Arial" charset="0"/>
                <a:cs typeface="Arial" charset="0"/>
              </a:rPr>
              <a:t>Cinquième strophe : </a:t>
            </a:r>
            <a:r>
              <a:rPr lang="fr-FR" sz="2800" b="1" i="1" dirty="0" smtClean="0">
                <a:solidFill>
                  <a:schemeClr val="bg1"/>
                </a:solidFill>
                <a:latin typeface="Arial" charset="0"/>
                <a:ea typeface="Arial" charset="0"/>
                <a:cs typeface="Arial" charset="0"/>
              </a:rPr>
              <a:t>53</a:t>
            </a:r>
            <a:r>
              <a:rPr lang="fr-FR" sz="2800" dirty="0" smtClean="0">
                <a:solidFill>
                  <a:schemeClr val="bg1"/>
                </a:solidFill>
                <a:latin typeface="Arial" charset="0"/>
                <a:ea typeface="Arial" charset="0"/>
                <a:cs typeface="Arial" charset="0"/>
              </a:rPr>
              <a:t>, 10 </a:t>
            </a:r>
            <a:r>
              <a:rPr lang="mr-IN" sz="2800" dirty="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 12</a:t>
            </a:r>
            <a:endParaRPr lang="fr-FR" sz="2800" dirty="0">
              <a:solidFill>
                <a:schemeClr val="bg1"/>
              </a:solidFill>
              <a:latin typeface="Arial" charset="0"/>
              <a:ea typeface="Arial" charset="0"/>
              <a:cs typeface="Arial" charset="0"/>
            </a:endParaRPr>
          </a:p>
        </p:txBody>
      </p:sp>
      <p:sp>
        <p:nvSpPr>
          <p:cNvPr id="4" name="ZoneTexte 3"/>
          <p:cNvSpPr txBox="1"/>
          <p:nvPr/>
        </p:nvSpPr>
        <p:spPr>
          <a:xfrm>
            <a:off x="1349568" y="3547779"/>
            <a:ext cx="9702800"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Dieu parle </a:t>
            </a:r>
            <a:r>
              <a:rPr lang="fr-FR" sz="2800" dirty="0">
                <a:solidFill>
                  <a:schemeClr val="bg1"/>
                </a:solidFill>
                <a:latin typeface="Arial" charset="0"/>
                <a:ea typeface="Arial" charset="0"/>
                <a:cs typeface="Arial" charset="0"/>
              </a:rPr>
              <a:t>à nouveau pour expliquer aux hommes son </a:t>
            </a:r>
            <a:r>
              <a:rPr lang="fr-FR" sz="2800" dirty="0" smtClean="0">
                <a:solidFill>
                  <a:schemeClr val="bg1"/>
                </a:solidFill>
                <a:latin typeface="Arial" charset="0"/>
                <a:ea typeface="Arial" charset="0"/>
                <a:cs typeface="Arial" charset="0"/>
              </a:rPr>
              <a:t>action et son résultat.</a:t>
            </a:r>
            <a:endParaRPr lang="fr-FR" sz="2800" dirty="0">
              <a:solidFill>
                <a:schemeClr val="bg1"/>
              </a:solidFill>
              <a:latin typeface="Arial" charset="0"/>
              <a:ea typeface="Arial" charset="0"/>
              <a:cs typeface="Arial" charset="0"/>
            </a:endParaRPr>
          </a:p>
        </p:txBody>
      </p:sp>
      <p:sp>
        <p:nvSpPr>
          <p:cNvPr id="5" name="Ellipse 4"/>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38</a:t>
            </a:r>
            <a:endParaRPr lang="fr-FR" dirty="0">
              <a:solidFill>
                <a:srgbClr val="FFFF00"/>
              </a:solidFill>
            </a:endParaRPr>
          </a:p>
        </p:txBody>
      </p:sp>
      <p:graphicFrame>
        <p:nvGraphicFramePr>
          <p:cNvPr id="7" name="Tableau 6"/>
          <p:cNvGraphicFramePr>
            <a:graphicFrameLocks noGrp="1"/>
          </p:cNvGraphicFramePr>
          <p:nvPr>
            <p:extLst>
              <p:ext uri="{D42A27DB-BD31-4B8C-83A1-F6EECF244321}">
                <p14:modId xmlns:p14="http://schemas.microsoft.com/office/powerpoint/2010/main" val="1413478640"/>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5188436"/>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dirty="0" smtClean="0"/>
                        <a:t>5 STROPHES</a:t>
                      </a:r>
                      <a:endParaRPr lang="fr-FR" dirty="0"/>
                    </a:p>
                  </a:txBody>
                  <a:tcPr/>
                </a:tc>
              </a:tr>
            </a:tbl>
          </a:graphicData>
        </a:graphic>
      </p:graphicFrame>
    </p:spTree>
    <p:extLst>
      <p:ext uri="{BB962C8B-B14F-4D97-AF65-F5344CB8AC3E}">
        <p14:creationId xmlns:p14="http://schemas.microsoft.com/office/powerpoint/2010/main" val="94952163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259080" y="282250"/>
            <a:ext cx="11535807" cy="461665"/>
          </a:xfrm>
          <a:prstGeom prst="rect">
            <a:avLst/>
          </a:prstGeom>
          <a:noFill/>
          <a:ln>
            <a:solidFill>
              <a:schemeClr val="bg1"/>
            </a:solidFill>
          </a:ln>
        </p:spPr>
        <p:txBody>
          <a:bodyPr wrap="square" rtlCol="0">
            <a:spAutoFit/>
          </a:bodyPr>
          <a:lstStyle/>
          <a:p>
            <a:pPr algn="ctr"/>
            <a:r>
              <a:rPr lang="fr-FR" sz="2400" dirty="0" smtClean="0">
                <a:solidFill>
                  <a:schemeClr val="bg1"/>
                </a:solidFill>
                <a:latin typeface="Arial" charset="0"/>
                <a:ea typeface="Arial" charset="0"/>
                <a:cs typeface="Arial" charset="0"/>
              </a:rPr>
              <a:t>Les souffrances de </a:t>
            </a:r>
            <a:r>
              <a:rPr lang="fr-FR" sz="2400" dirty="0">
                <a:solidFill>
                  <a:schemeClr val="bg1"/>
                </a:solidFill>
                <a:latin typeface="Arial" charset="0"/>
                <a:ea typeface="Arial" charset="0"/>
                <a:cs typeface="Arial" charset="0"/>
              </a:rPr>
              <a:t>Christ lors de la </a:t>
            </a:r>
            <a:r>
              <a:rPr lang="fr-FR" sz="2400" dirty="0" smtClean="0">
                <a:solidFill>
                  <a:schemeClr val="bg1"/>
                </a:solidFill>
                <a:latin typeface="Arial" charset="0"/>
                <a:ea typeface="Arial" charset="0"/>
                <a:cs typeface="Arial" charset="0"/>
              </a:rPr>
              <a:t>crucifixion</a:t>
            </a:r>
            <a:endParaRPr lang="fr-FR" sz="2400" dirty="0">
              <a:solidFill>
                <a:schemeClr val="bg1"/>
              </a:solidFill>
              <a:latin typeface="Arial" charset="0"/>
              <a:ea typeface="Arial" charset="0"/>
              <a:cs typeface="Arial" charset="0"/>
            </a:endParaRPr>
          </a:p>
        </p:txBody>
      </p:sp>
      <p:sp>
        <p:nvSpPr>
          <p:cNvPr id="4" name="ZoneTexte 3"/>
          <p:cNvSpPr txBox="1"/>
          <p:nvPr/>
        </p:nvSpPr>
        <p:spPr>
          <a:xfrm>
            <a:off x="966237" y="1232556"/>
            <a:ext cx="10362659" cy="1384995"/>
          </a:xfrm>
          <a:prstGeom prst="rect">
            <a:avLst/>
          </a:prstGeom>
          <a:noFill/>
        </p:spPr>
        <p:txBody>
          <a:bodyPr wrap="square" rtlCol="0">
            <a:spAutoFit/>
          </a:bodyPr>
          <a:lstStyle/>
          <a:p>
            <a:pPr algn="just"/>
            <a:r>
              <a:rPr lang="fr-FR" sz="2800" dirty="0">
                <a:solidFill>
                  <a:schemeClr val="bg1"/>
                </a:solidFill>
                <a:latin typeface="Arial" charset="0"/>
                <a:ea typeface="Arial" charset="0"/>
                <a:cs typeface="Arial" charset="0"/>
              </a:rPr>
              <a:t>Ce </a:t>
            </a:r>
            <a:r>
              <a:rPr lang="fr-FR" sz="2800" dirty="0" smtClean="0">
                <a:solidFill>
                  <a:schemeClr val="bg1"/>
                </a:solidFill>
                <a:latin typeface="Arial" charset="0"/>
                <a:ea typeface="Arial" charset="0"/>
                <a:cs typeface="Arial" charset="0"/>
              </a:rPr>
              <a:t>n</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étaient pas </a:t>
            </a:r>
            <a:r>
              <a:rPr lang="fr-FR" sz="2800" dirty="0">
                <a:solidFill>
                  <a:schemeClr val="bg1"/>
                </a:solidFill>
                <a:latin typeface="Arial" charset="0"/>
                <a:ea typeface="Arial" charset="0"/>
                <a:cs typeface="Arial" charset="0"/>
              </a:rPr>
              <a:t>les </a:t>
            </a:r>
            <a:r>
              <a:rPr lang="fr-FR" sz="2800" dirty="0" smtClean="0">
                <a:solidFill>
                  <a:schemeClr val="bg1"/>
                </a:solidFill>
                <a:latin typeface="Arial" charset="0"/>
                <a:ea typeface="Arial" charset="0"/>
                <a:cs typeface="Arial" charset="0"/>
              </a:rPr>
              <a:t>clous qui </a:t>
            </a:r>
            <a:r>
              <a:rPr lang="fr-FR" sz="2800" dirty="0">
                <a:solidFill>
                  <a:schemeClr val="bg1"/>
                </a:solidFill>
                <a:latin typeface="Arial" charset="0"/>
                <a:ea typeface="Arial" charset="0"/>
                <a:cs typeface="Arial" charset="0"/>
              </a:rPr>
              <a:t>ont gardé </a:t>
            </a:r>
            <a:r>
              <a:rPr lang="fr-FR" sz="2800" dirty="0" smtClean="0">
                <a:solidFill>
                  <a:schemeClr val="bg1"/>
                </a:solidFill>
                <a:latin typeface="Arial" charset="0"/>
                <a:ea typeface="Arial" charset="0"/>
                <a:cs typeface="Arial" charset="0"/>
              </a:rPr>
              <a:t>Jésus-Christ </a:t>
            </a:r>
            <a:r>
              <a:rPr lang="fr-FR" sz="2800" dirty="0">
                <a:solidFill>
                  <a:schemeClr val="bg1"/>
                </a:solidFill>
                <a:latin typeface="Arial" charset="0"/>
                <a:ea typeface="Arial" charset="0"/>
                <a:cs typeface="Arial" charset="0"/>
              </a:rPr>
              <a:t>suspendu à cette croix, mais </a:t>
            </a:r>
            <a:r>
              <a:rPr lang="fr-FR" sz="2800" dirty="0" smtClean="0">
                <a:solidFill>
                  <a:schemeClr val="bg1"/>
                </a:solidFill>
                <a:latin typeface="Arial" charset="0"/>
                <a:ea typeface="Arial" charset="0"/>
                <a:cs typeface="Arial" charset="0"/>
              </a:rPr>
              <a:t>c</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était</a:t>
            </a:r>
          </a:p>
          <a:p>
            <a:pPr algn="ctr"/>
            <a:r>
              <a:rPr lang="fr-FR" sz="2800" b="1" spc="300" dirty="0" smtClean="0">
                <a:solidFill>
                  <a:srgbClr val="FF0000"/>
                </a:solidFill>
                <a:latin typeface="Arial" charset="0"/>
                <a:ea typeface="Arial" charset="0"/>
                <a:cs typeface="Arial" charset="0"/>
              </a:rPr>
              <a:t>son </a:t>
            </a:r>
            <a:r>
              <a:rPr lang="fr-FR" sz="2800" b="1" spc="300" dirty="0">
                <a:solidFill>
                  <a:srgbClr val="FF0000"/>
                </a:solidFill>
                <a:latin typeface="Arial" charset="0"/>
                <a:ea typeface="Arial" charset="0"/>
                <a:cs typeface="Arial" charset="0"/>
              </a:rPr>
              <a:t>amour </a:t>
            </a:r>
            <a:r>
              <a:rPr lang="fr-FR" sz="2800" b="1" spc="300" dirty="0" smtClean="0">
                <a:solidFill>
                  <a:srgbClr val="FF0000"/>
                </a:solidFill>
                <a:latin typeface="Arial" charset="0"/>
                <a:ea typeface="Arial" charset="0"/>
                <a:cs typeface="Arial" charset="0"/>
              </a:rPr>
              <a:t>pour son Dieu et pour l</a:t>
            </a:r>
            <a:r>
              <a:rPr lang="mr-IN" sz="2800" b="1" spc="300" dirty="0" smtClean="0">
                <a:solidFill>
                  <a:srgbClr val="FF0000"/>
                </a:solidFill>
                <a:latin typeface="Arial" charset="0"/>
                <a:ea typeface="Arial" charset="0"/>
                <a:cs typeface="Arial" charset="0"/>
              </a:rPr>
              <a:t>’</a:t>
            </a:r>
            <a:r>
              <a:rPr lang="fr-FR" sz="2800" b="1" spc="300" dirty="0" smtClean="0">
                <a:solidFill>
                  <a:srgbClr val="FF0000"/>
                </a:solidFill>
                <a:latin typeface="Arial" charset="0"/>
                <a:ea typeface="Arial" charset="0"/>
                <a:cs typeface="Arial" charset="0"/>
              </a:rPr>
              <a:t>humanité.</a:t>
            </a:r>
            <a:endParaRPr lang="fr-FR" sz="2800" b="1" spc="300" dirty="0">
              <a:solidFill>
                <a:srgbClr val="FF0000"/>
              </a:solidFill>
              <a:latin typeface="Arial" charset="0"/>
              <a:ea typeface="Arial" charset="0"/>
              <a:cs typeface="Arial" charset="0"/>
            </a:endParaRPr>
          </a:p>
        </p:txBody>
      </p:sp>
      <p:sp>
        <p:nvSpPr>
          <p:cNvPr id="7" name="ZoneTexte 6"/>
          <p:cNvSpPr txBox="1"/>
          <p:nvPr/>
        </p:nvSpPr>
        <p:spPr>
          <a:xfrm>
            <a:off x="863104" y="3106192"/>
            <a:ext cx="10465792" cy="954107"/>
          </a:xfrm>
          <a:prstGeom prst="rect">
            <a:avLst/>
          </a:prstGeom>
          <a:noFill/>
        </p:spPr>
        <p:txBody>
          <a:bodyPr wrap="square" rtlCol="0">
            <a:spAutoFit/>
          </a:bodyPr>
          <a:lstStyle/>
          <a:p>
            <a:r>
              <a:rPr lang="fr-FR" sz="2800" dirty="0">
                <a:solidFill>
                  <a:schemeClr val="bg1"/>
                </a:solidFill>
                <a:latin typeface="Arial" charset="0"/>
                <a:ea typeface="Arial" charset="0"/>
                <a:cs typeface="Arial" charset="0"/>
              </a:rPr>
              <a:t>I</a:t>
            </a:r>
            <a:r>
              <a:rPr lang="fr-FR" sz="2800" dirty="0" smtClean="0">
                <a:solidFill>
                  <a:schemeClr val="bg1"/>
                </a:solidFill>
                <a:latin typeface="Arial" charset="0"/>
                <a:ea typeface="Arial" charset="0"/>
                <a:cs typeface="Arial" charset="0"/>
              </a:rPr>
              <a:t>l </a:t>
            </a:r>
            <a:r>
              <a:rPr lang="fr-FR" sz="2800" dirty="0">
                <a:solidFill>
                  <a:schemeClr val="bg1"/>
                </a:solidFill>
                <a:latin typeface="Arial" charset="0"/>
                <a:ea typeface="Arial" charset="0"/>
                <a:cs typeface="Arial" charset="0"/>
              </a:rPr>
              <a:t>a </a:t>
            </a:r>
            <a:r>
              <a:rPr lang="fr-FR" sz="2800" dirty="0" smtClean="0">
                <a:solidFill>
                  <a:schemeClr val="bg1"/>
                </a:solidFill>
                <a:latin typeface="Arial" charset="0"/>
                <a:ea typeface="Arial" charset="0"/>
                <a:cs typeface="Arial" charset="0"/>
              </a:rPr>
              <a:t>tout enduré jusqu</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au </a:t>
            </a:r>
            <a:r>
              <a:rPr lang="fr-FR" sz="2800" dirty="0">
                <a:solidFill>
                  <a:schemeClr val="bg1"/>
                </a:solidFill>
                <a:latin typeface="Arial" charset="0"/>
                <a:ea typeface="Arial" charset="0"/>
                <a:cs typeface="Arial" charset="0"/>
              </a:rPr>
              <a:t>bout pour </a:t>
            </a:r>
            <a:r>
              <a:rPr lang="fr-FR" sz="2800" dirty="0" smtClean="0">
                <a:solidFill>
                  <a:schemeClr val="bg1"/>
                </a:solidFill>
                <a:latin typeface="Arial" charset="0"/>
                <a:ea typeface="Arial" charset="0"/>
                <a:cs typeface="Arial" charset="0"/>
              </a:rPr>
              <a:t>nous (pour moi !) </a:t>
            </a:r>
            <a:r>
              <a:rPr lang="fr-FR" sz="2800" dirty="0">
                <a:solidFill>
                  <a:schemeClr val="bg1"/>
                </a:solidFill>
                <a:latin typeface="Arial" charset="0"/>
                <a:ea typeface="Arial" charset="0"/>
                <a:cs typeface="Arial" charset="0"/>
              </a:rPr>
              <a:t>car </a:t>
            </a:r>
            <a:r>
              <a:rPr lang="fr-FR" sz="2800" b="1" dirty="0">
                <a:solidFill>
                  <a:schemeClr val="bg1"/>
                </a:solidFill>
                <a:latin typeface="Arial" charset="0"/>
                <a:ea typeface="Arial" charset="0"/>
                <a:cs typeface="Arial" charset="0"/>
              </a:rPr>
              <a:t>il fallait </a:t>
            </a:r>
            <a:r>
              <a:rPr lang="fr-FR" sz="2800" dirty="0" smtClean="0">
                <a:solidFill>
                  <a:schemeClr val="bg1"/>
                </a:solidFill>
                <a:latin typeface="Arial" charset="0"/>
                <a:ea typeface="Arial" charset="0"/>
                <a:cs typeface="Arial" charset="0"/>
              </a:rPr>
              <a:t>qu</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il </a:t>
            </a:r>
            <a:r>
              <a:rPr lang="fr-FR" sz="2800" dirty="0">
                <a:solidFill>
                  <a:schemeClr val="bg1"/>
                </a:solidFill>
                <a:latin typeface="Arial" charset="0"/>
                <a:ea typeface="Arial" charset="0"/>
                <a:cs typeface="Arial" charset="0"/>
              </a:rPr>
              <a:t>rachète </a:t>
            </a:r>
            <a:r>
              <a:rPr lang="fr-FR" sz="2800" dirty="0" smtClean="0">
                <a:solidFill>
                  <a:schemeClr val="bg1"/>
                </a:solidFill>
                <a:latin typeface="Arial" charset="0"/>
                <a:ea typeface="Arial" charset="0"/>
                <a:cs typeface="Arial" charset="0"/>
              </a:rPr>
              <a:t>l</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humanité quel qu’en soit le prix </a:t>
            </a:r>
            <a:r>
              <a:rPr lang="fr-FR" sz="2800" dirty="0">
                <a:solidFill>
                  <a:schemeClr val="bg1"/>
                </a:solidFill>
                <a:latin typeface="Arial" charset="0"/>
                <a:ea typeface="Arial" charset="0"/>
                <a:cs typeface="Arial" charset="0"/>
              </a:rPr>
              <a:t>! </a:t>
            </a:r>
            <a:endParaRPr lang="fr-FR" sz="2800" u="sng" dirty="0">
              <a:solidFill>
                <a:schemeClr val="bg1"/>
              </a:solidFill>
              <a:latin typeface="Arial" charset="0"/>
              <a:ea typeface="Arial" charset="0"/>
              <a:cs typeface="Arial" charset="0"/>
            </a:endParaRPr>
          </a:p>
        </p:txBody>
      </p:sp>
      <p:sp>
        <p:nvSpPr>
          <p:cNvPr id="8" name="ZoneTexte 7"/>
          <p:cNvSpPr txBox="1"/>
          <p:nvPr/>
        </p:nvSpPr>
        <p:spPr>
          <a:xfrm>
            <a:off x="876300" y="4822139"/>
            <a:ext cx="10812596" cy="1754326"/>
          </a:xfrm>
          <a:prstGeom prst="rect">
            <a:avLst/>
          </a:prstGeom>
          <a:noFill/>
        </p:spPr>
        <p:txBody>
          <a:bodyPr wrap="square" rtlCol="0" anchor="ctr">
            <a:spAutoFit/>
          </a:bodyPr>
          <a:lstStyle/>
          <a:p>
            <a:pPr algn="just"/>
            <a:r>
              <a:rPr lang="fr-FR" sz="2800" dirty="0" smtClean="0">
                <a:solidFill>
                  <a:schemeClr val="bg1"/>
                </a:solidFill>
                <a:latin typeface="Arial" charset="0"/>
                <a:ea typeface="Arial" charset="0"/>
                <a:cs typeface="Arial" charset="0"/>
              </a:rPr>
              <a:t>Considérons </a:t>
            </a:r>
            <a:r>
              <a:rPr lang="fr-FR" sz="2800" dirty="0">
                <a:solidFill>
                  <a:schemeClr val="bg1"/>
                </a:solidFill>
                <a:latin typeface="Arial" charset="0"/>
                <a:ea typeface="Arial" charset="0"/>
                <a:cs typeface="Arial" charset="0"/>
              </a:rPr>
              <a:t>sa souffrance et son sacrifice, marchons pleinement dans le salut </a:t>
            </a:r>
            <a:r>
              <a:rPr lang="fr-FR" sz="2800" dirty="0" smtClean="0">
                <a:solidFill>
                  <a:schemeClr val="bg1"/>
                </a:solidFill>
                <a:latin typeface="Arial" charset="0"/>
                <a:ea typeface="Arial" charset="0"/>
                <a:cs typeface="Arial" charset="0"/>
              </a:rPr>
              <a:t>qu</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il </a:t>
            </a:r>
            <a:r>
              <a:rPr lang="fr-FR" sz="2800" dirty="0">
                <a:solidFill>
                  <a:schemeClr val="bg1"/>
                </a:solidFill>
                <a:latin typeface="Arial" charset="0"/>
                <a:ea typeface="Arial" charset="0"/>
                <a:cs typeface="Arial" charset="0"/>
              </a:rPr>
              <a:t>nous a </a:t>
            </a:r>
            <a:r>
              <a:rPr lang="fr-FR" sz="2800" dirty="0" smtClean="0">
                <a:solidFill>
                  <a:schemeClr val="bg1"/>
                </a:solidFill>
                <a:latin typeface="Arial" charset="0"/>
                <a:ea typeface="Arial" charset="0"/>
                <a:cs typeface="Arial" charset="0"/>
              </a:rPr>
              <a:t>offert</a:t>
            </a:r>
            <a:r>
              <a:rPr lang="fr-FR" sz="2800" dirty="0">
                <a:solidFill>
                  <a:schemeClr val="bg1"/>
                </a:solidFill>
                <a:latin typeface="Arial" charset="0"/>
                <a:ea typeface="Arial" charset="0"/>
                <a:cs typeface="Arial" charset="0"/>
              </a:rPr>
              <a:t> </a:t>
            </a:r>
            <a:r>
              <a:rPr lang="fr-FR" sz="2800" dirty="0" smtClean="0">
                <a:solidFill>
                  <a:schemeClr val="bg1"/>
                </a:solidFill>
                <a:latin typeface="Arial" charset="0"/>
                <a:ea typeface="Arial" charset="0"/>
                <a:cs typeface="Arial" charset="0"/>
              </a:rPr>
              <a:t>par sa mort qui est et demeure pour l’</a:t>
            </a:r>
            <a:r>
              <a:rPr lang="fr-FR" sz="2800" dirty="0">
                <a:solidFill>
                  <a:schemeClr val="bg1"/>
                </a:solidFill>
                <a:latin typeface="Arial" charset="0"/>
                <a:ea typeface="Arial" charset="0"/>
                <a:cs typeface="Arial" charset="0"/>
              </a:rPr>
              <a:t>é</a:t>
            </a:r>
            <a:r>
              <a:rPr lang="fr-FR" sz="2800" dirty="0" smtClean="0">
                <a:solidFill>
                  <a:schemeClr val="bg1"/>
                </a:solidFill>
                <a:latin typeface="Arial" charset="0"/>
                <a:ea typeface="Arial" charset="0"/>
                <a:cs typeface="Arial" charset="0"/>
              </a:rPr>
              <a:t>ternité le sujet de notre louange et de notre adoration ! </a:t>
            </a:r>
            <a:endParaRPr lang="fr-FR" sz="2800" u="sng" dirty="0">
              <a:solidFill>
                <a:schemeClr val="bg1"/>
              </a:solidFill>
              <a:latin typeface="Arial" charset="0"/>
              <a:ea typeface="Arial" charset="0"/>
              <a:cs typeface="Arial" charset="0"/>
            </a:endParaRPr>
          </a:p>
          <a:p>
            <a:pPr algn="ctr"/>
            <a:r>
              <a:rPr lang="fr-FR" sz="2400" u="sng" dirty="0" smtClean="0">
                <a:solidFill>
                  <a:schemeClr val="bg1"/>
                </a:solidFill>
                <a:latin typeface="Arial" charset="0"/>
                <a:ea typeface="Arial" charset="0"/>
                <a:cs typeface="Arial" charset="0"/>
              </a:rPr>
              <a:t>AMEN !</a:t>
            </a:r>
            <a:endParaRPr lang="fr-FR" sz="2400" u="sng" dirty="0">
              <a:solidFill>
                <a:schemeClr val="bg1"/>
              </a:solidFill>
              <a:latin typeface="Arial" charset="0"/>
              <a:ea typeface="Arial" charset="0"/>
              <a:cs typeface="Arial" charset="0"/>
            </a:endParaRPr>
          </a:p>
        </p:txBody>
      </p:sp>
      <p:sp>
        <p:nvSpPr>
          <p:cNvPr id="9" name="Ellipse 8"/>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39</a:t>
            </a:r>
            <a:endParaRPr lang="fr-FR" dirty="0"/>
          </a:p>
        </p:txBody>
      </p:sp>
    </p:spTree>
    <p:extLst>
      <p:ext uri="{BB962C8B-B14F-4D97-AF65-F5344CB8AC3E}">
        <p14:creationId xmlns:p14="http://schemas.microsoft.com/office/powerpoint/2010/main" val="145709723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447943" y="1432945"/>
            <a:ext cx="11296113"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En hébreu, Esaïe se </a:t>
            </a:r>
            <a:r>
              <a:rPr lang="fr-FR" sz="2800" dirty="0">
                <a:solidFill>
                  <a:schemeClr val="bg1"/>
                </a:solidFill>
                <a:latin typeface="Arial" charset="0"/>
                <a:ea typeface="Arial" charset="0"/>
                <a:cs typeface="Arial" charset="0"/>
              </a:rPr>
              <a:t>prononce </a:t>
            </a:r>
            <a:r>
              <a:rPr lang="fr-FR" sz="2800" b="1" i="1" dirty="0" err="1" smtClean="0">
                <a:solidFill>
                  <a:schemeClr val="bg1"/>
                </a:solidFill>
                <a:latin typeface="Arial" charset="0"/>
                <a:ea typeface="Arial" charset="0"/>
                <a:cs typeface="Arial" charset="0"/>
              </a:rPr>
              <a:t>Yéshayahou</a:t>
            </a:r>
            <a:r>
              <a:rPr lang="fr-FR" sz="2800" dirty="0" smtClean="0">
                <a:solidFill>
                  <a:schemeClr val="bg1"/>
                </a:solidFill>
                <a:latin typeface="Arial" charset="0"/>
                <a:ea typeface="Arial" charset="0"/>
                <a:cs typeface="Arial" charset="0"/>
              </a:rPr>
              <a:t>.</a:t>
            </a:r>
          </a:p>
        </p:txBody>
      </p:sp>
      <p:sp>
        <p:nvSpPr>
          <p:cNvPr id="5" name="ZoneTexte 4"/>
          <p:cNvSpPr txBox="1"/>
          <p:nvPr/>
        </p:nvSpPr>
        <p:spPr>
          <a:xfrm>
            <a:off x="447942" y="511939"/>
            <a:ext cx="8851900" cy="523220"/>
          </a:xfrm>
          <a:prstGeom prst="rect">
            <a:avLst/>
          </a:prstGeom>
          <a:noFill/>
        </p:spPr>
        <p:txBody>
          <a:bodyPr wrap="square" rtlCol="0">
            <a:spAutoFit/>
          </a:bodyPr>
          <a:lstStyle/>
          <a:p>
            <a:r>
              <a:rPr lang="fr-FR" sz="2800" spc="600" dirty="0" smtClean="0">
                <a:solidFill>
                  <a:schemeClr val="bg1"/>
                </a:solidFill>
                <a:latin typeface="Arial" charset="0"/>
                <a:ea typeface="Arial" charset="0"/>
                <a:cs typeface="Arial" charset="0"/>
              </a:rPr>
              <a:t>ESAÏE -</a:t>
            </a:r>
            <a:r>
              <a:rPr lang="fr-FR" sz="2800" dirty="0" smtClean="0">
                <a:solidFill>
                  <a:schemeClr val="bg1"/>
                </a:solidFill>
                <a:latin typeface="Arial" charset="0"/>
                <a:ea typeface="Arial" charset="0"/>
                <a:cs typeface="Arial" charset="0"/>
              </a:rPr>
              <a:t>Etymologie</a:t>
            </a:r>
            <a:endParaRPr lang="fr-FR" sz="2800" dirty="0">
              <a:solidFill>
                <a:schemeClr val="bg1"/>
              </a:solidFill>
              <a:latin typeface="Arial" charset="0"/>
              <a:ea typeface="Arial" charset="0"/>
              <a:cs typeface="Arial" charset="0"/>
            </a:endParaRPr>
          </a:p>
        </p:txBody>
      </p:sp>
      <p:sp>
        <p:nvSpPr>
          <p:cNvPr id="4" name="ZoneTexte 3"/>
          <p:cNvSpPr txBox="1"/>
          <p:nvPr/>
        </p:nvSpPr>
        <p:spPr>
          <a:xfrm>
            <a:off x="905142" y="2307784"/>
            <a:ext cx="10098138"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 </a:t>
            </a:r>
            <a:r>
              <a:rPr lang="fr-FR" sz="2800" dirty="0">
                <a:solidFill>
                  <a:schemeClr val="bg1"/>
                </a:solidFill>
                <a:latin typeface="Arial" charset="0"/>
                <a:ea typeface="Arial" charset="0"/>
                <a:cs typeface="Arial" charset="0"/>
              </a:rPr>
              <a:t>« </a:t>
            </a:r>
            <a:r>
              <a:rPr lang="fr-FR" sz="2800" b="1" i="1" dirty="0" err="1">
                <a:solidFill>
                  <a:schemeClr val="bg1"/>
                </a:solidFill>
                <a:latin typeface="Arial" charset="0"/>
                <a:ea typeface="Arial" charset="0"/>
                <a:cs typeface="Arial" charset="0"/>
              </a:rPr>
              <a:t>Yésha</a:t>
            </a:r>
            <a:r>
              <a:rPr lang="fr-FR" sz="2800" dirty="0">
                <a:solidFill>
                  <a:schemeClr val="bg1"/>
                </a:solidFill>
                <a:latin typeface="Arial" charset="0"/>
                <a:ea typeface="Arial" charset="0"/>
                <a:cs typeface="Arial" charset="0"/>
              </a:rPr>
              <a:t> </a:t>
            </a:r>
            <a:r>
              <a:rPr lang="fr-FR" sz="2800" dirty="0" smtClean="0">
                <a:solidFill>
                  <a:schemeClr val="bg1"/>
                </a:solidFill>
                <a:latin typeface="Arial" charset="0"/>
                <a:ea typeface="Arial" charset="0"/>
                <a:cs typeface="Arial" charset="0"/>
              </a:rPr>
              <a:t>» </a:t>
            </a:r>
            <a:r>
              <a:rPr lang="fr-FR" sz="2800" dirty="0">
                <a:solidFill>
                  <a:schemeClr val="bg1"/>
                </a:solidFill>
                <a:latin typeface="Arial" charset="0"/>
                <a:ea typeface="Arial" charset="0"/>
                <a:cs typeface="Arial" charset="0"/>
              </a:rPr>
              <a:t>se </a:t>
            </a:r>
            <a:r>
              <a:rPr lang="fr-FR" sz="2800" dirty="0" smtClean="0">
                <a:solidFill>
                  <a:schemeClr val="bg1"/>
                </a:solidFill>
                <a:latin typeface="Arial" charset="0"/>
                <a:ea typeface="Arial" charset="0"/>
                <a:cs typeface="Arial" charset="0"/>
              </a:rPr>
              <a:t>traduit par : </a:t>
            </a:r>
            <a:r>
              <a:rPr lang="fr-FR" sz="2800" dirty="0">
                <a:solidFill>
                  <a:schemeClr val="bg1"/>
                </a:solidFill>
                <a:latin typeface="Arial" charset="0"/>
                <a:ea typeface="Arial" charset="0"/>
                <a:cs typeface="Arial" charset="0"/>
              </a:rPr>
              <a:t>« </a:t>
            </a:r>
            <a:r>
              <a:rPr lang="fr-FR" sz="2800" i="1" dirty="0">
                <a:solidFill>
                  <a:schemeClr val="bg1"/>
                </a:solidFill>
                <a:latin typeface="Arial" charset="0"/>
                <a:ea typeface="Arial" charset="0"/>
                <a:cs typeface="Arial" charset="0"/>
              </a:rPr>
              <a:t>il sauve</a:t>
            </a:r>
            <a:r>
              <a:rPr lang="fr-FR" sz="2800" dirty="0">
                <a:solidFill>
                  <a:schemeClr val="bg1"/>
                </a:solidFill>
                <a:latin typeface="Arial" charset="0"/>
                <a:ea typeface="Arial" charset="0"/>
                <a:cs typeface="Arial" charset="0"/>
              </a:rPr>
              <a:t> » ou « </a:t>
            </a:r>
            <a:r>
              <a:rPr lang="fr-FR" sz="2800" i="1" dirty="0" smtClean="0">
                <a:solidFill>
                  <a:schemeClr val="bg1"/>
                </a:solidFill>
                <a:latin typeface="Arial" charset="0"/>
                <a:ea typeface="Arial" charset="0"/>
                <a:cs typeface="Arial" charset="0"/>
              </a:rPr>
              <a:t>le salut</a:t>
            </a:r>
            <a:r>
              <a:rPr lang="fr-FR" sz="2800" dirty="0">
                <a:solidFill>
                  <a:schemeClr val="bg1"/>
                </a:solidFill>
                <a:latin typeface="Arial" charset="0"/>
                <a:ea typeface="Arial" charset="0"/>
                <a:cs typeface="Arial" charset="0"/>
              </a:rPr>
              <a:t> » </a:t>
            </a:r>
            <a:r>
              <a:rPr lang="fr-FR" sz="2800" dirty="0" smtClean="0">
                <a:solidFill>
                  <a:schemeClr val="bg1"/>
                </a:solidFill>
                <a:latin typeface="Arial" charset="0"/>
                <a:ea typeface="Arial" charset="0"/>
                <a:cs typeface="Arial" charset="0"/>
              </a:rPr>
              <a:t>;</a:t>
            </a:r>
          </a:p>
        </p:txBody>
      </p:sp>
      <p:sp>
        <p:nvSpPr>
          <p:cNvPr id="6" name="ZoneTexte 5"/>
          <p:cNvSpPr txBox="1"/>
          <p:nvPr/>
        </p:nvSpPr>
        <p:spPr>
          <a:xfrm>
            <a:off x="447942" y="5547856"/>
            <a:ext cx="11296113"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Le </a:t>
            </a:r>
            <a:r>
              <a:rPr lang="fr-FR" sz="2800" dirty="0">
                <a:solidFill>
                  <a:schemeClr val="bg1"/>
                </a:solidFill>
                <a:latin typeface="Arial" charset="0"/>
                <a:ea typeface="Arial" charset="0"/>
                <a:cs typeface="Arial" charset="0"/>
              </a:rPr>
              <a:t>nom </a:t>
            </a:r>
            <a:r>
              <a:rPr lang="fr-FR" sz="2800" dirty="0" smtClean="0">
                <a:solidFill>
                  <a:schemeClr val="bg1"/>
                </a:solidFill>
                <a:latin typeface="Arial" charset="0"/>
                <a:ea typeface="Arial" charset="0"/>
                <a:cs typeface="Arial" charset="0"/>
              </a:rPr>
              <a:t>d</a:t>
            </a:r>
            <a:r>
              <a:rPr lang="mr-IN" sz="2800" dirty="0" smtClean="0">
                <a:solidFill>
                  <a:schemeClr val="bg1"/>
                </a:solidFill>
                <a:latin typeface="Arial" charset="0"/>
                <a:ea typeface="Arial" charset="0"/>
                <a:cs typeface="Arial" charset="0"/>
              </a:rPr>
              <a:t>’</a:t>
            </a:r>
            <a:r>
              <a:rPr lang="fr-FR" sz="2800" dirty="0" smtClean="0">
                <a:solidFill>
                  <a:schemeClr val="bg1"/>
                </a:solidFill>
                <a:latin typeface="Arial" charset="0"/>
                <a:ea typeface="Arial" charset="0"/>
                <a:cs typeface="Arial" charset="0"/>
              </a:rPr>
              <a:t>Esaïe </a:t>
            </a:r>
            <a:r>
              <a:rPr lang="fr-FR" sz="2800" dirty="0">
                <a:solidFill>
                  <a:schemeClr val="bg1"/>
                </a:solidFill>
                <a:latin typeface="Arial" charset="0"/>
                <a:ea typeface="Arial" charset="0"/>
                <a:cs typeface="Arial" charset="0"/>
              </a:rPr>
              <a:t>est donc </a:t>
            </a:r>
            <a:r>
              <a:rPr lang="fr-FR" sz="2800" dirty="0" smtClean="0">
                <a:solidFill>
                  <a:schemeClr val="bg1"/>
                </a:solidFill>
                <a:latin typeface="Arial" charset="0"/>
                <a:ea typeface="Arial" charset="0"/>
                <a:cs typeface="Arial" charset="0"/>
              </a:rPr>
              <a:t>théophore* et </a:t>
            </a:r>
            <a:r>
              <a:rPr lang="fr-FR" sz="2800" dirty="0">
                <a:solidFill>
                  <a:schemeClr val="bg1"/>
                </a:solidFill>
                <a:latin typeface="Arial" charset="0"/>
                <a:ea typeface="Arial" charset="0"/>
                <a:cs typeface="Arial" charset="0"/>
              </a:rPr>
              <a:t>signifie « </a:t>
            </a:r>
            <a:r>
              <a:rPr lang="fr-FR" sz="2800" b="1" i="1" dirty="0">
                <a:solidFill>
                  <a:schemeClr val="bg1"/>
                </a:solidFill>
                <a:latin typeface="Arial" charset="0"/>
                <a:ea typeface="Arial" charset="0"/>
                <a:cs typeface="Arial" charset="0"/>
              </a:rPr>
              <a:t>Lui, Dieu, sauve</a:t>
            </a:r>
            <a:r>
              <a:rPr lang="fr-FR" sz="2800" dirty="0">
                <a:solidFill>
                  <a:schemeClr val="bg1"/>
                </a:solidFill>
                <a:latin typeface="Arial" charset="0"/>
                <a:ea typeface="Arial" charset="0"/>
                <a:cs typeface="Arial" charset="0"/>
              </a:rPr>
              <a:t> » ou « </a:t>
            </a:r>
            <a:r>
              <a:rPr lang="fr-FR" sz="2800" b="1" i="1" dirty="0">
                <a:solidFill>
                  <a:schemeClr val="bg1"/>
                </a:solidFill>
                <a:latin typeface="Arial" charset="0"/>
                <a:ea typeface="Arial" charset="0"/>
                <a:cs typeface="Arial" charset="0"/>
              </a:rPr>
              <a:t>Lui, Dieu, est salut</a:t>
            </a:r>
            <a:r>
              <a:rPr lang="fr-FR" sz="2800" dirty="0">
                <a:solidFill>
                  <a:schemeClr val="bg1"/>
                </a:solidFill>
                <a:latin typeface="Arial" charset="0"/>
                <a:ea typeface="Arial" charset="0"/>
                <a:cs typeface="Arial" charset="0"/>
              </a:rPr>
              <a:t> </a:t>
            </a:r>
            <a:r>
              <a:rPr lang="fr-FR" sz="2800" dirty="0" smtClean="0">
                <a:solidFill>
                  <a:schemeClr val="bg1"/>
                </a:solidFill>
                <a:latin typeface="Arial" charset="0"/>
                <a:ea typeface="Arial" charset="0"/>
                <a:cs typeface="Arial" charset="0"/>
              </a:rPr>
              <a:t>».</a:t>
            </a:r>
            <a:endParaRPr lang="fr-FR" sz="2800" dirty="0">
              <a:solidFill>
                <a:schemeClr val="bg1"/>
              </a:solidFill>
              <a:latin typeface="Arial" charset="0"/>
              <a:ea typeface="Arial" charset="0"/>
              <a:cs typeface="Arial" charset="0"/>
            </a:endParaRPr>
          </a:p>
        </p:txBody>
      </p:sp>
      <p:sp>
        <p:nvSpPr>
          <p:cNvPr id="7" name="ZoneTexte 6"/>
          <p:cNvSpPr txBox="1"/>
          <p:nvPr/>
        </p:nvSpPr>
        <p:spPr>
          <a:xfrm>
            <a:off x="764991" y="3429000"/>
            <a:ext cx="10662018" cy="954107"/>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 </a:t>
            </a:r>
            <a:r>
              <a:rPr lang="fr-FR" sz="2800" dirty="0">
                <a:solidFill>
                  <a:schemeClr val="bg1"/>
                </a:solidFill>
                <a:latin typeface="Arial" charset="0"/>
                <a:ea typeface="Arial" charset="0"/>
                <a:cs typeface="Arial" charset="0"/>
              </a:rPr>
              <a:t>« </a:t>
            </a:r>
            <a:r>
              <a:rPr lang="fr-FR" sz="2800" b="1" i="1" dirty="0">
                <a:solidFill>
                  <a:schemeClr val="bg1"/>
                </a:solidFill>
                <a:latin typeface="Arial" charset="0"/>
                <a:ea typeface="Arial" charset="0"/>
                <a:cs typeface="Arial" charset="0"/>
              </a:rPr>
              <a:t>Ya </a:t>
            </a:r>
            <a:r>
              <a:rPr lang="fr-FR" sz="2800" dirty="0" smtClean="0">
                <a:solidFill>
                  <a:schemeClr val="bg1"/>
                </a:solidFill>
                <a:latin typeface="Arial" charset="0"/>
                <a:ea typeface="Arial" charset="0"/>
                <a:cs typeface="Arial" charset="0"/>
              </a:rPr>
              <a:t>» (comme </a:t>
            </a:r>
            <a:r>
              <a:rPr lang="fr-FR" sz="2800" dirty="0">
                <a:solidFill>
                  <a:schemeClr val="bg1"/>
                </a:solidFill>
                <a:latin typeface="Arial" charset="0"/>
                <a:ea typeface="Arial" charset="0"/>
                <a:cs typeface="Arial" charset="0"/>
              </a:rPr>
              <a:t>dans </a:t>
            </a:r>
            <a:r>
              <a:rPr lang="fr-FR" sz="2800" dirty="0" err="1">
                <a:solidFill>
                  <a:schemeClr val="bg1"/>
                </a:solidFill>
                <a:latin typeface="Arial" charset="0"/>
                <a:ea typeface="Arial" charset="0"/>
                <a:cs typeface="Arial" charset="0"/>
              </a:rPr>
              <a:t>Hallelou-Yah</a:t>
            </a:r>
            <a:r>
              <a:rPr lang="fr-FR" sz="2800" dirty="0">
                <a:solidFill>
                  <a:schemeClr val="bg1"/>
                </a:solidFill>
                <a:latin typeface="Arial" charset="0"/>
                <a:ea typeface="Arial" charset="0"/>
                <a:cs typeface="Arial" charset="0"/>
              </a:rPr>
              <a:t> </a:t>
            </a:r>
            <a:r>
              <a:rPr lang="fr-FR" sz="2800" dirty="0" smtClean="0">
                <a:solidFill>
                  <a:schemeClr val="bg1"/>
                </a:solidFill>
                <a:latin typeface="Arial" charset="0"/>
                <a:ea typeface="Arial" charset="0"/>
                <a:cs typeface="Arial" charset="0"/>
              </a:rPr>
              <a:t>qui </a:t>
            </a:r>
            <a:r>
              <a:rPr lang="fr-FR" sz="2800" dirty="0">
                <a:solidFill>
                  <a:schemeClr val="bg1"/>
                </a:solidFill>
                <a:latin typeface="Arial" charset="0"/>
                <a:ea typeface="Arial" charset="0"/>
                <a:cs typeface="Arial" charset="0"/>
              </a:rPr>
              <a:t>signifie « </a:t>
            </a:r>
            <a:r>
              <a:rPr lang="fr-FR" sz="2800" dirty="0" smtClean="0">
                <a:solidFill>
                  <a:schemeClr val="bg1"/>
                </a:solidFill>
                <a:latin typeface="Arial" charset="0"/>
                <a:ea typeface="Arial" charset="0"/>
                <a:cs typeface="Arial" charset="0"/>
              </a:rPr>
              <a:t>Louez </a:t>
            </a:r>
            <a:r>
              <a:rPr lang="fr-FR" sz="2800" dirty="0">
                <a:solidFill>
                  <a:schemeClr val="bg1"/>
                </a:solidFill>
                <a:latin typeface="Arial" charset="0"/>
                <a:ea typeface="Arial" charset="0"/>
                <a:cs typeface="Arial" charset="0"/>
              </a:rPr>
              <a:t>Dieu </a:t>
            </a:r>
            <a:r>
              <a:rPr lang="fr-FR" sz="2800" dirty="0" smtClean="0">
                <a:solidFill>
                  <a:schemeClr val="bg1"/>
                </a:solidFill>
                <a:latin typeface="Arial" charset="0"/>
                <a:ea typeface="Arial" charset="0"/>
                <a:cs typeface="Arial" charset="0"/>
              </a:rPr>
              <a:t>»</a:t>
            </a:r>
          </a:p>
          <a:p>
            <a:r>
              <a:rPr lang="fr-FR" sz="2800" dirty="0" err="1" smtClean="0">
                <a:solidFill>
                  <a:schemeClr val="bg1"/>
                </a:solidFill>
                <a:latin typeface="Arial" charset="0"/>
                <a:ea typeface="Arial" charset="0"/>
                <a:cs typeface="Arial" charset="0"/>
              </a:rPr>
              <a:t>Cf</a:t>
            </a:r>
            <a:r>
              <a:rPr lang="fr-FR" sz="2800" dirty="0" smtClean="0">
                <a:solidFill>
                  <a:schemeClr val="bg1"/>
                </a:solidFill>
                <a:latin typeface="Arial" charset="0"/>
                <a:ea typeface="Arial" charset="0"/>
                <a:cs typeface="Arial" charset="0"/>
              </a:rPr>
              <a:t> Ps </a:t>
            </a:r>
            <a:r>
              <a:rPr lang="fr-FR" sz="2800" b="1" i="1" dirty="0" smtClean="0">
                <a:solidFill>
                  <a:schemeClr val="bg1"/>
                </a:solidFill>
                <a:latin typeface="Arial" charset="0"/>
                <a:ea typeface="Arial" charset="0"/>
                <a:cs typeface="Arial" charset="0"/>
              </a:rPr>
              <a:t>104</a:t>
            </a:r>
            <a:r>
              <a:rPr lang="fr-FR" sz="2800" dirty="0" smtClean="0">
                <a:solidFill>
                  <a:schemeClr val="bg1"/>
                </a:solidFill>
                <a:latin typeface="Arial" charset="0"/>
                <a:ea typeface="Arial" charset="0"/>
                <a:cs typeface="Arial" charset="0"/>
              </a:rPr>
              <a:t>, 35) </a:t>
            </a:r>
            <a:r>
              <a:rPr lang="fr-FR" sz="2800" dirty="0">
                <a:solidFill>
                  <a:schemeClr val="bg1"/>
                </a:solidFill>
                <a:latin typeface="Arial" charset="0"/>
                <a:ea typeface="Arial" charset="0"/>
                <a:cs typeface="Arial" charset="0"/>
              </a:rPr>
              <a:t>est une forme abrégée du nom de Dieu </a:t>
            </a:r>
            <a:r>
              <a:rPr lang="fr-FR" sz="2800" dirty="0" smtClean="0">
                <a:solidFill>
                  <a:schemeClr val="bg1"/>
                </a:solidFill>
                <a:latin typeface="Arial" charset="0"/>
                <a:ea typeface="Arial" charset="0"/>
                <a:cs typeface="Arial" charset="0"/>
              </a:rPr>
              <a:t>YHWH</a:t>
            </a:r>
            <a:r>
              <a:rPr lang="fr-FR" sz="2800" dirty="0">
                <a:solidFill>
                  <a:schemeClr val="bg1"/>
                </a:solidFill>
                <a:latin typeface="Arial" charset="0"/>
                <a:ea typeface="Arial" charset="0"/>
                <a:cs typeface="Arial" charset="0"/>
              </a:rPr>
              <a:t> ; </a:t>
            </a:r>
            <a:endParaRPr lang="fr-FR" sz="2800" dirty="0" smtClean="0">
              <a:solidFill>
                <a:schemeClr val="bg1"/>
              </a:solidFill>
              <a:latin typeface="Arial" charset="0"/>
              <a:ea typeface="Arial" charset="0"/>
              <a:cs typeface="Arial" charset="0"/>
            </a:endParaRPr>
          </a:p>
        </p:txBody>
      </p:sp>
      <p:sp>
        <p:nvSpPr>
          <p:cNvPr id="8" name="ZoneTexte 7"/>
          <p:cNvSpPr txBox="1"/>
          <p:nvPr/>
        </p:nvSpPr>
        <p:spPr>
          <a:xfrm>
            <a:off x="905142" y="4615308"/>
            <a:ext cx="9285789" cy="523220"/>
          </a:xfrm>
          <a:prstGeom prst="rect">
            <a:avLst/>
          </a:prstGeom>
          <a:noFill/>
        </p:spPr>
        <p:txBody>
          <a:bodyPr wrap="square" rtlCol="0">
            <a:spAutoFit/>
          </a:bodyPr>
          <a:lstStyle/>
          <a:p>
            <a:r>
              <a:rPr lang="fr-FR" sz="2800" dirty="0" smtClean="0">
                <a:solidFill>
                  <a:schemeClr val="bg1"/>
                </a:solidFill>
                <a:latin typeface="Arial" charset="0"/>
                <a:ea typeface="Arial" charset="0"/>
                <a:cs typeface="Arial" charset="0"/>
              </a:rPr>
              <a:t>«</a:t>
            </a:r>
            <a:r>
              <a:rPr lang="fr-FR" sz="2800" dirty="0">
                <a:solidFill>
                  <a:schemeClr val="bg1"/>
                </a:solidFill>
                <a:latin typeface="Arial" charset="0"/>
                <a:ea typeface="Arial" charset="0"/>
                <a:cs typeface="Arial" charset="0"/>
              </a:rPr>
              <a:t> </a:t>
            </a:r>
            <a:r>
              <a:rPr lang="fr-FR" sz="2800" b="1" i="1" dirty="0">
                <a:solidFill>
                  <a:schemeClr val="bg1"/>
                </a:solidFill>
                <a:latin typeface="Arial" charset="0"/>
                <a:ea typeface="Arial" charset="0"/>
                <a:cs typeface="Arial" charset="0"/>
              </a:rPr>
              <a:t>H</a:t>
            </a:r>
            <a:r>
              <a:rPr lang="fr-FR" sz="2800" b="1" i="1" dirty="0" smtClean="0">
                <a:solidFill>
                  <a:schemeClr val="bg1"/>
                </a:solidFill>
                <a:latin typeface="Arial" charset="0"/>
                <a:ea typeface="Arial" charset="0"/>
                <a:cs typeface="Arial" charset="0"/>
              </a:rPr>
              <a:t>ou</a:t>
            </a:r>
            <a:r>
              <a:rPr lang="fr-FR" sz="2800" dirty="0">
                <a:solidFill>
                  <a:schemeClr val="bg1"/>
                </a:solidFill>
                <a:latin typeface="Arial" charset="0"/>
                <a:ea typeface="Arial" charset="0"/>
                <a:cs typeface="Arial" charset="0"/>
              </a:rPr>
              <a:t> </a:t>
            </a:r>
            <a:r>
              <a:rPr lang="fr-FR" sz="2800" dirty="0" smtClean="0">
                <a:solidFill>
                  <a:schemeClr val="bg1"/>
                </a:solidFill>
                <a:latin typeface="Arial" charset="0"/>
                <a:ea typeface="Arial" charset="0"/>
                <a:cs typeface="Arial" charset="0"/>
              </a:rPr>
              <a:t>» </a:t>
            </a:r>
            <a:r>
              <a:rPr lang="fr-FR" sz="2800" dirty="0">
                <a:solidFill>
                  <a:schemeClr val="bg1"/>
                </a:solidFill>
                <a:latin typeface="Arial" charset="0"/>
                <a:ea typeface="Arial" charset="0"/>
                <a:cs typeface="Arial" charset="0"/>
              </a:rPr>
              <a:t>= pronom personnel « lui ». </a:t>
            </a:r>
            <a:endParaRPr lang="fr-FR" sz="2800" dirty="0" smtClean="0">
              <a:solidFill>
                <a:schemeClr val="bg1"/>
              </a:solidFill>
              <a:latin typeface="Arial" charset="0"/>
              <a:ea typeface="Arial" charset="0"/>
              <a:cs typeface="Arial" charset="0"/>
            </a:endParaRPr>
          </a:p>
        </p:txBody>
      </p:sp>
      <p:sp>
        <p:nvSpPr>
          <p:cNvPr id="9" name="Ellipse 8"/>
          <p:cNvSpPr/>
          <p:nvPr/>
        </p:nvSpPr>
        <p:spPr>
          <a:xfrm>
            <a:off x="11521440" y="6151418"/>
            <a:ext cx="567641" cy="5343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rgbClr val="FFFF00"/>
                </a:solidFill>
              </a:rPr>
              <a:t>4</a:t>
            </a:r>
          </a:p>
        </p:txBody>
      </p:sp>
    </p:spTree>
    <p:extLst>
      <p:ext uri="{BB962C8B-B14F-4D97-AF65-F5344CB8AC3E}">
        <p14:creationId xmlns:p14="http://schemas.microsoft.com/office/powerpoint/2010/main" val="2943596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checkerboard(across)">
                                      <p:cBhvr>
                                        <p:cTn id="11" dur="500"/>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checkerboard(across)">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checkerboard(across)">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500"/>
                                        <p:tgtEl>
                                          <p:spTgt spid="6"/>
                                        </p:tgtEl>
                                        <p:attrNameLst>
                                          <p:attrName>ppt_y</p:attrName>
                                        </p:attrNameLst>
                                      </p:cBhvr>
                                      <p:tavLst>
                                        <p:tav tm="0">
                                          <p:val>
                                            <p:strVal val="#ppt_y+#ppt_h*1.125000"/>
                                          </p:val>
                                        </p:tav>
                                        <p:tav tm="100000">
                                          <p:val>
                                            <p:strVal val="#ppt_y"/>
                                          </p:val>
                                        </p:tav>
                                      </p:tavLst>
                                    </p:anim>
                                    <p:animEffect transition="in" filter="wipe(up)">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P spid="7" grpId="0"/>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9" name="ZoneTexte 8"/>
          <p:cNvSpPr txBox="1"/>
          <p:nvPr/>
        </p:nvSpPr>
        <p:spPr>
          <a:xfrm>
            <a:off x="578498" y="419100"/>
            <a:ext cx="10853057" cy="461665"/>
          </a:xfrm>
          <a:prstGeom prst="rect">
            <a:avLst/>
          </a:prstGeom>
          <a:noFill/>
        </p:spPr>
        <p:txBody>
          <a:bodyPr wrap="square" rtlCol="0">
            <a:spAutoFit/>
          </a:bodyPr>
          <a:lstStyle/>
          <a:p>
            <a:r>
              <a:rPr lang="fr-FR" sz="2400" dirty="0">
                <a:solidFill>
                  <a:srgbClr val="FFFF00"/>
                </a:solidFill>
                <a:latin typeface="Arial" charset="0"/>
                <a:ea typeface="Arial" charset="0"/>
                <a:cs typeface="Arial" charset="0"/>
              </a:rPr>
              <a:t>Quelques passages bibliques faisant référence aux souffrances du </a:t>
            </a:r>
            <a:r>
              <a:rPr lang="fr-FR" sz="2400" dirty="0" smtClean="0">
                <a:solidFill>
                  <a:srgbClr val="FFFF00"/>
                </a:solidFill>
                <a:latin typeface="Arial" charset="0"/>
                <a:ea typeface="Arial" charset="0"/>
                <a:cs typeface="Arial" charset="0"/>
              </a:rPr>
              <a:t>Christ.</a:t>
            </a:r>
            <a:endParaRPr lang="fr-FR" sz="2400" dirty="0">
              <a:solidFill>
                <a:srgbClr val="FFFF00"/>
              </a:solidFill>
              <a:latin typeface="Arial" charset="0"/>
              <a:ea typeface="Arial" charset="0"/>
              <a:cs typeface="Arial" charset="0"/>
            </a:endParaRPr>
          </a:p>
        </p:txBody>
      </p:sp>
      <p:sp>
        <p:nvSpPr>
          <p:cNvPr id="11" name="ZoneTexte 10"/>
          <p:cNvSpPr txBox="1"/>
          <p:nvPr/>
        </p:nvSpPr>
        <p:spPr>
          <a:xfrm>
            <a:off x="296376" y="2428475"/>
            <a:ext cx="11417300" cy="1631216"/>
          </a:xfrm>
          <a:prstGeom prst="rect">
            <a:avLst/>
          </a:prstGeom>
          <a:noFill/>
        </p:spPr>
        <p:txBody>
          <a:bodyPr wrap="square" rtlCol="0">
            <a:spAutoFit/>
          </a:bodyPr>
          <a:lstStyle/>
          <a:p>
            <a:r>
              <a:rPr lang="fr-FR" sz="2000" dirty="0" smtClean="0">
                <a:solidFill>
                  <a:schemeClr val="bg1"/>
                </a:solidFill>
                <a:latin typeface="Arial" charset="0"/>
                <a:ea typeface="Arial" charset="0"/>
                <a:cs typeface="Arial" charset="0"/>
              </a:rPr>
              <a:t>Esaïe </a:t>
            </a:r>
            <a:r>
              <a:rPr lang="fr-FR" sz="2000" b="1" i="1" dirty="0" smtClean="0">
                <a:solidFill>
                  <a:schemeClr val="bg1"/>
                </a:solidFill>
                <a:latin typeface="Arial" charset="0"/>
                <a:ea typeface="Arial" charset="0"/>
                <a:cs typeface="Arial" charset="0"/>
              </a:rPr>
              <a:t>52</a:t>
            </a:r>
            <a:r>
              <a:rPr lang="fr-FR" sz="2000" dirty="0" smtClean="0">
                <a:solidFill>
                  <a:schemeClr val="bg1"/>
                </a:solidFill>
                <a:latin typeface="Arial" charset="0"/>
                <a:ea typeface="Arial" charset="0"/>
                <a:cs typeface="Arial" charset="0"/>
              </a:rPr>
              <a:t>, 14</a:t>
            </a:r>
            <a:r>
              <a:rPr lang="fr-FR" sz="2000" dirty="0">
                <a:solidFill>
                  <a:schemeClr val="bg1"/>
                </a:solidFill>
                <a:latin typeface="Arial" charset="0"/>
                <a:ea typeface="Arial" charset="0"/>
                <a:cs typeface="Arial" charset="0"/>
              </a:rPr>
              <a:t> :</a:t>
            </a:r>
            <a:r>
              <a:rPr lang="fr-FR" sz="2000" dirty="0" smtClean="0">
                <a:solidFill>
                  <a:schemeClr val="bg1"/>
                </a:solidFill>
                <a:latin typeface="Arial" charset="0"/>
                <a:ea typeface="Arial" charset="0"/>
                <a:cs typeface="Arial" charset="0"/>
              </a:rPr>
              <a:t> </a:t>
            </a:r>
            <a:r>
              <a:rPr lang="fr-FR" sz="2000" dirty="0">
                <a:solidFill>
                  <a:schemeClr val="bg1"/>
                </a:solidFill>
                <a:latin typeface="Arial" charset="0"/>
                <a:ea typeface="Arial" charset="0"/>
                <a:cs typeface="Arial" charset="0"/>
              </a:rPr>
              <a:t>Comme beaucoup ont été stupéfaits en te </a:t>
            </a:r>
            <a:r>
              <a:rPr lang="fr-FR" sz="2000" dirty="0" smtClean="0">
                <a:solidFill>
                  <a:schemeClr val="bg1"/>
                </a:solidFill>
                <a:latin typeface="Arial" charset="0"/>
                <a:ea typeface="Arial" charset="0"/>
                <a:cs typeface="Arial" charset="0"/>
              </a:rPr>
              <a:t>voyant, </a:t>
            </a:r>
            <a:r>
              <a:rPr lang="fr-FR" sz="2000" dirty="0">
                <a:solidFill>
                  <a:schemeClr val="bg1"/>
                </a:solidFill>
                <a:latin typeface="Arial" charset="0"/>
                <a:ea typeface="Arial" charset="0"/>
                <a:cs typeface="Arial" charset="0"/>
              </a:rPr>
              <a:t>— tellement son visage était défait plus que celui d’aucun homme, et sa forme, plus que celle d’aucun fils </a:t>
            </a:r>
            <a:r>
              <a:rPr lang="fr-FR" sz="2000" dirty="0" smtClean="0">
                <a:solidFill>
                  <a:schemeClr val="bg1"/>
                </a:solidFill>
                <a:latin typeface="Arial" charset="0"/>
                <a:ea typeface="Arial" charset="0"/>
                <a:cs typeface="Arial" charset="0"/>
              </a:rPr>
              <a:t>d’homme.</a:t>
            </a:r>
          </a:p>
          <a:p>
            <a:endParaRPr lang="fr-FR" sz="2000" dirty="0" smtClean="0">
              <a:solidFill>
                <a:schemeClr val="bg1"/>
              </a:solidFill>
              <a:latin typeface="Arial" charset="0"/>
              <a:ea typeface="Arial" charset="0"/>
              <a:cs typeface="Arial" charset="0"/>
            </a:endParaRPr>
          </a:p>
          <a:p>
            <a:r>
              <a:rPr lang="fr-FR" sz="2000" dirty="0" smtClean="0">
                <a:solidFill>
                  <a:schemeClr val="bg1"/>
                </a:solidFill>
                <a:latin typeface="Arial" charset="0"/>
                <a:ea typeface="Arial" charset="0"/>
                <a:cs typeface="Arial" charset="0"/>
              </a:rPr>
              <a:t>Esaïe </a:t>
            </a:r>
            <a:r>
              <a:rPr lang="fr-FR" sz="2000" b="1" i="1" dirty="0" smtClean="0">
                <a:solidFill>
                  <a:schemeClr val="bg1"/>
                </a:solidFill>
                <a:latin typeface="Arial" charset="0"/>
                <a:ea typeface="Arial" charset="0"/>
                <a:cs typeface="Arial" charset="0"/>
              </a:rPr>
              <a:t>50</a:t>
            </a:r>
            <a:r>
              <a:rPr lang="fr-FR" sz="2000" dirty="0" smtClean="0">
                <a:solidFill>
                  <a:schemeClr val="bg1"/>
                </a:solidFill>
                <a:latin typeface="Arial" charset="0"/>
                <a:ea typeface="Arial" charset="0"/>
                <a:cs typeface="Arial" charset="0"/>
              </a:rPr>
              <a:t>, 6</a:t>
            </a:r>
            <a:r>
              <a:rPr lang="fr-FR" sz="2000" dirty="0">
                <a:solidFill>
                  <a:schemeClr val="bg1"/>
                </a:solidFill>
                <a:latin typeface="Arial" charset="0"/>
                <a:ea typeface="Arial" charset="0"/>
                <a:cs typeface="Arial" charset="0"/>
              </a:rPr>
              <a:t> </a:t>
            </a:r>
            <a:r>
              <a:rPr lang="fr-FR" sz="2000" dirty="0" smtClean="0">
                <a:solidFill>
                  <a:schemeClr val="bg1"/>
                </a:solidFill>
                <a:latin typeface="Arial" charset="0"/>
                <a:ea typeface="Arial" charset="0"/>
                <a:cs typeface="Arial" charset="0"/>
              </a:rPr>
              <a:t>: J’ai </a:t>
            </a:r>
            <a:r>
              <a:rPr lang="fr-FR" sz="2000" dirty="0">
                <a:solidFill>
                  <a:schemeClr val="bg1"/>
                </a:solidFill>
                <a:latin typeface="Arial" charset="0"/>
                <a:ea typeface="Arial" charset="0"/>
                <a:cs typeface="Arial" charset="0"/>
              </a:rPr>
              <a:t>donné mon dos à ceux qui frappaient, et mes joues à ceux qui arrachaient le poil ; je n’ai pas caché ma face à l’opprobre et aux crachats</a:t>
            </a:r>
            <a:r>
              <a:rPr lang="fr-FR" sz="2000" dirty="0" smtClean="0">
                <a:solidFill>
                  <a:schemeClr val="bg1"/>
                </a:solidFill>
                <a:latin typeface="Arial" charset="0"/>
                <a:ea typeface="Arial" charset="0"/>
                <a:cs typeface="Arial" charset="0"/>
              </a:rPr>
              <a:t>.</a:t>
            </a:r>
          </a:p>
        </p:txBody>
      </p:sp>
      <p:sp>
        <p:nvSpPr>
          <p:cNvPr id="17" name="ZoneTexte 16"/>
          <p:cNvSpPr txBox="1"/>
          <p:nvPr/>
        </p:nvSpPr>
        <p:spPr>
          <a:xfrm>
            <a:off x="458755" y="1096083"/>
            <a:ext cx="10972800" cy="461665"/>
          </a:xfrm>
          <a:prstGeom prst="rect">
            <a:avLst/>
          </a:prstGeom>
          <a:noFill/>
        </p:spPr>
        <p:txBody>
          <a:bodyPr wrap="square" rtlCol="0">
            <a:spAutoFit/>
          </a:bodyPr>
          <a:lstStyle/>
          <a:p>
            <a:r>
              <a:rPr lang="fr-FR" sz="2400" b="1" dirty="0">
                <a:solidFill>
                  <a:srgbClr val="FFFF00"/>
                </a:solidFill>
                <a:latin typeface="Arial" charset="0"/>
                <a:ea typeface="Arial" charset="0"/>
                <a:cs typeface="Arial" charset="0"/>
              </a:rPr>
              <a:t>UNE PARTIE DES SOUFFRANCES PHYSIQUES DU </a:t>
            </a:r>
            <a:r>
              <a:rPr lang="fr-FR" sz="2400" b="1" dirty="0" smtClean="0">
                <a:solidFill>
                  <a:srgbClr val="FFFF00"/>
                </a:solidFill>
                <a:latin typeface="Arial" charset="0"/>
                <a:ea typeface="Arial" charset="0"/>
                <a:cs typeface="Arial" charset="0"/>
              </a:rPr>
              <a:t>CHRIST 1/5</a:t>
            </a:r>
            <a:endParaRPr lang="fr-FR" sz="2400" b="1" dirty="0">
              <a:solidFill>
                <a:srgbClr val="FFFF00"/>
              </a:solidFill>
              <a:latin typeface="Arial" charset="0"/>
              <a:ea typeface="Arial" charset="0"/>
              <a:cs typeface="Arial" charset="0"/>
            </a:endParaRPr>
          </a:p>
        </p:txBody>
      </p:sp>
      <p:sp>
        <p:nvSpPr>
          <p:cNvPr id="5" name="ZoneTexte 4"/>
          <p:cNvSpPr txBox="1"/>
          <p:nvPr/>
        </p:nvSpPr>
        <p:spPr>
          <a:xfrm>
            <a:off x="387350" y="4376486"/>
            <a:ext cx="11417300" cy="1631216"/>
          </a:xfrm>
          <a:prstGeom prst="rect">
            <a:avLst/>
          </a:prstGeom>
          <a:noFill/>
        </p:spPr>
        <p:txBody>
          <a:bodyPr wrap="square" rtlCol="0">
            <a:spAutoFit/>
          </a:bodyPr>
          <a:lstStyle/>
          <a:p>
            <a:r>
              <a:rPr lang="fr-FR" sz="2000" dirty="0" smtClean="0">
                <a:solidFill>
                  <a:schemeClr val="bg1"/>
                </a:solidFill>
                <a:latin typeface="Arial" charset="0"/>
                <a:ea typeface="Arial" charset="0"/>
                <a:cs typeface="Arial" charset="0"/>
              </a:rPr>
              <a:t>Matthieu </a:t>
            </a:r>
            <a:r>
              <a:rPr lang="fr-FR" sz="2000" b="1" i="1" dirty="0" smtClean="0">
                <a:solidFill>
                  <a:schemeClr val="bg1"/>
                </a:solidFill>
                <a:latin typeface="Arial" charset="0"/>
                <a:ea typeface="Arial" charset="0"/>
                <a:cs typeface="Arial" charset="0"/>
              </a:rPr>
              <a:t>26</a:t>
            </a:r>
            <a:r>
              <a:rPr lang="fr-FR" sz="2000" dirty="0" smtClean="0">
                <a:solidFill>
                  <a:schemeClr val="bg1"/>
                </a:solidFill>
                <a:latin typeface="Arial" charset="0"/>
                <a:ea typeface="Arial" charset="0"/>
                <a:cs typeface="Arial" charset="0"/>
              </a:rPr>
              <a:t>, 67</a:t>
            </a:r>
            <a:r>
              <a:rPr lang="fr-FR" sz="2000" dirty="0">
                <a:solidFill>
                  <a:schemeClr val="bg1"/>
                </a:solidFill>
                <a:latin typeface="Arial" charset="0"/>
                <a:ea typeface="Arial" charset="0"/>
                <a:cs typeface="Arial" charset="0"/>
              </a:rPr>
              <a:t> </a:t>
            </a:r>
            <a:r>
              <a:rPr lang="fr-FR" sz="2000" dirty="0" smtClean="0">
                <a:solidFill>
                  <a:schemeClr val="bg1"/>
                </a:solidFill>
                <a:latin typeface="Arial" charset="0"/>
                <a:ea typeface="Arial" charset="0"/>
                <a:cs typeface="Arial" charset="0"/>
              </a:rPr>
              <a:t>: Alors </a:t>
            </a:r>
            <a:r>
              <a:rPr lang="fr-FR" sz="2000" dirty="0">
                <a:solidFill>
                  <a:schemeClr val="bg1"/>
                </a:solidFill>
                <a:latin typeface="Arial" charset="0"/>
                <a:ea typeface="Arial" charset="0"/>
                <a:cs typeface="Arial" charset="0"/>
              </a:rPr>
              <a:t>ils lui crachèrent au visage et lui donnèrent des soufflets ; et quelques-uns le </a:t>
            </a:r>
            <a:r>
              <a:rPr lang="fr-FR" sz="2000" dirty="0" smtClean="0">
                <a:solidFill>
                  <a:schemeClr val="bg1"/>
                </a:solidFill>
                <a:latin typeface="Arial" charset="0"/>
                <a:ea typeface="Arial" charset="0"/>
                <a:cs typeface="Arial" charset="0"/>
              </a:rPr>
              <a:t>frappèrent.</a:t>
            </a:r>
          </a:p>
          <a:p>
            <a:endParaRPr lang="fr-FR" sz="2000" dirty="0" smtClean="0">
              <a:solidFill>
                <a:schemeClr val="bg1"/>
              </a:solidFill>
              <a:latin typeface="Arial" charset="0"/>
              <a:ea typeface="Arial" charset="0"/>
              <a:cs typeface="Arial" charset="0"/>
            </a:endParaRPr>
          </a:p>
          <a:p>
            <a:r>
              <a:rPr lang="fr-FR" sz="2000" dirty="0" smtClean="0">
                <a:solidFill>
                  <a:schemeClr val="bg1"/>
                </a:solidFill>
                <a:latin typeface="Arial" charset="0"/>
                <a:ea typeface="Arial" charset="0"/>
                <a:cs typeface="Arial" charset="0"/>
              </a:rPr>
              <a:t>Marc </a:t>
            </a:r>
            <a:r>
              <a:rPr lang="fr-FR" sz="2000" b="1" i="1" dirty="0" smtClean="0">
                <a:solidFill>
                  <a:schemeClr val="bg1"/>
                </a:solidFill>
                <a:latin typeface="Arial" charset="0"/>
                <a:ea typeface="Arial" charset="0"/>
                <a:cs typeface="Arial" charset="0"/>
              </a:rPr>
              <a:t>15</a:t>
            </a:r>
            <a:r>
              <a:rPr lang="fr-FR" sz="2000" dirty="0" smtClean="0">
                <a:solidFill>
                  <a:schemeClr val="bg1"/>
                </a:solidFill>
                <a:latin typeface="Arial" charset="0"/>
                <a:ea typeface="Arial" charset="0"/>
                <a:cs typeface="Arial" charset="0"/>
              </a:rPr>
              <a:t>, 17</a:t>
            </a:r>
            <a:r>
              <a:rPr lang="fr-FR" sz="2000" dirty="0">
                <a:solidFill>
                  <a:schemeClr val="bg1"/>
                </a:solidFill>
                <a:latin typeface="Arial" charset="0"/>
                <a:ea typeface="Arial" charset="0"/>
                <a:cs typeface="Arial" charset="0"/>
              </a:rPr>
              <a:t> </a:t>
            </a:r>
            <a:r>
              <a:rPr lang="fr-FR" sz="2000" dirty="0" smtClean="0">
                <a:solidFill>
                  <a:schemeClr val="bg1"/>
                </a:solidFill>
                <a:latin typeface="Arial" charset="0"/>
                <a:ea typeface="Arial" charset="0"/>
                <a:cs typeface="Arial" charset="0"/>
              </a:rPr>
              <a:t>: Ils </a:t>
            </a:r>
            <a:r>
              <a:rPr lang="fr-FR" sz="2000" dirty="0">
                <a:solidFill>
                  <a:schemeClr val="bg1"/>
                </a:solidFill>
                <a:latin typeface="Arial" charset="0"/>
                <a:ea typeface="Arial" charset="0"/>
                <a:cs typeface="Arial" charset="0"/>
              </a:rPr>
              <a:t>le revêtent de pourpre, et ayant tressé une couronne d’épines, ils la lui mettent autour </a:t>
            </a:r>
            <a:r>
              <a:rPr lang="fr-FR" sz="2000" dirty="0" smtClean="0">
                <a:solidFill>
                  <a:schemeClr val="bg1"/>
                </a:solidFill>
                <a:latin typeface="Arial" charset="0"/>
                <a:ea typeface="Arial" charset="0"/>
                <a:cs typeface="Arial" charset="0"/>
              </a:rPr>
              <a:t>de </a:t>
            </a:r>
            <a:r>
              <a:rPr lang="fr-FR" sz="2000" dirty="0">
                <a:solidFill>
                  <a:schemeClr val="bg1"/>
                </a:solidFill>
                <a:latin typeface="Arial" charset="0"/>
                <a:ea typeface="Arial" charset="0"/>
                <a:cs typeface="Arial" charset="0"/>
              </a:rPr>
              <a:t>la </a:t>
            </a:r>
            <a:r>
              <a:rPr lang="fr-FR" sz="2000" dirty="0" smtClean="0">
                <a:solidFill>
                  <a:schemeClr val="bg1"/>
                </a:solidFill>
                <a:latin typeface="Arial" charset="0"/>
                <a:ea typeface="Arial" charset="0"/>
                <a:cs typeface="Arial" charset="0"/>
              </a:rPr>
              <a:t>tête.</a:t>
            </a:r>
            <a:endParaRPr lang="fr-FR" sz="2000" dirty="0">
              <a:solidFill>
                <a:schemeClr val="bg1"/>
              </a:solidFill>
              <a:latin typeface="Arial" charset="0"/>
              <a:ea typeface="Arial" charset="0"/>
              <a:cs typeface="Arial" charset="0"/>
            </a:endParaRPr>
          </a:p>
        </p:txBody>
      </p:sp>
      <p:sp>
        <p:nvSpPr>
          <p:cNvPr id="6" name="ZoneTexte 5"/>
          <p:cNvSpPr txBox="1"/>
          <p:nvPr/>
        </p:nvSpPr>
        <p:spPr>
          <a:xfrm>
            <a:off x="296376" y="1669913"/>
            <a:ext cx="11417300" cy="400110"/>
          </a:xfrm>
          <a:prstGeom prst="rect">
            <a:avLst/>
          </a:prstGeom>
          <a:noFill/>
        </p:spPr>
        <p:txBody>
          <a:bodyPr wrap="square" rtlCol="0">
            <a:spAutoFit/>
          </a:bodyPr>
          <a:lstStyle/>
          <a:p>
            <a:r>
              <a:rPr lang="fr-FR" sz="2000" b="1" u="sng" dirty="0">
                <a:solidFill>
                  <a:srgbClr val="FFFF00"/>
                </a:solidFill>
                <a:latin typeface="Arial" charset="0"/>
                <a:ea typeface="Arial" charset="0"/>
                <a:cs typeface="Arial" charset="0"/>
              </a:rPr>
              <a:t>Le visage </a:t>
            </a:r>
            <a:r>
              <a:rPr lang="fr-FR" sz="2000" b="1" u="sng" dirty="0" smtClean="0">
                <a:solidFill>
                  <a:srgbClr val="FFFF00"/>
                </a:solidFill>
                <a:latin typeface="Arial" charset="0"/>
                <a:ea typeface="Arial" charset="0"/>
                <a:cs typeface="Arial" charset="0"/>
              </a:rPr>
              <a:t>défiguré</a:t>
            </a:r>
            <a:endParaRPr lang="fr-FR" sz="2000" b="1" u="sng" dirty="0">
              <a:solidFill>
                <a:srgbClr val="FFFF00"/>
              </a:solidFill>
              <a:latin typeface="Arial" charset="0"/>
              <a:ea typeface="Arial" charset="0"/>
              <a:cs typeface="Arial" charset="0"/>
            </a:endParaRPr>
          </a:p>
        </p:txBody>
      </p:sp>
      <p:sp>
        <p:nvSpPr>
          <p:cNvPr id="7" name="Ellipse 6"/>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40</a:t>
            </a:r>
            <a:endParaRPr lang="fr-FR" dirty="0"/>
          </a:p>
        </p:txBody>
      </p:sp>
      <p:graphicFrame>
        <p:nvGraphicFramePr>
          <p:cNvPr id="10" name="Tableau 9"/>
          <p:cNvGraphicFramePr>
            <a:graphicFrameLocks noGrp="1"/>
          </p:cNvGraphicFramePr>
          <p:nvPr>
            <p:extLst>
              <p:ext uri="{D42A27DB-BD31-4B8C-83A1-F6EECF244321}">
                <p14:modId xmlns:p14="http://schemas.microsoft.com/office/powerpoint/2010/main" val="871399366"/>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1474470"/>
                <a:gridCol w="3713966"/>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b="0" dirty="0" smtClean="0"/>
                        <a:t>5 STROPHES</a:t>
                      </a:r>
                      <a:endParaRPr lang="fr-FR" b="0" dirty="0"/>
                    </a:p>
                  </a:txBody>
                  <a:tcPr/>
                </a:tc>
                <a:tc>
                  <a:txBody>
                    <a:bodyPr/>
                    <a:lstStyle/>
                    <a:p>
                      <a:r>
                        <a:rPr lang="fr-FR" dirty="0" smtClean="0"/>
                        <a:t>SOUFFRANCES</a:t>
                      </a:r>
                      <a:endParaRPr lang="fr-FR" dirty="0"/>
                    </a:p>
                  </a:txBody>
                  <a:tcPr/>
                </a:tc>
              </a:tr>
            </a:tbl>
          </a:graphicData>
        </a:graphic>
      </p:graphicFrame>
    </p:spTree>
    <p:extLst>
      <p:ext uri="{BB962C8B-B14F-4D97-AF65-F5344CB8AC3E}">
        <p14:creationId xmlns:p14="http://schemas.microsoft.com/office/powerpoint/2010/main" val="167711786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9"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dissolv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P spid="6"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16" name="ZoneTexte 15"/>
          <p:cNvSpPr txBox="1"/>
          <p:nvPr/>
        </p:nvSpPr>
        <p:spPr>
          <a:xfrm>
            <a:off x="533400" y="2474426"/>
            <a:ext cx="10249869" cy="461665"/>
          </a:xfrm>
          <a:prstGeom prst="rect">
            <a:avLst/>
          </a:prstGeom>
          <a:noFill/>
        </p:spPr>
        <p:txBody>
          <a:bodyPr wrap="square" rtlCol="0">
            <a:spAutoFit/>
          </a:bodyPr>
          <a:lstStyle/>
          <a:p>
            <a:r>
              <a:rPr lang="fr-FR" sz="2400" b="1" u="sng" dirty="0">
                <a:solidFill>
                  <a:srgbClr val="FFFF00"/>
                </a:solidFill>
                <a:latin typeface="Arial" charset="0"/>
                <a:ea typeface="Arial" charset="0"/>
                <a:cs typeface="Arial" charset="0"/>
              </a:rPr>
              <a:t>L</a:t>
            </a:r>
            <a:r>
              <a:rPr lang="fr-FR" sz="2400" b="1" u="sng" dirty="0" smtClean="0">
                <a:solidFill>
                  <a:srgbClr val="FFFF00"/>
                </a:solidFill>
                <a:latin typeface="Arial" charset="0"/>
                <a:ea typeface="Arial" charset="0"/>
                <a:cs typeface="Arial" charset="0"/>
              </a:rPr>
              <a:t>e </a:t>
            </a:r>
            <a:r>
              <a:rPr lang="fr-FR" sz="2400" b="1" u="sng" dirty="0">
                <a:solidFill>
                  <a:srgbClr val="FFFF00"/>
                </a:solidFill>
                <a:latin typeface="Arial" charset="0"/>
                <a:ea typeface="Arial" charset="0"/>
                <a:cs typeface="Arial" charset="0"/>
              </a:rPr>
              <a:t>dos </a:t>
            </a:r>
            <a:r>
              <a:rPr lang="fr-FR" sz="2400" b="1" u="sng" dirty="0" smtClean="0">
                <a:solidFill>
                  <a:srgbClr val="FFFF00"/>
                </a:solidFill>
                <a:latin typeface="Arial" charset="0"/>
                <a:ea typeface="Arial" charset="0"/>
                <a:cs typeface="Arial" charset="0"/>
              </a:rPr>
              <a:t>lacéré</a:t>
            </a:r>
          </a:p>
        </p:txBody>
      </p:sp>
      <p:sp>
        <p:nvSpPr>
          <p:cNvPr id="17" name="ZoneTexte 16"/>
          <p:cNvSpPr txBox="1"/>
          <p:nvPr/>
        </p:nvSpPr>
        <p:spPr>
          <a:xfrm>
            <a:off x="533400" y="1016000"/>
            <a:ext cx="10972800" cy="369332"/>
          </a:xfrm>
          <a:prstGeom prst="rect">
            <a:avLst/>
          </a:prstGeom>
          <a:noFill/>
        </p:spPr>
        <p:txBody>
          <a:bodyPr wrap="square" rtlCol="0">
            <a:spAutoFit/>
          </a:bodyPr>
          <a:lstStyle/>
          <a:p>
            <a:r>
              <a:rPr lang="fr-FR" dirty="0">
                <a:solidFill>
                  <a:schemeClr val="bg1"/>
                </a:solidFill>
                <a:latin typeface="Arial" charset="0"/>
                <a:ea typeface="Arial" charset="0"/>
                <a:cs typeface="Arial" charset="0"/>
              </a:rPr>
              <a:t>UNE PARTIE DES SOUFFRANCES PHYSIQUES DU </a:t>
            </a:r>
            <a:r>
              <a:rPr lang="fr-FR" dirty="0" smtClean="0">
                <a:solidFill>
                  <a:schemeClr val="bg1"/>
                </a:solidFill>
                <a:latin typeface="Arial" charset="0"/>
                <a:ea typeface="Arial" charset="0"/>
                <a:cs typeface="Arial" charset="0"/>
              </a:rPr>
              <a:t>CHRIST 2/5</a:t>
            </a:r>
            <a:endParaRPr lang="fr-FR" dirty="0">
              <a:solidFill>
                <a:schemeClr val="bg1"/>
              </a:solidFill>
              <a:latin typeface="Arial" charset="0"/>
              <a:ea typeface="Arial" charset="0"/>
              <a:cs typeface="Arial" charset="0"/>
            </a:endParaRPr>
          </a:p>
        </p:txBody>
      </p:sp>
      <p:sp>
        <p:nvSpPr>
          <p:cNvPr id="4" name="ZoneTexte 3"/>
          <p:cNvSpPr txBox="1"/>
          <p:nvPr/>
        </p:nvSpPr>
        <p:spPr>
          <a:xfrm>
            <a:off x="533400" y="3234081"/>
            <a:ext cx="11455400" cy="1938992"/>
          </a:xfrm>
          <a:prstGeom prst="rect">
            <a:avLst/>
          </a:prstGeom>
          <a:noFill/>
        </p:spPr>
        <p:txBody>
          <a:bodyPr wrap="square" rtlCol="0">
            <a:spAutoFit/>
          </a:bodyPr>
          <a:lstStyle/>
          <a:p>
            <a:r>
              <a:rPr lang="fr-FR" sz="2400" dirty="0" smtClean="0">
                <a:solidFill>
                  <a:schemeClr val="bg1"/>
                </a:solidFill>
                <a:latin typeface="Arial" charset="0"/>
                <a:ea typeface="Arial" charset="0"/>
                <a:cs typeface="Arial" charset="0"/>
              </a:rPr>
              <a:t>Matthieu </a:t>
            </a:r>
            <a:r>
              <a:rPr lang="fr-FR" sz="2400" b="1" i="1" dirty="0" smtClean="0">
                <a:solidFill>
                  <a:schemeClr val="bg1"/>
                </a:solidFill>
                <a:latin typeface="Arial" charset="0"/>
                <a:ea typeface="Arial" charset="0"/>
                <a:cs typeface="Arial" charset="0"/>
              </a:rPr>
              <a:t>27</a:t>
            </a:r>
            <a:r>
              <a:rPr lang="fr-FR" sz="2400" dirty="0" smtClean="0">
                <a:solidFill>
                  <a:schemeClr val="bg1"/>
                </a:solidFill>
                <a:latin typeface="Arial" charset="0"/>
                <a:ea typeface="Arial" charset="0"/>
                <a:cs typeface="Arial" charset="0"/>
              </a:rPr>
              <a:t>, 26</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 Alors </a:t>
            </a:r>
            <a:r>
              <a:rPr lang="fr-FR" sz="2400" dirty="0">
                <a:solidFill>
                  <a:schemeClr val="bg1"/>
                </a:solidFill>
                <a:latin typeface="Arial" charset="0"/>
                <a:ea typeface="Arial" charset="0"/>
                <a:cs typeface="Arial" charset="0"/>
              </a:rPr>
              <a:t>il leur relâcha Barabbas ; et ayant fait fouetter Jésus, il le livra pour être crucifié</a:t>
            </a:r>
            <a:r>
              <a:rPr lang="fr-FR" sz="2400" dirty="0" smtClean="0">
                <a:solidFill>
                  <a:schemeClr val="bg1"/>
                </a:solidFill>
                <a:latin typeface="Arial" charset="0"/>
                <a:ea typeface="Arial" charset="0"/>
                <a:cs typeface="Arial" charset="0"/>
              </a:rPr>
              <a:t>.</a:t>
            </a:r>
            <a:endParaRPr lang="fr-FR" sz="2400" dirty="0">
              <a:solidFill>
                <a:schemeClr val="bg1"/>
              </a:solidFill>
              <a:latin typeface="Arial" charset="0"/>
              <a:ea typeface="Arial" charset="0"/>
              <a:cs typeface="Arial" charset="0"/>
            </a:endParaRPr>
          </a:p>
          <a:p>
            <a:r>
              <a:rPr lang="fr-FR" sz="2400" dirty="0">
                <a:solidFill>
                  <a:schemeClr val="bg1"/>
                </a:solidFill>
                <a:latin typeface="Arial" charset="0"/>
                <a:ea typeface="Arial" charset="0"/>
                <a:cs typeface="Arial" charset="0"/>
              </a:rPr>
              <a:t/>
            </a:r>
            <a:br>
              <a:rPr lang="fr-FR" sz="2400" dirty="0">
                <a:solidFill>
                  <a:schemeClr val="bg1"/>
                </a:solidFill>
                <a:latin typeface="Arial" charset="0"/>
                <a:ea typeface="Arial" charset="0"/>
                <a:cs typeface="Arial" charset="0"/>
              </a:rPr>
            </a:br>
            <a:r>
              <a:rPr lang="fr-FR" sz="2400" dirty="0">
                <a:solidFill>
                  <a:schemeClr val="bg1"/>
                </a:solidFill>
                <a:latin typeface="Arial" charset="0"/>
                <a:ea typeface="Arial" charset="0"/>
                <a:cs typeface="Arial" charset="0"/>
              </a:rPr>
              <a:t>Esaïe </a:t>
            </a:r>
            <a:r>
              <a:rPr lang="fr-FR" sz="2400" b="1" i="1" dirty="0" smtClean="0">
                <a:solidFill>
                  <a:schemeClr val="bg1"/>
                </a:solidFill>
                <a:latin typeface="Arial" charset="0"/>
                <a:ea typeface="Arial" charset="0"/>
                <a:cs typeface="Arial" charset="0"/>
              </a:rPr>
              <a:t>50</a:t>
            </a:r>
            <a:r>
              <a:rPr lang="fr-FR" sz="2400" dirty="0" smtClean="0">
                <a:solidFill>
                  <a:schemeClr val="bg1"/>
                </a:solidFill>
                <a:latin typeface="Arial" charset="0"/>
                <a:ea typeface="Arial" charset="0"/>
                <a:cs typeface="Arial" charset="0"/>
              </a:rPr>
              <a:t>, 6</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 J’ai </a:t>
            </a:r>
            <a:r>
              <a:rPr lang="fr-FR" sz="2400" dirty="0">
                <a:solidFill>
                  <a:schemeClr val="bg1"/>
                </a:solidFill>
                <a:latin typeface="Arial" charset="0"/>
                <a:ea typeface="Arial" charset="0"/>
                <a:cs typeface="Arial" charset="0"/>
              </a:rPr>
              <a:t>donné mon dos à ceux qui frappaient, et mes joues à ceux qui arrachaient le poil ; je n’ai pas caché ma face à l’opprobre et aux crachats.</a:t>
            </a:r>
          </a:p>
        </p:txBody>
      </p:sp>
      <p:sp>
        <p:nvSpPr>
          <p:cNvPr id="5" name="Ellipse 4"/>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41</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918155469"/>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1474470"/>
                <a:gridCol w="3713966"/>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b="0" dirty="0" smtClean="0"/>
                        <a:t>5 STROPHES</a:t>
                      </a:r>
                      <a:endParaRPr lang="fr-FR" b="0" dirty="0"/>
                    </a:p>
                  </a:txBody>
                  <a:tcPr/>
                </a:tc>
                <a:tc>
                  <a:txBody>
                    <a:bodyPr/>
                    <a:lstStyle/>
                    <a:p>
                      <a:r>
                        <a:rPr lang="fr-FR" dirty="0" smtClean="0"/>
                        <a:t>SOUFFRANCES</a:t>
                      </a:r>
                      <a:endParaRPr lang="fr-FR" dirty="0"/>
                    </a:p>
                  </a:txBody>
                  <a:tcPr/>
                </a:tc>
              </a:tr>
            </a:tbl>
          </a:graphicData>
        </a:graphic>
      </p:graphicFrame>
    </p:spTree>
    <p:extLst>
      <p:ext uri="{BB962C8B-B14F-4D97-AF65-F5344CB8AC3E}">
        <p14:creationId xmlns:p14="http://schemas.microsoft.com/office/powerpoint/2010/main" val="75210888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660400" y="3278251"/>
            <a:ext cx="10871200" cy="2308324"/>
          </a:xfrm>
          <a:prstGeom prst="rect">
            <a:avLst/>
          </a:prstGeom>
          <a:noFill/>
        </p:spPr>
        <p:txBody>
          <a:bodyPr wrap="square" rtlCol="0">
            <a:spAutoFit/>
          </a:bodyPr>
          <a:lstStyle/>
          <a:p>
            <a:r>
              <a:rPr lang="fr-FR" sz="2400" dirty="0" smtClean="0">
                <a:solidFill>
                  <a:schemeClr val="bg1"/>
                </a:solidFill>
                <a:latin typeface="Arial" charset="0"/>
                <a:ea typeface="Arial" charset="0"/>
                <a:cs typeface="Arial" charset="0"/>
              </a:rPr>
              <a:t>Luc </a:t>
            </a:r>
            <a:r>
              <a:rPr lang="fr-FR" sz="2400" b="1" i="1" dirty="0" smtClean="0">
                <a:solidFill>
                  <a:schemeClr val="bg1"/>
                </a:solidFill>
                <a:latin typeface="Arial" charset="0"/>
                <a:ea typeface="Arial" charset="0"/>
                <a:cs typeface="Arial" charset="0"/>
              </a:rPr>
              <a:t>22</a:t>
            </a:r>
            <a:r>
              <a:rPr lang="fr-FR" sz="2400" dirty="0" smtClean="0">
                <a:solidFill>
                  <a:schemeClr val="bg1"/>
                </a:solidFill>
                <a:latin typeface="Arial" charset="0"/>
                <a:ea typeface="Arial" charset="0"/>
                <a:cs typeface="Arial" charset="0"/>
              </a:rPr>
              <a:t>, 44</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 Et </a:t>
            </a:r>
            <a:r>
              <a:rPr lang="fr-FR" sz="2400" dirty="0">
                <a:solidFill>
                  <a:schemeClr val="bg1"/>
                </a:solidFill>
                <a:latin typeface="Arial" charset="0"/>
                <a:ea typeface="Arial" charset="0"/>
                <a:cs typeface="Arial" charset="0"/>
              </a:rPr>
              <a:t>étant dans </a:t>
            </a:r>
            <a:r>
              <a:rPr lang="fr-FR" sz="2400" dirty="0" smtClean="0">
                <a:solidFill>
                  <a:schemeClr val="bg1"/>
                </a:solidFill>
                <a:latin typeface="Arial" charset="0"/>
                <a:ea typeface="Arial" charset="0"/>
                <a:cs typeface="Arial" charset="0"/>
              </a:rPr>
              <a:t>l’angoisse du </a:t>
            </a:r>
            <a:r>
              <a:rPr lang="fr-FR" sz="2400" dirty="0">
                <a:solidFill>
                  <a:schemeClr val="bg1"/>
                </a:solidFill>
                <a:latin typeface="Arial" charset="0"/>
                <a:ea typeface="Arial" charset="0"/>
                <a:cs typeface="Arial" charset="0"/>
              </a:rPr>
              <a:t>combat, il priait plus instamment ; et sa sueur devint comme des grumeaux de sang découlant sur la terre</a:t>
            </a:r>
            <a:r>
              <a:rPr lang="fr-FR" sz="2400" dirty="0" smtClean="0">
                <a:solidFill>
                  <a:schemeClr val="bg1"/>
                </a:solidFill>
                <a:latin typeface="Arial" charset="0"/>
                <a:ea typeface="Arial" charset="0"/>
                <a:cs typeface="Arial" charset="0"/>
              </a:rPr>
              <a:t>.</a:t>
            </a:r>
          </a:p>
          <a:p>
            <a:r>
              <a:rPr lang="fr-FR" sz="2400" dirty="0">
                <a:solidFill>
                  <a:schemeClr val="bg1"/>
                </a:solidFill>
                <a:latin typeface="Arial" charset="0"/>
                <a:ea typeface="Arial" charset="0"/>
                <a:cs typeface="Arial" charset="0"/>
              </a:rPr>
              <a:t/>
            </a:r>
            <a:br>
              <a:rPr lang="fr-FR" sz="2400" dirty="0">
                <a:solidFill>
                  <a:schemeClr val="bg1"/>
                </a:solidFill>
                <a:latin typeface="Arial" charset="0"/>
                <a:ea typeface="Arial" charset="0"/>
                <a:cs typeface="Arial" charset="0"/>
              </a:rPr>
            </a:br>
            <a:r>
              <a:rPr lang="fr-FR" sz="2400" dirty="0">
                <a:solidFill>
                  <a:schemeClr val="bg1"/>
                </a:solidFill>
                <a:latin typeface="Arial" charset="0"/>
                <a:ea typeface="Arial" charset="0"/>
                <a:cs typeface="Arial" charset="0"/>
              </a:rPr>
              <a:t>Psaume </a:t>
            </a:r>
            <a:r>
              <a:rPr lang="fr-FR" sz="2400" b="1" i="1" dirty="0" smtClean="0">
                <a:solidFill>
                  <a:schemeClr val="bg1"/>
                </a:solidFill>
                <a:latin typeface="Arial" charset="0"/>
                <a:ea typeface="Arial" charset="0"/>
                <a:cs typeface="Arial" charset="0"/>
              </a:rPr>
              <a:t>22</a:t>
            </a:r>
            <a:r>
              <a:rPr lang="fr-FR" sz="2400" dirty="0" smtClean="0">
                <a:solidFill>
                  <a:schemeClr val="bg1"/>
                </a:solidFill>
                <a:latin typeface="Arial" charset="0"/>
                <a:ea typeface="Arial" charset="0"/>
                <a:cs typeface="Arial" charset="0"/>
              </a:rPr>
              <a:t>, 14</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 Je </a:t>
            </a:r>
            <a:r>
              <a:rPr lang="fr-FR" sz="2400" dirty="0">
                <a:solidFill>
                  <a:schemeClr val="bg1"/>
                </a:solidFill>
                <a:latin typeface="Arial" charset="0"/>
                <a:ea typeface="Arial" charset="0"/>
                <a:cs typeface="Arial" charset="0"/>
              </a:rPr>
              <a:t>suis répandu comme de l’eau, et tous mes os se déjoignent ; mon cœur est comme de la cire, il est fondu au dedans de mes entrailles.</a:t>
            </a:r>
          </a:p>
        </p:txBody>
      </p:sp>
      <p:sp>
        <p:nvSpPr>
          <p:cNvPr id="5" name="ZoneTexte 4"/>
          <p:cNvSpPr txBox="1"/>
          <p:nvPr/>
        </p:nvSpPr>
        <p:spPr>
          <a:xfrm>
            <a:off x="558800" y="595194"/>
            <a:ext cx="10972800" cy="369332"/>
          </a:xfrm>
          <a:prstGeom prst="rect">
            <a:avLst/>
          </a:prstGeom>
          <a:noFill/>
        </p:spPr>
        <p:txBody>
          <a:bodyPr wrap="square" rtlCol="0">
            <a:spAutoFit/>
          </a:bodyPr>
          <a:lstStyle/>
          <a:p>
            <a:r>
              <a:rPr lang="fr-FR" dirty="0">
                <a:solidFill>
                  <a:schemeClr val="bg1"/>
                </a:solidFill>
                <a:latin typeface="Arial" charset="0"/>
                <a:ea typeface="Arial" charset="0"/>
                <a:cs typeface="Arial" charset="0"/>
              </a:rPr>
              <a:t>UNE PARTIE DES SOUFFRANCES PHYSIQUES DU </a:t>
            </a:r>
            <a:r>
              <a:rPr lang="fr-FR" dirty="0" smtClean="0">
                <a:solidFill>
                  <a:schemeClr val="bg1"/>
                </a:solidFill>
                <a:latin typeface="Arial" charset="0"/>
                <a:ea typeface="Arial" charset="0"/>
                <a:cs typeface="Arial" charset="0"/>
              </a:rPr>
              <a:t>CHRIST 3/5</a:t>
            </a:r>
            <a:endParaRPr lang="fr-FR" dirty="0">
              <a:solidFill>
                <a:schemeClr val="bg1"/>
              </a:solidFill>
              <a:latin typeface="Arial" charset="0"/>
              <a:ea typeface="Arial" charset="0"/>
              <a:cs typeface="Arial" charset="0"/>
            </a:endParaRPr>
          </a:p>
        </p:txBody>
      </p:sp>
      <p:sp>
        <p:nvSpPr>
          <p:cNvPr id="4" name="ZoneTexte 3"/>
          <p:cNvSpPr txBox="1"/>
          <p:nvPr/>
        </p:nvSpPr>
        <p:spPr>
          <a:xfrm>
            <a:off x="660400" y="1798223"/>
            <a:ext cx="9451927" cy="461665"/>
          </a:xfrm>
          <a:prstGeom prst="rect">
            <a:avLst/>
          </a:prstGeom>
          <a:noFill/>
        </p:spPr>
        <p:txBody>
          <a:bodyPr wrap="square" rtlCol="0">
            <a:spAutoFit/>
          </a:bodyPr>
          <a:lstStyle/>
          <a:p>
            <a:r>
              <a:rPr lang="fr-FR" sz="2400" b="1" u="sng" dirty="0">
                <a:solidFill>
                  <a:srgbClr val="FFFF00"/>
                </a:solidFill>
                <a:latin typeface="Arial" charset="0"/>
                <a:ea typeface="Arial" charset="0"/>
                <a:cs typeface="Arial" charset="0"/>
              </a:rPr>
              <a:t>L</a:t>
            </a:r>
            <a:r>
              <a:rPr lang="fr-FR" sz="2400" b="1" u="sng" dirty="0" smtClean="0">
                <a:solidFill>
                  <a:srgbClr val="FFFF00"/>
                </a:solidFill>
                <a:latin typeface="Arial" charset="0"/>
                <a:ea typeface="Arial" charset="0"/>
                <a:cs typeface="Arial" charset="0"/>
              </a:rPr>
              <a:t>e cœur </a:t>
            </a:r>
            <a:r>
              <a:rPr lang="fr-FR" sz="2400" b="1" u="sng" dirty="0">
                <a:solidFill>
                  <a:srgbClr val="FFFF00"/>
                </a:solidFill>
                <a:latin typeface="Arial" charset="0"/>
                <a:ea typeface="Arial" charset="0"/>
                <a:cs typeface="Arial" charset="0"/>
              </a:rPr>
              <a:t>en charpie </a:t>
            </a:r>
            <a:r>
              <a:rPr lang="fr-FR" sz="2400" u="sng" dirty="0">
                <a:solidFill>
                  <a:srgbClr val="FFFF00"/>
                </a:solidFill>
                <a:latin typeface="Arial" charset="0"/>
                <a:ea typeface="Arial" charset="0"/>
                <a:cs typeface="Arial" charset="0"/>
              </a:rPr>
              <a:t>(due à une pression sanguine extrême</a:t>
            </a:r>
            <a:r>
              <a:rPr lang="fr-FR" sz="2400" u="sng" dirty="0" smtClean="0">
                <a:solidFill>
                  <a:srgbClr val="FFFF00"/>
                </a:solidFill>
                <a:latin typeface="Arial" charset="0"/>
                <a:ea typeface="Arial" charset="0"/>
                <a:cs typeface="Arial" charset="0"/>
              </a:rPr>
              <a:t>)</a:t>
            </a:r>
          </a:p>
        </p:txBody>
      </p:sp>
      <p:sp>
        <p:nvSpPr>
          <p:cNvPr id="6" name="Ellipse 5"/>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42</a:t>
            </a: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414458719"/>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1474470"/>
                <a:gridCol w="3713966"/>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b="0" dirty="0" smtClean="0"/>
                        <a:t>5 STROPHES</a:t>
                      </a:r>
                      <a:endParaRPr lang="fr-FR" b="0" dirty="0"/>
                    </a:p>
                  </a:txBody>
                  <a:tcPr/>
                </a:tc>
                <a:tc>
                  <a:txBody>
                    <a:bodyPr/>
                    <a:lstStyle/>
                    <a:p>
                      <a:r>
                        <a:rPr lang="fr-FR" dirty="0" smtClean="0"/>
                        <a:t>SOUFFRANCES</a:t>
                      </a:r>
                      <a:endParaRPr lang="fr-FR" dirty="0"/>
                    </a:p>
                  </a:txBody>
                  <a:tcPr/>
                </a:tc>
              </a:tr>
            </a:tbl>
          </a:graphicData>
        </a:graphic>
      </p:graphicFrame>
    </p:spTree>
    <p:extLst>
      <p:ext uri="{BB962C8B-B14F-4D97-AF65-F5344CB8AC3E}">
        <p14:creationId xmlns:p14="http://schemas.microsoft.com/office/powerpoint/2010/main" val="159715740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ZoneTexte 2"/>
          <p:cNvSpPr txBox="1"/>
          <p:nvPr/>
        </p:nvSpPr>
        <p:spPr>
          <a:xfrm>
            <a:off x="647700" y="2834640"/>
            <a:ext cx="10795000" cy="2308324"/>
          </a:xfrm>
          <a:prstGeom prst="rect">
            <a:avLst/>
          </a:prstGeom>
          <a:noFill/>
        </p:spPr>
        <p:txBody>
          <a:bodyPr wrap="square" rtlCol="0">
            <a:spAutoFit/>
          </a:bodyPr>
          <a:lstStyle/>
          <a:p>
            <a:r>
              <a:rPr lang="fr-FR" sz="2400" dirty="0" smtClean="0">
                <a:solidFill>
                  <a:schemeClr val="bg1"/>
                </a:solidFill>
                <a:latin typeface="Arial" charset="0"/>
                <a:ea typeface="Arial" charset="0"/>
                <a:cs typeface="Arial" charset="0"/>
              </a:rPr>
              <a:t>Luc </a:t>
            </a:r>
            <a:r>
              <a:rPr lang="fr-FR" sz="2400" b="1" i="1" dirty="0" smtClean="0">
                <a:solidFill>
                  <a:schemeClr val="bg1"/>
                </a:solidFill>
                <a:latin typeface="Arial" charset="0"/>
                <a:ea typeface="Arial" charset="0"/>
                <a:cs typeface="Arial" charset="0"/>
              </a:rPr>
              <a:t>23</a:t>
            </a:r>
            <a:r>
              <a:rPr lang="fr-FR" sz="2400" dirty="0" smtClean="0">
                <a:solidFill>
                  <a:schemeClr val="bg1"/>
                </a:solidFill>
                <a:latin typeface="Arial" charset="0"/>
                <a:ea typeface="Arial" charset="0"/>
                <a:cs typeface="Arial" charset="0"/>
              </a:rPr>
              <a:t>, 26</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 Et </a:t>
            </a:r>
            <a:r>
              <a:rPr lang="fr-FR" sz="2400" dirty="0">
                <a:solidFill>
                  <a:schemeClr val="bg1"/>
                </a:solidFill>
                <a:latin typeface="Arial" charset="0"/>
                <a:ea typeface="Arial" charset="0"/>
                <a:cs typeface="Arial" charset="0"/>
              </a:rPr>
              <a:t>comme ils l’emmenaient, ils prirent un certain Simon, Cyrénéen, qui venait des champs, et le chargèrent de la croix, pour la porter après Jésus</a:t>
            </a:r>
            <a:r>
              <a:rPr lang="fr-FR" sz="2400" dirty="0" smtClean="0">
                <a:solidFill>
                  <a:schemeClr val="bg1"/>
                </a:solidFill>
                <a:latin typeface="Arial" charset="0"/>
                <a:ea typeface="Arial" charset="0"/>
                <a:cs typeface="Arial" charset="0"/>
              </a:rPr>
              <a:t>.</a:t>
            </a:r>
          </a:p>
          <a:p>
            <a:endParaRPr lang="fr-FR" sz="2400" dirty="0">
              <a:solidFill>
                <a:schemeClr val="bg1"/>
              </a:solidFill>
              <a:latin typeface="Arial" charset="0"/>
              <a:ea typeface="Arial" charset="0"/>
              <a:cs typeface="Arial" charset="0"/>
            </a:endParaRPr>
          </a:p>
          <a:p>
            <a:r>
              <a:rPr lang="fr-FR" sz="2400" dirty="0" smtClean="0">
                <a:solidFill>
                  <a:schemeClr val="bg1"/>
                </a:solidFill>
                <a:latin typeface="Arial" charset="0"/>
                <a:ea typeface="Arial" charset="0"/>
                <a:cs typeface="Arial" charset="0"/>
              </a:rPr>
              <a:t>Psaume </a:t>
            </a:r>
            <a:r>
              <a:rPr lang="fr-FR" sz="2400" b="1" i="1" dirty="0" smtClean="0">
                <a:solidFill>
                  <a:schemeClr val="bg1"/>
                </a:solidFill>
                <a:latin typeface="Arial" charset="0"/>
                <a:ea typeface="Arial" charset="0"/>
                <a:cs typeface="Arial" charset="0"/>
              </a:rPr>
              <a:t>22</a:t>
            </a:r>
            <a:r>
              <a:rPr lang="fr-FR" sz="2400" dirty="0" smtClean="0">
                <a:solidFill>
                  <a:schemeClr val="bg1"/>
                </a:solidFill>
                <a:latin typeface="Arial" charset="0"/>
                <a:ea typeface="Arial" charset="0"/>
                <a:cs typeface="Arial" charset="0"/>
              </a:rPr>
              <a:t>, 15</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 Ma </a:t>
            </a:r>
            <a:r>
              <a:rPr lang="fr-FR" sz="2400" dirty="0">
                <a:solidFill>
                  <a:schemeClr val="bg1"/>
                </a:solidFill>
                <a:latin typeface="Arial" charset="0"/>
                <a:ea typeface="Arial" charset="0"/>
                <a:cs typeface="Arial" charset="0"/>
              </a:rPr>
              <a:t>vigueur est desséchée comme un têt, et ma langue est attachée à mon palais ; et tu m’as mis dans la poussière de </a:t>
            </a:r>
            <a:r>
              <a:rPr lang="fr-FR" sz="2400" dirty="0" smtClean="0">
                <a:solidFill>
                  <a:schemeClr val="bg1"/>
                </a:solidFill>
                <a:latin typeface="Arial" charset="0"/>
                <a:ea typeface="Arial" charset="0"/>
                <a:cs typeface="Arial" charset="0"/>
              </a:rPr>
              <a:t>la mort</a:t>
            </a:r>
            <a:endParaRPr lang="fr-FR" sz="2400" dirty="0">
              <a:solidFill>
                <a:schemeClr val="bg1"/>
              </a:solidFill>
              <a:latin typeface="Arial" charset="0"/>
              <a:ea typeface="Arial" charset="0"/>
              <a:cs typeface="Arial" charset="0"/>
            </a:endParaRPr>
          </a:p>
        </p:txBody>
      </p:sp>
      <p:sp>
        <p:nvSpPr>
          <p:cNvPr id="5" name="ZoneTexte 4"/>
          <p:cNvSpPr txBox="1"/>
          <p:nvPr/>
        </p:nvSpPr>
        <p:spPr>
          <a:xfrm>
            <a:off x="647700" y="635611"/>
            <a:ext cx="10972800" cy="369332"/>
          </a:xfrm>
          <a:prstGeom prst="rect">
            <a:avLst/>
          </a:prstGeom>
          <a:noFill/>
        </p:spPr>
        <p:txBody>
          <a:bodyPr wrap="square" rtlCol="0">
            <a:spAutoFit/>
          </a:bodyPr>
          <a:lstStyle/>
          <a:p>
            <a:r>
              <a:rPr lang="fr-FR" dirty="0">
                <a:solidFill>
                  <a:schemeClr val="bg1"/>
                </a:solidFill>
                <a:latin typeface="Arial" charset="0"/>
                <a:ea typeface="Arial" charset="0"/>
                <a:cs typeface="Arial" charset="0"/>
              </a:rPr>
              <a:t>UNE PARTIE DES SOUFFRANCES PHYSIQUES DU </a:t>
            </a:r>
            <a:r>
              <a:rPr lang="fr-FR" dirty="0" smtClean="0">
                <a:solidFill>
                  <a:schemeClr val="bg1"/>
                </a:solidFill>
                <a:latin typeface="Arial" charset="0"/>
                <a:ea typeface="Arial" charset="0"/>
                <a:cs typeface="Arial" charset="0"/>
              </a:rPr>
              <a:t>CHRIST 4/5</a:t>
            </a:r>
            <a:endParaRPr lang="fr-FR" dirty="0">
              <a:solidFill>
                <a:schemeClr val="bg1"/>
              </a:solidFill>
              <a:latin typeface="Arial" charset="0"/>
              <a:ea typeface="Arial" charset="0"/>
              <a:cs typeface="Arial" charset="0"/>
            </a:endParaRPr>
          </a:p>
        </p:txBody>
      </p:sp>
      <p:sp>
        <p:nvSpPr>
          <p:cNvPr id="6" name="ZoneTexte 5"/>
          <p:cNvSpPr txBox="1"/>
          <p:nvPr/>
        </p:nvSpPr>
        <p:spPr>
          <a:xfrm>
            <a:off x="647700" y="1922860"/>
            <a:ext cx="10795000" cy="461665"/>
          </a:xfrm>
          <a:prstGeom prst="rect">
            <a:avLst/>
          </a:prstGeom>
          <a:noFill/>
        </p:spPr>
        <p:txBody>
          <a:bodyPr wrap="square" rtlCol="0">
            <a:spAutoFit/>
          </a:bodyPr>
          <a:lstStyle/>
          <a:p>
            <a:r>
              <a:rPr lang="fr-FR" sz="2400" b="1" u="sng" dirty="0">
                <a:solidFill>
                  <a:srgbClr val="FFFF00"/>
                </a:solidFill>
                <a:latin typeface="Arial" charset="0"/>
                <a:ea typeface="Arial" charset="0"/>
                <a:cs typeface="Arial" charset="0"/>
              </a:rPr>
              <a:t>L</a:t>
            </a:r>
            <a:r>
              <a:rPr lang="mr-IN" sz="2400" b="1" u="sng" dirty="0" smtClean="0">
                <a:solidFill>
                  <a:srgbClr val="FFFF00"/>
                </a:solidFill>
                <a:latin typeface="Arial" charset="0"/>
                <a:ea typeface="Arial" charset="0"/>
                <a:cs typeface="Arial" charset="0"/>
              </a:rPr>
              <a:t>’</a:t>
            </a:r>
            <a:r>
              <a:rPr lang="fr-FR" sz="2400" b="1" u="sng" dirty="0" smtClean="0">
                <a:solidFill>
                  <a:srgbClr val="FFFF00"/>
                </a:solidFill>
                <a:latin typeface="Arial" charset="0"/>
                <a:ea typeface="Arial" charset="0"/>
                <a:cs typeface="Arial" charset="0"/>
              </a:rPr>
              <a:t>épuisement</a:t>
            </a:r>
          </a:p>
        </p:txBody>
      </p:sp>
      <p:sp>
        <p:nvSpPr>
          <p:cNvPr id="7" name="Ellipse 6"/>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43</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1518223012"/>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1474470"/>
                <a:gridCol w="3713966"/>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b="0" dirty="0" smtClean="0"/>
                        <a:t>5 STROPHES</a:t>
                      </a:r>
                      <a:endParaRPr lang="fr-FR" b="0" dirty="0"/>
                    </a:p>
                  </a:txBody>
                  <a:tcPr/>
                </a:tc>
                <a:tc>
                  <a:txBody>
                    <a:bodyPr/>
                    <a:lstStyle/>
                    <a:p>
                      <a:r>
                        <a:rPr lang="fr-FR" dirty="0" smtClean="0"/>
                        <a:t>SOUFFRANCES</a:t>
                      </a:r>
                      <a:endParaRPr lang="fr-FR" dirty="0"/>
                    </a:p>
                  </a:txBody>
                  <a:tcPr/>
                </a:tc>
              </a:tr>
            </a:tbl>
          </a:graphicData>
        </a:graphic>
      </p:graphicFrame>
    </p:spTree>
    <p:extLst>
      <p:ext uri="{BB962C8B-B14F-4D97-AF65-F5344CB8AC3E}">
        <p14:creationId xmlns:p14="http://schemas.microsoft.com/office/powerpoint/2010/main" val="197666901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ZoneTexte 3"/>
          <p:cNvSpPr txBox="1"/>
          <p:nvPr/>
        </p:nvSpPr>
        <p:spPr>
          <a:xfrm>
            <a:off x="698500" y="3279914"/>
            <a:ext cx="11036300" cy="1938992"/>
          </a:xfrm>
          <a:prstGeom prst="rect">
            <a:avLst/>
          </a:prstGeom>
          <a:noFill/>
        </p:spPr>
        <p:txBody>
          <a:bodyPr wrap="square" rtlCol="0">
            <a:spAutoFit/>
          </a:bodyPr>
          <a:lstStyle/>
          <a:p>
            <a:r>
              <a:rPr lang="fr-FR" sz="2400" dirty="0" smtClean="0">
                <a:solidFill>
                  <a:schemeClr val="bg1"/>
                </a:solidFill>
                <a:latin typeface="Arial" charset="0"/>
                <a:ea typeface="Arial" charset="0"/>
                <a:cs typeface="Arial" charset="0"/>
              </a:rPr>
              <a:t>Psaumes </a:t>
            </a:r>
            <a:r>
              <a:rPr lang="fr-FR" sz="2400" b="1" i="1" dirty="0" smtClean="0">
                <a:solidFill>
                  <a:schemeClr val="bg1"/>
                </a:solidFill>
                <a:latin typeface="Arial" charset="0"/>
                <a:ea typeface="Arial" charset="0"/>
                <a:cs typeface="Arial" charset="0"/>
              </a:rPr>
              <a:t>22</a:t>
            </a:r>
            <a:r>
              <a:rPr lang="fr-FR" sz="2400" dirty="0" smtClean="0">
                <a:solidFill>
                  <a:schemeClr val="bg1"/>
                </a:solidFill>
                <a:latin typeface="Arial" charset="0"/>
                <a:ea typeface="Arial" charset="0"/>
                <a:cs typeface="Arial" charset="0"/>
              </a:rPr>
              <a:t>, 16</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 Car </a:t>
            </a:r>
            <a:r>
              <a:rPr lang="fr-FR" sz="2400" dirty="0">
                <a:solidFill>
                  <a:schemeClr val="bg1"/>
                </a:solidFill>
                <a:latin typeface="Arial" charset="0"/>
                <a:ea typeface="Arial" charset="0"/>
                <a:cs typeface="Arial" charset="0"/>
              </a:rPr>
              <a:t>des chiens m’ont environné, une assemblée de méchants m’a entouré ; ils ont percé mes mains et mes </a:t>
            </a:r>
            <a:r>
              <a:rPr lang="fr-FR" sz="2400" dirty="0" smtClean="0">
                <a:solidFill>
                  <a:schemeClr val="bg1"/>
                </a:solidFill>
                <a:latin typeface="Arial" charset="0"/>
                <a:ea typeface="Arial" charset="0"/>
                <a:cs typeface="Arial" charset="0"/>
              </a:rPr>
              <a:t>pieds.</a:t>
            </a:r>
          </a:p>
          <a:p>
            <a:r>
              <a:rPr lang="fr-FR" sz="2400" dirty="0">
                <a:solidFill>
                  <a:schemeClr val="bg1"/>
                </a:solidFill>
                <a:latin typeface="Arial" charset="0"/>
                <a:ea typeface="Arial" charset="0"/>
                <a:cs typeface="Arial" charset="0"/>
              </a:rPr>
              <a:t/>
            </a:r>
            <a:br>
              <a:rPr lang="fr-FR" sz="2400" dirty="0">
                <a:solidFill>
                  <a:schemeClr val="bg1"/>
                </a:solidFill>
                <a:latin typeface="Arial" charset="0"/>
                <a:ea typeface="Arial" charset="0"/>
                <a:cs typeface="Arial" charset="0"/>
              </a:rPr>
            </a:br>
            <a:r>
              <a:rPr lang="fr-FR" sz="2400" dirty="0">
                <a:solidFill>
                  <a:schemeClr val="bg1"/>
                </a:solidFill>
                <a:latin typeface="Arial" charset="0"/>
                <a:ea typeface="Arial" charset="0"/>
                <a:cs typeface="Arial" charset="0"/>
              </a:rPr>
              <a:t>Luc </a:t>
            </a:r>
            <a:r>
              <a:rPr lang="fr-FR" sz="2400" b="1" i="1" dirty="0" smtClean="0">
                <a:solidFill>
                  <a:schemeClr val="bg1"/>
                </a:solidFill>
                <a:latin typeface="Arial" charset="0"/>
                <a:ea typeface="Arial" charset="0"/>
                <a:cs typeface="Arial" charset="0"/>
              </a:rPr>
              <a:t>23</a:t>
            </a:r>
            <a:r>
              <a:rPr lang="fr-FR" sz="2400" dirty="0" smtClean="0">
                <a:solidFill>
                  <a:schemeClr val="bg1"/>
                </a:solidFill>
                <a:latin typeface="Arial" charset="0"/>
                <a:ea typeface="Arial" charset="0"/>
                <a:cs typeface="Arial" charset="0"/>
              </a:rPr>
              <a:t>, 33</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 Et </a:t>
            </a:r>
            <a:r>
              <a:rPr lang="fr-FR" sz="2400" dirty="0">
                <a:solidFill>
                  <a:schemeClr val="bg1"/>
                </a:solidFill>
                <a:latin typeface="Arial" charset="0"/>
                <a:ea typeface="Arial" charset="0"/>
                <a:cs typeface="Arial" charset="0"/>
              </a:rPr>
              <a:t>quand ils furent venus au lieu appelé Crâne, ils le crucifièrent là, et les malfaiteurs, l’un à la droite, l’autre à la gauche.</a:t>
            </a:r>
          </a:p>
        </p:txBody>
      </p:sp>
      <p:sp>
        <p:nvSpPr>
          <p:cNvPr id="5" name="ZoneTexte 4"/>
          <p:cNvSpPr txBox="1"/>
          <p:nvPr/>
        </p:nvSpPr>
        <p:spPr>
          <a:xfrm>
            <a:off x="469900" y="410528"/>
            <a:ext cx="10972800" cy="369332"/>
          </a:xfrm>
          <a:prstGeom prst="rect">
            <a:avLst/>
          </a:prstGeom>
          <a:noFill/>
        </p:spPr>
        <p:txBody>
          <a:bodyPr wrap="square" rtlCol="0">
            <a:spAutoFit/>
          </a:bodyPr>
          <a:lstStyle/>
          <a:p>
            <a:r>
              <a:rPr lang="fr-FR" dirty="0">
                <a:solidFill>
                  <a:schemeClr val="bg1"/>
                </a:solidFill>
                <a:latin typeface="Arial" charset="0"/>
                <a:ea typeface="Arial" charset="0"/>
                <a:cs typeface="Arial" charset="0"/>
              </a:rPr>
              <a:t>UNE PARTIE DES SOUFFRANCES PHYSIQUES DU </a:t>
            </a:r>
            <a:r>
              <a:rPr lang="fr-FR" dirty="0" smtClean="0">
                <a:solidFill>
                  <a:schemeClr val="bg1"/>
                </a:solidFill>
                <a:latin typeface="Arial" charset="0"/>
                <a:ea typeface="Arial" charset="0"/>
                <a:cs typeface="Arial" charset="0"/>
              </a:rPr>
              <a:t>CHRIST 5/5</a:t>
            </a:r>
            <a:endParaRPr lang="fr-FR" dirty="0">
              <a:solidFill>
                <a:schemeClr val="bg1"/>
              </a:solidFill>
              <a:latin typeface="Arial" charset="0"/>
              <a:ea typeface="Arial" charset="0"/>
              <a:cs typeface="Arial" charset="0"/>
            </a:endParaRPr>
          </a:p>
        </p:txBody>
      </p:sp>
      <p:sp>
        <p:nvSpPr>
          <p:cNvPr id="6" name="ZoneTexte 5"/>
          <p:cNvSpPr txBox="1"/>
          <p:nvPr/>
        </p:nvSpPr>
        <p:spPr>
          <a:xfrm>
            <a:off x="698500" y="2341258"/>
            <a:ext cx="6403340" cy="461665"/>
          </a:xfrm>
          <a:prstGeom prst="rect">
            <a:avLst/>
          </a:prstGeom>
          <a:noFill/>
        </p:spPr>
        <p:txBody>
          <a:bodyPr wrap="square" rtlCol="0">
            <a:spAutoFit/>
          </a:bodyPr>
          <a:lstStyle/>
          <a:p>
            <a:r>
              <a:rPr lang="fr-FR" sz="2400" b="1" u="sng" dirty="0">
                <a:solidFill>
                  <a:srgbClr val="FFFF00"/>
                </a:solidFill>
                <a:latin typeface="Arial" charset="0"/>
                <a:ea typeface="Arial" charset="0"/>
                <a:cs typeface="Arial" charset="0"/>
              </a:rPr>
              <a:t>L</a:t>
            </a:r>
            <a:r>
              <a:rPr lang="fr-FR" sz="2400" b="1" u="sng" dirty="0" smtClean="0">
                <a:solidFill>
                  <a:srgbClr val="FFFF00"/>
                </a:solidFill>
                <a:latin typeface="Arial" charset="0"/>
                <a:ea typeface="Arial" charset="0"/>
                <a:cs typeface="Arial" charset="0"/>
              </a:rPr>
              <a:t>a crucifixion</a:t>
            </a:r>
          </a:p>
        </p:txBody>
      </p:sp>
      <p:sp>
        <p:nvSpPr>
          <p:cNvPr id="7" name="Ellipse 6"/>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44</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373469030"/>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1474470"/>
                <a:gridCol w="3713966"/>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b="0" dirty="0" smtClean="0"/>
                        <a:t>5 STROPHES</a:t>
                      </a:r>
                      <a:endParaRPr lang="fr-FR" b="0" dirty="0"/>
                    </a:p>
                  </a:txBody>
                  <a:tcPr/>
                </a:tc>
                <a:tc>
                  <a:txBody>
                    <a:bodyPr/>
                    <a:lstStyle/>
                    <a:p>
                      <a:r>
                        <a:rPr lang="fr-FR" dirty="0" smtClean="0"/>
                        <a:t>SOUFFRANCES</a:t>
                      </a:r>
                      <a:endParaRPr lang="fr-FR" dirty="0"/>
                    </a:p>
                  </a:txBody>
                  <a:tcPr/>
                </a:tc>
              </a:tr>
            </a:tbl>
          </a:graphicData>
        </a:graphic>
      </p:graphicFrame>
    </p:spTree>
    <p:extLst>
      <p:ext uri="{BB962C8B-B14F-4D97-AF65-F5344CB8AC3E}">
        <p14:creationId xmlns:p14="http://schemas.microsoft.com/office/powerpoint/2010/main" val="40911952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ZoneTexte 2"/>
          <p:cNvSpPr txBox="1"/>
          <p:nvPr/>
        </p:nvSpPr>
        <p:spPr>
          <a:xfrm>
            <a:off x="736600" y="990776"/>
            <a:ext cx="10858500" cy="1323439"/>
          </a:xfrm>
          <a:prstGeom prst="rect">
            <a:avLst/>
          </a:prstGeom>
          <a:noFill/>
        </p:spPr>
        <p:txBody>
          <a:bodyPr wrap="square" rtlCol="0">
            <a:spAutoFit/>
          </a:bodyPr>
          <a:lstStyle/>
          <a:p>
            <a:r>
              <a:rPr lang="fr-FR" sz="2000" b="1" dirty="0">
                <a:solidFill>
                  <a:srgbClr val="FFFF00"/>
                </a:solidFill>
                <a:latin typeface="Arial" charset="0"/>
                <a:ea typeface="Arial" charset="0"/>
                <a:cs typeface="Arial" charset="0"/>
              </a:rPr>
              <a:t>L</a:t>
            </a:r>
            <a:r>
              <a:rPr lang="mr-IN" sz="2000" b="1" dirty="0" smtClean="0">
                <a:solidFill>
                  <a:srgbClr val="FFFF00"/>
                </a:solidFill>
                <a:latin typeface="Arial" charset="0"/>
                <a:ea typeface="Arial" charset="0"/>
                <a:cs typeface="Arial" charset="0"/>
              </a:rPr>
              <a:t>’</a:t>
            </a:r>
            <a:r>
              <a:rPr lang="fr-FR" sz="2000" b="1" dirty="0" smtClean="0">
                <a:solidFill>
                  <a:srgbClr val="FFFF00"/>
                </a:solidFill>
                <a:latin typeface="Arial" charset="0"/>
                <a:ea typeface="Arial" charset="0"/>
                <a:cs typeface="Arial" charset="0"/>
              </a:rPr>
              <a:t>hypocrisie </a:t>
            </a:r>
            <a:r>
              <a:rPr lang="fr-FR" sz="2000" b="1" dirty="0">
                <a:solidFill>
                  <a:srgbClr val="FFFF00"/>
                </a:solidFill>
                <a:latin typeface="Arial" charset="0"/>
                <a:ea typeface="Arial" charset="0"/>
                <a:cs typeface="Arial" charset="0"/>
              </a:rPr>
              <a:t>et le mépris</a:t>
            </a:r>
          </a:p>
          <a:p>
            <a:r>
              <a:rPr lang="fr-FR" sz="2000" dirty="0">
                <a:solidFill>
                  <a:schemeClr val="bg1"/>
                </a:solidFill>
                <a:latin typeface="Arial" charset="0"/>
                <a:ea typeface="Arial" charset="0"/>
                <a:cs typeface="Arial" charset="0"/>
              </a:rPr>
              <a:t>Matthieu </a:t>
            </a:r>
            <a:r>
              <a:rPr lang="fr-FR" sz="2000" b="1" i="1" dirty="0" smtClean="0">
                <a:solidFill>
                  <a:schemeClr val="bg1"/>
                </a:solidFill>
                <a:latin typeface="Arial" charset="0"/>
                <a:ea typeface="Arial" charset="0"/>
                <a:cs typeface="Arial" charset="0"/>
              </a:rPr>
              <a:t>26</a:t>
            </a:r>
            <a:r>
              <a:rPr lang="fr-FR" sz="2000" dirty="0" smtClean="0">
                <a:solidFill>
                  <a:schemeClr val="bg1"/>
                </a:solidFill>
                <a:latin typeface="Arial" charset="0"/>
                <a:ea typeface="Arial" charset="0"/>
                <a:cs typeface="Arial" charset="0"/>
              </a:rPr>
              <a:t>, 55 : En </a:t>
            </a:r>
            <a:r>
              <a:rPr lang="fr-FR" sz="2000" dirty="0">
                <a:solidFill>
                  <a:schemeClr val="bg1"/>
                </a:solidFill>
                <a:latin typeface="Arial" charset="0"/>
                <a:ea typeface="Arial" charset="0"/>
                <a:cs typeface="Arial" charset="0"/>
              </a:rPr>
              <a:t>cette heure-là Jésus dit aux foules : Êtes-vous sortis comme après un brigand, avec des épées et des bâtons, pour me prendre ? J’étais tous les jours assis parmi vous, enseignant dans le temple ; et vous ne vous êtes pas saisis de moi.</a:t>
            </a:r>
          </a:p>
        </p:txBody>
      </p:sp>
      <p:sp>
        <p:nvSpPr>
          <p:cNvPr id="4" name="ZoneTexte 3"/>
          <p:cNvSpPr txBox="1"/>
          <p:nvPr/>
        </p:nvSpPr>
        <p:spPr>
          <a:xfrm>
            <a:off x="736600" y="2470162"/>
            <a:ext cx="10807700" cy="1323439"/>
          </a:xfrm>
          <a:prstGeom prst="rect">
            <a:avLst/>
          </a:prstGeom>
          <a:noFill/>
        </p:spPr>
        <p:txBody>
          <a:bodyPr wrap="square" rtlCol="0">
            <a:spAutoFit/>
          </a:bodyPr>
          <a:lstStyle/>
          <a:p>
            <a:r>
              <a:rPr lang="fr-FR" sz="2000" b="1" dirty="0" smtClean="0">
                <a:solidFill>
                  <a:srgbClr val="FFFF00"/>
                </a:solidFill>
                <a:latin typeface="Arial" charset="0"/>
                <a:ea typeface="Arial" charset="0"/>
                <a:cs typeface="Arial" charset="0"/>
              </a:rPr>
              <a:t>L</a:t>
            </a:r>
            <a:r>
              <a:rPr lang="mr-IN" sz="2000" b="1" dirty="0" smtClean="0">
                <a:solidFill>
                  <a:srgbClr val="FFFF00"/>
                </a:solidFill>
                <a:latin typeface="Arial" charset="0"/>
                <a:ea typeface="Arial" charset="0"/>
                <a:cs typeface="Arial" charset="0"/>
              </a:rPr>
              <a:t>’</a:t>
            </a:r>
            <a:r>
              <a:rPr lang="fr-FR" sz="2000" b="1" dirty="0" smtClean="0">
                <a:solidFill>
                  <a:srgbClr val="FFFF00"/>
                </a:solidFill>
                <a:latin typeface="Arial" charset="0"/>
                <a:ea typeface="Arial" charset="0"/>
                <a:cs typeface="Arial" charset="0"/>
              </a:rPr>
              <a:t>injustice</a:t>
            </a:r>
            <a:endParaRPr lang="fr-FR" sz="2000" b="1" dirty="0">
              <a:solidFill>
                <a:srgbClr val="FFFF00"/>
              </a:solidFill>
              <a:latin typeface="Arial" charset="0"/>
              <a:ea typeface="Arial" charset="0"/>
              <a:cs typeface="Arial" charset="0"/>
            </a:endParaRPr>
          </a:p>
          <a:p>
            <a:r>
              <a:rPr lang="fr-FR" sz="2000" dirty="0">
                <a:solidFill>
                  <a:schemeClr val="bg1"/>
                </a:solidFill>
                <a:latin typeface="Arial" charset="0"/>
                <a:ea typeface="Arial" charset="0"/>
                <a:cs typeface="Arial" charset="0"/>
              </a:rPr>
              <a:t>Matthieu </a:t>
            </a:r>
            <a:r>
              <a:rPr lang="fr-FR" sz="2000" b="1" i="1" u="sng" dirty="0" smtClean="0">
                <a:solidFill>
                  <a:schemeClr val="bg1"/>
                </a:solidFill>
                <a:latin typeface="Arial" charset="0"/>
                <a:ea typeface="Arial" charset="0"/>
                <a:cs typeface="Arial" charset="0"/>
              </a:rPr>
              <a:t>27</a:t>
            </a:r>
            <a:r>
              <a:rPr lang="fr-FR" sz="2000" dirty="0" smtClean="0">
                <a:solidFill>
                  <a:schemeClr val="bg1"/>
                </a:solidFill>
                <a:latin typeface="Arial" charset="0"/>
                <a:ea typeface="Arial" charset="0"/>
                <a:cs typeface="Arial" charset="0"/>
              </a:rPr>
              <a:t>, 24</a:t>
            </a:r>
            <a:r>
              <a:rPr lang="fr-FR" sz="2000" dirty="0">
                <a:solidFill>
                  <a:schemeClr val="bg1"/>
                </a:solidFill>
                <a:latin typeface="Arial" charset="0"/>
                <a:ea typeface="Arial" charset="0"/>
                <a:cs typeface="Arial" charset="0"/>
              </a:rPr>
              <a:t> </a:t>
            </a:r>
            <a:r>
              <a:rPr lang="fr-FR" sz="2000" dirty="0" smtClean="0">
                <a:solidFill>
                  <a:schemeClr val="bg1"/>
                </a:solidFill>
                <a:latin typeface="Arial" charset="0"/>
                <a:ea typeface="Arial" charset="0"/>
                <a:cs typeface="Arial" charset="0"/>
              </a:rPr>
              <a:t>: Et </a:t>
            </a:r>
            <a:r>
              <a:rPr lang="fr-FR" sz="2000" dirty="0">
                <a:solidFill>
                  <a:schemeClr val="bg1"/>
                </a:solidFill>
                <a:latin typeface="Arial" charset="0"/>
                <a:ea typeface="Arial" charset="0"/>
                <a:cs typeface="Arial" charset="0"/>
              </a:rPr>
              <a:t>Pilate, voyant qu’il ne gagnait rien, mais que plutôt il s’élevait un tumulte, prit de l’eau et se lava les mains devant la foule, disant : Je suis innocent du sang de ce juste ; vous, vous y aviserez.</a:t>
            </a:r>
          </a:p>
        </p:txBody>
      </p:sp>
      <p:sp>
        <p:nvSpPr>
          <p:cNvPr id="5" name="ZoneTexte 4"/>
          <p:cNvSpPr txBox="1"/>
          <p:nvPr/>
        </p:nvSpPr>
        <p:spPr>
          <a:xfrm>
            <a:off x="736600" y="3901220"/>
            <a:ext cx="11113278" cy="1938992"/>
          </a:xfrm>
          <a:prstGeom prst="rect">
            <a:avLst/>
          </a:prstGeom>
          <a:noFill/>
        </p:spPr>
        <p:txBody>
          <a:bodyPr wrap="square" rtlCol="0">
            <a:spAutoFit/>
          </a:bodyPr>
          <a:lstStyle/>
          <a:p>
            <a:r>
              <a:rPr lang="fr-FR" sz="2000" b="1" dirty="0">
                <a:solidFill>
                  <a:srgbClr val="FFFF00"/>
                </a:solidFill>
                <a:latin typeface="Arial" charset="0"/>
                <a:ea typeface="Arial" charset="0"/>
                <a:cs typeface="Arial" charset="0"/>
              </a:rPr>
              <a:t>L</a:t>
            </a:r>
            <a:r>
              <a:rPr lang="mr-IN" sz="2000" b="1" dirty="0" smtClean="0">
                <a:solidFill>
                  <a:srgbClr val="FFFF00"/>
                </a:solidFill>
                <a:latin typeface="Arial" charset="0"/>
                <a:ea typeface="Arial" charset="0"/>
                <a:cs typeface="Arial" charset="0"/>
              </a:rPr>
              <a:t>’</a:t>
            </a:r>
            <a:r>
              <a:rPr lang="fr-FR" sz="2000" b="1" dirty="0" smtClean="0">
                <a:solidFill>
                  <a:srgbClr val="FFFF00"/>
                </a:solidFill>
                <a:latin typeface="Arial" charset="0"/>
                <a:ea typeface="Arial" charset="0"/>
                <a:cs typeface="Arial" charset="0"/>
              </a:rPr>
              <a:t>abandon</a:t>
            </a:r>
            <a:endParaRPr lang="fr-FR" sz="2000" b="1" dirty="0">
              <a:solidFill>
                <a:srgbClr val="FFFF00"/>
              </a:solidFill>
              <a:latin typeface="Arial" charset="0"/>
              <a:ea typeface="Arial" charset="0"/>
              <a:cs typeface="Arial" charset="0"/>
            </a:endParaRPr>
          </a:p>
          <a:p>
            <a:r>
              <a:rPr lang="fr-FR" sz="2000" dirty="0">
                <a:solidFill>
                  <a:schemeClr val="bg1"/>
                </a:solidFill>
                <a:latin typeface="Arial" charset="0"/>
                <a:ea typeface="Arial" charset="0"/>
                <a:cs typeface="Arial" charset="0"/>
              </a:rPr>
              <a:t>Esaïe </a:t>
            </a:r>
            <a:r>
              <a:rPr lang="fr-FR" sz="2000" b="1" i="1" dirty="0" smtClean="0">
                <a:solidFill>
                  <a:schemeClr val="bg1"/>
                </a:solidFill>
                <a:latin typeface="Arial" charset="0"/>
                <a:ea typeface="Arial" charset="0"/>
                <a:cs typeface="Arial" charset="0"/>
              </a:rPr>
              <a:t>53</a:t>
            </a:r>
            <a:r>
              <a:rPr lang="fr-FR" sz="2000" dirty="0" smtClean="0">
                <a:solidFill>
                  <a:schemeClr val="bg1"/>
                </a:solidFill>
                <a:latin typeface="Arial" charset="0"/>
                <a:ea typeface="Arial" charset="0"/>
                <a:cs typeface="Arial" charset="0"/>
              </a:rPr>
              <a:t>, 3</a:t>
            </a:r>
            <a:r>
              <a:rPr lang="fr-FR" sz="2000" dirty="0">
                <a:solidFill>
                  <a:schemeClr val="bg1"/>
                </a:solidFill>
                <a:latin typeface="Arial" charset="0"/>
                <a:ea typeface="Arial" charset="0"/>
                <a:cs typeface="Arial" charset="0"/>
              </a:rPr>
              <a:t> </a:t>
            </a:r>
            <a:r>
              <a:rPr lang="fr-FR" sz="2000" dirty="0" smtClean="0">
                <a:solidFill>
                  <a:schemeClr val="bg1"/>
                </a:solidFill>
                <a:latin typeface="Arial" charset="0"/>
                <a:ea typeface="Arial" charset="0"/>
                <a:cs typeface="Arial" charset="0"/>
              </a:rPr>
              <a:t>: Il </a:t>
            </a:r>
            <a:r>
              <a:rPr lang="fr-FR" sz="2000" dirty="0">
                <a:solidFill>
                  <a:schemeClr val="bg1"/>
                </a:solidFill>
                <a:latin typeface="Arial" charset="0"/>
                <a:ea typeface="Arial" charset="0"/>
                <a:cs typeface="Arial" charset="0"/>
              </a:rPr>
              <a:t>est méprisé et délaissé des hommes, homme de douleurs, et sachant ce que c’est que la langueur, et comme quelqu’un de qui on cache sa face ; il est méprisé, et nous n’avons eu pour lui aucune estime</a:t>
            </a:r>
            <a:r>
              <a:rPr lang="fr-FR" sz="2000" dirty="0" smtClean="0">
                <a:solidFill>
                  <a:schemeClr val="bg1"/>
                </a:solidFill>
                <a:latin typeface="Arial" charset="0"/>
                <a:ea typeface="Arial" charset="0"/>
                <a:cs typeface="Arial" charset="0"/>
              </a:rPr>
              <a:t>.</a:t>
            </a:r>
          </a:p>
          <a:p>
            <a:r>
              <a:rPr lang="fr-FR" sz="2000" dirty="0" smtClean="0">
                <a:solidFill>
                  <a:schemeClr val="bg1"/>
                </a:solidFill>
                <a:latin typeface="Arial" charset="0"/>
                <a:ea typeface="Arial" charset="0"/>
                <a:cs typeface="Arial" charset="0"/>
              </a:rPr>
              <a:t>Marc </a:t>
            </a:r>
            <a:r>
              <a:rPr lang="fr-FR" sz="2000" b="1" i="1" dirty="0" smtClean="0">
                <a:solidFill>
                  <a:schemeClr val="bg1"/>
                </a:solidFill>
                <a:latin typeface="Arial" charset="0"/>
                <a:ea typeface="Arial" charset="0"/>
                <a:cs typeface="Arial" charset="0"/>
              </a:rPr>
              <a:t>15</a:t>
            </a:r>
            <a:r>
              <a:rPr lang="fr-FR" sz="2000" dirty="0" smtClean="0">
                <a:solidFill>
                  <a:schemeClr val="bg1"/>
                </a:solidFill>
                <a:latin typeface="Arial" charset="0"/>
                <a:ea typeface="Arial" charset="0"/>
                <a:cs typeface="Arial" charset="0"/>
              </a:rPr>
              <a:t>, 34</a:t>
            </a:r>
            <a:r>
              <a:rPr lang="fr-FR" sz="2000" dirty="0">
                <a:solidFill>
                  <a:schemeClr val="bg1"/>
                </a:solidFill>
                <a:latin typeface="Arial" charset="0"/>
                <a:ea typeface="Arial" charset="0"/>
                <a:cs typeface="Arial" charset="0"/>
              </a:rPr>
              <a:t> </a:t>
            </a:r>
            <a:r>
              <a:rPr lang="fr-FR" sz="2000" dirty="0" smtClean="0">
                <a:solidFill>
                  <a:schemeClr val="bg1"/>
                </a:solidFill>
                <a:latin typeface="Arial" charset="0"/>
                <a:ea typeface="Arial" charset="0"/>
                <a:cs typeface="Arial" charset="0"/>
              </a:rPr>
              <a:t>: Et </a:t>
            </a:r>
            <a:r>
              <a:rPr lang="fr-FR" sz="2000" dirty="0">
                <a:solidFill>
                  <a:schemeClr val="bg1"/>
                </a:solidFill>
                <a:latin typeface="Arial" charset="0"/>
                <a:ea typeface="Arial" charset="0"/>
                <a:cs typeface="Arial" charset="0"/>
              </a:rPr>
              <a:t>à la neuvième heure, Jésus s’écria d’une forte voix, disant : Éloï, Éloï, lama sabachthani ? ce qui, interprété, est : Mon Dieu, mon Dieu, pourquoi m’as-tu abandonné ?</a:t>
            </a:r>
          </a:p>
        </p:txBody>
      </p:sp>
      <p:sp>
        <p:nvSpPr>
          <p:cNvPr id="6" name="ZoneTexte 5"/>
          <p:cNvSpPr txBox="1"/>
          <p:nvPr/>
        </p:nvSpPr>
        <p:spPr>
          <a:xfrm>
            <a:off x="679450" y="466717"/>
            <a:ext cx="10972800" cy="369332"/>
          </a:xfrm>
          <a:prstGeom prst="rect">
            <a:avLst/>
          </a:prstGeom>
          <a:noFill/>
        </p:spPr>
        <p:txBody>
          <a:bodyPr wrap="square" rtlCol="0">
            <a:spAutoFit/>
          </a:bodyPr>
          <a:lstStyle/>
          <a:p>
            <a:r>
              <a:rPr lang="fr-FR" smtClean="0">
                <a:solidFill>
                  <a:schemeClr val="bg1"/>
                </a:solidFill>
                <a:latin typeface="Arial" charset="0"/>
                <a:ea typeface="Arial" charset="0"/>
                <a:cs typeface="Arial" charset="0"/>
              </a:rPr>
              <a:t>UNE PARTIE DES SOUFFRANCES intérieures DU CHRIST 1/3</a:t>
            </a:r>
            <a:endParaRPr lang="fr-FR" dirty="0">
              <a:solidFill>
                <a:schemeClr val="bg1"/>
              </a:solidFill>
              <a:latin typeface="Arial" charset="0"/>
              <a:ea typeface="Arial" charset="0"/>
              <a:cs typeface="Arial" charset="0"/>
            </a:endParaRPr>
          </a:p>
        </p:txBody>
      </p:sp>
      <p:sp>
        <p:nvSpPr>
          <p:cNvPr id="7" name="Ellipse 6"/>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45</a:t>
            </a:r>
            <a:endParaRPr lang="fr-FR" dirty="0"/>
          </a:p>
        </p:txBody>
      </p:sp>
      <p:graphicFrame>
        <p:nvGraphicFramePr>
          <p:cNvPr id="9" name="Tableau 8"/>
          <p:cNvGraphicFramePr>
            <a:graphicFrameLocks noGrp="1"/>
          </p:cNvGraphicFramePr>
          <p:nvPr>
            <p:extLst>
              <p:ext uri="{D42A27DB-BD31-4B8C-83A1-F6EECF244321}">
                <p14:modId xmlns:p14="http://schemas.microsoft.com/office/powerpoint/2010/main" val="1946770676"/>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1474470"/>
                <a:gridCol w="3713966"/>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b="0" dirty="0" smtClean="0"/>
                        <a:t>5 STROPHES</a:t>
                      </a:r>
                      <a:endParaRPr lang="fr-FR" b="0" dirty="0"/>
                    </a:p>
                  </a:txBody>
                  <a:tcPr/>
                </a:tc>
                <a:tc>
                  <a:txBody>
                    <a:bodyPr/>
                    <a:lstStyle/>
                    <a:p>
                      <a:r>
                        <a:rPr lang="fr-FR" dirty="0" smtClean="0"/>
                        <a:t>SOUFFRANCES</a:t>
                      </a:r>
                      <a:endParaRPr lang="fr-FR" dirty="0"/>
                    </a:p>
                  </a:txBody>
                  <a:tcPr/>
                </a:tc>
              </a:tr>
            </a:tbl>
          </a:graphicData>
        </a:graphic>
      </p:graphicFrame>
    </p:spTree>
    <p:extLst>
      <p:ext uri="{BB962C8B-B14F-4D97-AF65-F5344CB8AC3E}">
        <p14:creationId xmlns:p14="http://schemas.microsoft.com/office/powerpoint/2010/main" val="164237944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685800" y="914400"/>
            <a:ext cx="10921482" cy="1631216"/>
          </a:xfrm>
          <a:prstGeom prst="rect">
            <a:avLst/>
          </a:prstGeom>
          <a:noFill/>
        </p:spPr>
        <p:txBody>
          <a:bodyPr wrap="square" rtlCol="0">
            <a:spAutoFit/>
          </a:bodyPr>
          <a:lstStyle/>
          <a:p>
            <a:r>
              <a:rPr lang="fr-FR" sz="2000" b="1" dirty="0">
                <a:solidFill>
                  <a:srgbClr val="FFFF00"/>
                </a:solidFill>
                <a:ea typeface="Georgia" charset="0"/>
                <a:cs typeface="Georgia" charset="0"/>
              </a:rPr>
              <a:t>L</a:t>
            </a:r>
            <a:r>
              <a:rPr lang="mr-IN" sz="2000" b="1" dirty="0" smtClean="0">
                <a:solidFill>
                  <a:srgbClr val="FFFF00"/>
                </a:solidFill>
                <a:ea typeface="Georgia" charset="0"/>
                <a:cs typeface="Georgia" charset="0"/>
              </a:rPr>
              <a:t>’</a:t>
            </a:r>
            <a:r>
              <a:rPr lang="fr-FR" sz="2000" b="1" dirty="0" smtClean="0">
                <a:solidFill>
                  <a:srgbClr val="FFFF00"/>
                </a:solidFill>
                <a:ea typeface="Georgia" charset="0"/>
                <a:cs typeface="Georgia" charset="0"/>
              </a:rPr>
              <a:t>agonie </a:t>
            </a:r>
            <a:r>
              <a:rPr lang="fr-FR" sz="2000" b="1" dirty="0">
                <a:solidFill>
                  <a:srgbClr val="FFFF00"/>
                </a:solidFill>
                <a:ea typeface="Georgia" charset="0"/>
                <a:cs typeface="Georgia" charset="0"/>
              </a:rPr>
              <a:t>et </a:t>
            </a:r>
            <a:r>
              <a:rPr lang="fr-FR" sz="2000" b="1" dirty="0" smtClean="0">
                <a:solidFill>
                  <a:srgbClr val="FFFF00"/>
                </a:solidFill>
                <a:ea typeface="Georgia" charset="0"/>
                <a:cs typeface="Georgia" charset="0"/>
              </a:rPr>
              <a:t>l</a:t>
            </a:r>
            <a:r>
              <a:rPr lang="mr-IN" sz="2000" b="1" dirty="0" smtClean="0">
                <a:solidFill>
                  <a:srgbClr val="FFFF00"/>
                </a:solidFill>
                <a:ea typeface="Georgia" charset="0"/>
                <a:cs typeface="Georgia" charset="0"/>
              </a:rPr>
              <a:t>’</a:t>
            </a:r>
            <a:r>
              <a:rPr lang="fr-FR" sz="2000" b="1" dirty="0" smtClean="0">
                <a:solidFill>
                  <a:srgbClr val="FFFF00"/>
                </a:solidFill>
                <a:ea typeface="Georgia" charset="0"/>
                <a:cs typeface="Georgia" charset="0"/>
              </a:rPr>
              <a:t>angoisse</a:t>
            </a:r>
            <a:endParaRPr lang="fr-FR" sz="2000" b="1" dirty="0">
              <a:solidFill>
                <a:srgbClr val="FFFF00"/>
              </a:solidFill>
              <a:ea typeface="Georgia" charset="0"/>
              <a:cs typeface="Georgia" charset="0"/>
            </a:endParaRPr>
          </a:p>
          <a:p>
            <a:r>
              <a:rPr lang="fr-FR" sz="2000" dirty="0">
                <a:solidFill>
                  <a:schemeClr val="bg1"/>
                </a:solidFill>
                <a:ea typeface="Georgia" charset="0"/>
                <a:cs typeface="Georgia" charset="0"/>
              </a:rPr>
              <a:t>Matthieu </a:t>
            </a:r>
            <a:r>
              <a:rPr lang="fr-FR" sz="2000" b="1" i="1" dirty="0" smtClean="0">
                <a:solidFill>
                  <a:schemeClr val="bg1"/>
                </a:solidFill>
                <a:ea typeface="Georgia" charset="0"/>
                <a:cs typeface="Georgia" charset="0"/>
              </a:rPr>
              <a:t>26</a:t>
            </a:r>
            <a:r>
              <a:rPr lang="fr-FR" sz="2000" dirty="0" smtClean="0">
                <a:solidFill>
                  <a:schemeClr val="bg1"/>
                </a:solidFill>
                <a:ea typeface="Georgia" charset="0"/>
                <a:cs typeface="Georgia" charset="0"/>
              </a:rPr>
              <a:t>, 36-38</a:t>
            </a:r>
            <a:r>
              <a:rPr lang="fr-FR" sz="2000" dirty="0">
                <a:solidFill>
                  <a:schemeClr val="bg1"/>
                </a:solidFill>
                <a:ea typeface="Georgia" charset="0"/>
                <a:cs typeface="Georgia" charset="0"/>
              </a:rPr>
              <a:t> Là-dessus, Jésus alla avec eux dans un lieu appelé Gethsémané, et il dit aux disciples : Asseyez-vous ici, pendant que je </a:t>
            </a:r>
            <a:r>
              <a:rPr lang="fr-FR" sz="2000" dirty="0" smtClean="0">
                <a:solidFill>
                  <a:schemeClr val="bg1"/>
                </a:solidFill>
                <a:ea typeface="Georgia" charset="0"/>
                <a:cs typeface="Georgia" charset="0"/>
              </a:rPr>
              <a:t>m</a:t>
            </a:r>
            <a:r>
              <a:rPr lang="mr-IN" sz="2000" dirty="0" smtClean="0">
                <a:solidFill>
                  <a:schemeClr val="bg1"/>
                </a:solidFill>
                <a:ea typeface="Georgia" charset="0"/>
                <a:cs typeface="Georgia" charset="0"/>
              </a:rPr>
              <a:t>’</a:t>
            </a:r>
            <a:r>
              <a:rPr lang="fr-FR" sz="2000" dirty="0" smtClean="0">
                <a:solidFill>
                  <a:schemeClr val="bg1"/>
                </a:solidFill>
                <a:ea typeface="Georgia" charset="0"/>
                <a:cs typeface="Georgia" charset="0"/>
              </a:rPr>
              <a:t>éloignerai </a:t>
            </a:r>
            <a:r>
              <a:rPr lang="fr-FR" sz="2000" dirty="0">
                <a:solidFill>
                  <a:schemeClr val="bg1"/>
                </a:solidFill>
                <a:ea typeface="Georgia" charset="0"/>
                <a:cs typeface="Georgia" charset="0"/>
              </a:rPr>
              <a:t>pour prier. Il prit avec lui Pierre et les deux fils de </a:t>
            </a:r>
            <a:r>
              <a:rPr lang="fr-FR" sz="2000" dirty="0" err="1">
                <a:solidFill>
                  <a:schemeClr val="bg1"/>
                </a:solidFill>
                <a:ea typeface="Georgia" charset="0"/>
                <a:cs typeface="Georgia" charset="0"/>
              </a:rPr>
              <a:t>Zébédée</a:t>
            </a:r>
            <a:r>
              <a:rPr lang="fr-FR" sz="2000" dirty="0">
                <a:solidFill>
                  <a:schemeClr val="bg1"/>
                </a:solidFill>
                <a:ea typeface="Georgia" charset="0"/>
                <a:cs typeface="Georgia" charset="0"/>
              </a:rPr>
              <a:t>, et il commença à éprouver de la tristesse et des angoisses. Il leur dit alors : Mon âme est triste </a:t>
            </a:r>
            <a:r>
              <a:rPr lang="fr-FR" sz="2000" dirty="0" smtClean="0">
                <a:solidFill>
                  <a:schemeClr val="bg1"/>
                </a:solidFill>
                <a:ea typeface="Georgia" charset="0"/>
                <a:cs typeface="Georgia" charset="0"/>
              </a:rPr>
              <a:t>jusqu</a:t>
            </a:r>
            <a:r>
              <a:rPr lang="mr-IN" sz="2000" dirty="0" smtClean="0">
                <a:solidFill>
                  <a:schemeClr val="bg1"/>
                </a:solidFill>
                <a:ea typeface="Georgia" charset="0"/>
                <a:cs typeface="Georgia" charset="0"/>
              </a:rPr>
              <a:t>’</a:t>
            </a:r>
            <a:r>
              <a:rPr lang="fr-FR" sz="2000" dirty="0" smtClean="0">
                <a:solidFill>
                  <a:schemeClr val="bg1"/>
                </a:solidFill>
                <a:ea typeface="Georgia" charset="0"/>
                <a:cs typeface="Georgia" charset="0"/>
              </a:rPr>
              <a:t>à </a:t>
            </a:r>
            <a:r>
              <a:rPr lang="fr-FR" sz="2000" dirty="0">
                <a:solidFill>
                  <a:schemeClr val="bg1"/>
                </a:solidFill>
                <a:ea typeface="Georgia" charset="0"/>
                <a:cs typeface="Georgia" charset="0"/>
              </a:rPr>
              <a:t>la mort ; restez ici, et veillez avec moi</a:t>
            </a:r>
            <a:r>
              <a:rPr lang="fr-FR" sz="2000" dirty="0" smtClean="0">
                <a:solidFill>
                  <a:schemeClr val="bg1"/>
                </a:solidFill>
                <a:ea typeface="Georgia" charset="0"/>
                <a:cs typeface="Georgia" charset="0"/>
              </a:rPr>
              <a:t>.</a:t>
            </a:r>
            <a:endParaRPr lang="fr-FR" sz="2000" dirty="0">
              <a:solidFill>
                <a:schemeClr val="bg1"/>
              </a:solidFill>
              <a:ea typeface="Georgia" charset="0"/>
              <a:cs typeface="Georgia" charset="0"/>
            </a:endParaRPr>
          </a:p>
        </p:txBody>
      </p:sp>
      <p:sp>
        <p:nvSpPr>
          <p:cNvPr id="3" name="ZoneTexte 2"/>
          <p:cNvSpPr txBox="1"/>
          <p:nvPr/>
        </p:nvSpPr>
        <p:spPr>
          <a:xfrm>
            <a:off x="685800" y="2819400"/>
            <a:ext cx="10731500" cy="1323439"/>
          </a:xfrm>
          <a:prstGeom prst="rect">
            <a:avLst/>
          </a:prstGeom>
          <a:noFill/>
        </p:spPr>
        <p:txBody>
          <a:bodyPr wrap="square" rtlCol="0">
            <a:spAutoFit/>
          </a:bodyPr>
          <a:lstStyle/>
          <a:p>
            <a:r>
              <a:rPr lang="fr-FR" sz="2000" b="1" dirty="0">
                <a:solidFill>
                  <a:srgbClr val="FFFF00"/>
                </a:solidFill>
                <a:ea typeface="Georgia" charset="0"/>
                <a:cs typeface="Georgia" charset="0"/>
              </a:rPr>
              <a:t>L</a:t>
            </a:r>
            <a:r>
              <a:rPr lang="fr-FR" sz="2000" b="1" dirty="0" smtClean="0">
                <a:solidFill>
                  <a:srgbClr val="FFFF00"/>
                </a:solidFill>
                <a:ea typeface="Georgia" charset="0"/>
                <a:cs typeface="Georgia" charset="0"/>
              </a:rPr>
              <a:t>a </a:t>
            </a:r>
            <a:r>
              <a:rPr lang="fr-FR" sz="2000" b="1" dirty="0">
                <a:solidFill>
                  <a:srgbClr val="FFFF00"/>
                </a:solidFill>
                <a:ea typeface="Georgia" charset="0"/>
                <a:cs typeface="Georgia" charset="0"/>
              </a:rPr>
              <a:t>moquerie et </a:t>
            </a:r>
            <a:r>
              <a:rPr lang="fr-FR" sz="2000" b="1" dirty="0" smtClean="0">
                <a:solidFill>
                  <a:srgbClr val="FFFF00"/>
                </a:solidFill>
                <a:ea typeface="Georgia" charset="0"/>
                <a:cs typeface="Georgia" charset="0"/>
              </a:rPr>
              <a:t>l</a:t>
            </a:r>
            <a:r>
              <a:rPr lang="mr-IN" sz="2000" b="1" dirty="0" smtClean="0">
                <a:solidFill>
                  <a:srgbClr val="FFFF00"/>
                </a:solidFill>
                <a:ea typeface="Georgia" charset="0"/>
                <a:cs typeface="Georgia" charset="0"/>
              </a:rPr>
              <a:t>’</a:t>
            </a:r>
            <a:r>
              <a:rPr lang="fr-FR" sz="2000" b="1" dirty="0" smtClean="0">
                <a:solidFill>
                  <a:srgbClr val="FFFF00"/>
                </a:solidFill>
                <a:ea typeface="Georgia" charset="0"/>
                <a:cs typeface="Georgia" charset="0"/>
              </a:rPr>
              <a:t>humiliation</a:t>
            </a:r>
            <a:endParaRPr lang="fr-FR" sz="2000" b="1" dirty="0">
              <a:solidFill>
                <a:srgbClr val="FFFF00"/>
              </a:solidFill>
              <a:ea typeface="Georgia" charset="0"/>
              <a:cs typeface="Georgia" charset="0"/>
            </a:endParaRPr>
          </a:p>
          <a:p>
            <a:r>
              <a:rPr lang="fr-FR" sz="2000" dirty="0" smtClean="0">
                <a:solidFill>
                  <a:schemeClr val="bg1"/>
                </a:solidFill>
                <a:ea typeface="Georgia" charset="0"/>
                <a:cs typeface="Georgia" charset="0"/>
              </a:rPr>
              <a:t>Matthieu </a:t>
            </a:r>
            <a:r>
              <a:rPr lang="fr-FR" sz="2000" b="1" i="1" dirty="0" smtClean="0">
                <a:solidFill>
                  <a:schemeClr val="bg1"/>
                </a:solidFill>
                <a:ea typeface="Georgia" charset="0"/>
                <a:cs typeface="Georgia" charset="0"/>
              </a:rPr>
              <a:t>27</a:t>
            </a:r>
            <a:r>
              <a:rPr lang="fr-FR" sz="2000" dirty="0" smtClean="0">
                <a:solidFill>
                  <a:schemeClr val="bg1"/>
                </a:solidFill>
                <a:ea typeface="Georgia" charset="0"/>
                <a:cs typeface="Georgia" charset="0"/>
              </a:rPr>
              <a:t>, 29</a:t>
            </a:r>
            <a:r>
              <a:rPr lang="fr-FR" sz="2000" dirty="0">
                <a:solidFill>
                  <a:schemeClr val="bg1"/>
                </a:solidFill>
                <a:ea typeface="Georgia" charset="0"/>
                <a:cs typeface="Georgia" charset="0"/>
              </a:rPr>
              <a:t> Ils tressèrent une couronne </a:t>
            </a:r>
            <a:r>
              <a:rPr lang="fr-FR" sz="2000" dirty="0" smtClean="0">
                <a:solidFill>
                  <a:schemeClr val="bg1"/>
                </a:solidFill>
                <a:ea typeface="Georgia" charset="0"/>
                <a:cs typeface="Georgia" charset="0"/>
              </a:rPr>
              <a:t>d</a:t>
            </a:r>
            <a:r>
              <a:rPr lang="mr-IN" sz="2000" dirty="0" smtClean="0">
                <a:solidFill>
                  <a:schemeClr val="bg1"/>
                </a:solidFill>
                <a:ea typeface="Georgia" charset="0"/>
                <a:cs typeface="Georgia" charset="0"/>
              </a:rPr>
              <a:t>’</a:t>
            </a:r>
            <a:r>
              <a:rPr lang="fr-FR" sz="2000" dirty="0" smtClean="0">
                <a:solidFill>
                  <a:schemeClr val="bg1"/>
                </a:solidFill>
                <a:ea typeface="Georgia" charset="0"/>
                <a:cs typeface="Georgia" charset="0"/>
              </a:rPr>
              <a:t>épines</a:t>
            </a:r>
            <a:r>
              <a:rPr lang="fr-FR" sz="2000" dirty="0">
                <a:solidFill>
                  <a:schemeClr val="bg1"/>
                </a:solidFill>
                <a:ea typeface="Georgia" charset="0"/>
                <a:cs typeface="Georgia" charset="0"/>
              </a:rPr>
              <a:t>, </a:t>
            </a:r>
            <a:r>
              <a:rPr lang="fr-FR" sz="2000" dirty="0" smtClean="0">
                <a:solidFill>
                  <a:schemeClr val="bg1"/>
                </a:solidFill>
                <a:ea typeface="Georgia" charset="0"/>
                <a:cs typeface="Georgia" charset="0"/>
              </a:rPr>
              <a:t>qu</a:t>
            </a:r>
            <a:r>
              <a:rPr lang="mr-IN" sz="2000" dirty="0" smtClean="0">
                <a:solidFill>
                  <a:schemeClr val="bg1"/>
                </a:solidFill>
                <a:ea typeface="Georgia" charset="0"/>
                <a:cs typeface="Georgia" charset="0"/>
              </a:rPr>
              <a:t>’</a:t>
            </a:r>
            <a:r>
              <a:rPr lang="fr-FR" sz="2000" dirty="0" smtClean="0">
                <a:solidFill>
                  <a:schemeClr val="bg1"/>
                </a:solidFill>
                <a:ea typeface="Georgia" charset="0"/>
                <a:cs typeface="Georgia" charset="0"/>
              </a:rPr>
              <a:t>ils </a:t>
            </a:r>
            <a:r>
              <a:rPr lang="fr-FR" sz="2000" dirty="0">
                <a:solidFill>
                  <a:schemeClr val="bg1"/>
                </a:solidFill>
                <a:ea typeface="Georgia" charset="0"/>
                <a:cs typeface="Georgia" charset="0"/>
              </a:rPr>
              <a:t>posèrent sur sa tête, et ils lui mirent un roseau dans la main droite ; puis, </a:t>
            </a:r>
            <a:r>
              <a:rPr lang="fr-FR" sz="2000" dirty="0" smtClean="0">
                <a:solidFill>
                  <a:schemeClr val="bg1"/>
                </a:solidFill>
                <a:ea typeface="Georgia" charset="0"/>
                <a:cs typeface="Georgia" charset="0"/>
              </a:rPr>
              <a:t>s</a:t>
            </a:r>
            <a:r>
              <a:rPr lang="mr-IN" sz="2000" dirty="0" smtClean="0">
                <a:solidFill>
                  <a:schemeClr val="bg1"/>
                </a:solidFill>
                <a:ea typeface="Georgia" charset="0"/>
                <a:cs typeface="Georgia" charset="0"/>
              </a:rPr>
              <a:t>’</a:t>
            </a:r>
            <a:r>
              <a:rPr lang="fr-FR" sz="2000" dirty="0" smtClean="0">
                <a:solidFill>
                  <a:schemeClr val="bg1"/>
                </a:solidFill>
                <a:ea typeface="Georgia" charset="0"/>
                <a:cs typeface="Georgia" charset="0"/>
              </a:rPr>
              <a:t>agenouillant </a:t>
            </a:r>
            <a:r>
              <a:rPr lang="fr-FR" sz="2000" dirty="0">
                <a:solidFill>
                  <a:schemeClr val="bg1"/>
                </a:solidFill>
                <a:ea typeface="Georgia" charset="0"/>
                <a:cs typeface="Georgia" charset="0"/>
              </a:rPr>
              <a:t>devant lui, ils le raillaient, en disant : Salut, roi des Juifs</a:t>
            </a:r>
            <a:r>
              <a:rPr lang="fr-FR" sz="2000" dirty="0" smtClean="0">
                <a:solidFill>
                  <a:schemeClr val="bg1"/>
                </a:solidFill>
                <a:ea typeface="Georgia" charset="0"/>
                <a:cs typeface="Georgia" charset="0"/>
              </a:rPr>
              <a:t>!</a:t>
            </a:r>
            <a:endParaRPr lang="fr-FR" sz="2000" dirty="0">
              <a:solidFill>
                <a:schemeClr val="bg1"/>
              </a:solidFill>
              <a:ea typeface="Georgia" charset="0"/>
              <a:cs typeface="Georgia" charset="0"/>
            </a:endParaRPr>
          </a:p>
        </p:txBody>
      </p:sp>
      <p:sp>
        <p:nvSpPr>
          <p:cNvPr id="4" name="ZoneTexte 3"/>
          <p:cNvSpPr txBox="1"/>
          <p:nvPr/>
        </p:nvSpPr>
        <p:spPr>
          <a:xfrm>
            <a:off x="692150" y="4416623"/>
            <a:ext cx="10807700" cy="1323439"/>
          </a:xfrm>
          <a:prstGeom prst="rect">
            <a:avLst/>
          </a:prstGeom>
          <a:noFill/>
        </p:spPr>
        <p:txBody>
          <a:bodyPr wrap="square" rtlCol="0">
            <a:spAutoFit/>
          </a:bodyPr>
          <a:lstStyle/>
          <a:p>
            <a:r>
              <a:rPr lang="fr-FR" sz="2000" b="1" dirty="0" smtClean="0">
                <a:solidFill>
                  <a:srgbClr val="FFFF00"/>
                </a:solidFill>
                <a:ea typeface="Georgia" charset="0"/>
                <a:cs typeface="Georgia" charset="0"/>
              </a:rPr>
              <a:t>La haine </a:t>
            </a:r>
            <a:r>
              <a:rPr lang="fr-FR" sz="2000" b="1" dirty="0">
                <a:solidFill>
                  <a:srgbClr val="FFFF00"/>
                </a:solidFill>
                <a:ea typeface="Georgia" charset="0"/>
                <a:cs typeface="Georgia" charset="0"/>
              </a:rPr>
              <a:t>collective</a:t>
            </a:r>
          </a:p>
          <a:p>
            <a:r>
              <a:rPr lang="fr-FR" sz="2000" dirty="0">
                <a:solidFill>
                  <a:schemeClr val="bg1"/>
                </a:solidFill>
                <a:ea typeface="Georgia" charset="0"/>
                <a:cs typeface="Georgia" charset="0"/>
              </a:rPr>
              <a:t>Matthieu </a:t>
            </a:r>
            <a:r>
              <a:rPr lang="fr-FR" sz="2000" b="1" i="1" dirty="0" smtClean="0">
                <a:solidFill>
                  <a:schemeClr val="bg1"/>
                </a:solidFill>
                <a:ea typeface="Georgia" charset="0"/>
                <a:cs typeface="Georgia" charset="0"/>
              </a:rPr>
              <a:t>27</a:t>
            </a:r>
            <a:r>
              <a:rPr lang="fr-FR" sz="2000" dirty="0" smtClean="0">
                <a:solidFill>
                  <a:schemeClr val="bg1"/>
                </a:solidFill>
                <a:ea typeface="Georgia" charset="0"/>
                <a:cs typeface="Georgia" charset="0"/>
              </a:rPr>
              <a:t>, 22-23</a:t>
            </a:r>
            <a:r>
              <a:rPr lang="fr-FR" sz="2000" dirty="0">
                <a:solidFill>
                  <a:schemeClr val="bg1"/>
                </a:solidFill>
                <a:ea typeface="Georgia" charset="0"/>
                <a:cs typeface="Georgia" charset="0"/>
              </a:rPr>
              <a:t> Pilate leur dit : Que ferai-je donc de Jésus, </a:t>
            </a:r>
            <a:r>
              <a:rPr lang="fr-FR" sz="2000" dirty="0" smtClean="0">
                <a:solidFill>
                  <a:schemeClr val="bg1"/>
                </a:solidFill>
                <a:ea typeface="Georgia" charset="0"/>
                <a:cs typeface="Georgia" charset="0"/>
              </a:rPr>
              <a:t>qu</a:t>
            </a:r>
            <a:r>
              <a:rPr lang="mr-IN" sz="2000" dirty="0" smtClean="0">
                <a:solidFill>
                  <a:schemeClr val="bg1"/>
                </a:solidFill>
                <a:ea typeface="Georgia" charset="0"/>
                <a:cs typeface="Georgia" charset="0"/>
              </a:rPr>
              <a:t>’</a:t>
            </a:r>
            <a:r>
              <a:rPr lang="fr-FR" sz="2000" dirty="0" smtClean="0">
                <a:solidFill>
                  <a:schemeClr val="bg1"/>
                </a:solidFill>
                <a:ea typeface="Georgia" charset="0"/>
                <a:cs typeface="Georgia" charset="0"/>
              </a:rPr>
              <a:t>on </a:t>
            </a:r>
            <a:r>
              <a:rPr lang="fr-FR" sz="2000" dirty="0">
                <a:solidFill>
                  <a:schemeClr val="bg1"/>
                </a:solidFill>
                <a:ea typeface="Georgia" charset="0"/>
                <a:cs typeface="Georgia" charset="0"/>
              </a:rPr>
              <a:t>appelle </a:t>
            </a:r>
            <a:r>
              <a:rPr lang="fr-FR" sz="2000" dirty="0" smtClean="0">
                <a:solidFill>
                  <a:schemeClr val="bg1"/>
                </a:solidFill>
                <a:ea typeface="Georgia" charset="0"/>
                <a:cs typeface="Georgia" charset="0"/>
              </a:rPr>
              <a:t>Christ ? </a:t>
            </a:r>
            <a:r>
              <a:rPr lang="fr-FR" sz="2000" dirty="0">
                <a:solidFill>
                  <a:schemeClr val="bg1"/>
                </a:solidFill>
                <a:ea typeface="Georgia" charset="0"/>
                <a:cs typeface="Georgia" charset="0"/>
              </a:rPr>
              <a:t>Tous répondirent : </a:t>
            </a:r>
            <a:r>
              <a:rPr lang="fr-FR" sz="2000" dirty="0" smtClean="0">
                <a:solidFill>
                  <a:schemeClr val="bg1"/>
                </a:solidFill>
                <a:ea typeface="Georgia" charset="0"/>
                <a:cs typeface="Georgia" charset="0"/>
              </a:rPr>
              <a:t>Qu</a:t>
            </a:r>
            <a:r>
              <a:rPr lang="mr-IN" sz="2000" dirty="0" smtClean="0">
                <a:solidFill>
                  <a:schemeClr val="bg1"/>
                </a:solidFill>
                <a:ea typeface="Georgia" charset="0"/>
                <a:cs typeface="Georgia" charset="0"/>
              </a:rPr>
              <a:t>’</a:t>
            </a:r>
            <a:r>
              <a:rPr lang="fr-FR" sz="2000" dirty="0" smtClean="0">
                <a:solidFill>
                  <a:schemeClr val="bg1"/>
                </a:solidFill>
                <a:ea typeface="Georgia" charset="0"/>
                <a:cs typeface="Georgia" charset="0"/>
              </a:rPr>
              <a:t>il </a:t>
            </a:r>
            <a:r>
              <a:rPr lang="fr-FR" sz="2000" dirty="0">
                <a:solidFill>
                  <a:schemeClr val="bg1"/>
                </a:solidFill>
                <a:ea typeface="Georgia" charset="0"/>
                <a:cs typeface="Georgia" charset="0"/>
              </a:rPr>
              <a:t>soit crucifié! Le gouverneur dit : Mais quel mal a-t-il fait? Et ils crièrent encore plus fort : </a:t>
            </a:r>
            <a:r>
              <a:rPr lang="fr-FR" sz="2000" dirty="0" smtClean="0">
                <a:solidFill>
                  <a:schemeClr val="bg1"/>
                </a:solidFill>
                <a:ea typeface="Georgia" charset="0"/>
                <a:cs typeface="Georgia" charset="0"/>
              </a:rPr>
              <a:t>Qu</a:t>
            </a:r>
            <a:r>
              <a:rPr lang="mr-IN" sz="2000" dirty="0" smtClean="0">
                <a:solidFill>
                  <a:schemeClr val="bg1"/>
                </a:solidFill>
                <a:ea typeface="Georgia" charset="0"/>
                <a:cs typeface="Georgia" charset="0"/>
              </a:rPr>
              <a:t>’</a:t>
            </a:r>
            <a:r>
              <a:rPr lang="fr-FR" sz="2000" dirty="0" smtClean="0">
                <a:solidFill>
                  <a:schemeClr val="bg1"/>
                </a:solidFill>
                <a:ea typeface="Georgia" charset="0"/>
                <a:cs typeface="Georgia" charset="0"/>
              </a:rPr>
              <a:t>il </a:t>
            </a:r>
            <a:r>
              <a:rPr lang="fr-FR" sz="2000" dirty="0">
                <a:solidFill>
                  <a:schemeClr val="bg1"/>
                </a:solidFill>
                <a:ea typeface="Georgia" charset="0"/>
                <a:cs typeface="Georgia" charset="0"/>
              </a:rPr>
              <a:t>soit crucifié</a:t>
            </a:r>
            <a:r>
              <a:rPr lang="fr-FR" sz="2000" dirty="0" smtClean="0">
                <a:solidFill>
                  <a:schemeClr val="bg1"/>
                </a:solidFill>
                <a:ea typeface="Georgia" charset="0"/>
                <a:cs typeface="Georgia" charset="0"/>
              </a:rPr>
              <a:t>!</a:t>
            </a:r>
            <a:endParaRPr lang="fr-FR" sz="2000" dirty="0">
              <a:solidFill>
                <a:schemeClr val="bg1"/>
              </a:solidFill>
              <a:ea typeface="Georgia" charset="0"/>
              <a:cs typeface="Georgia" charset="0"/>
            </a:endParaRPr>
          </a:p>
        </p:txBody>
      </p:sp>
      <p:sp>
        <p:nvSpPr>
          <p:cNvPr id="5" name="ZoneTexte 4"/>
          <p:cNvSpPr txBox="1"/>
          <p:nvPr/>
        </p:nvSpPr>
        <p:spPr>
          <a:xfrm>
            <a:off x="469900" y="410528"/>
            <a:ext cx="10972800" cy="369332"/>
          </a:xfrm>
          <a:prstGeom prst="rect">
            <a:avLst/>
          </a:prstGeom>
          <a:noFill/>
        </p:spPr>
        <p:txBody>
          <a:bodyPr wrap="square" rtlCol="0">
            <a:spAutoFit/>
          </a:bodyPr>
          <a:lstStyle/>
          <a:p>
            <a:r>
              <a:rPr lang="fr-FR" dirty="0">
                <a:solidFill>
                  <a:schemeClr val="bg1"/>
                </a:solidFill>
                <a:ea typeface="Engravers MT" charset="0"/>
                <a:cs typeface="Engravers MT" charset="0"/>
              </a:rPr>
              <a:t>UNE PARTIE DES SOUFFRANCES </a:t>
            </a:r>
            <a:r>
              <a:rPr lang="fr-FR" dirty="0" smtClean="0">
                <a:solidFill>
                  <a:schemeClr val="bg1"/>
                </a:solidFill>
                <a:ea typeface="Engravers MT" charset="0"/>
                <a:cs typeface="Engravers MT" charset="0"/>
              </a:rPr>
              <a:t>intérieures </a:t>
            </a:r>
            <a:r>
              <a:rPr lang="fr-FR" dirty="0">
                <a:solidFill>
                  <a:schemeClr val="bg1"/>
                </a:solidFill>
                <a:ea typeface="Engravers MT" charset="0"/>
                <a:cs typeface="Engravers MT" charset="0"/>
              </a:rPr>
              <a:t>DU </a:t>
            </a:r>
            <a:r>
              <a:rPr lang="fr-FR" dirty="0" smtClean="0">
                <a:solidFill>
                  <a:schemeClr val="bg1"/>
                </a:solidFill>
                <a:ea typeface="Engravers MT" charset="0"/>
                <a:cs typeface="Engravers MT" charset="0"/>
              </a:rPr>
              <a:t>CHRIST 2/3</a:t>
            </a:r>
            <a:endParaRPr lang="fr-FR" dirty="0">
              <a:solidFill>
                <a:schemeClr val="bg1"/>
              </a:solidFill>
              <a:ea typeface="Engravers MT" charset="0"/>
              <a:cs typeface="Engravers MT" charset="0"/>
            </a:endParaRPr>
          </a:p>
        </p:txBody>
      </p:sp>
      <p:sp>
        <p:nvSpPr>
          <p:cNvPr id="6" name="Ellipse 5"/>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46</a:t>
            </a:r>
            <a:endParaRPr lang="fr-FR" dirty="0"/>
          </a:p>
        </p:txBody>
      </p:sp>
      <p:graphicFrame>
        <p:nvGraphicFramePr>
          <p:cNvPr id="8" name="Tableau 7"/>
          <p:cNvGraphicFramePr>
            <a:graphicFrameLocks noGrp="1"/>
          </p:cNvGraphicFramePr>
          <p:nvPr>
            <p:extLst>
              <p:ext uri="{D42A27DB-BD31-4B8C-83A1-F6EECF244321}">
                <p14:modId xmlns:p14="http://schemas.microsoft.com/office/powerpoint/2010/main" val="313905840"/>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1474470"/>
                <a:gridCol w="3713966"/>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b="0" dirty="0" smtClean="0"/>
                        <a:t>5 STROPHES</a:t>
                      </a:r>
                      <a:endParaRPr lang="fr-FR" b="0" dirty="0"/>
                    </a:p>
                  </a:txBody>
                  <a:tcPr/>
                </a:tc>
                <a:tc>
                  <a:txBody>
                    <a:bodyPr/>
                    <a:lstStyle/>
                    <a:p>
                      <a:r>
                        <a:rPr lang="fr-FR" dirty="0" smtClean="0"/>
                        <a:t>SOUFFRANCES</a:t>
                      </a:r>
                      <a:endParaRPr lang="fr-FR" dirty="0"/>
                    </a:p>
                  </a:txBody>
                  <a:tcPr/>
                </a:tc>
              </a:tr>
            </a:tbl>
          </a:graphicData>
        </a:graphic>
      </p:graphicFrame>
    </p:spTree>
    <p:extLst>
      <p:ext uri="{BB962C8B-B14F-4D97-AF65-F5344CB8AC3E}">
        <p14:creationId xmlns:p14="http://schemas.microsoft.com/office/powerpoint/2010/main" val="18640676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736600" y="1677469"/>
            <a:ext cx="10439400" cy="1938992"/>
          </a:xfrm>
          <a:prstGeom prst="rect">
            <a:avLst/>
          </a:prstGeom>
          <a:noFill/>
        </p:spPr>
        <p:txBody>
          <a:bodyPr wrap="square" rtlCol="0">
            <a:spAutoFit/>
          </a:bodyPr>
          <a:lstStyle/>
          <a:p>
            <a:r>
              <a:rPr lang="fr-FR" sz="2000" b="1" dirty="0">
                <a:solidFill>
                  <a:srgbClr val="FFFF00"/>
                </a:solidFill>
                <a:ea typeface="Georgia" charset="0"/>
                <a:cs typeface="Georgia" charset="0"/>
              </a:rPr>
              <a:t>Il a porté le péché et subit la punition du péché</a:t>
            </a:r>
          </a:p>
          <a:p>
            <a:r>
              <a:rPr lang="fr-FR" sz="2000" dirty="0">
                <a:solidFill>
                  <a:schemeClr val="bg1"/>
                </a:solidFill>
                <a:ea typeface="Georgia" charset="0"/>
                <a:cs typeface="Georgia" charset="0"/>
              </a:rPr>
              <a:t>Esaïe </a:t>
            </a:r>
            <a:r>
              <a:rPr lang="fr-FR" sz="2000" b="1" i="1" dirty="0" smtClean="0">
                <a:solidFill>
                  <a:schemeClr val="bg1"/>
                </a:solidFill>
                <a:ea typeface="Georgia" charset="0"/>
                <a:cs typeface="Georgia" charset="0"/>
              </a:rPr>
              <a:t>53</a:t>
            </a:r>
            <a:r>
              <a:rPr lang="fr-FR" sz="2000" dirty="0" smtClean="0">
                <a:solidFill>
                  <a:schemeClr val="bg1"/>
                </a:solidFill>
                <a:ea typeface="Georgia" charset="0"/>
                <a:cs typeface="Georgia" charset="0"/>
              </a:rPr>
              <a:t>, 5</a:t>
            </a:r>
            <a:r>
              <a:rPr lang="fr-FR" sz="2000" dirty="0">
                <a:solidFill>
                  <a:schemeClr val="bg1"/>
                </a:solidFill>
                <a:ea typeface="Georgia" charset="0"/>
                <a:cs typeface="Georgia" charset="0"/>
              </a:rPr>
              <a:t> </a:t>
            </a:r>
            <a:r>
              <a:rPr lang="fr-FR" sz="2000" dirty="0" smtClean="0">
                <a:solidFill>
                  <a:schemeClr val="bg1"/>
                </a:solidFill>
                <a:ea typeface="Georgia" charset="0"/>
                <a:cs typeface="Georgia" charset="0"/>
              </a:rPr>
              <a:t>: Mais il </a:t>
            </a:r>
            <a:r>
              <a:rPr lang="fr-FR" sz="2000" dirty="0">
                <a:solidFill>
                  <a:schemeClr val="bg1"/>
                </a:solidFill>
                <a:ea typeface="Georgia" charset="0"/>
                <a:cs typeface="Georgia" charset="0"/>
              </a:rPr>
              <a:t>a été blessé pour nos transgressions, il a été meurtri pour nos iniquités ; le châtiment de notre paix a été sur lui, et par ses meurtrissures nous sommes guéris</a:t>
            </a:r>
            <a:r>
              <a:rPr lang="fr-FR" sz="2000" dirty="0" smtClean="0">
                <a:solidFill>
                  <a:schemeClr val="bg1"/>
                </a:solidFill>
                <a:ea typeface="Georgia" charset="0"/>
                <a:cs typeface="Georgia" charset="0"/>
              </a:rPr>
              <a:t>.</a:t>
            </a:r>
          </a:p>
          <a:p>
            <a:r>
              <a:rPr lang="fr-FR" sz="2000" dirty="0" smtClean="0">
                <a:solidFill>
                  <a:schemeClr val="bg1"/>
                </a:solidFill>
                <a:ea typeface="Georgia" charset="0"/>
                <a:cs typeface="Georgia" charset="0"/>
              </a:rPr>
              <a:t>Esaïe </a:t>
            </a:r>
            <a:r>
              <a:rPr lang="fr-FR" sz="2000" b="1" i="1" dirty="0" smtClean="0">
                <a:solidFill>
                  <a:schemeClr val="bg1"/>
                </a:solidFill>
                <a:ea typeface="Georgia" charset="0"/>
                <a:cs typeface="Georgia" charset="0"/>
              </a:rPr>
              <a:t>53</a:t>
            </a:r>
            <a:r>
              <a:rPr lang="fr-FR" sz="2000" dirty="0" smtClean="0">
                <a:solidFill>
                  <a:schemeClr val="bg1"/>
                </a:solidFill>
                <a:ea typeface="Georgia" charset="0"/>
                <a:cs typeface="Georgia" charset="0"/>
              </a:rPr>
              <a:t>, 12</a:t>
            </a:r>
            <a:r>
              <a:rPr lang="fr-FR" sz="2000" dirty="0">
                <a:solidFill>
                  <a:schemeClr val="bg1"/>
                </a:solidFill>
                <a:ea typeface="Georgia" charset="0"/>
                <a:cs typeface="Georgia" charset="0"/>
              </a:rPr>
              <a:t> </a:t>
            </a:r>
            <a:r>
              <a:rPr lang="fr-FR" sz="2000" dirty="0" smtClean="0">
                <a:solidFill>
                  <a:schemeClr val="bg1"/>
                </a:solidFill>
                <a:ea typeface="Georgia" charset="0"/>
                <a:cs typeface="Georgia" charset="0"/>
              </a:rPr>
              <a:t>: C’est </a:t>
            </a:r>
            <a:r>
              <a:rPr lang="fr-FR" sz="2000" dirty="0">
                <a:solidFill>
                  <a:schemeClr val="bg1"/>
                </a:solidFill>
                <a:ea typeface="Georgia" charset="0"/>
                <a:cs typeface="Georgia" charset="0"/>
              </a:rPr>
              <a:t>pourquoi je lui assignerai une part avec les grands, et il partagera le butin avec les forts, parce qu’il aura livré son âme à la mort, et qu’il aura été compté parmi les transgresseurs, et qu’il a porté le péché de </a:t>
            </a:r>
            <a:r>
              <a:rPr lang="fr-FR" sz="2000" dirty="0" smtClean="0">
                <a:solidFill>
                  <a:schemeClr val="bg1"/>
                </a:solidFill>
                <a:ea typeface="Georgia" charset="0"/>
                <a:cs typeface="Georgia" charset="0"/>
              </a:rPr>
              <a:t>plusieurs, </a:t>
            </a:r>
            <a:r>
              <a:rPr lang="fr-FR" sz="2000" dirty="0">
                <a:solidFill>
                  <a:schemeClr val="bg1"/>
                </a:solidFill>
                <a:ea typeface="Georgia" charset="0"/>
                <a:cs typeface="Georgia" charset="0"/>
              </a:rPr>
              <a:t>et qu’il a intercédé pour les transgresseurs.</a:t>
            </a:r>
          </a:p>
        </p:txBody>
      </p:sp>
      <p:sp>
        <p:nvSpPr>
          <p:cNvPr id="3" name="ZoneTexte 2"/>
          <p:cNvSpPr txBox="1"/>
          <p:nvPr/>
        </p:nvSpPr>
        <p:spPr>
          <a:xfrm>
            <a:off x="679450" y="4329404"/>
            <a:ext cx="10553700" cy="1015663"/>
          </a:xfrm>
          <a:prstGeom prst="rect">
            <a:avLst/>
          </a:prstGeom>
          <a:noFill/>
        </p:spPr>
        <p:txBody>
          <a:bodyPr wrap="square" rtlCol="0">
            <a:spAutoFit/>
          </a:bodyPr>
          <a:lstStyle/>
          <a:p>
            <a:r>
              <a:rPr lang="fr-FR" sz="2000" b="1" dirty="0">
                <a:solidFill>
                  <a:srgbClr val="FFFF00"/>
                </a:solidFill>
                <a:ea typeface="Georgia" charset="0"/>
                <a:cs typeface="Georgia" charset="0"/>
              </a:rPr>
              <a:t>Il a connu la séparation avec Dieu </a:t>
            </a:r>
            <a:r>
              <a:rPr lang="fr-FR" sz="2000" b="1" dirty="0" smtClean="0">
                <a:solidFill>
                  <a:srgbClr val="FFFF00"/>
                </a:solidFill>
                <a:ea typeface="Georgia" charset="0"/>
                <a:cs typeface="Georgia" charset="0"/>
              </a:rPr>
              <a:t>pendant </a:t>
            </a:r>
            <a:r>
              <a:rPr lang="fr-FR" sz="2000" b="1" dirty="0">
                <a:solidFill>
                  <a:srgbClr val="FFFF00"/>
                </a:solidFill>
                <a:ea typeface="Georgia" charset="0"/>
                <a:cs typeface="Georgia" charset="0"/>
              </a:rPr>
              <a:t>un moment</a:t>
            </a:r>
          </a:p>
          <a:p>
            <a:r>
              <a:rPr lang="fr-FR" sz="2000" dirty="0">
                <a:solidFill>
                  <a:schemeClr val="bg1"/>
                </a:solidFill>
                <a:ea typeface="Georgia" charset="0"/>
                <a:cs typeface="Georgia" charset="0"/>
              </a:rPr>
              <a:t>Matthieu </a:t>
            </a:r>
            <a:r>
              <a:rPr lang="fr-FR" sz="2000" b="1" i="1" dirty="0" smtClean="0">
                <a:solidFill>
                  <a:schemeClr val="bg1"/>
                </a:solidFill>
                <a:ea typeface="Georgia" charset="0"/>
                <a:cs typeface="Georgia" charset="0"/>
              </a:rPr>
              <a:t>27</a:t>
            </a:r>
            <a:r>
              <a:rPr lang="fr-FR" sz="2000" dirty="0" smtClean="0">
                <a:solidFill>
                  <a:schemeClr val="bg1"/>
                </a:solidFill>
                <a:ea typeface="Georgia" charset="0"/>
                <a:cs typeface="Georgia" charset="0"/>
              </a:rPr>
              <a:t>, 46</a:t>
            </a:r>
            <a:r>
              <a:rPr lang="fr-FR" sz="2000" dirty="0">
                <a:solidFill>
                  <a:schemeClr val="bg1"/>
                </a:solidFill>
                <a:ea typeface="Georgia" charset="0"/>
                <a:cs typeface="Georgia" charset="0"/>
              </a:rPr>
              <a:t> </a:t>
            </a:r>
            <a:r>
              <a:rPr lang="fr-FR" sz="2000" dirty="0" smtClean="0">
                <a:solidFill>
                  <a:schemeClr val="bg1"/>
                </a:solidFill>
                <a:ea typeface="Georgia" charset="0"/>
                <a:cs typeface="Georgia" charset="0"/>
              </a:rPr>
              <a:t>: Et </a:t>
            </a:r>
            <a:r>
              <a:rPr lang="fr-FR" sz="2000" dirty="0">
                <a:solidFill>
                  <a:schemeClr val="bg1"/>
                </a:solidFill>
                <a:ea typeface="Georgia" charset="0"/>
                <a:cs typeface="Georgia" charset="0"/>
              </a:rPr>
              <a:t>vers la neuvième heure, Jésus s’écria d’une forte voix, disant : </a:t>
            </a:r>
            <a:r>
              <a:rPr lang="fr-FR" sz="2000" dirty="0" err="1">
                <a:solidFill>
                  <a:schemeClr val="bg1"/>
                </a:solidFill>
                <a:ea typeface="Georgia" charset="0"/>
                <a:cs typeface="Georgia" charset="0"/>
              </a:rPr>
              <a:t>Éli</a:t>
            </a:r>
            <a:r>
              <a:rPr lang="fr-FR" sz="2000" dirty="0">
                <a:solidFill>
                  <a:schemeClr val="bg1"/>
                </a:solidFill>
                <a:ea typeface="Georgia" charset="0"/>
                <a:cs typeface="Georgia" charset="0"/>
              </a:rPr>
              <a:t>, </a:t>
            </a:r>
            <a:r>
              <a:rPr lang="fr-FR" sz="2000" dirty="0" err="1">
                <a:solidFill>
                  <a:schemeClr val="bg1"/>
                </a:solidFill>
                <a:ea typeface="Georgia" charset="0"/>
                <a:cs typeface="Georgia" charset="0"/>
              </a:rPr>
              <a:t>Éli</a:t>
            </a:r>
            <a:r>
              <a:rPr lang="fr-FR" sz="2000" dirty="0">
                <a:solidFill>
                  <a:schemeClr val="bg1"/>
                </a:solidFill>
                <a:ea typeface="Georgia" charset="0"/>
                <a:cs typeface="Georgia" charset="0"/>
              </a:rPr>
              <a:t>, lama sabachthani ? c’est-à-dire : Mon Dieu, mon Dieu, pourquoi m’as-tu abandonné ? </a:t>
            </a:r>
          </a:p>
        </p:txBody>
      </p:sp>
      <p:sp>
        <p:nvSpPr>
          <p:cNvPr id="4" name="ZoneTexte 3"/>
          <p:cNvSpPr txBox="1"/>
          <p:nvPr/>
        </p:nvSpPr>
        <p:spPr>
          <a:xfrm>
            <a:off x="469900" y="410528"/>
            <a:ext cx="10972800" cy="369332"/>
          </a:xfrm>
          <a:prstGeom prst="rect">
            <a:avLst/>
          </a:prstGeom>
          <a:noFill/>
        </p:spPr>
        <p:txBody>
          <a:bodyPr wrap="square" rtlCol="0">
            <a:spAutoFit/>
          </a:bodyPr>
          <a:lstStyle/>
          <a:p>
            <a:r>
              <a:rPr lang="fr-FR" dirty="0">
                <a:solidFill>
                  <a:schemeClr val="bg1"/>
                </a:solidFill>
                <a:ea typeface="Engravers MT" charset="0"/>
                <a:cs typeface="Engravers MT" charset="0"/>
              </a:rPr>
              <a:t>UNE PARTIE DES SOUFFRANCES </a:t>
            </a:r>
            <a:r>
              <a:rPr lang="fr-FR" dirty="0" smtClean="0">
                <a:solidFill>
                  <a:schemeClr val="bg1"/>
                </a:solidFill>
                <a:ea typeface="Engravers MT" charset="0"/>
                <a:cs typeface="Engravers MT" charset="0"/>
              </a:rPr>
              <a:t>intérieures </a:t>
            </a:r>
            <a:r>
              <a:rPr lang="fr-FR" dirty="0">
                <a:solidFill>
                  <a:schemeClr val="bg1"/>
                </a:solidFill>
                <a:ea typeface="Engravers MT" charset="0"/>
                <a:cs typeface="Engravers MT" charset="0"/>
              </a:rPr>
              <a:t>DU </a:t>
            </a:r>
            <a:r>
              <a:rPr lang="fr-FR" dirty="0" smtClean="0">
                <a:solidFill>
                  <a:schemeClr val="bg1"/>
                </a:solidFill>
                <a:ea typeface="Engravers MT" charset="0"/>
                <a:cs typeface="Engravers MT" charset="0"/>
              </a:rPr>
              <a:t>CHRIST 3/3</a:t>
            </a:r>
            <a:endParaRPr lang="fr-FR" dirty="0">
              <a:solidFill>
                <a:schemeClr val="bg1"/>
              </a:solidFill>
              <a:ea typeface="Engravers MT" charset="0"/>
              <a:cs typeface="Engravers MT" charset="0"/>
            </a:endParaRPr>
          </a:p>
        </p:txBody>
      </p:sp>
      <p:sp>
        <p:nvSpPr>
          <p:cNvPr id="5" name="Ellipse 4"/>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47</a:t>
            </a:r>
            <a:endParaRPr lang="fr-FR" dirty="0"/>
          </a:p>
        </p:txBody>
      </p:sp>
      <p:graphicFrame>
        <p:nvGraphicFramePr>
          <p:cNvPr id="7" name="Tableau 6"/>
          <p:cNvGraphicFramePr>
            <a:graphicFrameLocks noGrp="1"/>
          </p:cNvGraphicFramePr>
          <p:nvPr>
            <p:extLst>
              <p:ext uri="{D42A27DB-BD31-4B8C-83A1-F6EECF244321}">
                <p14:modId xmlns:p14="http://schemas.microsoft.com/office/powerpoint/2010/main" val="1595615848"/>
              </p:ext>
            </p:extLst>
          </p:nvPr>
        </p:nvGraphicFramePr>
        <p:xfrm>
          <a:off x="331076" y="6043687"/>
          <a:ext cx="10389480" cy="368988"/>
        </p:xfrm>
        <a:graphic>
          <a:graphicData uri="http://schemas.openxmlformats.org/drawingml/2006/table">
            <a:tbl>
              <a:tblPr firstRow="1" bandRow="1">
                <a:tableStyleId>{5C22544A-7EE6-4342-B048-85BDC9FD1C3A}</a:tableStyleId>
              </a:tblPr>
              <a:tblGrid>
                <a:gridCol w="1298685"/>
                <a:gridCol w="1298685"/>
                <a:gridCol w="1298685"/>
                <a:gridCol w="1304989"/>
                <a:gridCol w="1474470"/>
                <a:gridCol w="3713966"/>
              </a:tblGrid>
              <a:tr h="368988">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b="0" dirty="0" smtClean="0"/>
                        <a:t>5 STROPHES</a:t>
                      </a:r>
                      <a:endParaRPr lang="fr-FR" b="0" dirty="0"/>
                    </a:p>
                  </a:txBody>
                  <a:tcPr/>
                </a:tc>
                <a:tc>
                  <a:txBody>
                    <a:bodyPr/>
                    <a:lstStyle/>
                    <a:p>
                      <a:r>
                        <a:rPr lang="fr-FR" dirty="0" smtClean="0"/>
                        <a:t>SOUFFRANCES</a:t>
                      </a:r>
                      <a:endParaRPr lang="fr-FR" dirty="0"/>
                    </a:p>
                  </a:txBody>
                  <a:tcPr/>
                </a:tc>
              </a:tr>
            </a:tbl>
          </a:graphicData>
        </a:graphic>
      </p:graphicFrame>
    </p:spTree>
    <p:extLst>
      <p:ext uri="{BB962C8B-B14F-4D97-AF65-F5344CB8AC3E}">
        <p14:creationId xmlns:p14="http://schemas.microsoft.com/office/powerpoint/2010/main" val="189346707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771482" y="483225"/>
            <a:ext cx="11023600" cy="461665"/>
          </a:xfrm>
          <a:prstGeom prst="rect">
            <a:avLst/>
          </a:prstGeom>
          <a:noFill/>
        </p:spPr>
        <p:txBody>
          <a:bodyPr wrap="square" rtlCol="0">
            <a:spAutoFit/>
          </a:bodyPr>
          <a:lstStyle/>
          <a:p>
            <a:r>
              <a:rPr lang="fr-FR" sz="2400" dirty="0" smtClean="0">
                <a:solidFill>
                  <a:schemeClr val="bg1"/>
                </a:solidFill>
                <a:ea typeface="Georgia" charset="0"/>
                <a:cs typeface="Georgia" charset="0"/>
              </a:rPr>
              <a:t> </a:t>
            </a:r>
            <a:r>
              <a:rPr lang="fr-FR" sz="2400" dirty="0">
                <a:solidFill>
                  <a:schemeClr val="bg1"/>
                </a:solidFill>
                <a:ea typeface="Georgia" charset="0"/>
                <a:cs typeface="Georgia" charset="0"/>
              </a:rPr>
              <a:t>ESAÏE </a:t>
            </a:r>
            <a:r>
              <a:rPr lang="fr-FR" sz="2400" b="1" i="1" dirty="0">
                <a:solidFill>
                  <a:schemeClr val="bg1"/>
                </a:solidFill>
                <a:ea typeface="Georgia" charset="0"/>
                <a:cs typeface="Georgia" charset="0"/>
              </a:rPr>
              <a:t>53</a:t>
            </a:r>
            <a:r>
              <a:rPr lang="fr-FR" sz="2400" dirty="0">
                <a:solidFill>
                  <a:schemeClr val="bg1"/>
                </a:solidFill>
                <a:ea typeface="Georgia" charset="0"/>
                <a:cs typeface="Georgia" charset="0"/>
              </a:rPr>
              <a:t>, 12, </a:t>
            </a:r>
            <a:r>
              <a:rPr lang="fr-FR" sz="2400" dirty="0" smtClean="0">
                <a:solidFill>
                  <a:schemeClr val="bg1"/>
                </a:solidFill>
                <a:ea typeface="Georgia" charset="0"/>
                <a:cs typeface="Georgia" charset="0"/>
              </a:rPr>
              <a:t>ET </a:t>
            </a:r>
            <a:r>
              <a:rPr lang="fr-FR" sz="2400" dirty="0">
                <a:solidFill>
                  <a:schemeClr val="bg1"/>
                </a:solidFill>
                <a:ea typeface="Georgia" charset="0"/>
                <a:cs typeface="Georgia" charset="0"/>
              </a:rPr>
              <a:t>LES QUATRE </a:t>
            </a:r>
            <a:r>
              <a:rPr lang="fr-FR" sz="2400" dirty="0" smtClean="0">
                <a:solidFill>
                  <a:schemeClr val="bg1"/>
                </a:solidFill>
                <a:ea typeface="Georgia" charset="0"/>
                <a:cs typeface="Georgia" charset="0"/>
              </a:rPr>
              <a:t>EVANGILES</a:t>
            </a:r>
            <a:endParaRPr lang="fr-FR" sz="2400" dirty="0">
              <a:solidFill>
                <a:schemeClr val="bg1"/>
              </a:solidFill>
              <a:ea typeface="Georgia" charset="0"/>
              <a:cs typeface="Georgia" charset="0"/>
            </a:endParaRPr>
          </a:p>
        </p:txBody>
      </p:sp>
      <p:sp>
        <p:nvSpPr>
          <p:cNvPr id="3" name="ZoneTexte 2"/>
          <p:cNvSpPr txBox="1"/>
          <p:nvPr/>
        </p:nvSpPr>
        <p:spPr>
          <a:xfrm>
            <a:off x="771482" y="1174700"/>
            <a:ext cx="11023600" cy="1200329"/>
          </a:xfrm>
          <a:prstGeom prst="rect">
            <a:avLst/>
          </a:prstGeom>
          <a:noFill/>
        </p:spPr>
        <p:txBody>
          <a:bodyPr wrap="square" rtlCol="0">
            <a:spAutoFit/>
          </a:bodyPr>
          <a:lstStyle/>
          <a:p>
            <a:r>
              <a:rPr lang="fr-FR" sz="2400" dirty="0" smtClean="0">
                <a:solidFill>
                  <a:schemeClr val="bg1"/>
                </a:solidFill>
                <a:ea typeface="Georgia" charset="0"/>
                <a:cs typeface="Georgia" charset="0"/>
              </a:rPr>
              <a:t>A </a:t>
            </a:r>
            <a:r>
              <a:rPr lang="fr-FR" sz="2400" dirty="0">
                <a:solidFill>
                  <a:schemeClr val="bg1"/>
                </a:solidFill>
                <a:ea typeface="Georgia" charset="0"/>
                <a:cs typeface="Georgia" charset="0"/>
              </a:rPr>
              <a:t>la fin du verset 12, nous trouvons quatre expressions distinctes qui constituent le sommaire des évangiles quant à leur caractère </a:t>
            </a:r>
            <a:r>
              <a:rPr lang="fr-FR" sz="2400" dirty="0" smtClean="0">
                <a:solidFill>
                  <a:schemeClr val="bg1"/>
                </a:solidFill>
                <a:ea typeface="Georgia" charset="0"/>
                <a:cs typeface="Georgia" charset="0"/>
              </a:rPr>
              <a:t>: </a:t>
            </a:r>
            <a:r>
              <a:rPr lang="fr-FR" sz="2400" i="1" dirty="0">
                <a:solidFill>
                  <a:schemeClr val="bg1"/>
                </a:solidFill>
                <a:ea typeface="Georgia" charset="0"/>
                <a:cs typeface="Georgia" charset="0"/>
              </a:rPr>
              <a:t>C’est pourquoi je lui assignerai une part avec les grands, et il partagera le butin avec les forts, parce </a:t>
            </a:r>
            <a:r>
              <a:rPr lang="fr-FR" sz="2400" i="1" dirty="0" smtClean="0">
                <a:solidFill>
                  <a:schemeClr val="bg1"/>
                </a:solidFill>
                <a:ea typeface="Georgia" charset="0"/>
                <a:cs typeface="Georgia" charset="0"/>
              </a:rPr>
              <a:t>que</a:t>
            </a:r>
            <a:r>
              <a:rPr lang="mr-IN" sz="2400" i="1" dirty="0" smtClean="0">
                <a:solidFill>
                  <a:schemeClr val="bg1"/>
                </a:solidFill>
                <a:ea typeface="Georgia" charset="0"/>
                <a:cs typeface="Georgia" charset="0"/>
              </a:rPr>
              <a:t>…</a:t>
            </a:r>
            <a:endParaRPr lang="fr-FR" sz="2400" i="1" dirty="0">
              <a:solidFill>
                <a:schemeClr val="bg1"/>
              </a:solidFill>
              <a:ea typeface="Georgia" charset="0"/>
              <a:cs typeface="Georgia" charset="0"/>
            </a:endParaRPr>
          </a:p>
        </p:txBody>
      </p:sp>
      <p:sp>
        <p:nvSpPr>
          <p:cNvPr id="4" name="ZoneTexte 3"/>
          <p:cNvSpPr txBox="1"/>
          <p:nvPr/>
        </p:nvSpPr>
        <p:spPr>
          <a:xfrm>
            <a:off x="736600" y="2789450"/>
            <a:ext cx="4853992" cy="461665"/>
          </a:xfrm>
          <a:prstGeom prst="rect">
            <a:avLst/>
          </a:prstGeom>
          <a:noFill/>
        </p:spPr>
        <p:txBody>
          <a:bodyPr wrap="square" rtlCol="0">
            <a:spAutoFit/>
          </a:bodyPr>
          <a:lstStyle/>
          <a:p>
            <a:r>
              <a:rPr lang="fr-FR" sz="2400" dirty="0" smtClean="0">
                <a:solidFill>
                  <a:schemeClr val="bg1"/>
                </a:solidFill>
                <a:ea typeface="Georgia" charset="0"/>
                <a:cs typeface="Georgia" charset="0"/>
              </a:rPr>
              <a:t>1</a:t>
            </a:r>
            <a:r>
              <a:rPr lang="fr-FR" sz="2400" dirty="0">
                <a:solidFill>
                  <a:schemeClr val="bg1"/>
                </a:solidFill>
                <a:ea typeface="Georgia" charset="0"/>
                <a:cs typeface="Georgia" charset="0"/>
              </a:rPr>
              <a:t>° « Il aura livré son âme à la mort ». </a:t>
            </a:r>
          </a:p>
        </p:txBody>
      </p:sp>
      <p:sp>
        <p:nvSpPr>
          <p:cNvPr id="5" name="ZoneTexte 4"/>
          <p:cNvSpPr txBox="1"/>
          <p:nvPr/>
        </p:nvSpPr>
        <p:spPr>
          <a:xfrm>
            <a:off x="6096000" y="3796238"/>
            <a:ext cx="5586445" cy="461665"/>
          </a:xfrm>
          <a:prstGeom prst="rect">
            <a:avLst/>
          </a:prstGeom>
          <a:noFill/>
        </p:spPr>
        <p:txBody>
          <a:bodyPr wrap="square" rtlCol="0">
            <a:spAutoFit/>
          </a:bodyPr>
          <a:lstStyle/>
          <a:p>
            <a:r>
              <a:rPr lang="fr-FR" sz="2400" dirty="0" smtClean="0">
                <a:solidFill>
                  <a:schemeClr val="bg1"/>
                </a:solidFill>
                <a:ea typeface="Georgia" charset="0"/>
                <a:cs typeface="Georgia" charset="0"/>
              </a:rPr>
              <a:t>Marc, évangile du parfait serviteur </a:t>
            </a:r>
          </a:p>
        </p:txBody>
      </p:sp>
      <p:sp>
        <p:nvSpPr>
          <p:cNvPr id="6" name="ZoneTexte 5"/>
          <p:cNvSpPr txBox="1"/>
          <p:nvPr/>
        </p:nvSpPr>
        <p:spPr>
          <a:xfrm>
            <a:off x="736600" y="4557426"/>
            <a:ext cx="4985774" cy="461665"/>
          </a:xfrm>
          <a:prstGeom prst="rect">
            <a:avLst/>
          </a:prstGeom>
          <a:noFill/>
        </p:spPr>
        <p:txBody>
          <a:bodyPr wrap="square" rtlCol="0">
            <a:spAutoFit/>
          </a:bodyPr>
          <a:lstStyle/>
          <a:p>
            <a:r>
              <a:rPr lang="fr-FR" sz="2400" dirty="0" smtClean="0">
                <a:solidFill>
                  <a:schemeClr val="bg1"/>
                </a:solidFill>
                <a:ea typeface="Georgia" charset="0"/>
                <a:cs typeface="Georgia" charset="0"/>
              </a:rPr>
              <a:t>3</a:t>
            </a:r>
            <a:r>
              <a:rPr lang="fr-FR" sz="2400" dirty="0">
                <a:solidFill>
                  <a:schemeClr val="bg1"/>
                </a:solidFill>
                <a:ea typeface="Georgia" charset="0"/>
                <a:cs typeface="Georgia" charset="0"/>
              </a:rPr>
              <a:t>° « Il a porté le péché de plusieurs ». </a:t>
            </a:r>
            <a:endParaRPr lang="fr-FR" sz="2400" dirty="0" smtClean="0">
              <a:solidFill>
                <a:schemeClr val="bg1"/>
              </a:solidFill>
              <a:ea typeface="Georgia" charset="0"/>
              <a:cs typeface="Georgia" charset="0"/>
            </a:endParaRPr>
          </a:p>
        </p:txBody>
      </p:sp>
      <p:sp>
        <p:nvSpPr>
          <p:cNvPr id="7" name="ZoneTexte 6"/>
          <p:cNvSpPr txBox="1"/>
          <p:nvPr/>
        </p:nvSpPr>
        <p:spPr>
          <a:xfrm>
            <a:off x="817464" y="5465778"/>
            <a:ext cx="4773128" cy="830997"/>
          </a:xfrm>
          <a:prstGeom prst="rect">
            <a:avLst/>
          </a:prstGeom>
          <a:noFill/>
        </p:spPr>
        <p:txBody>
          <a:bodyPr wrap="square" rtlCol="0">
            <a:spAutoFit/>
          </a:bodyPr>
          <a:lstStyle/>
          <a:p>
            <a:r>
              <a:rPr lang="fr-FR" sz="2400" dirty="0" smtClean="0">
                <a:solidFill>
                  <a:schemeClr val="bg1"/>
                </a:solidFill>
                <a:ea typeface="Georgia" charset="0"/>
                <a:cs typeface="Georgia" charset="0"/>
              </a:rPr>
              <a:t>4</a:t>
            </a:r>
            <a:r>
              <a:rPr lang="fr-FR" sz="2400" dirty="0">
                <a:solidFill>
                  <a:schemeClr val="bg1"/>
                </a:solidFill>
                <a:ea typeface="Georgia" charset="0"/>
                <a:cs typeface="Georgia" charset="0"/>
              </a:rPr>
              <a:t>° « Il a intercédé pour les transgresseurs ». </a:t>
            </a:r>
          </a:p>
        </p:txBody>
      </p:sp>
      <p:sp>
        <p:nvSpPr>
          <p:cNvPr id="9" name="ZoneTexte 8"/>
          <p:cNvSpPr txBox="1"/>
          <p:nvPr/>
        </p:nvSpPr>
        <p:spPr>
          <a:xfrm>
            <a:off x="6096000" y="2789450"/>
            <a:ext cx="3938037" cy="461665"/>
          </a:xfrm>
          <a:prstGeom prst="rect">
            <a:avLst/>
          </a:prstGeom>
          <a:noFill/>
        </p:spPr>
        <p:txBody>
          <a:bodyPr wrap="square" rtlCol="0">
            <a:spAutoFit/>
          </a:bodyPr>
          <a:lstStyle/>
          <a:p>
            <a:r>
              <a:rPr lang="fr-FR" sz="2400" dirty="0" smtClean="0">
                <a:solidFill>
                  <a:schemeClr val="bg1"/>
                </a:solidFill>
                <a:ea typeface="Georgia" charset="0"/>
                <a:cs typeface="Georgia" charset="0"/>
              </a:rPr>
              <a:t>Jean , évangile du Fils de Dieu</a:t>
            </a:r>
            <a:endParaRPr lang="fr-FR" sz="2400" dirty="0">
              <a:solidFill>
                <a:schemeClr val="bg1"/>
              </a:solidFill>
              <a:ea typeface="Georgia" charset="0"/>
              <a:cs typeface="Georgia" charset="0"/>
            </a:endParaRPr>
          </a:p>
        </p:txBody>
      </p:sp>
      <p:sp>
        <p:nvSpPr>
          <p:cNvPr id="10" name="ZoneTexte 9"/>
          <p:cNvSpPr txBox="1"/>
          <p:nvPr/>
        </p:nvSpPr>
        <p:spPr>
          <a:xfrm>
            <a:off x="736600" y="3744179"/>
            <a:ext cx="4853992" cy="830997"/>
          </a:xfrm>
          <a:prstGeom prst="rect">
            <a:avLst/>
          </a:prstGeom>
          <a:noFill/>
        </p:spPr>
        <p:txBody>
          <a:bodyPr wrap="square" rtlCol="0">
            <a:spAutoFit/>
          </a:bodyPr>
          <a:lstStyle/>
          <a:p>
            <a:r>
              <a:rPr lang="fr-FR" sz="2400" dirty="0" smtClean="0">
                <a:solidFill>
                  <a:schemeClr val="bg1"/>
                </a:solidFill>
                <a:ea typeface="Georgia" charset="0"/>
                <a:cs typeface="Georgia" charset="0"/>
              </a:rPr>
              <a:t>2</a:t>
            </a:r>
            <a:r>
              <a:rPr lang="fr-FR" sz="2400" dirty="0">
                <a:solidFill>
                  <a:schemeClr val="bg1"/>
                </a:solidFill>
                <a:ea typeface="Georgia" charset="0"/>
                <a:cs typeface="Georgia" charset="0"/>
              </a:rPr>
              <a:t>° « Il aura été compté parmi les transgresseurs </a:t>
            </a:r>
            <a:r>
              <a:rPr lang="fr-FR" sz="2400" dirty="0" smtClean="0">
                <a:solidFill>
                  <a:schemeClr val="bg1"/>
                </a:solidFill>
                <a:ea typeface="Georgia" charset="0"/>
                <a:cs typeface="Georgia" charset="0"/>
              </a:rPr>
              <a:t>».</a:t>
            </a:r>
          </a:p>
        </p:txBody>
      </p:sp>
      <p:sp>
        <p:nvSpPr>
          <p:cNvPr id="11" name="ZoneTexte 10"/>
          <p:cNvSpPr txBox="1"/>
          <p:nvPr/>
        </p:nvSpPr>
        <p:spPr>
          <a:xfrm>
            <a:off x="6096000" y="4557426"/>
            <a:ext cx="4423229" cy="461665"/>
          </a:xfrm>
          <a:prstGeom prst="rect">
            <a:avLst/>
          </a:prstGeom>
          <a:noFill/>
        </p:spPr>
        <p:txBody>
          <a:bodyPr wrap="square" rtlCol="0">
            <a:spAutoFit/>
          </a:bodyPr>
          <a:lstStyle/>
          <a:p>
            <a:r>
              <a:rPr lang="fr-FR" sz="2400" dirty="0" smtClean="0">
                <a:solidFill>
                  <a:schemeClr val="bg1"/>
                </a:solidFill>
                <a:ea typeface="Georgia" charset="0"/>
                <a:cs typeface="Georgia" charset="0"/>
              </a:rPr>
              <a:t>Matthieu, évangile du Messie</a:t>
            </a:r>
          </a:p>
        </p:txBody>
      </p:sp>
      <p:sp>
        <p:nvSpPr>
          <p:cNvPr id="12" name="ZoneTexte 11"/>
          <p:cNvSpPr txBox="1"/>
          <p:nvPr/>
        </p:nvSpPr>
        <p:spPr>
          <a:xfrm>
            <a:off x="6096000" y="5465778"/>
            <a:ext cx="4824445" cy="461665"/>
          </a:xfrm>
          <a:prstGeom prst="rect">
            <a:avLst/>
          </a:prstGeom>
          <a:noFill/>
        </p:spPr>
        <p:txBody>
          <a:bodyPr wrap="square" rtlCol="0">
            <a:spAutoFit/>
          </a:bodyPr>
          <a:lstStyle/>
          <a:p>
            <a:r>
              <a:rPr lang="fr-FR" sz="2400" dirty="0" smtClean="0">
                <a:solidFill>
                  <a:schemeClr val="bg1"/>
                </a:solidFill>
                <a:ea typeface="Georgia" charset="0"/>
                <a:cs typeface="Georgia" charset="0"/>
              </a:rPr>
              <a:t>Luc, évangile du Fils de l’homme</a:t>
            </a:r>
            <a:endParaRPr lang="fr-FR" sz="2400" dirty="0">
              <a:solidFill>
                <a:schemeClr val="bg1"/>
              </a:solidFill>
              <a:ea typeface="Georgia" charset="0"/>
              <a:cs typeface="Georgia" charset="0"/>
            </a:endParaRPr>
          </a:p>
        </p:txBody>
      </p:sp>
      <p:sp>
        <p:nvSpPr>
          <p:cNvPr id="13" name="Ellipse 12"/>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48</a:t>
            </a:r>
            <a:endParaRPr lang="fr-FR" dirty="0">
              <a:solidFill>
                <a:srgbClr val="FFFF00"/>
              </a:solidFill>
            </a:endParaRPr>
          </a:p>
        </p:txBody>
      </p:sp>
      <p:graphicFrame>
        <p:nvGraphicFramePr>
          <p:cNvPr id="15" name="Tableau 14"/>
          <p:cNvGraphicFramePr>
            <a:graphicFrameLocks noGrp="1"/>
          </p:cNvGraphicFramePr>
          <p:nvPr>
            <p:extLst>
              <p:ext uri="{D42A27DB-BD31-4B8C-83A1-F6EECF244321}">
                <p14:modId xmlns:p14="http://schemas.microsoft.com/office/powerpoint/2010/main" val="1887257247"/>
              </p:ext>
            </p:extLst>
          </p:nvPr>
        </p:nvGraphicFramePr>
        <p:xfrm>
          <a:off x="395852" y="6391691"/>
          <a:ext cx="10389480" cy="365760"/>
        </p:xfrm>
        <a:graphic>
          <a:graphicData uri="http://schemas.openxmlformats.org/drawingml/2006/table">
            <a:tbl>
              <a:tblPr firstRow="1" bandRow="1">
                <a:tableStyleId>{5C22544A-7EE6-4342-B048-85BDC9FD1C3A}</a:tableStyleId>
              </a:tblPr>
              <a:tblGrid>
                <a:gridCol w="1298685"/>
                <a:gridCol w="1298685"/>
                <a:gridCol w="1298685"/>
                <a:gridCol w="1304989"/>
                <a:gridCol w="1474470"/>
                <a:gridCol w="1638294"/>
                <a:gridCol w="2075672"/>
              </a:tblGrid>
              <a:tr h="0">
                <a:tc>
                  <a:txBody>
                    <a:bodyPr/>
                    <a:lstStyle/>
                    <a:p>
                      <a:r>
                        <a:rPr lang="fr-FR" b="0" dirty="0" smtClean="0"/>
                        <a:t>4 CLEFSV</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b="0" dirty="0" smtClean="0"/>
                        <a:t>5 STROPHES</a:t>
                      </a:r>
                      <a:endParaRPr lang="fr-FR" b="0" dirty="0"/>
                    </a:p>
                  </a:txBody>
                  <a:tcPr/>
                </a:tc>
                <a:tc>
                  <a:txBody>
                    <a:bodyPr/>
                    <a:lstStyle/>
                    <a:p>
                      <a:r>
                        <a:rPr lang="fr-FR" b="0" dirty="0" smtClean="0"/>
                        <a:t>SOUFFRANCES</a:t>
                      </a:r>
                      <a:endParaRPr lang="fr-FR" b="0" dirty="0"/>
                    </a:p>
                  </a:txBody>
                  <a:tcPr/>
                </a:tc>
                <a:tc>
                  <a:txBody>
                    <a:bodyPr/>
                    <a:lstStyle/>
                    <a:p>
                      <a:r>
                        <a:rPr lang="fr-FR" dirty="0" smtClean="0"/>
                        <a:t>FRUITS</a:t>
                      </a:r>
                      <a:endParaRPr lang="fr-FR" dirty="0"/>
                    </a:p>
                  </a:txBody>
                  <a:tcPr/>
                </a:tc>
              </a:tr>
            </a:tbl>
          </a:graphicData>
        </a:graphic>
      </p:graphicFrame>
    </p:spTree>
    <p:extLst>
      <p:ext uri="{BB962C8B-B14F-4D97-AF65-F5344CB8AC3E}">
        <p14:creationId xmlns:p14="http://schemas.microsoft.com/office/powerpoint/2010/main" val="149644074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fade">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2">
                                            <p:txEl>
                                              <p:pRg st="0" end="0"/>
                                            </p:txEl>
                                          </p:spTgt>
                                        </p:tgtEl>
                                        <p:attrNameLst>
                                          <p:attrName>style.visibility</p:attrName>
                                        </p:attrNameLst>
                                      </p:cBhvr>
                                      <p:to>
                                        <p:strVal val="visible"/>
                                      </p:to>
                                    </p:set>
                                    <p:animEffect transition="in" filter="fade">
                                      <p:cBhvr>
                                        <p:cTn id="4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P spid="7" grpId="0"/>
      <p:bldP spid="9" grpId="0"/>
      <p:bldP spid="10" grpId="0"/>
      <p:bldP spid="11"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5" name="ZoneTexte 4"/>
          <p:cNvSpPr txBox="1"/>
          <p:nvPr/>
        </p:nvSpPr>
        <p:spPr>
          <a:xfrm rot="10800000" flipH="1" flipV="1">
            <a:off x="1018128" y="1490008"/>
            <a:ext cx="9991994" cy="1938992"/>
          </a:xfrm>
          <a:prstGeom prst="rect">
            <a:avLst/>
          </a:prstGeom>
          <a:noFill/>
        </p:spPr>
        <p:txBody>
          <a:bodyPr wrap="square" rtlCol="0">
            <a:spAutoFit/>
          </a:bodyPr>
          <a:lstStyle/>
          <a:p>
            <a:r>
              <a:rPr lang="fr-FR" sz="2400" dirty="0" smtClean="0">
                <a:solidFill>
                  <a:schemeClr val="bg1"/>
                </a:solidFill>
                <a:ea typeface="Georgia" charset="0"/>
                <a:cs typeface="Georgia" charset="0"/>
              </a:rPr>
              <a:t>L’écueil </a:t>
            </a:r>
            <a:r>
              <a:rPr lang="fr-FR" sz="2400" dirty="0">
                <a:solidFill>
                  <a:schemeClr val="bg1"/>
                </a:solidFill>
                <a:ea typeface="Georgia" charset="0"/>
                <a:cs typeface="Georgia" charset="0"/>
              </a:rPr>
              <a:t>principal à éviter serait un manque de tact pour évoquer la </a:t>
            </a:r>
            <a:r>
              <a:rPr lang="fr-FR" sz="2400" dirty="0" smtClean="0">
                <a:solidFill>
                  <a:schemeClr val="bg1"/>
                </a:solidFill>
                <a:ea typeface="Georgia" charset="0"/>
                <a:cs typeface="Georgia" charset="0"/>
              </a:rPr>
              <a:t>souffrance du Seigneur. </a:t>
            </a:r>
          </a:p>
          <a:p>
            <a:r>
              <a:rPr lang="fr-FR" sz="2400" dirty="0" smtClean="0">
                <a:solidFill>
                  <a:schemeClr val="bg1"/>
                </a:solidFill>
                <a:ea typeface="Georgia" charset="0"/>
                <a:cs typeface="Georgia" charset="0"/>
              </a:rPr>
              <a:t>- Dans l’Eglise</a:t>
            </a:r>
          </a:p>
          <a:p>
            <a:r>
              <a:rPr lang="fr-FR" sz="2400" dirty="0" smtClean="0">
                <a:solidFill>
                  <a:schemeClr val="bg1"/>
                </a:solidFill>
                <a:ea typeface="Georgia" charset="0"/>
                <a:cs typeface="Georgia" charset="0"/>
              </a:rPr>
              <a:t>- Dans </a:t>
            </a:r>
            <a:r>
              <a:rPr lang="fr-FR" sz="2400" dirty="0">
                <a:solidFill>
                  <a:schemeClr val="bg1"/>
                </a:solidFill>
                <a:ea typeface="Georgia" charset="0"/>
                <a:cs typeface="Georgia" charset="0"/>
              </a:rPr>
              <a:t>le </a:t>
            </a:r>
            <a:r>
              <a:rPr lang="fr-FR" sz="2400" dirty="0" smtClean="0">
                <a:solidFill>
                  <a:schemeClr val="bg1"/>
                </a:solidFill>
                <a:ea typeface="Georgia" charset="0"/>
                <a:cs typeface="Georgia" charset="0"/>
              </a:rPr>
              <a:t>monde</a:t>
            </a:r>
          </a:p>
          <a:p>
            <a:r>
              <a:rPr lang="fr-FR" sz="2400" dirty="0" smtClean="0">
                <a:solidFill>
                  <a:schemeClr val="bg1"/>
                </a:solidFill>
                <a:ea typeface="Georgia" charset="0"/>
                <a:cs typeface="Georgia" charset="0"/>
              </a:rPr>
              <a:t>- Pour chaque croyant</a:t>
            </a:r>
            <a:endParaRPr lang="fr-FR" sz="2400" dirty="0">
              <a:solidFill>
                <a:schemeClr val="bg1"/>
              </a:solidFill>
              <a:ea typeface="Georgia" charset="0"/>
              <a:cs typeface="Georgia" charset="0"/>
            </a:endParaRPr>
          </a:p>
        </p:txBody>
      </p:sp>
      <p:sp>
        <p:nvSpPr>
          <p:cNvPr id="7" name="ZoneTexte 6"/>
          <p:cNvSpPr txBox="1"/>
          <p:nvPr/>
        </p:nvSpPr>
        <p:spPr>
          <a:xfrm rot="10800000" flipH="1" flipV="1">
            <a:off x="1018128" y="833024"/>
            <a:ext cx="10383880" cy="461665"/>
          </a:xfrm>
          <a:prstGeom prst="rect">
            <a:avLst/>
          </a:prstGeom>
          <a:noFill/>
        </p:spPr>
        <p:txBody>
          <a:bodyPr wrap="square" rtlCol="0">
            <a:spAutoFit/>
          </a:bodyPr>
          <a:lstStyle/>
          <a:p>
            <a:r>
              <a:rPr lang="fr-FR" sz="2400" dirty="0" smtClean="0">
                <a:solidFill>
                  <a:schemeClr val="bg1"/>
                </a:solidFill>
                <a:ea typeface="Georgia" charset="0"/>
                <a:cs typeface="Georgia" charset="0"/>
              </a:rPr>
              <a:t>Les </a:t>
            </a:r>
            <a:r>
              <a:rPr lang="fr-FR" sz="2400" dirty="0">
                <a:solidFill>
                  <a:schemeClr val="bg1"/>
                </a:solidFill>
                <a:ea typeface="Georgia" charset="0"/>
                <a:cs typeface="Georgia" charset="0"/>
              </a:rPr>
              <a:t>écueils à </a:t>
            </a:r>
            <a:r>
              <a:rPr lang="fr-FR" sz="2400" dirty="0" smtClean="0">
                <a:solidFill>
                  <a:schemeClr val="bg1"/>
                </a:solidFill>
                <a:ea typeface="Georgia" charset="0"/>
                <a:cs typeface="Georgia" charset="0"/>
              </a:rPr>
              <a:t>éviter -  </a:t>
            </a:r>
            <a:r>
              <a:rPr lang="fr-FR" sz="2400" dirty="0">
                <a:solidFill>
                  <a:schemeClr val="bg1"/>
                </a:solidFill>
                <a:ea typeface="Georgia" charset="0"/>
                <a:cs typeface="Georgia" charset="0"/>
              </a:rPr>
              <a:t>Comment alors parler positivement de la </a:t>
            </a:r>
            <a:r>
              <a:rPr lang="fr-FR" sz="2400" dirty="0" smtClean="0">
                <a:solidFill>
                  <a:schemeClr val="bg1"/>
                </a:solidFill>
                <a:ea typeface="Georgia" charset="0"/>
                <a:cs typeface="Georgia" charset="0"/>
              </a:rPr>
              <a:t>souffrance ? </a:t>
            </a:r>
          </a:p>
        </p:txBody>
      </p:sp>
      <p:sp>
        <p:nvSpPr>
          <p:cNvPr id="2" name="ZoneTexte 1"/>
          <p:cNvSpPr txBox="1"/>
          <p:nvPr/>
        </p:nvSpPr>
        <p:spPr>
          <a:xfrm>
            <a:off x="942391" y="3783106"/>
            <a:ext cx="10860832" cy="830997"/>
          </a:xfrm>
          <a:prstGeom prst="rect">
            <a:avLst/>
          </a:prstGeom>
          <a:noFill/>
        </p:spPr>
        <p:txBody>
          <a:bodyPr wrap="square" rtlCol="0">
            <a:spAutoFit/>
          </a:bodyPr>
          <a:lstStyle/>
          <a:p>
            <a:pPr>
              <a:defRPr/>
            </a:pPr>
            <a:r>
              <a:rPr lang="fr-FR" sz="2400" dirty="0">
                <a:solidFill>
                  <a:schemeClr val="bg1"/>
                </a:solidFill>
                <a:ea typeface="Georgia" charset="0"/>
                <a:cs typeface="Georgia" charset="0"/>
              </a:rPr>
              <a:t>Chacun trouvera dans le but de Dieu, en envoyant son Fils souffrir et mourir à notre place, </a:t>
            </a:r>
            <a:endParaRPr lang="fr-FR" sz="2400" dirty="0" smtClean="0">
              <a:solidFill>
                <a:schemeClr val="bg1"/>
              </a:solidFill>
              <a:ea typeface="Georgia" charset="0"/>
              <a:cs typeface="Georgia" charset="0"/>
            </a:endParaRPr>
          </a:p>
        </p:txBody>
      </p:sp>
      <p:sp>
        <p:nvSpPr>
          <p:cNvPr id="9" name="ZoneTexte 8"/>
          <p:cNvSpPr txBox="1"/>
          <p:nvPr/>
        </p:nvSpPr>
        <p:spPr>
          <a:xfrm>
            <a:off x="1018128" y="4675820"/>
            <a:ext cx="10215929" cy="584775"/>
          </a:xfrm>
          <a:prstGeom prst="rect">
            <a:avLst/>
          </a:prstGeom>
          <a:noFill/>
        </p:spPr>
        <p:txBody>
          <a:bodyPr wrap="square" rtlCol="0">
            <a:spAutoFit/>
          </a:bodyPr>
          <a:lstStyle/>
          <a:p>
            <a:pPr algn="ctr">
              <a:defRPr/>
            </a:pPr>
            <a:r>
              <a:rPr lang="fr-FR" sz="3200" dirty="0" smtClean="0">
                <a:solidFill>
                  <a:srgbClr val="FFFF00"/>
                </a:solidFill>
                <a:ea typeface="Georgia" charset="0"/>
                <a:cs typeface="Georgia" charset="0"/>
              </a:rPr>
              <a:t>UN </a:t>
            </a:r>
            <a:r>
              <a:rPr lang="fr-FR" sz="3200" dirty="0">
                <a:solidFill>
                  <a:srgbClr val="FFFF00"/>
                </a:solidFill>
                <a:ea typeface="Georgia" charset="0"/>
                <a:cs typeface="Georgia" charset="0"/>
              </a:rPr>
              <a:t>BUT D’AMOUR  </a:t>
            </a:r>
            <a:endParaRPr lang="fr-FR" sz="3200" dirty="0" smtClean="0">
              <a:solidFill>
                <a:srgbClr val="FFFF00"/>
              </a:solidFill>
              <a:ea typeface="Georgia" charset="0"/>
              <a:cs typeface="Georgia" charset="0"/>
            </a:endParaRPr>
          </a:p>
        </p:txBody>
      </p:sp>
      <p:sp>
        <p:nvSpPr>
          <p:cNvPr id="10" name="ZoneTexte 9"/>
          <p:cNvSpPr txBox="1"/>
          <p:nvPr/>
        </p:nvSpPr>
        <p:spPr>
          <a:xfrm>
            <a:off x="395852" y="5455752"/>
            <a:ext cx="11407371" cy="461665"/>
          </a:xfrm>
          <a:prstGeom prst="rect">
            <a:avLst/>
          </a:prstGeom>
          <a:noFill/>
        </p:spPr>
        <p:txBody>
          <a:bodyPr wrap="square" rtlCol="0">
            <a:spAutoFit/>
          </a:bodyPr>
          <a:lstStyle/>
          <a:p>
            <a:pPr>
              <a:defRPr/>
            </a:pPr>
            <a:r>
              <a:rPr lang="fr-FR" sz="2400" dirty="0" smtClean="0">
                <a:solidFill>
                  <a:schemeClr val="bg1"/>
                </a:solidFill>
                <a:ea typeface="Georgia" charset="0"/>
                <a:cs typeface="Georgia" charset="0"/>
              </a:rPr>
              <a:t>car </a:t>
            </a:r>
            <a:r>
              <a:rPr lang="fr-FR" sz="2400" b="1" dirty="0">
                <a:solidFill>
                  <a:srgbClr val="FFFF00"/>
                </a:solidFill>
                <a:ea typeface="Georgia" charset="0"/>
                <a:cs typeface="Georgia" charset="0"/>
              </a:rPr>
              <a:t>le plan glorieux du salut de l</a:t>
            </a:r>
            <a:r>
              <a:rPr lang="mr-IN" sz="2400" b="1" dirty="0">
                <a:solidFill>
                  <a:srgbClr val="FFFF00"/>
                </a:solidFill>
                <a:ea typeface="Georgia" charset="0"/>
                <a:cs typeface="Georgia" charset="0"/>
              </a:rPr>
              <a:t>’</a:t>
            </a:r>
            <a:r>
              <a:rPr lang="fr-FR" sz="2400" b="1" dirty="0">
                <a:solidFill>
                  <a:srgbClr val="FFFF00"/>
                </a:solidFill>
                <a:ea typeface="Georgia" charset="0"/>
                <a:cs typeface="Georgia" charset="0"/>
              </a:rPr>
              <a:t>homme est la manifestation de l</a:t>
            </a:r>
            <a:r>
              <a:rPr lang="mr-IN" sz="2400" b="1" dirty="0">
                <a:solidFill>
                  <a:srgbClr val="FFFF00"/>
                </a:solidFill>
                <a:ea typeface="Georgia" charset="0"/>
                <a:cs typeface="Georgia" charset="0"/>
              </a:rPr>
              <a:t>’</a:t>
            </a:r>
            <a:r>
              <a:rPr lang="fr-FR" sz="2400" b="1" dirty="0">
                <a:solidFill>
                  <a:srgbClr val="FFFF00"/>
                </a:solidFill>
                <a:ea typeface="Georgia" charset="0"/>
                <a:cs typeface="Georgia" charset="0"/>
              </a:rPr>
              <a:t>amour infini de Dieu</a:t>
            </a:r>
            <a:r>
              <a:rPr lang="fr-FR" sz="2400" dirty="0" smtClean="0">
                <a:solidFill>
                  <a:schemeClr val="bg1"/>
                </a:solidFill>
                <a:ea typeface="Georgia" charset="0"/>
                <a:cs typeface="Georgia" charset="0"/>
              </a:rPr>
              <a:t>.</a:t>
            </a:r>
            <a:endParaRPr lang="fr-FR" sz="2400" dirty="0">
              <a:solidFill>
                <a:schemeClr val="bg1"/>
              </a:solidFill>
              <a:ea typeface="Georgia" charset="0"/>
              <a:cs typeface="Georgia" charset="0"/>
            </a:endParaRPr>
          </a:p>
        </p:txBody>
      </p:sp>
      <p:sp>
        <p:nvSpPr>
          <p:cNvPr id="8" name="Ellipse 7"/>
          <p:cNvSpPr/>
          <p:nvPr/>
        </p:nvSpPr>
        <p:spPr>
          <a:xfrm>
            <a:off x="11402008" y="619873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49</a:t>
            </a:r>
            <a:endParaRPr lang="fr-FR" dirty="0">
              <a:solidFill>
                <a:srgbClr val="FFFF00"/>
              </a:solidFill>
            </a:endParaRPr>
          </a:p>
        </p:txBody>
      </p:sp>
      <p:graphicFrame>
        <p:nvGraphicFramePr>
          <p:cNvPr id="12" name="Tableau 11"/>
          <p:cNvGraphicFramePr>
            <a:graphicFrameLocks noGrp="1"/>
          </p:cNvGraphicFramePr>
          <p:nvPr>
            <p:extLst>
              <p:ext uri="{D42A27DB-BD31-4B8C-83A1-F6EECF244321}">
                <p14:modId xmlns:p14="http://schemas.microsoft.com/office/powerpoint/2010/main" val="799084139"/>
              </p:ext>
            </p:extLst>
          </p:nvPr>
        </p:nvGraphicFramePr>
        <p:xfrm>
          <a:off x="395852" y="6391691"/>
          <a:ext cx="10389480" cy="365760"/>
        </p:xfrm>
        <a:graphic>
          <a:graphicData uri="http://schemas.openxmlformats.org/drawingml/2006/table">
            <a:tbl>
              <a:tblPr firstRow="1" bandRow="1">
                <a:tableStyleId>{5C22544A-7EE6-4342-B048-85BDC9FD1C3A}</a:tableStyleId>
              </a:tblPr>
              <a:tblGrid>
                <a:gridCol w="1298685"/>
                <a:gridCol w="1298685"/>
                <a:gridCol w="1298685"/>
                <a:gridCol w="1304989"/>
                <a:gridCol w="1474470"/>
                <a:gridCol w="1638294"/>
                <a:gridCol w="2075672"/>
              </a:tblGrid>
              <a:tr h="0">
                <a:tc>
                  <a:txBody>
                    <a:bodyPr/>
                    <a:lstStyle/>
                    <a:p>
                      <a:r>
                        <a:rPr lang="fr-FR" b="0" dirty="0" smtClean="0"/>
                        <a:t>4 CLEFS</a:t>
                      </a:r>
                      <a:endParaRPr lang="fr-FR" b="0" dirty="0"/>
                    </a:p>
                  </a:txBody>
                  <a:tcPr/>
                </a:tc>
                <a:tc>
                  <a:txBody>
                    <a:bodyPr/>
                    <a:lstStyle/>
                    <a:p>
                      <a:r>
                        <a:rPr lang="fr-FR" b="0" dirty="0" smtClean="0"/>
                        <a:t>4 CHANTS</a:t>
                      </a:r>
                      <a:endParaRPr lang="fr-FR" b="0" dirty="0"/>
                    </a:p>
                  </a:txBody>
                  <a:tcPr/>
                </a:tc>
                <a:tc>
                  <a:txBody>
                    <a:bodyPr/>
                    <a:lstStyle/>
                    <a:p>
                      <a:r>
                        <a:rPr lang="fr-FR" b="0" dirty="0" smtClean="0"/>
                        <a:t>4 ETAPES</a:t>
                      </a:r>
                      <a:endParaRPr lang="fr-FR" b="0" dirty="0"/>
                    </a:p>
                  </a:txBody>
                  <a:tcPr/>
                </a:tc>
                <a:tc>
                  <a:txBody>
                    <a:bodyPr/>
                    <a:lstStyle/>
                    <a:p>
                      <a:r>
                        <a:rPr lang="fr-FR" b="0" dirty="0" smtClean="0"/>
                        <a:t>4</a:t>
                      </a:r>
                      <a:r>
                        <a:rPr lang="fr-FR" b="0" baseline="30000" dirty="0" smtClean="0"/>
                        <a:t>ème</a:t>
                      </a:r>
                      <a:r>
                        <a:rPr lang="fr-FR" b="0" dirty="0" smtClean="0"/>
                        <a:t> ETAPE</a:t>
                      </a:r>
                    </a:p>
                  </a:txBody>
                  <a:tcPr/>
                </a:tc>
                <a:tc>
                  <a:txBody>
                    <a:bodyPr/>
                    <a:lstStyle/>
                    <a:p>
                      <a:r>
                        <a:rPr lang="fr-FR" b="0" dirty="0" smtClean="0"/>
                        <a:t>5 STROPHES</a:t>
                      </a:r>
                      <a:endParaRPr lang="fr-FR" b="0" dirty="0"/>
                    </a:p>
                  </a:txBody>
                  <a:tcPr/>
                </a:tc>
                <a:tc>
                  <a:txBody>
                    <a:bodyPr/>
                    <a:lstStyle/>
                    <a:p>
                      <a:r>
                        <a:rPr lang="fr-FR" b="0" dirty="0" smtClean="0"/>
                        <a:t>SOUFFRANCES</a:t>
                      </a:r>
                      <a:endParaRPr lang="fr-FR" b="0" dirty="0"/>
                    </a:p>
                  </a:txBody>
                  <a:tcPr/>
                </a:tc>
                <a:tc>
                  <a:txBody>
                    <a:bodyPr/>
                    <a:lstStyle/>
                    <a:p>
                      <a:r>
                        <a:rPr lang="fr-FR" dirty="0" smtClean="0"/>
                        <a:t>FRUITS</a:t>
                      </a:r>
                      <a:endParaRPr lang="fr-FR" dirty="0"/>
                    </a:p>
                  </a:txBody>
                  <a:tcPr/>
                </a:tc>
              </a:tr>
            </a:tbl>
          </a:graphicData>
        </a:graphic>
      </p:graphicFrame>
    </p:spTree>
    <p:extLst>
      <p:ext uri="{BB962C8B-B14F-4D97-AF65-F5344CB8AC3E}">
        <p14:creationId xmlns:p14="http://schemas.microsoft.com/office/powerpoint/2010/main" val="198856142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35"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2000"/>
                                        <p:tgtEl>
                                          <p:spTgt spid="9"/>
                                        </p:tgtEl>
                                      </p:cBhvr>
                                    </p:animEffect>
                                    <p:anim calcmode="lin" valueType="num">
                                      <p:cBhvr>
                                        <p:cTn id="20" dur="2000" fill="hold"/>
                                        <p:tgtEl>
                                          <p:spTgt spid="9"/>
                                        </p:tgtEl>
                                        <p:attrNameLst>
                                          <p:attrName>style.rotation</p:attrName>
                                        </p:attrNameLst>
                                      </p:cBhvr>
                                      <p:tavLst>
                                        <p:tav tm="0">
                                          <p:val>
                                            <p:fltVal val="720"/>
                                          </p:val>
                                        </p:tav>
                                        <p:tav tm="100000">
                                          <p:val>
                                            <p:fltVal val="0"/>
                                          </p:val>
                                        </p:tav>
                                      </p:tavLst>
                                    </p:anim>
                                    <p:anim calcmode="lin" valueType="num">
                                      <p:cBhvr>
                                        <p:cTn id="21" dur="2000" fill="hold"/>
                                        <p:tgtEl>
                                          <p:spTgt spid="9"/>
                                        </p:tgtEl>
                                        <p:attrNameLst>
                                          <p:attrName>ppt_h</p:attrName>
                                        </p:attrNameLst>
                                      </p:cBhvr>
                                      <p:tavLst>
                                        <p:tav tm="0">
                                          <p:val>
                                            <p:fltVal val="0"/>
                                          </p:val>
                                        </p:tav>
                                        <p:tav tm="100000">
                                          <p:val>
                                            <p:strVal val="#ppt_h"/>
                                          </p:val>
                                        </p:tav>
                                      </p:tavLst>
                                    </p:anim>
                                    <p:anim calcmode="lin" valueType="num">
                                      <p:cBhvr>
                                        <p:cTn id="22" dur="2000" fill="hold"/>
                                        <p:tgtEl>
                                          <p:spTgt spid="9"/>
                                        </p:tgtEl>
                                        <p:attrNameLst>
                                          <p:attrName>ppt_w</p:attrName>
                                        </p:attrNameLst>
                                      </p:cBhvr>
                                      <p:tavLst>
                                        <p:tav tm="0">
                                          <p:val>
                                            <p:fltVal val="0"/>
                                          </p:val>
                                        </p:tav>
                                        <p:tav tm="100000">
                                          <p:val>
                                            <p:strVal val="#ppt_w"/>
                                          </p:val>
                                        </p:tav>
                                      </p:tavLst>
                                    </p:anim>
                                  </p:childTnLst>
                                </p:cTn>
                              </p:par>
                            </p:childTnLst>
                          </p:cTn>
                        </p:par>
                      </p:childTnLst>
                    </p:cTn>
                  </p:par>
                  <p:par>
                    <p:cTn id="23" fill="hold">
                      <p:stCondLst>
                        <p:cond delay="indefinite"/>
                      </p:stCondLst>
                      <p:childTnLst>
                        <p:par>
                          <p:cTn id="24" fill="hold">
                            <p:stCondLst>
                              <p:cond delay="0"/>
                            </p:stCondLst>
                            <p:childTnLst>
                              <p:par>
                                <p:cTn id="25" presetID="2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edge">
                                      <p:cBhvr>
                                        <p:cTn id="2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4" name="ZoneTexte 3"/>
          <p:cNvSpPr txBox="1"/>
          <p:nvPr/>
        </p:nvSpPr>
        <p:spPr>
          <a:xfrm>
            <a:off x="571499" y="1217386"/>
            <a:ext cx="8011391" cy="584775"/>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Le premier verset du livre nous dit </a:t>
            </a:r>
            <a:endParaRPr lang="fr-FR" sz="3200" dirty="0">
              <a:solidFill>
                <a:schemeClr val="bg1"/>
              </a:solidFill>
              <a:latin typeface="Arial" charset="0"/>
              <a:ea typeface="Arial" charset="0"/>
              <a:cs typeface="Arial" charset="0"/>
            </a:endParaRPr>
          </a:p>
        </p:txBody>
      </p:sp>
      <p:sp>
        <p:nvSpPr>
          <p:cNvPr id="5" name="ZoneTexte 4"/>
          <p:cNvSpPr txBox="1"/>
          <p:nvPr/>
        </p:nvSpPr>
        <p:spPr>
          <a:xfrm>
            <a:off x="571500" y="2397537"/>
            <a:ext cx="11252200" cy="584775"/>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 qu</a:t>
            </a:r>
            <a:r>
              <a:rPr lang="mr-IN" sz="3200" dirty="0" smtClean="0">
                <a:solidFill>
                  <a:schemeClr val="bg1"/>
                </a:solidFill>
                <a:latin typeface="Arial" charset="0"/>
                <a:ea typeface="Arial" charset="0"/>
                <a:cs typeface="Arial" charset="0"/>
              </a:rPr>
              <a:t>’</a:t>
            </a:r>
            <a:r>
              <a:rPr lang="fr-FR" sz="3200" dirty="0" smtClean="0">
                <a:solidFill>
                  <a:schemeClr val="bg1"/>
                </a:solidFill>
                <a:latin typeface="Arial" charset="0"/>
                <a:ea typeface="Arial" charset="0"/>
                <a:cs typeface="Arial" charset="0"/>
              </a:rPr>
              <a:t>il est </a:t>
            </a:r>
            <a:r>
              <a:rPr lang="fr-FR" sz="3200" i="1" dirty="0" smtClean="0">
                <a:solidFill>
                  <a:schemeClr val="bg1"/>
                </a:solidFill>
                <a:latin typeface="Arial" charset="0"/>
                <a:ea typeface="Arial" charset="0"/>
                <a:cs typeface="Arial" charset="0"/>
              </a:rPr>
              <a:t>fils d</a:t>
            </a:r>
            <a:r>
              <a:rPr lang="mr-IN" sz="3200" i="1" dirty="0" smtClean="0">
                <a:solidFill>
                  <a:schemeClr val="bg1"/>
                </a:solidFill>
                <a:latin typeface="Arial" charset="0"/>
                <a:ea typeface="Arial" charset="0"/>
                <a:cs typeface="Arial" charset="0"/>
              </a:rPr>
              <a:t>’</a:t>
            </a:r>
            <a:r>
              <a:rPr lang="fr-FR" sz="3200" i="1" dirty="0" err="1" smtClean="0">
                <a:solidFill>
                  <a:schemeClr val="bg1"/>
                </a:solidFill>
                <a:latin typeface="Arial" charset="0"/>
                <a:ea typeface="Arial" charset="0"/>
                <a:cs typeface="Arial" charset="0"/>
              </a:rPr>
              <a:t>Amots</a:t>
            </a:r>
            <a:r>
              <a:rPr lang="fr-FR" sz="3200" i="1" dirty="0" smtClean="0">
                <a:solidFill>
                  <a:schemeClr val="bg1"/>
                </a:solidFill>
                <a:latin typeface="Arial" charset="0"/>
                <a:ea typeface="Arial" charset="0"/>
                <a:cs typeface="Arial" charset="0"/>
              </a:rPr>
              <a:t> </a:t>
            </a:r>
            <a:r>
              <a:rPr lang="fr-FR" sz="3200" dirty="0" smtClean="0">
                <a:solidFill>
                  <a:schemeClr val="bg1"/>
                </a:solidFill>
                <a:latin typeface="Arial" charset="0"/>
                <a:ea typeface="Arial" charset="0"/>
                <a:cs typeface="Arial" charset="0"/>
              </a:rPr>
              <a:t>(= fort , puissant courageux - </a:t>
            </a:r>
            <a:r>
              <a:rPr lang="fr-FR" dirty="0" smtClean="0">
                <a:solidFill>
                  <a:schemeClr val="bg1"/>
                </a:solidFill>
                <a:latin typeface="Arial" charset="0"/>
                <a:ea typeface="Arial" charset="0"/>
                <a:cs typeface="Arial" charset="0"/>
              </a:rPr>
              <a:t>strong 531</a:t>
            </a:r>
            <a:r>
              <a:rPr lang="fr-FR" sz="3200" dirty="0" smtClean="0">
                <a:solidFill>
                  <a:schemeClr val="bg1"/>
                </a:solidFill>
                <a:latin typeface="Arial" charset="0"/>
                <a:ea typeface="Arial" charset="0"/>
                <a:cs typeface="Arial" charset="0"/>
              </a:rPr>
              <a:t>)</a:t>
            </a:r>
            <a:endParaRPr lang="fr-FR" sz="3200" dirty="0">
              <a:solidFill>
                <a:schemeClr val="bg1"/>
              </a:solidFill>
              <a:latin typeface="Arial" charset="0"/>
              <a:ea typeface="Arial" charset="0"/>
              <a:cs typeface="Arial" charset="0"/>
            </a:endParaRPr>
          </a:p>
        </p:txBody>
      </p:sp>
      <p:sp>
        <p:nvSpPr>
          <p:cNvPr id="6" name="ZoneTexte 5"/>
          <p:cNvSpPr txBox="1"/>
          <p:nvPr/>
        </p:nvSpPr>
        <p:spPr>
          <a:xfrm>
            <a:off x="571500" y="3577688"/>
            <a:ext cx="6045200" cy="584775"/>
          </a:xfrm>
          <a:prstGeom prst="rect">
            <a:avLst/>
          </a:prstGeom>
          <a:noFill/>
        </p:spPr>
        <p:txBody>
          <a:bodyPr wrap="square" rtlCol="0">
            <a:spAutoFit/>
          </a:bodyPr>
          <a:lstStyle/>
          <a:p>
            <a:r>
              <a:rPr lang="fr-FR" sz="3200" dirty="0" smtClean="0">
                <a:solidFill>
                  <a:schemeClr val="bg1"/>
                </a:solidFill>
                <a:latin typeface="Arial" charset="0"/>
                <a:ea typeface="Arial" charset="0"/>
                <a:cs typeface="Arial" charset="0"/>
              </a:rPr>
              <a:t>- et qu</a:t>
            </a:r>
            <a:r>
              <a:rPr lang="mr-IN" sz="3200" dirty="0" smtClean="0">
                <a:solidFill>
                  <a:schemeClr val="bg1"/>
                </a:solidFill>
                <a:latin typeface="Arial" charset="0"/>
                <a:ea typeface="Arial" charset="0"/>
                <a:cs typeface="Arial" charset="0"/>
              </a:rPr>
              <a:t>’</a:t>
            </a:r>
            <a:r>
              <a:rPr lang="fr-FR" sz="3200" dirty="0" smtClean="0">
                <a:solidFill>
                  <a:schemeClr val="bg1"/>
                </a:solidFill>
                <a:latin typeface="Arial" charset="0"/>
                <a:ea typeface="Arial" charset="0"/>
                <a:cs typeface="Arial" charset="0"/>
              </a:rPr>
              <a:t>il vécu </a:t>
            </a:r>
            <a:endParaRPr lang="fr-FR" sz="3200" dirty="0">
              <a:solidFill>
                <a:schemeClr val="bg1"/>
              </a:solidFill>
              <a:latin typeface="Arial" charset="0"/>
              <a:ea typeface="Arial" charset="0"/>
              <a:cs typeface="Arial" charset="0"/>
            </a:endParaRPr>
          </a:p>
        </p:txBody>
      </p:sp>
      <p:sp>
        <p:nvSpPr>
          <p:cNvPr id="7" name="ZoneTexte 6"/>
          <p:cNvSpPr txBox="1"/>
          <p:nvPr/>
        </p:nvSpPr>
        <p:spPr>
          <a:xfrm>
            <a:off x="680335" y="4265396"/>
            <a:ext cx="11308465" cy="1077218"/>
          </a:xfrm>
          <a:prstGeom prst="rect">
            <a:avLst/>
          </a:prstGeom>
          <a:noFill/>
        </p:spPr>
        <p:txBody>
          <a:bodyPr wrap="square" rtlCol="0">
            <a:spAutoFit/>
          </a:bodyPr>
          <a:lstStyle/>
          <a:p>
            <a:r>
              <a:rPr lang="mr-IN" sz="3200" dirty="0" smtClean="0">
                <a:solidFill>
                  <a:schemeClr val="bg1"/>
                </a:solidFill>
                <a:latin typeface="Arial" charset="0"/>
                <a:ea typeface="Arial" charset="0"/>
                <a:cs typeface="Arial" charset="0"/>
              </a:rPr>
              <a:t>…</a:t>
            </a:r>
            <a:r>
              <a:rPr lang="fr-FR" sz="3200" dirty="0" smtClean="0">
                <a:solidFill>
                  <a:schemeClr val="bg1"/>
                </a:solidFill>
                <a:latin typeface="Arial" charset="0"/>
                <a:ea typeface="Arial" charset="0"/>
                <a:cs typeface="Arial" charset="0"/>
              </a:rPr>
              <a:t> </a:t>
            </a:r>
            <a:r>
              <a:rPr lang="fr-FR" sz="3200" i="1" dirty="0">
                <a:solidFill>
                  <a:schemeClr val="bg1"/>
                </a:solidFill>
                <a:latin typeface="Arial" charset="0"/>
                <a:ea typeface="Arial" charset="0"/>
                <a:cs typeface="Arial" charset="0"/>
              </a:rPr>
              <a:t>aux jours </a:t>
            </a:r>
            <a:r>
              <a:rPr lang="fr-FR" sz="3200" i="1" dirty="0" smtClean="0">
                <a:solidFill>
                  <a:schemeClr val="bg1"/>
                </a:solidFill>
                <a:latin typeface="Arial" charset="0"/>
                <a:ea typeface="Arial" charset="0"/>
                <a:cs typeface="Arial" charset="0"/>
              </a:rPr>
              <a:t>d</a:t>
            </a:r>
            <a:r>
              <a:rPr lang="mr-IN" sz="3200" i="1" dirty="0" smtClean="0">
                <a:solidFill>
                  <a:schemeClr val="bg1"/>
                </a:solidFill>
                <a:latin typeface="Arial" charset="0"/>
                <a:ea typeface="Arial" charset="0"/>
                <a:cs typeface="Arial" charset="0"/>
              </a:rPr>
              <a:t>’</a:t>
            </a:r>
            <a:r>
              <a:rPr lang="fr-FR" sz="3200" i="1" dirty="0" err="1" smtClean="0">
                <a:solidFill>
                  <a:schemeClr val="bg1"/>
                </a:solidFill>
                <a:latin typeface="Arial" charset="0"/>
                <a:ea typeface="Arial" charset="0"/>
                <a:cs typeface="Arial" charset="0"/>
              </a:rPr>
              <a:t>Ozias</a:t>
            </a:r>
            <a:r>
              <a:rPr lang="fr-FR" sz="3200" i="1" dirty="0">
                <a:solidFill>
                  <a:schemeClr val="bg1"/>
                </a:solidFill>
                <a:latin typeface="Arial" charset="0"/>
                <a:ea typeface="Arial" charset="0"/>
                <a:cs typeface="Arial" charset="0"/>
              </a:rPr>
              <a:t>, de </a:t>
            </a:r>
            <a:r>
              <a:rPr lang="fr-FR" sz="3200" i="1" dirty="0" err="1">
                <a:solidFill>
                  <a:schemeClr val="bg1"/>
                </a:solidFill>
                <a:latin typeface="Arial" charset="0"/>
                <a:ea typeface="Arial" charset="0"/>
                <a:cs typeface="Arial" charset="0"/>
              </a:rPr>
              <a:t>Jotham</a:t>
            </a:r>
            <a:r>
              <a:rPr lang="fr-FR" sz="3200" i="1" dirty="0">
                <a:solidFill>
                  <a:schemeClr val="bg1"/>
                </a:solidFill>
                <a:latin typeface="Arial" charset="0"/>
                <a:ea typeface="Arial" charset="0"/>
                <a:cs typeface="Arial" charset="0"/>
              </a:rPr>
              <a:t>, </a:t>
            </a:r>
            <a:r>
              <a:rPr lang="fr-FR" sz="3200" i="1" dirty="0" smtClean="0">
                <a:solidFill>
                  <a:schemeClr val="bg1"/>
                </a:solidFill>
                <a:latin typeface="Arial" charset="0"/>
                <a:ea typeface="Arial" charset="0"/>
                <a:cs typeface="Arial" charset="0"/>
              </a:rPr>
              <a:t>d</a:t>
            </a:r>
            <a:r>
              <a:rPr lang="mr-IN" sz="3200" i="1" dirty="0" smtClean="0">
                <a:solidFill>
                  <a:schemeClr val="bg1"/>
                </a:solidFill>
                <a:latin typeface="Arial" charset="0"/>
                <a:ea typeface="Arial" charset="0"/>
                <a:cs typeface="Arial" charset="0"/>
              </a:rPr>
              <a:t>’</a:t>
            </a:r>
            <a:r>
              <a:rPr lang="fr-FR" sz="3200" i="1" dirty="0" smtClean="0">
                <a:solidFill>
                  <a:schemeClr val="bg1"/>
                </a:solidFill>
                <a:latin typeface="Arial" charset="0"/>
                <a:ea typeface="Arial" charset="0"/>
                <a:cs typeface="Arial" charset="0"/>
              </a:rPr>
              <a:t>Achaz</a:t>
            </a:r>
            <a:r>
              <a:rPr lang="fr-FR" sz="3200" i="1" dirty="0">
                <a:solidFill>
                  <a:schemeClr val="bg1"/>
                </a:solidFill>
                <a:latin typeface="Arial" charset="0"/>
                <a:ea typeface="Arial" charset="0"/>
                <a:cs typeface="Arial" charset="0"/>
              </a:rPr>
              <a:t>, et </a:t>
            </a:r>
            <a:r>
              <a:rPr lang="fr-FR" sz="3200" i="1" dirty="0" smtClean="0">
                <a:solidFill>
                  <a:schemeClr val="bg1"/>
                </a:solidFill>
                <a:latin typeface="Arial" charset="0"/>
                <a:ea typeface="Arial" charset="0"/>
                <a:cs typeface="Arial" charset="0"/>
              </a:rPr>
              <a:t>d</a:t>
            </a:r>
            <a:r>
              <a:rPr lang="mr-IN" sz="3200" i="1" dirty="0" smtClean="0">
                <a:solidFill>
                  <a:schemeClr val="bg1"/>
                </a:solidFill>
                <a:latin typeface="Arial" charset="0"/>
                <a:ea typeface="Arial" charset="0"/>
                <a:cs typeface="Arial" charset="0"/>
              </a:rPr>
              <a:t>’</a:t>
            </a:r>
            <a:r>
              <a:rPr lang="fr-FR" sz="3200" i="1" dirty="0" smtClean="0">
                <a:solidFill>
                  <a:schemeClr val="bg1"/>
                </a:solidFill>
                <a:latin typeface="Arial" charset="0"/>
                <a:ea typeface="Arial" charset="0"/>
                <a:cs typeface="Arial" charset="0"/>
              </a:rPr>
              <a:t>Ézéchias</a:t>
            </a:r>
            <a:r>
              <a:rPr lang="fr-FR" sz="3200" i="1" dirty="0">
                <a:solidFill>
                  <a:schemeClr val="bg1"/>
                </a:solidFill>
                <a:latin typeface="Arial" charset="0"/>
                <a:ea typeface="Arial" charset="0"/>
                <a:cs typeface="Arial" charset="0"/>
              </a:rPr>
              <a:t>, rois de </a:t>
            </a:r>
            <a:r>
              <a:rPr lang="fr-FR" sz="3200" i="1" dirty="0" smtClean="0">
                <a:solidFill>
                  <a:schemeClr val="bg1"/>
                </a:solidFill>
                <a:latin typeface="Arial" charset="0"/>
                <a:ea typeface="Arial" charset="0"/>
                <a:cs typeface="Arial" charset="0"/>
              </a:rPr>
              <a:t>Juda</a:t>
            </a:r>
            <a:r>
              <a:rPr lang="fr-FR" sz="3200" dirty="0" smtClean="0">
                <a:solidFill>
                  <a:schemeClr val="bg1"/>
                </a:solidFill>
                <a:latin typeface="Arial" charset="0"/>
                <a:ea typeface="Arial" charset="0"/>
                <a:cs typeface="Arial" charset="0"/>
              </a:rPr>
              <a:t>,</a:t>
            </a:r>
            <a:r>
              <a:rPr lang="fr-FR" sz="3200" dirty="0">
                <a:solidFill>
                  <a:schemeClr val="bg1"/>
                </a:solidFill>
                <a:latin typeface="Arial" charset="0"/>
                <a:ea typeface="Arial" charset="0"/>
                <a:cs typeface="Arial" charset="0"/>
              </a:rPr>
              <a:t> </a:t>
            </a:r>
          </a:p>
        </p:txBody>
      </p:sp>
      <p:sp>
        <p:nvSpPr>
          <p:cNvPr id="8" name="ZoneTexte 7"/>
          <p:cNvSpPr txBox="1"/>
          <p:nvPr/>
        </p:nvSpPr>
        <p:spPr>
          <a:xfrm>
            <a:off x="1003300" y="5445546"/>
            <a:ext cx="5803900" cy="584775"/>
          </a:xfrm>
          <a:prstGeom prst="rect">
            <a:avLst/>
          </a:prstGeom>
          <a:noFill/>
        </p:spPr>
        <p:txBody>
          <a:bodyPr wrap="square" rtlCol="0">
            <a:spAutoFit/>
          </a:bodyPr>
          <a:lstStyle/>
          <a:p>
            <a:r>
              <a:rPr lang="pt-BR" sz="3200" dirty="0" err="1" smtClean="0">
                <a:solidFill>
                  <a:schemeClr val="bg1"/>
                </a:solidFill>
                <a:latin typeface="Arial" charset="0"/>
                <a:ea typeface="Arial" charset="0"/>
                <a:cs typeface="Arial" charset="0"/>
              </a:rPr>
              <a:t>soit</a:t>
            </a:r>
            <a:r>
              <a:rPr lang="pt-BR" sz="3200" dirty="0" smtClean="0">
                <a:solidFill>
                  <a:schemeClr val="bg1"/>
                </a:solidFill>
                <a:latin typeface="Arial" charset="0"/>
                <a:ea typeface="Arial" charset="0"/>
                <a:cs typeface="Arial" charset="0"/>
              </a:rPr>
              <a:t> A.C</a:t>
            </a:r>
            <a:r>
              <a:rPr lang="pt-BR" sz="3200" dirty="0">
                <a:solidFill>
                  <a:schemeClr val="bg1"/>
                </a:solidFill>
                <a:latin typeface="Arial" charset="0"/>
                <a:ea typeface="Arial" charset="0"/>
                <a:cs typeface="Arial" charset="0"/>
              </a:rPr>
              <a:t>. 760-700</a:t>
            </a:r>
            <a:r>
              <a:rPr lang="pt-BR" sz="3200" i="1" dirty="0">
                <a:solidFill>
                  <a:schemeClr val="bg1"/>
                </a:solidFill>
                <a:latin typeface="Arial" charset="0"/>
                <a:ea typeface="Arial" charset="0"/>
                <a:cs typeface="Arial" charset="0"/>
              </a:rPr>
              <a:t>, </a:t>
            </a:r>
            <a:r>
              <a:rPr lang="pt-BR" sz="3200" i="1" dirty="0" err="1">
                <a:solidFill>
                  <a:schemeClr val="bg1"/>
                </a:solidFill>
                <a:latin typeface="Arial" charset="0"/>
                <a:ea typeface="Arial" charset="0"/>
                <a:cs typeface="Arial" charset="0"/>
              </a:rPr>
              <a:t>environ</a:t>
            </a:r>
            <a:r>
              <a:rPr lang="pt-BR" sz="3200" i="1" dirty="0">
                <a:solidFill>
                  <a:schemeClr val="bg1"/>
                </a:solidFill>
                <a:latin typeface="Arial" charset="0"/>
                <a:ea typeface="Arial" charset="0"/>
                <a:cs typeface="Arial" charset="0"/>
              </a:rPr>
              <a:t>.</a:t>
            </a:r>
            <a:endParaRPr lang="fr-FR" sz="3200" dirty="0">
              <a:solidFill>
                <a:schemeClr val="bg1"/>
              </a:solidFill>
              <a:latin typeface="Arial" charset="0"/>
              <a:ea typeface="Arial" charset="0"/>
              <a:cs typeface="Arial" charset="0"/>
            </a:endParaRPr>
          </a:p>
        </p:txBody>
      </p:sp>
      <p:sp>
        <p:nvSpPr>
          <p:cNvPr id="9" name="ZoneTexte 8"/>
          <p:cNvSpPr txBox="1"/>
          <p:nvPr/>
        </p:nvSpPr>
        <p:spPr>
          <a:xfrm>
            <a:off x="571500" y="529678"/>
            <a:ext cx="8851900" cy="584775"/>
          </a:xfrm>
          <a:prstGeom prst="rect">
            <a:avLst/>
          </a:prstGeom>
          <a:noFill/>
        </p:spPr>
        <p:txBody>
          <a:bodyPr wrap="square" rtlCol="0">
            <a:spAutoFit/>
          </a:bodyPr>
          <a:lstStyle/>
          <a:p>
            <a:r>
              <a:rPr lang="fr-FR" sz="3200" spc="600" dirty="0" smtClean="0">
                <a:solidFill>
                  <a:schemeClr val="bg1"/>
                </a:solidFill>
                <a:latin typeface="Arial" charset="0"/>
                <a:ea typeface="Arial" charset="0"/>
                <a:cs typeface="Arial" charset="0"/>
              </a:rPr>
              <a:t>ESAÏE</a:t>
            </a:r>
            <a:endParaRPr lang="fr-FR" sz="3200" dirty="0">
              <a:solidFill>
                <a:schemeClr val="bg1"/>
              </a:solidFill>
              <a:latin typeface="Arial" charset="0"/>
              <a:ea typeface="Arial" charset="0"/>
              <a:cs typeface="Arial" charset="0"/>
            </a:endParaRPr>
          </a:p>
        </p:txBody>
      </p:sp>
      <p:sp>
        <p:nvSpPr>
          <p:cNvPr id="11" name="Ellipse 10"/>
          <p:cNvSpPr/>
          <p:nvPr/>
        </p:nvSpPr>
        <p:spPr>
          <a:xfrm>
            <a:off x="11521440" y="6151418"/>
            <a:ext cx="567641" cy="5343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t>5</a:t>
            </a:r>
          </a:p>
        </p:txBody>
      </p:sp>
    </p:spTree>
    <p:extLst>
      <p:ext uri="{BB962C8B-B14F-4D97-AF65-F5344CB8AC3E}">
        <p14:creationId xmlns:p14="http://schemas.microsoft.com/office/powerpoint/2010/main" val="4923920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9"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dissolv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dissolve">
                                      <p:cBhvr>
                                        <p:cTn id="2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P spid="7" grpId="0"/>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ZoneTexte 2"/>
          <p:cNvSpPr txBox="1"/>
          <p:nvPr/>
        </p:nvSpPr>
        <p:spPr>
          <a:xfrm>
            <a:off x="975785" y="3128085"/>
            <a:ext cx="9237359" cy="523220"/>
          </a:xfrm>
          <a:prstGeom prst="rect">
            <a:avLst/>
          </a:prstGeom>
          <a:noFill/>
        </p:spPr>
        <p:txBody>
          <a:bodyPr wrap="square" rtlCol="0">
            <a:spAutoFit/>
          </a:bodyPr>
          <a:lstStyle/>
          <a:p>
            <a:r>
              <a:rPr lang="fr-FR" sz="2800" dirty="0" smtClean="0">
                <a:solidFill>
                  <a:schemeClr val="bg1"/>
                </a:solidFill>
                <a:ea typeface="Georgia" charset="0"/>
                <a:cs typeface="Georgia" charset="0"/>
              </a:rPr>
              <a:t>Martin </a:t>
            </a:r>
            <a:r>
              <a:rPr lang="fr-FR" sz="2800" dirty="0">
                <a:solidFill>
                  <a:schemeClr val="bg1"/>
                </a:solidFill>
                <a:ea typeface="Georgia" charset="0"/>
                <a:cs typeface="Georgia" charset="0"/>
              </a:rPr>
              <a:t>Luther a écrit : </a:t>
            </a:r>
            <a:endParaRPr lang="fr-FR" sz="2800" dirty="0" smtClean="0">
              <a:solidFill>
                <a:schemeClr val="bg1"/>
              </a:solidFill>
              <a:ea typeface="Georgia" charset="0"/>
              <a:cs typeface="Georgia" charset="0"/>
            </a:endParaRPr>
          </a:p>
        </p:txBody>
      </p:sp>
      <p:sp>
        <p:nvSpPr>
          <p:cNvPr id="2" name="ZoneTexte 1"/>
          <p:cNvSpPr txBox="1"/>
          <p:nvPr/>
        </p:nvSpPr>
        <p:spPr>
          <a:xfrm>
            <a:off x="975785" y="1394469"/>
            <a:ext cx="10545654" cy="954107"/>
          </a:xfrm>
          <a:prstGeom prst="rect">
            <a:avLst/>
          </a:prstGeom>
          <a:noFill/>
        </p:spPr>
        <p:txBody>
          <a:bodyPr wrap="square" rtlCol="0">
            <a:spAutoFit/>
          </a:bodyPr>
          <a:lstStyle/>
          <a:p>
            <a:r>
              <a:rPr lang="fr-FR" sz="2800" dirty="0">
                <a:solidFill>
                  <a:schemeClr val="bg1"/>
                </a:solidFill>
                <a:ea typeface="Georgia" charset="0"/>
                <a:cs typeface="Georgia" charset="0"/>
              </a:rPr>
              <a:t>Pour </a:t>
            </a:r>
            <a:r>
              <a:rPr lang="fr-FR" sz="2800" dirty="0" smtClean="0">
                <a:solidFill>
                  <a:schemeClr val="bg1"/>
                </a:solidFill>
                <a:ea typeface="Georgia" charset="0"/>
                <a:cs typeface="Georgia" charset="0"/>
              </a:rPr>
              <a:t>apprécier </a:t>
            </a:r>
            <a:r>
              <a:rPr lang="fr-FR" sz="2800" dirty="0">
                <a:solidFill>
                  <a:schemeClr val="bg1"/>
                </a:solidFill>
                <a:ea typeface="Georgia" charset="0"/>
                <a:cs typeface="Georgia" charset="0"/>
              </a:rPr>
              <a:t>la valeur de la </a:t>
            </a:r>
            <a:r>
              <a:rPr lang="fr-FR" sz="2800" dirty="0" smtClean="0">
                <a:solidFill>
                  <a:schemeClr val="bg1"/>
                </a:solidFill>
                <a:ea typeface="Georgia" charset="0"/>
                <a:cs typeface="Georgia" charset="0"/>
              </a:rPr>
              <a:t>rédemption</a:t>
            </a:r>
            <a:r>
              <a:rPr lang="fr-FR" sz="2800" dirty="0">
                <a:solidFill>
                  <a:schemeClr val="bg1"/>
                </a:solidFill>
                <a:ea typeface="Georgia" charset="0"/>
                <a:cs typeface="Georgia" charset="0"/>
              </a:rPr>
              <a:t>, il </a:t>
            </a:r>
            <a:r>
              <a:rPr lang="fr-FR" sz="2800" dirty="0" smtClean="0">
                <a:solidFill>
                  <a:schemeClr val="bg1"/>
                </a:solidFill>
                <a:ea typeface="Georgia" charset="0"/>
                <a:cs typeface="Georgia" charset="0"/>
              </a:rPr>
              <a:t>nous est indispensable de </a:t>
            </a:r>
            <a:r>
              <a:rPr lang="fr-FR" sz="2800" dirty="0">
                <a:solidFill>
                  <a:schemeClr val="bg1"/>
                </a:solidFill>
                <a:ea typeface="Georgia" charset="0"/>
                <a:cs typeface="Georgia" charset="0"/>
              </a:rPr>
              <a:t>comprendre ce </a:t>
            </a:r>
            <a:r>
              <a:rPr lang="fr-FR" sz="2800" dirty="0" smtClean="0">
                <a:solidFill>
                  <a:schemeClr val="bg1"/>
                </a:solidFill>
                <a:ea typeface="Georgia" charset="0"/>
                <a:cs typeface="Georgia" charset="0"/>
              </a:rPr>
              <a:t>qu</a:t>
            </a:r>
            <a:r>
              <a:rPr lang="mr-IN" sz="2800" dirty="0" smtClean="0">
                <a:solidFill>
                  <a:schemeClr val="bg1"/>
                </a:solidFill>
                <a:ea typeface="Georgia" charset="0"/>
                <a:cs typeface="Georgia" charset="0"/>
              </a:rPr>
              <a:t>’</a:t>
            </a:r>
            <a:r>
              <a:rPr lang="fr-FR" sz="2800" dirty="0" smtClean="0">
                <a:solidFill>
                  <a:schemeClr val="bg1"/>
                </a:solidFill>
                <a:ea typeface="Georgia" charset="0"/>
                <a:cs typeface="Georgia" charset="0"/>
              </a:rPr>
              <a:t>elle </a:t>
            </a:r>
            <a:r>
              <a:rPr lang="fr-FR" sz="2800" dirty="0">
                <a:solidFill>
                  <a:schemeClr val="bg1"/>
                </a:solidFill>
                <a:ea typeface="Georgia" charset="0"/>
                <a:cs typeface="Georgia" charset="0"/>
              </a:rPr>
              <a:t>a </a:t>
            </a:r>
            <a:r>
              <a:rPr lang="fr-FR" sz="2800" dirty="0" smtClean="0">
                <a:solidFill>
                  <a:schemeClr val="bg1"/>
                </a:solidFill>
                <a:ea typeface="Georgia" charset="0"/>
                <a:cs typeface="Georgia" charset="0"/>
              </a:rPr>
              <a:t>coûté</a:t>
            </a:r>
            <a:r>
              <a:rPr lang="fr-FR" sz="2800" dirty="0">
                <a:solidFill>
                  <a:schemeClr val="bg1"/>
                </a:solidFill>
                <a:ea typeface="Georgia" charset="0"/>
                <a:cs typeface="Georgia" charset="0"/>
              </a:rPr>
              <a:t>. </a:t>
            </a:r>
          </a:p>
        </p:txBody>
      </p:sp>
      <p:sp>
        <p:nvSpPr>
          <p:cNvPr id="6" name="ZoneTexte 5"/>
          <p:cNvSpPr txBox="1"/>
          <p:nvPr/>
        </p:nvSpPr>
        <p:spPr>
          <a:xfrm>
            <a:off x="1101390" y="431791"/>
            <a:ext cx="9511822" cy="523220"/>
          </a:xfrm>
          <a:prstGeom prst="rect">
            <a:avLst/>
          </a:prstGeom>
          <a:noFill/>
          <a:ln>
            <a:solidFill>
              <a:schemeClr val="bg1"/>
            </a:solidFill>
          </a:ln>
        </p:spPr>
        <p:txBody>
          <a:bodyPr wrap="square" rtlCol="0">
            <a:spAutoFit/>
          </a:bodyPr>
          <a:lstStyle/>
          <a:p>
            <a:r>
              <a:rPr lang="fr-FR" sz="2800" dirty="0" smtClean="0">
                <a:solidFill>
                  <a:schemeClr val="bg1">
                    <a:lumMod val="95000"/>
                  </a:schemeClr>
                </a:solidFill>
                <a:ea typeface="Colonna MT" charset="0"/>
                <a:cs typeface="Colonna MT" charset="0"/>
              </a:rPr>
              <a:t>A RETENIR</a:t>
            </a:r>
            <a:endParaRPr lang="fr-FR" sz="2800" dirty="0">
              <a:solidFill>
                <a:schemeClr val="bg1">
                  <a:lumMod val="95000"/>
                </a:schemeClr>
              </a:solidFill>
              <a:ea typeface="Colonna MT" charset="0"/>
              <a:cs typeface="Colonna MT" charset="0"/>
            </a:endParaRPr>
          </a:p>
        </p:txBody>
      </p:sp>
      <p:sp>
        <p:nvSpPr>
          <p:cNvPr id="5" name="ZoneTexte 4"/>
          <p:cNvSpPr txBox="1"/>
          <p:nvPr/>
        </p:nvSpPr>
        <p:spPr>
          <a:xfrm>
            <a:off x="975785" y="3786638"/>
            <a:ext cx="10545655" cy="523220"/>
          </a:xfrm>
          <a:prstGeom prst="rect">
            <a:avLst/>
          </a:prstGeom>
          <a:noFill/>
        </p:spPr>
        <p:txBody>
          <a:bodyPr wrap="square" rtlCol="0">
            <a:spAutoFit/>
          </a:bodyPr>
          <a:lstStyle/>
          <a:p>
            <a:r>
              <a:rPr lang="fr-FR" sz="2800" i="1" dirty="0" smtClean="0">
                <a:solidFill>
                  <a:schemeClr val="bg1"/>
                </a:solidFill>
                <a:ea typeface="Georgia" charset="0"/>
                <a:cs typeface="Georgia" charset="0"/>
              </a:rPr>
              <a:t>Seigneur </a:t>
            </a:r>
            <a:r>
              <a:rPr lang="fr-FR" sz="2800" i="1" dirty="0">
                <a:solidFill>
                  <a:schemeClr val="bg1"/>
                </a:solidFill>
                <a:ea typeface="Georgia" charset="0"/>
                <a:cs typeface="Georgia" charset="0"/>
              </a:rPr>
              <a:t>Jésus, tu es ma justice, je suis le </a:t>
            </a:r>
            <a:r>
              <a:rPr lang="fr-FR" sz="2800" i="1" dirty="0" smtClean="0">
                <a:solidFill>
                  <a:schemeClr val="bg1"/>
                </a:solidFill>
                <a:ea typeface="Georgia" charset="0"/>
                <a:cs typeface="Georgia" charset="0"/>
              </a:rPr>
              <a:t>péché que tu as porté</a:t>
            </a:r>
            <a:r>
              <a:rPr lang="fr-FR" sz="2800" i="1" dirty="0">
                <a:solidFill>
                  <a:schemeClr val="bg1"/>
                </a:solidFill>
                <a:ea typeface="Georgia" charset="0"/>
                <a:cs typeface="Georgia" charset="0"/>
              </a:rPr>
              <a:t> ; </a:t>
            </a:r>
            <a:endParaRPr lang="fr-FR" sz="2800" i="1" dirty="0" smtClean="0">
              <a:solidFill>
                <a:schemeClr val="bg1"/>
              </a:solidFill>
              <a:ea typeface="Georgia" charset="0"/>
              <a:cs typeface="Georgia" charset="0"/>
            </a:endParaRPr>
          </a:p>
        </p:txBody>
      </p:sp>
      <p:sp>
        <p:nvSpPr>
          <p:cNvPr id="7" name="ZoneTexte 6"/>
          <p:cNvSpPr txBox="1"/>
          <p:nvPr/>
        </p:nvSpPr>
        <p:spPr>
          <a:xfrm>
            <a:off x="975785" y="4445191"/>
            <a:ext cx="10588862" cy="954107"/>
          </a:xfrm>
          <a:prstGeom prst="rect">
            <a:avLst/>
          </a:prstGeom>
          <a:noFill/>
        </p:spPr>
        <p:txBody>
          <a:bodyPr wrap="square" rtlCol="0">
            <a:spAutoFit/>
          </a:bodyPr>
          <a:lstStyle/>
          <a:p>
            <a:r>
              <a:rPr lang="fr-FR" sz="2800" i="1" dirty="0" smtClean="0">
                <a:solidFill>
                  <a:schemeClr val="bg1"/>
                </a:solidFill>
                <a:ea typeface="Georgia" charset="0"/>
                <a:cs typeface="Georgia" charset="0"/>
              </a:rPr>
              <a:t>Tu </a:t>
            </a:r>
            <a:r>
              <a:rPr lang="fr-FR" sz="2800" i="1" dirty="0">
                <a:solidFill>
                  <a:schemeClr val="bg1"/>
                </a:solidFill>
                <a:ea typeface="Georgia" charset="0"/>
                <a:cs typeface="Georgia" charset="0"/>
              </a:rPr>
              <a:t>as pris sur toi ce qui était à moi et tu as pourtant placé sur moi ce qui était à toi ! </a:t>
            </a:r>
          </a:p>
        </p:txBody>
      </p:sp>
      <p:sp>
        <p:nvSpPr>
          <p:cNvPr id="8" name="ZoneTexte 7"/>
          <p:cNvSpPr txBox="1"/>
          <p:nvPr/>
        </p:nvSpPr>
        <p:spPr>
          <a:xfrm>
            <a:off x="975785" y="5534631"/>
            <a:ext cx="10588862" cy="954107"/>
          </a:xfrm>
          <a:prstGeom prst="rect">
            <a:avLst/>
          </a:prstGeom>
          <a:noFill/>
        </p:spPr>
        <p:txBody>
          <a:bodyPr wrap="square" rtlCol="0">
            <a:spAutoFit/>
          </a:bodyPr>
          <a:lstStyle/>
          <a:p>
            <a:r>
              <a:rPr lang="fr-FR" sz="2800" i="1" dirty="0" smtClean="0">
                <a:solidFill>
                  <a:schemeClr val="bg1"/>
                </a:solidFill>
                <a:ea typeface="Georgia" charset="0"/>
                <a:cs typeface="Georgia" charset="0"/>
              </a:rPr>
              <a:t>Tu </a:t>
            </a:r>
            <a:r>
              <a:rPr lang="fr-FR" sz="2800" i="1" dirty="0">
                <a:solidFill>
                  <a:schemeClr val="bg1"/>
                </a:solidFill>
                <a:ea typeface="Georgia" charset="0"/>
                <a:cs typeface="Georgia" charset="0"/>
              </a:rPr>
              <a:t>es devenu ce que tu </a:t>
            </a:r>
            <a:r>
              <a:rPr lang="fr-FR" sz="2800" i="1" dirty="0" smtClean="0">
                <a:solidFill>
                  <a:schemeClr val="bg1"/>
                </a:solidFill>
                <a:ea typeface="Georgia" charset="0"/>
                <a:cs typeface="Georgia" charset="0"/>
              </a:rPr>
              <a:t>n</a:t>
            </a:r>
            <a:r>
              <a:rPr lang="mr-IN" sz="2800" i="1" dirty="0" smtClean="0">
                <a:solidFill>
                  <a:schemeClr val="bg1"/>
                </a:solidFill>
                <a:ea typeface="Georgia" charset="0"/>
                <a:cs typeface="Georgia" charset="0"/>
              </a:rPr>
              <a:t>’</a:t>
            </a:r>
            <a:r>
              <a:rPr lang="fr-FR" sz="2800" i="1" dirty="0" smtClean="0">
                <a:solidFill>
                  <a:schemeClr val="bg1"/>
                </a:solidFill>
                <a:ea typeface="Georgia" charset="0"/>
                <a:cs typeface="Georgia" charset="0"/>
              </a:rPr>
              <a:t>étais </a:t>
            </a:r>
            <a:r>
              <a:rPr lang="fr-FR" sz="2800" i="1" dirty="0">
                <a:solidFill>
                  <a:schemeClr val="bg1"/>
                </a:solidFill>
                <a:ea typeface="Georgia" charset="0"/>
                <a:cs typeface="Georgia" charset="0"/>
              </a:rPr>
              <a:t>pas afin que je devienne ce que je </a:t>
            </a:r>
            <a:r>
              <a:rPr lang="fr-FR" sz="2800" i="1" dirty="0" smtClean="0">
                <a:solidFill>
                  <a:schemeClr val="bg1"/>
                </a:solidFill>
                <a:ea typeface="Georgia" charset="0"/>
                <a:cs typeface="Georgia" charset="0"/>
              </a:rPr>
              <a:t>n</a:t>
            </a:r>
            <a:r>
              <a:rPr lang="mr-IN" sz="2800" i="1" dirty="0" smtClean="0">
                <a:solidFill>
                  <a:schemeClr val="bg1"/>
                </a:solidFill>
                <a:ea typeface="Georgia" charset="0"/>
                <a:cs typeface="Georgia" charset="0"/>
              </a:rPr>
              <a:t>’</a:t>
            </a:r>
            <a:r>
              <a:rPr lang="fr-FR" sz="2800" i="1" dirty="0" smtClean="0">
                <a:solidFill>
                  <a:schemeClr val="bg1"/>
                </a:solidFill>
                <a:ea typeface="Georgia" charset="0"/>
                <a:cs typeface="Georgia" charset="0"/>
              </a:rPr>
              <a:t>étais </a:t>
            </a:r>
            <a:r>
              <a:rPr lang="fr-FR" sz="2800" i="1" dirty="0">
                <a:solidFill>
                  <a:schemeClr val="bg1"/>
                </a:solidFill>
                <a:ea typeface="Georgia" charset="0"/>
                <a:cs typeface="Georgia" charset="0"/>
              </a:rPr>
              <a:t>pas </a:t>
            </a:r>
            <a:r>
              <a:rPr lang="fr-FR" sz="2800" i="1" dirty="0" smtClean="0">
                <a:solidFill>
                  <a:schemeClr val="bg1"/>
                </a:solidFill>
                <a:ea typeface="Georgia" charset="0"/>
                <a:cs typeface="Georgia" charset="0"/>
              </a:rPr>
              <a:t>!</a:t>
            </a:r>
            <a:endParaRPr lang="fr-FR" sz="2800" i="1" dirty="0">
              <a:solidFill>
                <a:schemeClr val="bg1"/>
              </a:solidFill>
              <a:ea typeface="Georgia" charset="0"/>
              <a:cs typeface="Georgia" charset="0"/>
            </a:endParaRPr>
          </a:p>
        </p:txBody>
      </p:sp>
      <p:sp>
        <p:nvSpPr>
          <p:cNvPr id="9" name="Ellipse 8"/>
          <p:cNvSpPr/>
          <p:nvPr/>
        </p:nvSpPr>
        <p:spPr>
          <a:xfrm>
            <a:off x="11412188" y="6139543"/>
            <a:ext cx="676894" cy="5462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t>50</a:t>
            </a:r>
            <a:endParaRPr lang="fr-FR" dirty="0"/>
          </a:p>
        </p:txBody>
      </p:sp>
    </p:spTree>
    <p:extLst>
      <p:ext uri="{BB962C8B-B14F-4D97-AF65-F5344CB8AC3E}">
        <p14:creationId xmlns:p14="http://schemas.microsoft.com/office/powerpoint/2010/main" val="14424408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12" presetClass="entr" presetSubtype="4"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p:tgtEl>
                                          <p:spTgt spid="3"/>
                                        </p:tgtEl>
                                        <p:attrNameLst>
                                          <p:attrName>ppt_y</p:attrName>
                                        </p:attrNameLst>
                                      </p:cBhvr>
                                      <p:tavLst>
                                        <p:tav tm="0">
                                          <p:val>
                                            <p:strVal val="#ppt_y+#ppt_h*1.125000"/>
                                          </p:val>
                                        </p:tav>
                                        <p:tav tm="100000">
                                          <p:val>
                                            <p:strVal val="#ppt_y"/>
                                          </p:val>
                                        </p:tav>
                                      </p:tavLst>
                                    </p:anim>
                                    <p:animEffect transition="in" filter="wipe(up)">
                                      <p:cBhvr>
                                        <p:cTn id="15" dur="500"/>
                                        <p:tgtEl>
                                          <p:spTgt spid="3"/>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500"/>
                                        <p:tgtEl>
                                          <p:spTgt spid="5"/>
                                        </p:tgtEl>
                                        <p:attrNameLst>
                                          <p:attrName>ppt_y</p:attrName>
                                        </p:attrNameLst>
                                      </p:cBhvr>
                                      <p:tavLst>
                                        <p:tav tm="0">
                                          <p:val>
                                            <p:strVal val="#ppt_y+#ppt_h*1.125000"/>
                                          </p:val>
                                        </p:tav>
                                        <p:tav tm="100000">
                                          <p:val>
                                            <p:strVal val="#ppt_y"/>
                                          </p:val>
                                        </p:tav>
                                      </p:tavLst>
                                    </p:anim>
                                    <p:animEffect transition="in" filter="wipe(up)">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2" presetClass="entr" presetSubtype="4" fill="hold" grpId="0" nodeType="click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500"/>
                                        <p:tgtEl>
                                          <p:spTgt spid="7"/>
                                        </p:tgtEl>
                                        <p:attrNameLst>
                                          <p:attrName>ppt_y</p:attrName>
                                        </p:attrNameLst>
                                      </p:cBhvr>
                                      <p:tavLst>
                                        <p:tav tm="0">
                                          <p:val>
                                            <p:strVal val="#ppt_y+#ppt_h*1.125000"/>
                                          </p:val>
                                        </p:tav>
                                        <p:tav tm="100000">
                                          <p:val>
                                            <p:strVal val="#ppt_y"/>
                                          </p:val>
                                        </p:tav>
                                      </p:tavLst>
                                    </p:anim>
                                    <p:animEffect transition="in" filter="wipe(up)">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p:tgtEl>
                                          <p:spTgt spid="8"/>
                                        </p:tgtEl>
                                        <p:attrNameLst>
                                          <p:attrName>ppt_y</p:attrName>
                                        </p:attrNameLst>
                                      </p:cBhvr>
                                      <p:tavLst>
                                        <p:tav tm="0">
                                          <p:val>
                                            <p:strVal val="#ppt_y+#ppt_h*1.125000"/>
                                          </p:val>
                                        </p:tav>
                                        <p:tav tm="100000">
                                          <p:val>
                                            <p:strVal val="#ppt_y"/>
                                          </p:val>
                                        </p:tav>
                                      </p:tavLst>
                                    </p:anim>
                                    <p:animEffect transition="in" filter="wipe(up)">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5" grpId="0"/>
      <p:bldP spid="7" grpId="0"/>
      <p:bldP spid="8"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6" name="ZoneTexte 5"/>
          <p:cNvSpPr txBox="1"/>
          <p:nvPr/>
        </p:nvSpPr>
        <p:spPr>
          <a:xfrm>
            <a:off x="1248102" y="850763"/>
            <a:ext cx="9770821" cy="2864374"/>
          </a:xfrm>
          <a:prstGeom prst="rect">
            <a:avLst/>
          </a:prstGeom>
          <a:noFill/>
          <a:ln>
            <a:solidFill>
              <a:schemeClr val="bg1"/>
            </a:solidFill>
          </a:ln>
        </p:spPr>
        <p:txBody>
          <a:bodyPr wrap="square" rtlCol="0">
            <a:spAutoFit/>
          </a:bodyPr>
          <a:lstStyle/>
          <a:p>
            <a:pPr algn="ctr"/>
            <a:r>
              <a:rPr lang="fr-FR" sz="3200" dirty="0" smtClean="0">
                <a:solidFill>
                  <a:schemeClr val="bg1">
                    <a:lumMod val="95000"/>
                  </a:schemeClr>
                </a:solidFill>
                <a:latin typeface="Zapfino" charset="0"/>
                <a:ea typeface="Zapfino" charset="0"/>
                <a:cs typeface="Zapfino" charset="0"/>
              </a:rPr>
              <a:t>JE VOUS REMERCIE DE VOTRE ATTENTION</a:t>
            </a:r>
            <a:endParaRPr lang="fr-FR" sz="3200" dirty="0">
              <a:solidFill>
                <a:schemeClr val="bg1">
                  <a:lumMod val="95000"/>
                </a:schemeClr>
              </a:solidFill>
              <a:latin typeface="Zapfino" charset="0"/>
              <a:ea typeface="Zapfino" charset="0"/>
              <a:cs typeface="Zapfino" charset="0"/>
            </a:endParaRPr>
          </a:p>
        </p:txBody>
      </p:sp>
      <p:sp>
        <p:nvSpPr>
          <p:cNvPr id="7" name="ZoneTexte 6"/>
          <p:cNvSpPr txBox="1"/>
          <p:nvPr/>
        </p:nvSpPr>
        <p:spPr>
          <a:xfrm>
            <a:off x="520505" y="4579417"/>
            <a:ext cx="11226017" cy="1384995"/>
          </a:xfrm>
          <a:prstGeom prst="rect">
            <a:avLst/>
          </a:prstGeom>
          <a:noFill/>
          <a:ln>
            <a:solidFill>
              <a:schemeClr val="bg1"/>
            </a:solidFill>
          </a:ln>
        </p:spPr>
        <p:txBody>
          <a:bodyPr wrap="square" rtlCol="0">
            <a:spAutoFit/>
          </a:bodyPr>
          <a:lstStyle/>
          <a:p>
            <a:pPr algn="just"/>
            <a:r>
              <a:rPr lang="fr-FR" sz="2800" dirty="0">
                <a:solidFill>
                  <a:schemeClr val="bg1"/>
                </a:solidFill>
                <a:ea typeface="Book Antiqua" charset="0"/>
                <a:cs typeface="Book Antiqua" charset="0"/>
              </a:rPr>
              <a:t>Celui qui a </a:t>
            </a:r>
            <a:r>
              <a:rPr lang="fr-FR" sz="2800" dirty="0" smtClean="0">
                <a:solidFill>
                  <a:schemeClr val="bg1"/>
                </a:solidFill>
                <a:ea typeface="Book Antiqua" charset="0"/>
                <a:cs typeface="Book Antiqua" charset="0"/>
              </a:rPr>
              <a:t>présenté un sujet aussi précieux, </a:t>
            </a:r>
            <a:r>
              <a:rPr lang="fr-FR" sz="2800" dirty="0">
                <a:solidFill>
                  <a:schemeClr val="bg1"/>
                </a:solidFill>
                <a:ea typeface="Book Antiqua" charset="0"/>
                <a:cs typeface="Book Antiqua" charset="0"/>
              </a:rPr>
              <a:t>demande à chacun de ceux qui en prendront connaissance, de la commisération pour toutes les fautes et lacunes qui peuvent s’y trouver et qui ne sont attribuables </a:t>
            </a:r>
            <a:r>
              <a:rPr lang="fr-FR" sz="2800" u="sng" dirty="0">
                <a:solidFill>
                  <a:schemeClr val="bg1"/>
                </a:solidFill>
                <a:ea typeface="Book Antiqua" charset="0"/>
                <a:cs typeface="Book Antiqua" charset="0"/>
              </a:rPr>
              <a:t>qu’à lui</a:t>
            </a:r>
            <a:r>
              <a:rPr lang="fr-FR" sz="2800" dirty="0">
                <a:solidFill>
                  <a:schemeClr val="bg1"/>
                </a:solidFill>
                <a:ea typeface="Book Antiqua" charset="0"/>
                <a:cs typeface="Book Antiqua" charset="0"/>
              </a:rPr>
              <a:t>.</a:t>
            </a:r>
          </a:p>
        </p:txBody>
      </p:sp>
      <p:sp>
        <p:nvSpPr>
          <p:cNvPr id="2" name="ZoneTexte 1"/>
          <p:cNvSpPr txBox="1"/>
          <p:nvPr/>
        </p:nvSpPr>
        <p:spPr>
          <a:xfrm>
            <a:off x="8524568" y="6243484"/>
            <a:ext cx="3221954" cy="276999"/>
          </a:xfrm>
          <a:prstGeom prst="rect">
            <a:avLst/>
          </a:prstGeom>
          <a:noFill/>
        </p:spPr>
        <p:txBody>
          <a:bodyPr wrap="square" rtlCol="0">
            <a:spAutoFit/>
          </a:bodyPr>
          <a:lstStyle/>
          <a:p>
            <a:pPr algn="r"/>
            <a:r>
              <a:rPr lang="fr-FR" sz="1200" dirty="0" smtClean="0">
                <a:solidFill>
                  <a:schemeClr val="bg1"/>
                </a:solidFill>
                <a:latin typeface="Bookman Old Style" charset="0"/>
                <a:ea typeface="Bookman Old Style" charset="0"/>
                <a:cs typeface="Bookman Old Style" charset="0"/>
              </a:rPr>
              <a:t>M. C.  BALS  Août 2020 </a:t>
            </a:r>
            <a:endParaRPr lang="fr-FR" sz="1200" dirty="0">
              <a:solidFill>
                <a:schemeClr val="bg1"/>
              </a:solidFill>
              <a:latin typeface="Bookman Old Style" charset="0"/>
              <a:ea typeface="Bookman Old Style" charset="0"/>
              <a:cs typeface="Bookman Old Style" charset="0"/>
            </a:endParaRPr>
          </a:p>
        </p:txBody>
      </p:sp>
    </p:spTree>
    <p:extLst>
      <p:ext uri="{BB962C8B-B14F-4D97-AF65-F5344CB8AC3E}">
        <p14:creationId xmlns:p14="http://schemas.microsoft.com/office/powerpoint/2010/main" val="30650369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368426532"/>
              </p:ext>
            </p:extLst>
          </p:nvPr>
        </p:nvGraphicFramePr>
        <p:xfrm>
          <a:off x="79022" y="41741"/>
          <a:ext cx="12112977" cy="6856920"/>
        </p:xfrm>
        <a:graphic>
          <a:graphicData uri="http://schemas.openxmlformats.org/drawingml/2006/table">
            <a:tbl>
              <a:tblPr firstRow="1" bandRow="1">
                <a:tableStyleId>{5C22544A-7EE6-4342-B048-85BDC9FD1C3A}</a:tableStyleId>
              </a:tblPr>
              <a:tblGrid>
                <a:gridCol w="2576043"/>
                <a:gridCol w="1938969"/>
                <a:gridCol w="1718631"/>
                <a:gridCol w="5879334"/>
              </a:tblGrid>
              <a:tr h="766503">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3600" dirty="0" smtClean="0">
                          <a:solidFill>
                            <a:schemeClr val="bg1"/>
                          </a:solidFill>
                          <a:latin typeface="Big Caslon Medium" charset="0"/>
                          <a:ea typeface="Big Caslon Medium" charset="0"/>
                          <a:cs typeface="Big Caslon Medium" charset="0"/>
                        </a:rPr>
                        <a:t>PLAN GENERAL DU LIVRE</a:t>
                      </a:r>
                    </a:p>
                  </a:txBody>
                  <a:tcPr>
                    <a:solidFill>
                      <a:schemeClr val="accent1">
                        <a:lumMod val="75000"/>
                      </a:schemeClr>
                    </a:solidFill>
                  </a:tcPr>
                </a:tc>
                <a:tc hMerge="1">
                  <a:txBody>
                    <a:bodyPr/>
                    <a:lstStyle/>
                    <a:p>
                      <a:endParaRPr lang="fr-FR" dirty="0"/>
                    </a:p>
                  </a:txBody>
                  <a:tcPr/>
                </a:tc>
                <a:tc hMerge="1">
                  <a:txBody>
                    <a:bodyPr/>
                    <a:lstStyle/>
                    <a:p>
                      <a:endParaRPr lang="fr-FR" dirty="0"/>
                    </a:p>
                  </a:txBody>
                  <a:tcPr/>
                </a:tc>
                <a:tc hMerge="1">
                  <a:txBody>
                    <a:bodyPr/>
                    <a:lstStyle/>
                    <a:p>
                      <a:endParaRPr lang="fr-FR" dirty="0"/>
                    </a:p>
                  </a:txBody>
                  <a:tcPr/>
                </a:tc>
              </a:tr>
              <a:tr h="733937">
                <a:tc rowSpan="4">
                  <a:txBody>
                    <a:bodyPr/>
                    <a:lstStyle/>
                    <a:p>
                      <a:pPr algn="ctr"/>
                      <a:r>
                        <a:rPr lang="fr-FR" sz="2400" dirty="0" smtClean="0">
                          <a:solidFill>
                            <a:schemeClr val="bg1"/>
                          </a:solidFill>
                          <a:latin typeface="Big Caslon Medium" charset="0"/>
                          <a:ea typeface="Big Caslon Medium" charset="0"/>
                          <a:cs typeface="Big Caslon Medium" charset="0"/>
                        </a:rPr>
                        <a:t>1</a:t>
                      </a:r>
                      <a:r>
                        <a:rPr lang="fr-FR" sz="2400" baseline="30000" dirty="0" smtClean="0">
                          <a:solidFill>
                            <a:schemeClr val="bg1"/>
                          </a:solidFill>
                          <a:latin typeface="Big Caslon Medium" charset="0"/>
                          <a:ea typeface="Big Caslon Medium" charset="0"/>
                          <a:cs typeface="Big Caslon Medium" charset="0"/>
                        </a:rPr>
                        <a:t>ère</a:t>
                      </a:r>
                      <a:r>
                        <a:rPr lang="fr-FR" sz="2400" baseline="0" dirty="0" smtClean="0">
                          <a:solidFill>
                            <a:schemeClr val="bg1"/>
                          </a:solidFill>
                          <a:latin typeface="Big Caslon Medium" charset="0"/>
                          <a:ea typeface="Big Caslon Medium" charset="0"/>
                          <a:cs typeface="Big Caslon Medium" charset="0"/>
                        </a:rPr>
                        <a:t> PARTIE</a:t>
                      </a:r>
                    </a:p>
                    <a:p>
                      <a:r>
                        <a:rPr lang="fr-FR" sz="2400" baseline="0" dirty="0" smtClean="0">
                          <a:solidFill>
                            <a:schemeClr val="bg1"/>
                          </a:solidFill>
                          <a:latin typeface="Big Caslon Medium" charset="0"/>
                          <a:ea typeface="Big Caslon Medium" charset="0"/>
                          <a:cs typeface="Big Caslon Medium" charset="0"/>
                        </a:rPr>
                        <a:t>Dieu s</a:t>
                      </a:r>
                      <a:r>
                        <a:rPr lang="mr-IN" sz="2400" baseline="0" dirty="0" smtClean="0">
                          <a:solidFill>
                            <a:schemeClr val="bg1"/>
                          </a:solidFill>
                          <a:latin typeface="Big Caslon Medium" charset="0"/>
                          <a:ea typeface="Big Caslon Medium" charset="0"/>
                          <a:cs typeface="Big Caslon Medium" charset="0"/>
                        </a:rPr>
                        <a:t>’</a:t>
                      </a:r>
                      <a:r>
                        <a:rPr lang="fr-FR" sz="2400" baseline="0" dirty="0" smtClean="0">
                          <a:solidFill>
                            <a:schemeClr val="bg1"/>
                          </a:solidFill>
                          <a:latin typeface="Big Caslon Medium" charset="0"/>
                          <a:ea typeface="Big Caslon Medium" charset="0"/>
                          <a:cs typeface="Big Caslon Medium" charset="0"/>
                        </a:rPr>
                        <a:t>apprête à juger: contexte historique et montée en puissance de l</a:t>
                      </a:r>
                      <a:r>
                        <a:rPr lang="mr-IN" sz="2400" baseline="0" dirty="0" smtClean="0">
                          <a:solidFill>
                            <a:schemeClr val="bg1"/>
                          </a:solidFill>
                          <a:latin typeface="Big Caslon Medium" charset="0"/>
                          <a:ea typeface="Big Caslon Medium" charset="0"/>
                          <a:cs typeface="Big Caslon Medium" charset="0"/>
                        </a:rPr>
                        <a:t>’</a:t>
                      </a:r>
                      <a:r>
                        <a:rPr lang="fr-FR" sz="2400" baseline="0" dirty="0" smtClean="0">
                          <a:solidFill>
                            <a:schemeClr val="bg1"/>
                          </a:solidFill>
                          <a:latin typeface="Big Caslon Medium" charset="0"/>
                          <a:ea typeface="Big Caslon Medium" charset="0"/>
                          <a:cs typeface="Big Caslon Medium" charset="0"/>
                        </a:rPr>
                        <a:t>Assyrie</a:t>
                      </a:r>
                      <a:endParaRPr lang="fr-FR" sz="24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c rowSpan="4">
                  <a:txBody>
                    <a:bodyPr/>
                    <a:lstStyle/>
                    <a:p>
                      <a:pPr algn="ctr"/>
                      <a:r>
                        <a:rPr lang="fr-FR" sz="2800" b="1" dirty="0" smtClean="0">
                          <a:solidFill>
                            <a:schemeClr val="bg1"/>
                          </a:solidFill>
                          <a:latin typeface="Big Caslon Medium" charset="0"/>
                          <a:ea typeface="Big Caslon Medium" charset="0"/>
                          <a:cs typeface="Big Caslon Medium" charset="0"/>
                        </a:rPr>
                        <a:t> Chapitres </a:t>
                      </a:r>
                    </a:p>
                    <a:p>
                      <a:pPr algn="ctr"/>
                      <a:r>
                        <a:rPr lang="fr-FR" sz="2800" b="1" dirty="0" smtClean="0">
                          <a:solidFill>
                            <a:schemeClr val="bg1"/>
                          </a:solidFill>
                          <a:latin typeface="Big Caslon Medium" charset="0"/>
                          <a:ea typeface="Big Caslon Medium" charset="0"/>
                          <a:cs typeface="Big Caslon Medium" charset="0"/>
                        </a:rPr>
                        <a:t>1</a:t>
                      </a:r>
                      <a:r>
                        <a:rPr lang="fr-FR" sz="2800" dirty="0" smtClean="0">
                          <a:solidFill>
                            <a:schemeClr val="bg1"/>
                          </a:solidFill>
                          <a:latin typeface="Big Caslon Medium" charset="0"/>
                          <a:ea typeface="Big Caslon Medium" charset="0"/>
                          <a:cs typeface="Big Caslon Medium" charset="0"/>
                        </a:rPr>
                        <a:t> à</a:t>
                      </a:r>
                      <a:r>
                        <a:rPr lang="fr-FR" sz="2800" baseline="0" dirty="0" smtClean="0">
                          <a:solidFill>
                            <a:schemeClr val="bg1"/>
                          </a:solidFill>
                          <a:latin typeface="Big Caslon Medium" charset="0"/>
                          <a:ea typeface="Big Caslon Medium" charset="0"/>
                          <a:cs typeface="Big Caslon Medium" charset="0"/>
                        </a:rPr>
                        <a:t> 39</a:t>
                      </a:r>
                    </a:p>
                    <a:p>
                      <a:endParaRPr lang="fr-FR" sz="2800" baseline="0" dirty="0" smtClean="0">
                        <a:solidFill>
                          <a:schemeClr val="bg1"/>
                        </a:solidFill>
                        <a:latin typeface="Big Caslon Medium" charset="0"/>
                        <a:ea typeface="Big Caslon Medium" charset="0"/>
                        <a:cs typeface="Big Caslon Medium" charset="0"/>
                      </a:endParaRPr>
                    </a:p>
                  </a:txBody>
                  <a:tcPr>
                    <a:solidFill>
                      <a:schemeClr val="accent1">
                        <a:lumMod val="75000"/>
                      </a:schemeClr>
                    </a:solidFill>
                  </a:tcPr>
                </a:tc>
                <a:tc>
                  <a:txBody>
                    <a:bodyPr/>
                    <a:lstStyle/>
                    <a:p>
                      <a:r>
                        <a:rPr lang="fr-FR" sz="2800" kern="1200" dirty="0" smtClean="0">
                          <a:solidFill>
                            <a:schemeClr val="bg1"/>
                          </a:solidFill>
                          <a:effectLst/>
                          <a:latin typeface="Big Caslon Medium" charset="0"/>
                          <a:ea typeface="Big Caslon Medium" charset="0"/>
                          <a:cs typeface="Big Caslon Medium" charset="0"/>
                        </a:rPr>
                        <a:t>1 à 12</a:t>
                      </a:r>
                      <a:r>
                        <a:rPr lang="fr-FR" sz="2800" dirty="0" smtClean="0">
                          <a:solidFill>
                            <a:schemeClr val="bg1"/>
                          </a:solidFill>
                          <a:effectLst/>
                          <a:latin typeface="Big Caslon Medium" charset="0"/>
                          <a:ea typeface="Big Caslon Medium" charset="0"/>
                          <a:cs typeface="Big Caslon Medium" charset="0"/>
                        </a:rPr>
                        <a:t> </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c>
                  <a:txBody>
                    <a:bodyPr/>
                    <a:lstStyle/>
                    <a:p>
                      <a:r>
                        <a:rPr lang="fr-FR" sz="2800" kern="1200" dirty="0" smtClean="0">
                          <a:solidFill>
                            <a:schemeClr val="bg1"/>
                          </a:solidFill>
                          <a:effectLst/>
                          <a:latin typeface="Big Caslon Medium" charset="0"/>
                          <a:ea typeface="Big Caslon Medium" charset="0"/>
                          <a:cs typeface="Big Caslon Medium" charset="0"/>
                        </a:rPr>
                        <a:t>Prophéties au sujet de Juda </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r>
              <a:tr h="733937">
                <a:tc vMerge="1">
                  <a:txBody>
                    <a:bodyPr/>
                    <a:lstStyle/>
                    <a:p>
                      <a:endParaRPr lang="fr-FR" dirty="0"/>
                    </a:p>
                  </a:txBody>
                  <a:tcPr/>
                </a:tc>
                <a:tc vMerge="1">
                  <a:txBody>
                    <a:bodyPr/>
                    <a:lstStyle/>
                    <a:p>
                      <a:endParaRPr lang="fr-FR" dirty="0"/>
                    </a:p>
                  </a:txBody>
                  <a:tcPr/>
                </a:tc>
                <a:tc>
                  <a:txBody>
                    <a:bodyPr/>
                    <a:lstStyle/>
                    <a:p>
                      <a:r>
                        <a:rPr lang="fr-FR" sz="2800" kern="1200" dirty="0" smtClean="0">
                          <a:solidFill>
                            <a:schemeClr val="bg1"/>
                          </a:solidFill>
                          <a:effectLst/>
                          <a:latin typeface="Big Caslon Medium" charset="0"/>
                          <a:ea typeface="Big Caslon Medium" charset="0"/>
                          <a:cs typeface="Big Caslon Medium" charset="0"/>
                        </a:rPr>
                        <a:t>13 à 27</a:t>
                      </a:r>
                      <a:r>
                        <a:rPr lang="fr-FR" sz="2800" dirty="0" smtClean="0">
                          <a:solidFill>
                            <a:schemeClr val="bg1"/>
                          </a:solidFill>
                          <a:effectLst/>
                          <a:latin typeface="Big Caslon Medium" charset="0"/>
                          <a:ea typeface="Big Caslon Medium" charset="0"/>
                          <a:cs typeface="Big Caslon Medium" charset="0"/>
                        </a:rPr>
                        <a:t> </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c>
                  <a:txBody>
                    <a:bodyPr/>
                    <a:lstStyle/>
                    <a:p>
                      <a:r>
                        <a:rPr lang="fr-FR" sz="2800" kern="1200" dirty="0" smtClean="0">
                          <a:solidFill>
                            <a:schemeClr val="bg1"/>
                          </a:solidFill>
                          <a:effectLst/>
                          <a:latin typeface="Big Caslon Medium" charset="0"/>
                          <a:ea typeface="Big Caslon Medium" charset="0"/>
                          <a:cs typeface="Big Caslon Medium" charset="0"/>
                        </a:rPr>
                        <a:t>Prophéties concernant les Nations </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r>
              <a:tr h="934463">
                <a:tc vMerge="1">
                  <a:txBody>
                    <a:bodyPr/>
                    <a:lstStyle/>
                    <a:p>
                      <a:endParaRPr lang="fr-FR" dirty="0"/>
                    </a:p>
                  </a:txBody>
                  <a:tcPr/>
                </a:tc>
                <a:tc vMerge="1">
                  <a:txBody>
                    <a:bodyPr/>
                    <a:lstStyle/>
                    <a:p>
                      <a:endParaRPr lang="fr-FR" dirty="0"/>
                    </a:p>
                  </a:txBody>
                  <a:tcPr/>
                </a:tc>
                <a:tc>
                  <a:txBody>
                    <a:bodyPr/>
                    <a:lstStyle/>
                    <a:p>
                      <a:r>
                        <a:rPr lang="fr-FR" sz="2800" dirty="0" smtClean="0">
                          <a:solidFill>
                            <a:schemeClr val="bg1"/>
                          </a:solidFill>
                          <a:latin typeface="Big Caslon Medium" charset="0"/>
                          <a:ea typeface="Big Caslon Medium" charset="0"/>
                          <a:cs typeface="Big Caslon Medium" charset="0"/>
                        </a:rPr>
                        <a:t>28 à 35</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c>
                  <a:txBody>
                    <a:bodyPr/>
                    <a:lstStyle/>
                    <a:p>
                      <a:r>
                        <a:rPr lang="fr-FR" sz="2800" kern="1200" dirty="0" smtClean="0">
                          <a:solidFill>
                            <a:schemeClr val="bg1"/>
                          </a:solidFill>
                          <a:effectLst/>
                          <a:latin typeface="Big Caslon Medium" charset="0"/>
                          <a:ea typeface="Big Caslon Medium" charset="0"/>
                          <a:cs typeface="Big Caslon Medium" charset="0"/>
                        </a:rPr>
                        <a:t>Avertissements prophétiques sur Ephraïm et Juda</a:t>
                      </a:r>
                      <a:r>
                        <a:rPr lang="fr-FR" sz="2800" dirty="0" smtClean="0">
                          <a:solidFill>
                            <a:schemeClr val="bg1"/>
                          </a:solidFill>
                          <a:effectLst/>
                          <a:latin typeface="Big Caslon Medium" charset="0"/>
                          <a:ea typeface="Big Caslon Medium" charset="0"/>
                          <a:cs typeface="Big Caslon Medium" charset="0"/>
                        </a:rPr>
                        <a:t> </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r>
              <a:tr h="934463">
                <a:tc vMerge="1">
                  <a:txBody>
                    <a:bodyPr/>
                    <a:lstStyle/>
                    <a:p>
                      <a:endParaRPr lang="fr-FR" dirty="0"/>
                    </a:p>
                  </a:txBody>
                  <a:tcPr/>
                </a:tc>
                <a:tc vMerge="1">
                  <a:txBody>
                    <a:bodyPr/>
                    <a:lstStyle/>
                    <a:p>
                      <a:endParaRPr lang="fr-FR" dirty="0"/>
                    </a:p>
                  </a:txBody>
                  <a:tcPr/>
                </a:tc>
                <a:tc>
                  <a:txBody>
                    <a:bodyPr/>
                    <a:lstStyle/>
                    <a:p>
                      <a:r>
                        <a:rPr lang="fr-FR" sz="2800" kern="1200" dirty="0" smtClean="0">
                          <a:solidFill>
                            <a:schemeClr val="bg1"/>
                          </a:solidFill>
                          <a:effectLst/>
                          <a:latin typeface="Big Caslon Medium" charset="0"/>
                          <a:ea typeface="Big Caslon Medium" charset="0"/>
                          <a:cs typeface="Big Caslon Medium" charset="0"/>
                        </a:rPr>
                        <a:t>36 à 39</a:t>
                      </a:r>
                      <a:r>
                        <a:rPr lang="fr-FR" sz="2800" dirty="0" smtClean="0">
                          <a:solidFill>
                            <a:schemeClr val="bg1"/>
                          </a:solidFill>
                          <a:effectLst/>
                          <a:latin typeface="Big Caslon Medium" charset="0"/>
                          <a:ea typeface="Big Caslon Medium" charset="0"/>
                          <a:cs typeface="Big Caslon Medium" charset="0"/>
                        </a:rPr>
                        <a:t> </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c>
                  <a:txBody>
                    <a:bodyPr/>
                    <a:lstStyle/>
                    <a:p>
                      <a:r>
                        <a:rPr lang="fr-FR" sz="2800" kern="1200" dirty="0" smtClean="0">
                          <a:solidFill>
                            <a:schemeClr val="bg1"/>
                          </a:solidFill>
                          <a:effectLst/>
                          <a:latin typeface="Big Caslon Medium" charset="0"/>
                          <a:ea typeface="Big Caslon Medium" charset="0"/>
                          <a:cs typeface="Big Caslon Medium" charset="0"/>
                        </a:rPr>
                        <a:t>Parenthèse historique : invasion de </a:t>
                      </a:r>
                      <a:r>
                        <a:rPr lang="fr-FR" sz="2800" kern="1200" dirty="0" err="1" smtClean="0">
                          <a:solidFill>
                            <a:schemeClr val="bg1"/>
                          </a:solidFill>
                          <a:effectLst/>
                          <a:latin typeface="Big Caslon Medium" charset="0"/>
                          <a:ea typeface="Big Caslon Medium" charset="0"/>
                          <a:cs typeface="Big Caslon Medium" charset="0"/>
                        </a:rPr>
                        <a:t>Sanchérib</a:t>
                      </a:r>
                      <a:r>
                        <a:rPr lang="fr-FR" sz="2800" kern="1200" dirty="0" smtClean="0">
                          <a:solidFill>
                            <a:schemeClr val="bg1"/>
                          </a:solidFill>
                          <a:effectLst/>
                          <a:latin typeface="Big Caslon Medium" charset="0"/>
                          <a:ea typeface="Big Caslon Medium" charset="0"/>
                          <a:cs typeface="Big Caslon Medium" charset="0"/>
                        </a:rPr>
                        <a:t> et maladie d</a:t>
                      </a:r>
                      <a:r>
                        <a:rPr lang="mr-IN" sz="2800" kern="1200" dirty="0" smtClean="0">
                          <a:solidFill>
                            <a:schemeClr val="bg1"/>
                          </a:solidFill>
                          <a:effectLst/>
                          <a:latin typeface="Big Caslon Medium" charset="0"/>
                          <a:ea typeface="Big Caslon Medium" charset="0"/>
                          <a:cs typeface="Big Caslon Medium" charset="0"/>
                        </a:rPr>
                        <a:t>’</a:t>
                      </a:r>
                      <a:r>
                        <a:rPr lang="fr-FR" sz="2800" kern="1200" dirty="0" smtClean="0">
                          <a:solidFill>
                            <a:schemeClr val="bg1"/>
                          </a:solidFill>
                          <a:effectLst/>
                          <a:latin typeface="Big Caslon Medium" charset="0"/>
                          <a:ea typeface="Big Caslon Medium" charset="0"/>
                          <a:cs typeface="Big Caslon Medium" charset="0"/>
                        </a:rPr>
                        <a:t>Ezéchias </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r>
              <a:tr h="934463">
                <a:tc rowSpan="3">
                  <a:txBody>
                    <a:bodyPr/>
                    <a:lstStyle/>
                    <a:p>
                      <a:pPr algn="ctr"/>
                      <a:r>
                        <a:rPr lang="fr-FR" sz="2400" dirty="0" smtClean="0">
                          <a:solidFill>
                            <a:schemeClr val="bg1"/>
                          </a:solidFill>
                          <a:latin typeface="Big Caslon Medium" charset="0"/>
                          <a:ea typeface="Big Caslon Medium" charset="0"/>
                          <a:cs typeface="Big Caslon Medium" charset="0"/>
                        </a:rPr>
                        <a:t>2</a:t>
                      </a:r>
                      <a:r>
                        <a:rPr lang="fr-FR" sz="2400" baseline="30000" dirty="0" smtClean="0">
                          <a:solidFill>
                            <a:schemeClr val="bg1"/>
                          </a:solidFill>
                          <a:latin typeface="Big Caslon Medium" charset="0"/>
                          <a:ea typeface="Big Caslon Medium" charset="0"/>
                          <a:cs typeface="Big Caslon Medium" charset="0"/>
                        </a:rPr>
                        <a:t>ème</a:t>
                      </a:r>
                      <a:r>
                        <a:rPr lang="fr-FR" sz="2400" dirty="0" smtClean="0">
                          <a:solidFill>
                            <a:schemeClr val="bg1"/>
                          </a:solidFill>
                          <a:latin typeface="Big Caslon Medium" charset="0"/>
                          <a:ea typeface="Big Caslon Medium" charset="0"/>
                          <a:cs typeface="Big Caslon Medium" charset="0"/>
                        </a:rPr>
                        <a:t> </a:t>
                      </a:r>
                      <a:r>
                        <a:rPr lang="fr-FR" sz="2400" baseline="0" dirty="0" smtClean="0">
                          <a:solidFill>
                            <a:schemeClr val="bg1"/>
                          </a:solidFill>
                          <a:latin typeface="Big Caslon Medium" charset="0"/>
                          <a:ea typeface="Big Caslon Medium" charset="0"/>
                          <a:cs typeface="Big Caslon Medium" charset="0"/>
                        </a:rPr>
                        <a:t>PARTIE</a:t>
                      </a:r>
                      <a:endParaRPr lang="fr-FR" sz="2400" dirty="0" smtClean="0">
                        <a:solidFill>
                          <a:schemeClr val="bg1"/>
                        </a:solidFill>
                        <a:latin typeface="Big Caslon Medium" charset="0"/>
                        <a:ea typeface="Big Caslon Medium" charset="0"/>
                        <a:cs typeface="Big Caslon Medium" charset="0"/>
                      </a:endParaRPr>
                    </a:p>
                    <a:p>
                      <a:r>
                        <a:rPr lang="fr-FR" sz="2400" dirty="0" smtClean="0">
                          <a:solidFill>
                            <a:schemeClr val="bg1"/>
                          </a:solidFill>
                          <a:latin typeface="Big Caslon Medium" charset="0"/>
                          <a:ea typeface="Big Caslon Medium" charset="0"/>
                          <a:cs typeface="Big Caslon Medium" charset="0"/>
                        </a:rPr>
                        <a:t>Dieu réconforte son peuple au milieu des souffrances occasionnées par le jugement</a:t>
                      </a:r>
                      <a:endParaRPr lang="fr-FR" sz="24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c rowSpan="3">
                  <a:txBody>
                    <a:bodyPr/>
                    <a:lstStyle/>
                    <a:p>
                      <a:pPr algn="ctr"/>
                      <a:r>
                        <a:rPr lang="fr-FR" sz="2800" b="1" dirty="0" smtClean="0">
                          <a:solidFill>
                            <a:schemeClr val="bg1"/>
                          </a:solidFill>
                          <a:latin typeface="Big Caslon Medium" charset="0"/>
                          <a:ea typeface="Big Caslon Medium" charset="0"/>
                          <a:cs typeface="Big Caslon Medium" charset="0"/>
                        </a:rPr>
                        <a:t>Chapitres </a:t>
                      </a:r>
                      <a:r>
                        <a:rPr lang="fr-FR" sz="2800" dirty="0" smtClean="0">
                          <a:solidFill>
                            <a:schemeClr val="bg1"/>
                          </a:solidFill>
                          <a:latin typeface="Big Caslon Medium" charset="0"/>
                          <a:ea typeface="Big Caslon Medium" charset="0"/>
                          <a:cs typeface="Big Caslon Medium" charset="0"/>
                        </a:rPr>
                        <a:t>40 à</a:t>
                      </a:r>
                      <a:r>
                        <a:rPr lang="fr-FR" sz="2800" baseline="0" dirty="0" smtClean="0">
                          <a:solidFill>
                            <a:schemeClr val="bg1"/>
                          </a:solidFill>
                          <a:latin typeface="Big Caslon Medium" charset="0"/>
                          <a:ea typeface="Big Caslon Medium" charset="0"/>
                          <a:cs typeface="Big Caslon Medium" charset="0"/>
                        </a:rPr>
                        <a:t> </a:t>
                      </a:r>
                      <a:r>
                        <a:rPr lang="fr-FR" sz="2800" dirty="0" smtClean="0">
                          <a:solidFill>
                            <a:schemeClr val="bg1"/>
                          </a:solidFill>
                          <a:latin typeface="Big Caslon Medium" charset="0"/>
                          <a:ea typeface="Big Caslon Medium" charset="0"/>
                          <a:cs typeface="Big Caslon Medium" charset="0"/>
                        </a:rPr>
                        <a:t>66</a:t>
                      </a:r>
                    </a:p>
                    <a:p>
                      <a:endParaRPr lang="fr-FR" sz="2800" dirty="0" smtClean="0">
                        <a:solidFill>
                          <a:schemeClr val="bg1"/>
                        </a:solidFill>
                        <a:latin typeface="Big Caslon Medium" charset="0"/>
                        <a:ea typeface="Big Caslon Medium" charset="0"/>
                        <a:cs typeface="Big Caslon Medium" charset="0"/>
                      </a:endParaRPr>
                    </a:p>
                  </a:txBody>
                  <a:tcPr>
                    <a:solidFill>
                      <a:schemeClr val="accent1">
                        <a:lumMod val="75000"/>
                      </a:schemeClr>
                    </a:solidFill>
                  </a:tcPr>
                </a:tc>
                <a:tc>
                  <a:txBody>
                    <a:bodyPr/>
                    <a:lstStyle/>
                    <a:p>
                      <a:r>
                        <a:rPr lang="fr-FR" sz="2800" kern="1200" dirty="0" smtClean="0">
                          <a:solidFill>
                            <a:schemeClr val="bg1"/>
                          </a:solidFill>
                          <a:effectLst/>
                          <a:latin typeface="Big Caslon Medium" charset="0"/>
                          <a:ea typeface="Big Caslon Medium" charset="0"/>
                          <a:cs typeface="Big Caslon Medium" charset="0"/>
                        </a:rPr>
                        <a:t>40 à</a:t>
                      </a:r>
                      <a:r>
                        <a:rPr lang="fr-FR" sz="2800" kern="1200" baseline="0" dirty="0" smtClean="0">
                          <a:solidFill>
                            <a:schemeClr val="bg1"/>
                          </a:solidFill>
                          <a:effectLst/>
                          <a:latin typeface="Big Caslon Medium" charset="0"/>
                          <a:ea typeface="Big Caslon Medium" charset="0"/>
                          <a:cs typeface="Big Caslon Medium" charset="0"/>
                        </a:rPr>
                        <a:t> </a:t>
                      </a:r>
                      <a:r>
                        <a:rPr lang="fr-FR" sz="2800" kern="1200" dirty="0" smtClean="0">
                          <a:solidFill>
                            <a:schemeClr val="bg1"/>
                          </a:solidFill>
                          <a:effectLst/>
                          <a:latin typeface="Big Caslon Medium" charset="0"/>
                          <a:ea typeface="Big Caslon Medium" charset="0"/>
                          <a:cs typeface="Big Caslon Medium" charset="0"/>
                        </a:rPr>
                        <a:t>48</a:t>
                      </a:r>
                      <a:r>
                        <a:rPr lang="fr-FR" sz="2800" dirty="0" smtClean="0">
                          <a:solidFill>
                            <a:schemeClr val="bg1"/>
                          </a:solidFill>
                          <a:effectLst/>
                          <a:latin typeface="Big Caslon Medium" charset="0"/>
                          <a:ea typeface="Big Caslon Medium" charset="0"/>
                          <a:cs typeface="Big Caslon Medium" charset="0"/>
                        </a:rPr>
                        <a:t> </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c>
                  <a:txBody>
                    <a:bodyPr/>
                    <a:lstStyle/>
                    <a:p>
                      <a:r>
                        <a:rPr lang="fr-FR" sz="2800" kern="1200" dirty="0" smtClean="0">
                          <a:solidFill>
                            <a:schemeClr val="bg1"/>
                          </a:solidFill>
                          <a:effectLst/>
                          <a:latin typeface="Big Caslon Medium" charset="0"/>
                          <a:ea typeface="Big Caslon Medium" charset="0"/>
                          <a:cs typeface="Big Caslon Medium" charset="0"/>
                        </a:rPr>
                        <a:t>Grandeur et transcendance de Dieu </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r>
              <a:tr h="844031">
                <a:tc vMerge="1">
                  <a:txBody>
                    <a:bodyPr/>
                    <a:lstStyle/>
                    <a:p>
                      <a:endParaRPr lang="fr-FR" dirty="0"/>
                    </a:p>
                  </a:txBody>
                  <a:tcPr/>
                </a:tc>
                <a:tc vMerge="1">
                  <a:txBody>
                    <a:bodyPr/>
                    <a:lstStyle/>
                    <a:p>
                      <a:endParaRPr lang="fr-FR" dirty="0"/>
                    </a:p>
                  </a:txBody>
                  <a:tcPr/>
                </a:tc>
                <a:tc>
                  <a:txBody>
                    <a:bodyPr/>
                    <a:lstStyle/>
                    <a:p>
                      <a:r>
                        <a:rPr lang="fr-FR" sz="2800" kern="1200" dirty="0" smtClean="0">
                          <a:solidFill>
                            <a:schemeClr val="bg1"/>
                          </a:solidFill>
                          <a:effectLst/>
                          <a:latin typeface="Big Caslon Medium" charset="0"/>
                          <a:ea typeface="Big Caslon Medium" charset="0"/>
                          <a:cs typeface="Big Caslon Medium" charset="0"/>
                        </a:rPr>
                        <a:t>49 à 57</a:t>
                      </a:r>
                      <a:r>
                        <a:rPr lang="fr-FR" sz="2800" dirty="0" smtClean="0">
                          <a:solidFill>
                            <a:schemeClr val="bg1"/>
                          </a:solidFill>
                          <a:effectLst/>
                          <a:latin typeface="Big Caslon Medium" charset="0"/>
                          <a:ea typeface="Big Caslon Medium" charset="0"/>
                          <a:cs typeface="Big Caslon Medium" charset="0"/>
                        </a:rPr>
                        <a:t> </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fr-FR" sz="2800" kern="1200" dirty="0" smtClean="0">
                          <a:solidFill>
                            <a:schemeClr val="bg1"/>
                          </a:solidFill>
                          <a:effectLst/>
                          <a:latin typeface="Big Caslon Medium" charset="0"/>
                          <a:ea typeface="Big Caslon Medium" charset="0"/>
                          <a:cs typeface="Big Caslon Medium" charset="0"/>
                        </a:rPr>
                        <a:t>Souffrance du Serviteur de l</a:t>
                      </a:r>
                      <a:r>
                        <a:rPr lang="mr-IN" sz="2800" kern="1200" dirty="0" smtClean="0">
                          <a:solidFill>
                            <a:schemeClr val="bg1"/>
                          </a:solidFill>
                          <a:effectLst/>
                          <a:latin typeface="Big Caslon Medium" charset="0"/>
                          <a:ea typeface="Big Caslon Medium" charset="0"/>
                          <a:cs typeface="Big Caslon Medium" charset="0"/>
                        </a:rPr>
                        <a:t>’</a:t>
                      </a:r>
                      <a:r>
                        <a:rPr lang="fr-FR" sz="2800" kern="1200" dirty="0" smtClean="0">
                          <a:solidFill>
                            <a:schemeClr val="bg1"/>
                          </a:solidFill>
                          <a:effectLst/>
                          <a:latin typeface="Big Caslon Medium" charset="0"/>
                          <a:ea typeface="Big Caslon Medium" charset="0"/>
                          <a:cs typeface="Big Caslon Medium" charset="0"/>
                        </a:rPr>
                        <a:t>Eternel</a:t>
                      </a:r>
                      <a:r>
                        <a:rPr lang="fr-FR" sz="2800" dirty="0" smtClean="0">
                          <a:solidFill>
                            <a:schemeClr val="bg1"/>
                          </a:solidFill>
                          <a:effectLst/>
                          <a:latin typeface="Big Caslon Medium" charset="0"/>
                          <a:ea typeface="Big Caslon Medium" charset="0"/>
                          <a:cs typeface="Big Caslon Medium" charset="0"/>
                        </a:rPr>
                        <a:t> </a:t>
                      </a:r>
                    </a:p>
                    <a:p>
                      <a:pPr marL="0" lvl="0" indent="0" algn="l">
                        <a:spcAft>
                          <a:spcPts val="0"/>
                        </a:spcAft>
                        <a:buFont typeface="+mj-lt"/>
                        <a:buNone/>
                      </a:pPr>
                      <a:endParaRPr lang="fr-FR" sz="2800" dirty="0">
                        <a:solidFill>
                          <a:schemeClr val="bg1"/>
                        </a:solidFill>
                        <a:effectLst/>
                        <a:latin typeface="Big Caslon Medium" charset="0"/>
                        <a:ea typeface="Big Caslon Medium" charset="0"/>
                        <a:cs typeface="Big Caslon Medium" charset="0"/>
                      </a:endParaRPr>
                    </a:p>
                  </a:txBody>
                  <a:tcPr marL="68580" marR="68580" marT="0" marB="0">
                    <a:solidFill>
                      <a:schemeClr val="accent1">
                        <a:lumMod val="75000"/>
                      </a:schemeClr>
                    </a:solidFill>
                  </a:tcPr>
                </a:tc>
              </a:tr>
              <a:tr h="934463">
                <a:tc vMerge="1">
                  <a:txBody>
                    <a:bodyPr/>
                    <a:lstStyle/>
                    <a:p>
                      <a:endParaRPr lang="fr-FR" dirty="0"/>
                    </a:p>
                  </a:txBody>
                  <a:tcPr/>
                </a:tc>
                <a:tc vMerge="1">
                  <a:txBody>
                    <a:bodyPr/>
                    <a:lstStyle/>
                    <a:p>
                      <a:endParaRPr lang="fr-FR" dirty="0"/>
                    </a:p>
                  </a:txBody>
                  <a:tcPr/>
                </a:tc>
                <a:tc>
                  <a:txBody>
                    <a:bodyPr/>
                    <a:lstStyle/>
                    <a:p>
                      <a:r>
                        <a:rPr lang="fr-FR" sz="2800" kern="1200" dirty="0" smtClean="0">
                          <a:solidFill>
                            <a:schemeClr val="bg1"/>
                          </a:solidFill>
                          <a:effectLst/>
                          <a:latin typeface="Big Caslon Medium" charset="0"/>
                          <a:ea typeface="Big Caslon Medium" charset="0"/>
                          <a:cs typeface="Big Caslon Medium" charset="0"/>
                        </a:rPr>
                        <a:t>58 à 66</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c>
                  <a:txBody>
                    <a:bodyPr/>
                    <a:lstStyle/>
                    <a:p>
                      <a:r>
                        <a:rPr lang="fr-FR" sz="2800" kern="1200" dirty="0" smtClean="0">
                          <a:solidFill>
                            <a:schemeClr val="bg1"/>
                          </a:solidFill>
                          <a:effectLst/>
                          <a:latin typeface="Big Caslon Medium" charset="0"/>
                          <a:ea typeface="Big Caslon Medium" charset="0"/>
                          <a:cs typeface="Big Caslon Medium" charset="0"/>
                        </a:rPr>
                        <a:t>Exhortations et prophéties finales</a:t>
                      </a:r>
                      <a:r>
                        <a:rPr lang="fr-FR" sz="2800" dirty="0" smtClean="0">
                          <a:solidFill>
                            <a:schemeClr val="bg1"/>
                          </a:solidFill>
                          <a:effectLst/>
                          <a:latin typeface="Big Caslon Medium" charset="0"/>
                          <a:ea typeface="Big Caslon Medium" charset="0"/>
                          <a:cs typeface="Big Caslon Medium" charset="0"/>
                        </a:rPr>
                        <a:t> après le retour de l</a:t>
                      </a:r>
                      <a:r>
                        <a:rPr lang="mr-IN" sz="2800" dirty="0" smtClean="0">
                          <a:solidFill>
                            <a:schemeClr val="bg1"/>
                          </a:solidFill>
                          <a:effectLst/>
                          <a:latin typeface="Big Caslon Medium" charset="0"/>
                          <a:ea typeface="Big Caslon Medium" charset="0"/>
                          <a:cs typeface="Big Caslon Medium" charset="0"/>
                        </a:rPr>
                        <a:t>’</a:t>
                      </a:r>
                      <a:r>
                        <a:rPr lang="fr-FR" sz="2800" dirty="0" smtClean="0">
                          <a:solidFill>
                            <a:schemeClr val="bg1"/>
                          </a:solidFill>
                          <a:effectLst/>
                          <a:latin typeface="Big Caslon Medium" charset="0"/>
                          <a:ea typeface="Big Caslon Medium" charset="0"/>
                          <a:cs typeface="Big Caslon Medium" charset="0"/>
                        </a:rPr>
                        <a:t>Exil</a:t>
                      </a:r>
                      <a:endParaRPr lang="fr-FR" sz="2800" dirty="0">
                        <a:solidFill>
                          <a:schemeClr val="bg1"/>
                        </a:solidFill>
                        <a:latin typeface="Big Caslon Medium" charset="0"/>
                        <a:ea typeface="Big Caslon Medium" charset="0"/>
                        <a:cs typeface="Big Caslon Medium" charset="0"/>
                      </a:endParaRPr>
                    </a:p>
                  </a:txBody>
                  <a:tcPr>
                    <a:solidFill>
                      <a:schemeClr val="accent1">
                        <a:lumMod val="75000"/>
                      </a:schemeClr>
                    </a:solidFill>
                  </a:tcPr>
                </a:tc>
              </a:tr>
            </a:tbl>
          </a:graphicData>
        </a:graphic>
      </p:graphicFrame>
      <p:sp>
        <p:nvSpPr>
          <p:cNvPr id="4" name="Rectangle 3"/>
          <p:cNvSpPr/>
          <p:nvPr/>
        </p:nvSpPr>
        <p:spPr>
          <a:xfrm>
            <a:off x="150210" y="853829"/>
            <a:ext cx="2489200" cy="33502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5" name="Rectangle 4"/>
          <p:cNvSpPr/>
          <p:nvPr/>
        </p:nvSpPr>
        <p:spPr>
          <a:xfrm>
            <a:off x="139700" y="4204068"/>
            <a:ext cx="2489200" cy="2590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6" name="Rectangle 5"/>
          <p:cNvSpPr/>
          <p:nvPr/>
        </p:nvSpPr>
        <p:spPr>
          <a:xfrm>
            <a:off x="2714906" y="866745"/>
            <a:ext cx="1869722" cy="33691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7" name="Rectangle 6"/>
          <p:cNvSpPr/>
          <p:nvPr/>
        </p:nvSpPr>
        <p:spPr>
          <a:xfrm>
            <a:off x="2714906" y="4235887"/>
            <a:ext cx="1869722" cy="263146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8" name="Rectangle 7"/>
          <p:cNvSpPr/>
          <p:nvPr/>
        </p:nvSpPr>
        <p:spPr>
          <a:xfrm>
            <a:off x="4615038" y="857395"/>
            <a:ext cx="7521222" cy="6793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0" name="Rectangle 9"/>
          <p:cNvSpPr/>
          <p:nvPr/>
        </p:nvSpPr>
        <p:spPr>
          <a:xfrm>
            <a:off x="4615038" y="1536699"/>
            <a:ext cx="7521222" cy="77755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1" name="Rectangle 10"/>
          <p:cNvSpPr/>
          <p:nvPr/>
        </p:nvSpPr>
        <p:spPr>
          <a:xfrm>
            <a:off x="4615038" y="2314254"/>
            <a:ext cx="7521222" cy="860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2" name="Rectangle 11"/>
          <p:cNvSpPr/>
          <p:nvPr/>
        </p:nvSpPr>
        <p:spPr>
          <a:xfrm>
            <a:off x="4615038" y="3197048"/>
            <a:ext cx="7521222" cy="102948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3" name="Rectangle 12"/>
          <p:cNvSpPr/>
          <p:nvPr/>
        </p:nvSpPr>
        <p:spPr>
          <a:xfrm>
            <a:off x="4615038" y="4235887"/>
            <a:ext cx="7521222" cy="838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4" name="Rectangle 13"/>
          <p:cNvSpPr/>
          <p:nvPr/>
        </p:nvSpPr>
        <p:spPr>
          <a:xfrm>
            <a:off x="4615038" y="5114748"/>
            <a:ext cx="7521222" cy="86695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
        <p:nvSpPr>
          <p:cNvPr id="15" name="Rectangle 14"/>
          <p:cNvSpPr/>
          <p:nvPr/>
        </p:nvSpPr>
        <p:spPr>
          <a:xfrm>
            <a:off x="4615038" y="6005322"/>
            <a:ext cx="7521222" cy="8526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bg1"/>
              </a:solidFill>
            </a:endParaRPr>
          </a:p>
        </p:txBody>
      </p:sp>
    </p:spTree>
    <p:extLst>
      <p:ext uri="{BB962C8B-B14F-4D97-AF65-F5344CB8AC3E}">
        <p14:creationId xmlns:p14="http://schemas.microsoft.com/office/powerpoint/2010/main" val="38073578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10" grpId="0" animBg="1"/>
      <p:bldP spid="11" grpId="0" animBg="1"/>
      <p:bldP spid="12" grpId="0" animBg="1"/>
      <p:bldP spid="13" grpId="0" animBg="1"/>
      <p:bldP spid="14"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3" name="ZoneTexte 2"/>
          <p:cNvSpPr txBox="1"/>
          <p:nvPr/>
        </p:nvSpPr>
        <p:spPr>
          <a:xfrm>
            <a:off x="728643" y="1044307"/>
            <a:ext cx="10866457" cy="830997"/>
          </a:xfrm>
          <a:prstGeom prst="rect">
            <a:avLst/>
          </a:prstGeom>
          <a:noFill/>
        </p:spPr>
        <p:txBody>
          <a:bodyPr wrap="square" rtlCol="0">
            <a:spAutoFit/>
          </a:bodyPr>
          <a:lstStyle/>
          <a:p>
            <a:r>
              <a:rPr lang="fr-FR" sz="2400" dirty="0">
                <a:solidFill>
                  <a:schemeClr val="bg1"/>
                </a:solidFill>
                <a:latin typeface="Arial" charset="0"/>
                <a:ea typeface="Arial" charset="0"/>
                <a:cs typeface="Arial" charset="0"/>
              </a:rPr>
              <a:t>La plus ancienne version connue du Livre </a:t>
            </a:r>
            <a:r>
              <a:rPr lang="fr-FR" sz="2400" dirty="0" smtClean="0">
                <a:solidFill>
                  <a:schemeClr val="bg1"/>
                </a:solidFill>
                <a:latin typeface="Arial" charset="0"/>
                <a:ea typeface="Arial" charset="0"/>
                <a:cs typeface="Arial" charset="0"/>
              </a:rPr>
              <a:t>d</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Isaïe </a:t>
            </a:r>
            <a:r>
              <a:rPr lang="fr-FR" sz="2400" dirty="0">
                <a:solidFill>
                  <a:schemeClr val="bg1"/>
                </a:solidFill>
                <a:latin typeface="Arial" charset="0"/>
                <a:ea typeface="Arial" charset="0"/>
                <a:cs typeface="Arial" charset="0"/>
              </a:rPr>
              <a:t>fait partie des </a:t>
            </a:r>
            <a:r>
              <a:rPr lang="fr-FR" sz="2400" b="1" dirty="0" smtClean="0">
                <a:solidFill>
                  <a:schemeClr val="bg1"/>
                </a:solidFill>
                <a:latin typeface="Arial" charset="0"/>
                <a:ea typeface="Arial" charset="0"/>
                <a:cs typeface="Arial" charset="0"/>
              </a:rPr>
              <a:t>Manuscrits de la Mer morte</a:t>
            </a:r>
            <a:r>
              <a:rPr lang="fr-FR" sz="2400" dirty="0" smtClean="0">
                <a:solidFill>
                  <a:schemeClr val="bg1"/>
                </a:solidFill>
                <a:latin typeface="Arial" charset="0"/>
                <a:ea typeface="Arial" charset="0"/>
                <a:cs typeface="Arial" charset="0"/>
              </a:rPr>
              <a:t>, </a:t>
            </a:r>
            <a:r>
              <a:rPr lang="fr-FR" sz="2400" dirty="0">
                <a:solidFill>
                  <a:schemeClr val="bg1"/>
                </a:solidFill>
                <a:latin typeface="Arial" charset="0"/>
                <a:ea typeface="Arial" charset="0"/>
                <a:cs typeface="Arial" charset="0"/>
              </a:rPr>
              <a:t>manuscrits retrouvés à Qumrân en </a:t>
            </a:r>
            <a:r>
              <a:rPr lang="fr-FR" sz="2400" dirty="0" smtClean="0">
                <a:solidFill>
                  <a:schemeClr val="bg1"/>
                </a:solidFill>
                <a:latin typeface="Arial" charset="0"/>
                <a:ea typeface="Arial" charset="0"/>
                <a:cs typeface="Arial" charset="0"/>
              </a:rPr>
              <a:t>1947.</a:t>
            </a:r>
          </a:p>
        </p:txBody>
      </p:sp>
      <p:sp>
        <p:nvSpPr>
          <p:cNvPr id="4" name="ZoneTexte 3"/>
          <p:cNvSpPr txBox="1"/>
          <p:nvPr/>
        </p:nvSpPr>
        <p:spPr>
          <a:xfrm>
            <a:off x="728643" y="4692597"/>
            <a:ext cx="10866457" cy="830997"/>
          </a:xfrm>
          <a:prstGeom prst="rect">
            <a:avLst/>
          </a:prstGeom>
          <a:noFill/>
        </p:spPr>
        <p:txBody>
          <a:bodyPr wrap="square" rtlCol="0">
            <a:spAutoFit/>
          </a:bodyPr>
          <a:lstStyle/>
          <a:p>
            <a:r>
              <a:rPr lang="mr-IN" sz="2400" dirty="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 Copié approximativement vers le 2</a:t>
            </a:r>
            <a:r>
              <a:rPr lang="fr-FR" sz="2400" baseline="30000" dirty="0" smtClean="0">
                <a:solidFill>
                  <a:schemeClr val="bg1"/>
                </a:solidFill>
                <a:latin typeface="Arial" charset="0"/>
                <a:ea typeface="Arial" charset="0"/>
                <a:cs typeface="Arial" charset="0"/>
              </a:rPr>
              <a:t>ème</a:t>
            </a:r>
            <a:r>
              <a:rPr lang="fr-FR" sz="2400" dirty="0" smtClean="0">
                <a:solidFill>
                  <a:schemeClr val="bg1"/>
                </a:solidFill>
                <a:latin typeface="Arial" charset="0"/>
                <a:ea typeface="Arial" charset="0"/>
                <a:cs typeface="Arial" charset="0"/>
              </a:rPr>
              <a:t> siècle avant J.-C., il </a:t>
            </a:r>
            <a:r>
              <a:rPr lang="fr-FR" sz="2400" dirty="0">
                <a:solidFill>
                  <a:schemeClr val="bg1"/>
                </a:solidFill>
                <a:latin typeface="Arial" charset="0"/>
                <a:ea typeface="Arial" charset="0"/>
                <a:cs typeface="Arial" charset="0"/>
              </a:rPr>
              <a:t>est un des plus anciens textes du </a:t>
            </a:r>
            <a:r>
              <a:rPr lang="fr-FR" sz="2400" dirty="0" smtClean="0">
                <a:solidFill>
                  <a:schemeClr val="bg1"/>
                </a:solidFill>
                <a:latin typeface="Arial" charset="0"/>
                <a:ea typeface="Arial" charset="0"/>
                <a:cs typeface="Arial" charset="0"/>
              </a:rPr>
              <a:t>Tanakh</a:t>
            </a:r>
            <a:r>
              <a:rPr lang="fr-FR" sz="2400" dirty="0">
                <a:solidFill>
                  <a:schemeClr val="bg1"/>
                </a:solidFill>
                <a:latin typeface="Arial" charset="0"/>
                <a:ea typeface="Arial" charset="0"/>
                <a:cs typeface="Arial" charset="0"/>
              </a:rPr>
              <a:t> </a:t>
            </a:r>
            <a:r>
              <a:rPr lang="fr-FR" sz="2400" dirty="0" smtClean="0">
                <a:solidFill>
                  <a:schemeClr val="bg1"/>
                </a:solidFill>
                <a:latin typeface="Arial" charset="0"/>
                <a:ea typeface="Arial" charset="0"/>
                <a:cs typeface="Arial" charset="0"/>
              </a:rPr>
              <a:t>(= Bible </a:t>
            </a:r>
            <a:r>
              <a:rPr lang="fr-FR" sz="2400" dirty="0">
                <a:solidFill>
                  <a:schemeClr val="bg1"/>
                </a:solidFill>
                <a:latin typeface="Arial" charset="0"/>
                <a:ea typeface="Arial" charset="0"/>
                <a:cs typeface="Arial" charset="0"/>
              </a:rPr>
              <a:t>hébraïque) </a:t>
            </a:r>
            <a:r>
              <a:rPr lang="fr-FR" sz="2400" dirty="0" smtClean="0">
                <a:solidFill>
                  <a:schemeClr val="bg1"/>
                </a:solidFill>
                <a:latin typeface="Arial" charset="0"/>
                <a:ea typeface="Arial" charset="0"/>
                <a:cs typeface="Arial" charset="0"/>
              </a:rPr>
              <a:t>connu </a:t>
            </a:r>
            <a:r>
              <a:rPr lang="fr-FR" sz="2400" dirty="0">
                <a:solidFill>
                  <a:schemeClr val="bg1"/>
                </a:solidFill>
                <a:latin typeface="Arial" charset="0"/>
                <a:ea typeface="Arial" charset="0"/>
                <a:cs typeface="Arial" charset="0"/>
              </a:rPr>
              <a:t>à ce jour. </a:t>
            </a:r>
            <a:endParaRPr lang="fr-FR" sz="2400" dirty="0" smtClean="0">
              <a:solidFill>
                <a:schemeClr val="bg1"/>
              </a:solidFill>
              <a:latin typeface="Arial" charset="0"/>
              <a:ea typeface="Arial" charset="0"/>
              <a:cs typeface="Arial" charset="0"/>
            </a:endParaRPr>
          </a:p>
        </p:txBody>
      </p:sp>
      <p:sp>
        <p:nvSpPr>
          <p:cNvPr id="5" name="ZoneTexte 4"/>
          <p:cNvSpPr txBox="1"/>
          <p:nvPr/>
        </p:nvSpPr>
        <p:spPr>
          <a:xfrm>
            <a:off x="662768" y="3759579"/>
            <a:ext cx="10866457" cy="461665"/>
          </a:xfrm>
          <a:prstGeom prst="rect">
            <a:avLst/>
          </a:prstGeom>
          <a:noFill/>
        </p:spPr>
        <p:txBody>
          <a:bodyPr wrap="square" rtlCol="0">
            <a:spAutoFit/>
          </a:bodyPr>
          <a:lstStyle/>
          <a:p>
            <a:r>
              <a:rPr lang="mr-IN" sz="2400" dirty="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 Contient l</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intégralité </a:t>
            </a:r>
            <a:r>
              <a:rPr lang="fr-FR" sz="2400" dirty="0">
                <a:solidFill>
                  <a:schemeClr val="bg1"/>
                </a:solidFill>
                <a:latin typeface="Arial" charset="0"/>
                <a:ea typeface="Arial" charset="0"/>
                <a:cs typeface="Arial" charset="0"/>
              </a:rPr>
              <a:t>des soixante-six chapitres du livre </a:t>
            </a:r>
            <a:r>
              <a:rPr lang="fr-FR" sz="2400" dirty="0" smtClean="0">
                <a:solidFill>
                  <a:schemeClr val="bg1"/>
                </a:solidFill>
                <a:latin typeface="Arial" charset="0"/>
                <a:ea typeface="Arial" charset="0"/>
                <a:cs typeface="Arial" charset="0"/>
              </a:rPr>
              <a:t>d</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Isaïe, </a:t>
            </a:r>
          </a:p>
        </p:txBody>
      </p:sp>
      <p:sp>
        <p:nvSpPr>
          <p:cNvPr id="6" name="ZoneTexte 5"/>
          <p:cNvSpPr txBox="1"/>
          <p:nvPr/>
        </p:nvSpPr>
        <p:spPr>
          <a:xfrm>
            <a:off x="662769" y="2087897"/>
            <a:ext cx="10866457" cy="1200329"/>
          </a:xfrm>
          <a:prstGeom prst="rect">
            <a:avLst/>
          </a:prstGeom>
          <a:noFill/>
        </p:spPr>
        <p:txBody>
          <a:bodyPr wrap="square" rtlCol="0">
            <a:spAutoFit/>
          </a:bodyPr>
          <a:lstStyle/>
          <a:p>
            <a:r>
              <a:rPr lang="fr-FR" sz="2400" dirty="0" smtClean="0">
                <a:solidFill>
                  <a:schemeClr val="bg1"/>
                </a:solidFill>
                <a:latin typeface="Arial" charset="0"/>
                <a:ea typeface="Arial" charset="0"/>
                <a:cs typeface="Arial" charset="0"/>
              </a:rPr>
              <a:t>Seul </a:t>
            </a:r>
            <a:r>
              <a:rPr lang="fr-FR" sz="2400" dirty="0">
                <a:solidFill>
                  <a:schemeClr val="bg1"/>
                </a:solidFill>
                <a:latin typeface="Arial" charset="0"/>
                <a:ea typeface="Arial" charset="0"/>
                <a:cs typeface="Arial" charset="0"/>
              </a:rPr>
              <a:t>le Livre </a:t>
            </a:r>
            <a:r>
              <a:rPr lang="fr-FR" sz="2400" dirty="0" smtClean="0">
                <a:solidFill>
                  <a:schemeClr val="bg1"/>
                </a:solidFill>
                <a:latin typeface="Arial" charset="0"/>
                <a:ea typeface="Arial" charset="0"/>
                <a:cs typeface="Arial" charset="0"/>
              </a:rPr>
              <a:t>d</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Ésaïe</a:t>
            </a:r>
            <a:r>
              <a:rPr lang="fr-FR" sz="2400" dirty="0">
                <a:solidFill>
                  <a:schemeClr val="bg1"/>
                </a:solidFill>
                <a:latin typeface="Arial" charset="0"/>
                <a:ea typeface="Arial" charset="0"/>
                <a:cs typeface="Arial" charset="0"/>
              </a:rPr>
              <a:t> a été retrouvé dans son </a:t>
            </a:r>
            <a:r>
              <a:rPr lang="fr-FR" sz="2400" b="1" dirty="0">
                <a:solidFill>
                  <a:schemeClr val="bg1"/>
                </a:solidFill>
                <a:latin typeface="Arial" charset="0"/>
                <a:ea typeface="Arial" charset="0"/>
                <a:cs typeface="Arial" charset="0"/>
              </a:rPr>
              <a:t>intégralité</a:t>
            </a:r>
            <a:r>
              <a:rPr lang="fr-FR" sz="2400" dirty="0">
                <a:solidFill>
                  <a:schemeClr val="bg1"/>
                </a:solidFill>
                <a:latin typeface="Arial" charset="0"/>
                <a:ea typeface="Arial" charset="0"/>
                <a:cs typeface="Arial" charset="0"/>
              </a:rPr>
              <a:t> sous la forme </a:t>
            </a:r>
            <a:r>
              <a:rPr lang="fr-FR" sz="2400" dirty="0" smtClean="0">
                <a:solidFill>
                  <a:schemeClr val="bg1"/>
                </a:solidFill>
                <a:latin typeface="Arial" charset="0"/>
                <a:ea typeface="Arial" charset="0"/>
                <a:cs typeface="Arial" charset="0"/>
              </a:rPr>
              <a:t>d</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un</a:t>
            </a:r>
            <a:r>
              <a:rPr lang="fr-FR" sz="2400" dirty="0">
                <a:solidFill>
                  <a:schemeClr val="bg1"/>
                </a:solidFill>
                <a:latin typeface="Arial" charset="0"/>
                <a:ea typeface="Arial" charset="0"/>
                <a:cs typeface="Arial" charset="0"/>
              </a:rPr>
              <a:t> manuscrit du 2</a:t>
            </a:r>
            <a:r>
              <a:rPr lang="fr-FR" sz="2400" baseline="30000" dirty="0">
                <a:solidFill>
                  <a:schemeClr val="bg1"/>
                </a:solidFill>
                <a:latin typeface="Arial" charset="0"/>
                <a:ea typeface="Arial" charset="0"/>
                <a:cs typeface="Arial" charset="0"/>
              </a:rPr>
              <a:t>ème</a:t>
            </a:r>
            <a:r>
              <a:rPr lang="fr-FR" sz="2400" dirty="0">
                <a:solidFill>
                  <a:schemeClr val="bg1"/>
                </a:solidFill>
                <a:latin typeface="Arial" charset="0"/>
                <a:ea typeface="Arial" charset="0"/>
                <a:cs typeface="Arial" charset="0"/>
              </a:rPr>
              <a:t> siècle avant J.-C. : </a:t>
            </a:r>
            <a:endParaRPr lang="fr-FR" sz="2400" dirty="0" smtClean="0">
              <a:solidFill>
                <a:schemeClr val="bg1"/>
              </a:solidFill>
              <a:latin typeface="Arial" charset="0"/>
              <a:ea typeface="Arial" charset="0"/>
              <a:cs typeface="Arial" charset="0"/>
            </a:endParaRPr>
          </a:p>
          <a:p>
            <a:pPr algn="ctr"/>
            <a:r>
              <a:rPr lang="fr-FR" sz="2400" dirty="0" smtClean="0">
                <a:solidFill>
                  <a:schemeClr val="bg1"/>
                </a:solidFill>
                <a:latin typeface="Arial" charset="0"/>
                <a:ea typeface="Arial" charset="0"/>
                <a:cs typeface="Arial" charset="0"/>
              </a:rPr>
              <a:t>le </a:t>
            </a:r>
            <a:r>
              <a:rPr lang="fr-FR" sz="2400" dirty="0">
                <a:solidFill>
                  <a:schemeClr val="bg1"/>
                </a:solidFill>
                <a:latin typeface="Arial" charset="0"/>
                <a:ea typeface="Arial" charset="0"/>
                <a:cs typeface="Arial" charset="0"/>
              </a:rPr>
              <a:t>Grand rouleau </a:t>
            </a:r>
            <a:r>
              <a:rPr lang="fr-FR" sz="2400" dirty="0" smtClean="0">
                <a:solidFill>
                  <a:schemeClr val="bg1"/>
                </a:solidFill>
                <a:latin typeface="Arial" charset="0"/>
                <a:ea typeface="Arial" charset="0"/>
                <a:cs typeface="Arial" charset="0"/>
              </a:rPr>
              <a:t>d</a:t>
            </a:r>
            <a:r>
              <a:rPr lang="mr-IN" sz="2400" dirty="0" smtClean="0">
                <a:solidFill>
                  <a:schemeClr val="bg1"/>
                </a:solidFill>
                <a:latin typeface="Arial" charset="0"/>
                <a:ea typeface="Arial" charset="0"/>
                <a:cs typeface="Arial" charset="0"/>
              </a:rPr>
              <a:t>’</a:t>
            </a:r>
            <a:r>
              <a:rPr lang="fr-FR" sz="2400" dirty="0" smtClean="0">
                <a:solidFill>
                  <a:schemeClr val="bg1"/>
                </a:solidFill>
                <a:latin typeface="Arial" charset="0"/>
                <a:ea typeface="Arial" charset="0"/>
                <a:cs typeface="Arial" charset="0"/>
              </a:rPr>
              <a:t>Ésaïe, </a:t>
            </a:r>
          </a:p>
        </p:txBody>
      </p:sp>
      <p:sp>
        <p:nvSpPr>
          <p:cNvPr id="7" name="ZoneTexte 6"/>
          <p:cNvSpPr txBox="1"/>
          <p:nvPr/>
        </p:nvSpPr>
        <p:spPr>
          <a:xfrm>
            <a:off x="728643" y="285411"/>
            <a:ext cx="8851900" cy="523220"/>
          </a:xfrm>
          <a:prstGeom prst="rect">
            <a:avLst/>
          </a:prstGeom>
          <a:noFill/>
        </p:spPr>
        <p:txBody>
          <a:bodyPr wrap="square" rtlCol="0">
            <a:spAutoFit/>
          </a:bodyPr>
          <a:lstStyle/>
          <a:p>
            <a:r>
              <a:rPr lang="fr-FR" sz="2800" spc="600" dirty="0" smtClean="0">
                <a:solidFill>
                  <a:schemeClr val="bg1"/>
                </a:solidFill>
                <a:latin typeface="Arial" charset="0"/>
                <a:ea typeface="Arial" charset="0"/>
                <a:cs typeface="Arial" charset="0"/>
              </a:rPr>
              <a:t>ESAÏE - Un peu d’histoire</a:t>
            </a:r>
            <a:endParaRPr lang="fr-FR" sz="2800" dirty="0">
              <a:solidFill>
                <a:schemeClr val="bg1"/>
              </a:solidFill>
              <a:latin typeface="Arial" charset="0"/>
              <a:ea typeface="Arial" charset="0"/>
              <a:cs typeface="Arial" charset="0"/>
            </a:endParaRPr>
          </a:p>
        </p:txBody>
      </p:sp>
      <p:sp>
        <p:nvSpPr>
          <p:cNvPr id="8" name="Ellipse 7"/>
          <p:cNvSpPr/>
          <p:nvPr/>
        </p:nvSpPr>
        <p:spPr>
          <a:xfrm>
            <a:off x="11521440" y="6151418"/>
            <a:ext cx="567641" cy="5343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7</a:t>
            </a:r>
            <a:endParaRPr lang="fr-FR" dirty="0">
              <a:solidFill>
                <a:srgbClr val="FFFF00"/>
              </a:solidFill>
            </a:endParaRPr>
          </a:p>
        </p:txBody>
      </p:sp>
    </p:spTree>
    <p:extLst>
      <p:ext uri="{BB962C8B-B14F-4D97-AF65-F5344CB8AC3E}">
        <p14:creationId xmlns:p14="http://schemas.microsoft.com/office/powerpoint/2010/main" val="13792807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1156771" y="1520328"/>
            <a:ext cx="10190602" cy="1754326"/>
          </a:xfrm>
          <a:prstGeom prst="rect">
            <a:avLst/>
          </a:prstGeom>
          <a:noFill/>
        </p:spPr>
        <p:txBody>
          <a:bodyPr wrap="square" rtlCol="0">
            <a:spAutoFit/>
          </a:bodyPr>
          <a:lstStyle/>
          <a:p>
            <a:r>
              <a:rPr lang="fr-FR" sz="3600" dirty="0" smtClean="0">
                <a:solidFill>
                  <a:schemeClr val="bg1"/>
                </a:solidFill>
                <a:latin typeface="Arial" charset="0"/>
                <a:ea typeface="Arial" charset="0"/>
                <a:cs typeface="Arial" charset="0"/>
              </a:rPr>
              <a:t>Dans </a:t>
            </a:r>
            <a:r>
              <a:rPr lang="fr-FR" sz="3600" dirty="0">
                <a:solidFill>
                  <a:schemeClr val="bg1"/>
                </a:solidFill>
                <a:latin typeface="Arial" charset="0"/>
                <a:ea typeface="Arial" charset="0"/>
                <a:cs typeface="Arial" charset="0"/>
              </a:rPr>
              <a:t>sa </a:t>
            </a:r>
            <a:r>
              <a:rPr lang="fr-FR" sz="3600" dirty="0" smtClean="0">
                <a:solidFill>
                  <a:schemeClr val="bg1"/>
                </a:solidFill>
                <a:latin typeface="Arial" charset="0"/>
                <a:ea typeface="Arial" charset="0"/>
                <a:cs typeface="Arial" charset="0"/>
              </a:rPr>
              <a:t>globalité, </a:t>
            </a:r>
            <a:r>
              <a:rPr lang="fr-FR" sz="3600" dirty="0">
                <a:solidFill>
                  <a:schemeClr val="bg1"/>
                </a:solidFill>
                <a:latin typeface="Arial" charset="0"/>
                <a:ea typeface="Arial" charset="0"/>
                <a:cs typeface="Arial" charset="0"/>
              </a:rPr>
              <a:t>le Livre </a:t>
            </a:r>
            <a:r>
              <a:rPr lang="fr-FR" sz="3600" dirty="0" smtClean="0">
                <a:solidFill>
                  <a:schemeClr val="bg1"/>
                </a:solidFill>
                <a:latin typeface="Arial" charset="0"/>
                <a:ea typeface="Arial" charset="0"/>
                <a:cs typeface="Arial" charset="0"/>
              </a:rPr>
              <a:t>d</a:t>
            </a:r>
            <a:r>
              <a:rPr lang="mr-IN" sz="3600" dirty="0" smtClean="0">
                <a:solidFill>
                  <a:schemeClr val="bg1"/>
                </a:solidFill>
                <a:latin typeface="Arial" charset="0"/>
                <a:ea typeface="Arial" charset="0"/>
                <a:cs typeface="Arial" charset="0"/>
              </a:rPr>
              <a:t>’</a:t>
            </a:r>
            <a:r>
              <a:rPr lang="fr-FR" sz="3600" dirty="0">
                <a:solidFill>
                  <a:schemeClr val="bg1"/>
                </a:solidFill>
                <a:latin typeface="Arial" charset="0"/>
                <a:ea typeface="Arial" charset="0"/>
                <a:cs typeface="Arial" charset="0"/>
              </a:rPr>
              <a:t>E</a:t>
            </a:r>
            <a:r>
              <a:rPr lang="fr-FR" sz="3600" dirty="0" smtClean="0">
                <a:solidFill>
                  <a:schemeClr val="bg1"/>
                </a:solidFill>
                <a:latin typeface="Arial" charset="0"/>
                <a:ea typeface="Arial" charset="0"/>
                <a:cs typeface="Arial" charset="0"/>
              </a:rPr>
              <a:t>saïe </a:t>
            </a:r>
            <a:r>
              <a:rPr lang="fr-FR" sz="3600" dirty="0">
                <a:solidFill>
                  <a:schemeClr val="bg1"/>
                </a:solidFill>
                <a:latin typeface="Arial" charset="0"/>
                <a:ea typeface="Arial" charset="0"/>
                <a:cs typeface="Arial" charset="0"/>
              </a:rPr>
              <a:t>est considéré </a:t>
            </a:r>
            <a:r>
              <a:rPr lang="fr-FR" sz="3600" dirty="0" smtClean="0">
                <a:solidFill>
                  <a:schemeClr val="bg1"/>
                </a:solidFill>
                <a:latin typeface="Arial" charset="0"/>
                <a:ea typeface="Arial" charset="0"/>
                <a:cs typeface="Arial" charset="0"/>
              </a:rPr>
              <a:t>comme LE </a:t>
            </a:r>
            <a:r>
              <a:rPr lang="fr-FR" sz="3600" dirty="0">
                <a:solidFill>
                  <a:schemeClr val="bg1"/>
                </a:solidFill>
                <a:latin typeface="Arial" charset="0"/>
                <a:ea typeface="Arial" charset="0"/>
                <a:cs typeface="Arial" charset="0"/>
              </a:rPr>
              <a:t>livre prophétique, qui aborde le plus de thématiques </a:t>
            </a:r>
            <a:r>
              <a:rPr lang="fr-FR" sz="3600" dirty="0" smtClean="0">
                <a:solidFill>
                  <a:schemeClr val="bg1"/>
                </a:solidFill>
                <a:latin typeface="Arial" charset="0"/>
                <a:ea typeface="Arial" charset="0"/>
                <a:cs typeface="Arial" charset="0"/>
              </a:rPr>
              <a:t>différentes. </a:t>
            </a:r>
            <a:endParaRPr lang="fr-FR" sz="3600" dirty="0">
              <a:solidFill>
                <a:schemeClr val="bg1"/>
              </a:solidFill>
              <a:latin typeface="Arial" charset="0"/>
              <a:ea typeface="Arial" charset="0"/>
              <a:cs typeface="Arial" charset="0"/>
            </a:endParaRPr>
          </a:p>
        </p:txBody>
      </p:sp>
      <p:sp>
        <p:nvSpPr>
          <p:cNvPr id="3" name="ZoneTexte 2"/>
          <p:cNvSpPr txBox="1"/>
          <p:nvPr/>
        </p:nvSpPr>
        <p:spPr>
          <a:xfrm>
            <a:off x="1156771" y="3615828"/>
            <a:ext cx="10190602" cy="646331"/>
          </a:xfrm>
          <a:prstGeom prst="rect">
            <a:avLst/>
          </a:prstGeom>
          <a:noFill/>
        </p:spPr>
        <p:txBody>
          <a:bodyPr wrap="square" rtlCol="0">
            <a:spAutoFit/>
          </a:bodyPr>
          <a:lstStyle/>
          <a:p>
            <a:r>
              <a:rPr lang="fr-FR" sz="3600" dirty="0" smtClean="0">
                <a:solidFill>
                  <a:schemeClr val="bg1"/>
                </a:solidFill>
                <a:latin typeface="Arial" charset="0"/>
                <a:ea typeface="Arial" charset="0"/>
                <a:cs typeface="Arial" charset="0"/>
              </a:rPr>
              <a:t>PROPHÉTIE ?</a:t>
            </a:r>
            <a:endParaRPr lang="fr-FR" sz="3600" dirty="0">
              <a:solidFill>
                <a:schemeClr val="bg1"/>
              </a:solidFill>
              <a:latin typeface="Arial" charset="0"/>
              <a:ea typeface="Arial" charset="0"/>
              <a:cs typeface="Arial" charset="0"/>
            </a:endParaRPr>
          </a:p>
        </p:txBody>
      </p:sp>
      <p:sp>
        <p:nvSpPr>
          <p:cNvPr id="4" name="ZoneTexte 3"/>
          <p:cNvSpPr txBox="1"/>
          <p:nvPr/>
        </p:nvSpPr>
        <p:spPr>
          <a:xfrm>
            <a:off x="1156771" y="4784228"/>
            <a:ext cx="10190602" cy="646331"/>
          </a:xfrm>
          <a:prstGeom prst="rect">
            <a:avLst/>
          </a:prstGeom>
          <a:noFill/>
        </p:spPr>
        <p:txBody>
          <a:bodyPr wrap="square" rtlCol="0">
            <a:spAutoFit/>
          </a:bodyPr>
          <a:lstStyle/>
          <a:p>
            <a:r>
              <a:rPr lang="fr-FR" sz="3600" dirty="0" smtClean="0">
                <a:solidFill>
                  <a:schemeClr val="bg1"/>
                </a:solidFill>
                <a:latin typeface="Arial" charset="0"/>
                <a:ea typeface="Arial" charset="0"/>
                <a:cs typeface="Arial" charset="0"/>
              </a:rPr>
              <a:t>QU</a:t>
            </a:r>
            <a:r>
              <a:rPr lang="mr-IN" sz="3600" dirty="0" smtClean="0">
                <a:solidFill>
                  <a:schemeClr val="bg1"/>
                </a:solidFill>
                <a:latin typeface="Arial" charset="0"/>
                <a:ea typeface="Arial" charset="0"/>
                <a:cs typeface="Arial" charset="0"/>
              </a:rPr>
              <a:t>’</a:t>
            </a:r>
            <a:r>
              <a:rPr lang="fr-FR" sz="3600" dirty="0" smtClean="0">
                <a:solidFill>
                  <a:schemeClr val="bg1"/>
                </a:solidFill>
                <a:latin typeface="Arial" charset="0"/>
                <a:ea typeface="Arial" charset="0"/>
                <a:cs typeface="Arial" charset="0"/>
              </a:rPr>
              <a:t>EN DIT LA BIBLE ?</a:t>
            </a:r>
            <a:endParaRPr lang="fr-FR" sz="3600" dirty="0">
              <a:solidFill>
                <a:schemeClr val="bg1"/>
              </a:solidFill>
              <a:latin typeface="Arial" charset="0"/>
              <a:ea typeface="Arial" charset="0"/>
              <a:cs typeface="Arial" charset="0"/>
            </a:endParaRPr>
          </a:p>
        </p:txBody>
      </p:sp>
      <p:sp>
        <p:nvSpPr>
          <p:cNvPr id="5" name="Ellipse 4"/>
          <p:cNvSpPr/>
          <p:nvPr/>
        </p:nvSpPr>
        <p:spPr>
          <a:xfrm>
            <a:off x="11521440" y="6151418"/>
            <a:ext cx="567641" cy="5343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8</a:t>
            </a:r>
            <a:endParaRPr lang="fr-FR" dirty="0">
              <a:solidFill>
                <a:srgbClr val="FFFF00"/>
              </a:solidFill>
            </a:endParaRPr>
          </a:p>
        </p:txBody>
      </p:sp>
    </p:spTree>
    <p:extLst>
      <p:ext uri="{BB962C8B-B14F-4D97-AF65-F5344CB8AC3E}">
        <p14:creationId xmlns:p14="http://schemas.microsoft.com/office/powerpoint/2010/main" val="702424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ZoneTexte 1"/>
          <p:cNvSpPr txBox="1"/>
          <p:nvPr/>
        </p:nvSpPr>
        <p:spPr>
          <a:xfrm>
            <a:off x="810160" y="791867"/>
            <a:ext cx="10571680" cy="523220"/>
          </a:xfrm>
          <a:prstGeom prst="rect">
            <a:avLst/>
          </a:prstGeom>
          <a:noFill/>
        </p:spPr>
        <p:txBody>
          <a:bodyPr wrap="square" rtlCol="0">
            <a:spAutoFit/>
          </a:bodyPr>
          <a:lstStyle/>
          <a:p>
            <a:pPr algn="just"/>
            <a:r>
              <a:rPr lang="fr-FR" sz="2800" dirty="0" smtClean="0">
                <a:solidFill>
                  <a:schemeClr val="bg1"/>
                </a:solidFill>
                <a:latin typeface="Arial" charset="0"/>
                <a:ea typeface="Arial" charset="0"/>
                <a:cs typeface="Arial" charset="0"/>
              </a:rPr>
              <a:t>La source de </a:t>
            </a:r>
            <a:r>
              <a:rPr lang="fr-FR" sz="2800" b="1" dirty="0">
                <a:solidFill>
                  <a:schemeClr val="bg1"/>
                </a:solidFill>
                <a:latin typeface="Arial" charset="0"/>
                <a:ea typeface="Arial" charset="0"/>
                <a:cs typeface="Arial" charset="0"/>
              </a:rPr>
              <a:t>la </a:t>
            </a:r>
            <a:r>
              <a:rPr lang="fr-FR" sz="2800" b="1" dirty="0" smtClean="0">
                <a:solidFill>
                  <a:schemeClr val="bg1"/>
                </a:solidFill>
                <a:latin typeface="Arial" charset="0"/>
                <a:ea typeface="Arial" charset="0"/>
                <a:cs typeface="Arial" charset="0"/>
              </a:rPr>
              <a:t>prophétie </a:t>
            </a:r>
            <a:r>
              <a:rPr lang="fr-FR" sz="2800" dirty="0" smtClean="0">
                <a:solidFill>
                  <a:schemeClr val="bg1"/>
                </a:solidFill>
                <a:latin typeface="Arial" charset="0"/>
                <a:ea typeface="Arial" charset="0"/>
                <a:cs typeface="Arial" charset="0"/>
              </a:rPr>
              <a:t>:</a:t>
            </a:r>
            <a:endParaRPr lang="fr-FR" sz="2800" dirty="0">
              <a:solidFill>
                <a:schemeClr val="bg1"/>
              </a:solidFill>
              <a:latin typeface="Arial" charset="0"/>
              <a:ea typeface="Arial" charset="0"/>
              <a:cs typeface="Arial" charset="0"/>
            </a:endParaRPr>
          </a:p>
        </p:txBody>
      </p:sp>
      <p:sp>
        <p:nvSpPr>
          <p:cNvPr id="3" name="ZoneTexte 2"/>
          <p:cNvSpPr txBox="1"/>
          <p:nvPr/>
        </p:nvSpPr>
        <p:spPr>
          <a:xfrm>
            <a:off x="273050" y="4716791"/>
            <a:ext cx="11645900" cy="954107"/>
          </a:xfrm>
          <a:prstGeom prst="rect">
            <a:avLst/>
          </a:prstGeom>
          <a:noFill/>
        </p:spPr>
        <p:txBody>
          <a:bodyPr wrap="square" rtlCol="0">
            <a:spAutoFit/>
          </a:bodyPr>
          <a:lstStyle/>
          <a:p>
            <a:pPr algn="ctr"/>
            <a:r>
              <a:rPr lang="fr-FR" sz="2800" dirty="0" smtClean="0">
                <a:solidFill>
                  <a:srgbClr val="FFFF00"/>
                </a:solidFill>
                <a:latin typeface="Arial" charset="0"/>
                <a:ea typeface="Arial" charset="0"/>
                <a:cs typeface="Arial" charset="0"/>
              </a:rPr>
              <a:t>Chaque </a:t>
            </a:r>
            <a:r>
              <a:rPr lang="fr-FR" sz="2800" dirty="0">
                <a:solidFill>
                  <a:srgbClr val="FFFF00"/>
                </a:solidFill>
                <a:latin typeface="Arial" charset="0"/>
                <a:ea typeface="Arial" charset="0"/>
                <a:cs typeface="Arial" charset="0"/>
              </a:rPr>
              <a:t>prophétie fait partie </a:t>
            </a:r>
            <a:r>
              <a:rPr lang="fr-FR" sz="2800" dirty="0" smtClean="0">
                <a:solidFill>
                  <a:srgbClr val="FFFF00"/>
                </a:solidFill>
                <a:latin typeface="Arial" charset="0"/>
                <a:ea typeface="Arial" charset="0"/>
                <a:cs typeface="Arial" charset="0"/>
              </a:rPr>
              <a:t>d</a:t>
            </a:r>
            <a:r>
              <a:rPr lang="mr-IN" sz="2800" dirty="0" smtClean="0">
                <a:solidFill>
                  <a:srgbClr val="FFFF00"/>
                </a:solidFill>
                <a:latin typeface="Arial" charset="0"/>
                <a:ea typeface="Arial" charset="0"/>
                <a:cs typeface="Arial" charset="0"/>
              </a:rPr>
              <a:t>’</a:t>
            </a:r>
            <a:r>
              <a:rPr lang="fr-FR" sz="2800" dirty="0" smtClean="0">
                <a:solidFill>
                  <a:srgbClr val="FFFF00"/>
                </a:solidFill>
                <a:latin typeface="Arial" charset="0"/>
                <a:ea typeface="Arial" charset="0"/>
                <a:cs typeface="Arial" charset="0"/>
              </a:rPr>
              <a:t>un ensemble global dont </a:t>
            </a:r>
          </a:p>
          <a:p>
            <a:pPr algn="ctr"/>
            <a:r>
              <a:rPr lang="fr-FR" sz="2800" b="1" dirty="0" smtClean="0">
                <a:solidFill>
                  <a:srgbClr val="FFFF00"/>
                </a:solidFill>
                <a:latin typeface="Arial" charset="0"/>
                <a:ea typeface="Arial" charset="0"/>
                <a:cs typeface="Arial" charset="0"/>
              </a:rPr>
              <a:t>Jésus Christ est </a:t>
            </a:r>
            <a:r>
              <a:rPr lang="fr-FR" sz="2800" b="1" dirty="0">
                <a:solidFill>
                  <a:srgbClr val="FFFF00"/>
                </a:solidFill>
                <a:latin typeface="Arial" charset="0"/>
                <a:ea typeface="Arial" charset="0"/>
                <a:cs typeface="Arial" charset="0"/>
              </a:rPr>
              <a:t>le </a:t>
            </a:r>
            <a:r>
              <a:rPr lang="fr-FR" sz="2800" b="1" dirty="0" smtClean="0">
                <a:solidFill>
                  <a:srgbClr val="FFFF00"/>
                </a:solidFill>
                <a:latin typeface="Arial" charset="0"/>
                <a:ea typeface="Arial" charset="0"/>
                <a:cs typeface="Arial" charset="0"/>
              </a:rPr>
              <a:t>centre et la clef. </a:t>
            </a:r>
          </a:p>
        </p:txBody>
      </p:sp>
      <p:sp>
        <p:nvSpPr>
          <p:cNvPr id="5" name="Ellipse 4"/>
          <p:cNvSpPr/>
          <p:nvPr/>
        </p:nvSpPr>
        <p:spPr>
          <a:xfrm>
            <a:off x="11521440" y="6151418"/>
            <a:ext cx="567641" cy="53439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smtClean="0">
                <a:solidFill>
                  <a:srgbClr val="FFFF00"/>
                </a:solidFill>
              </a:rPr>
              <a:t>9</a:t>
            </a:r>
            <a:endParaRPr lang="fr-FR" dirty="0">
              <a:solidFill>
                <a:srgbClr val="FFFF00"/>
              </a:solidFill>
            </a:endParaRPr>
          </a:p>
        </p:txBody>
      </p:sp>
      <p:sp>
        <p:nvSpPr>
          <p:cNvPr id="6" name="ZoneTexte 5"/>
          <p:cNvSpPr txBox="1"/>
          <p:nvPr/>
        </p:nvSpPr>
        <p:spPr>
          <a:xfrm>
            <a:off x="1031825" y="2538885"/>
            <a:ext cx="10128350" cy="1384995"/>
          </a:xfrm>
          <a:prstGeom prst="rect">
            <a:avLst/>
          </a:prstGeom>
          <a:noFill/>
        </p:spPr>
        <p:txBody>
          <a:bodyPr wrap="square" rtlCol="0">
            <a:spAutoFit/>
          </a:bodyPr>
          <a:lstStyle/>
          <a:p>
            <a:pPr algn="just"/>
            <a:r>
              <a:rPr lang="fr-FR" sz="2800" i="1" dirty="0" smtClean="0">
                <a:solidFill>
                  <a:schemeClr val="bg1"/>
                </a:solidFill>
                <a:latin typeface="Book Antiqua" charset="0"/>
                <a:ea typeface="Book Antiqua" charset="0"/>
                <a:cs typeface="Book Antiqua" charset="0"/>
              </a:rPr>
              <a:t>Car la </a:t>
            </a:r>
            <a:r>
              <a:rPr lang="fr-FR" sz="2800" i="1" dirty="0">
                <a:solidFill>
                  <a:schemeClr val="bg1"/>
                </a:solidFill>
                <a:latin typeface="Book Antiqua" charset="0"/>
                <a:ea typeface="Book Antiqua" charset="0"/>
                <a:cs typeface="Book Antiqua" charset="0"/>
              </a:rPr>
              <a:t>prophétie </a:t>
            </a:r>
            <a:r>
              <a:rPr lang="fr-FR" sz="2800" i="1" dirty="0" smtClean="0">
                <a:solidFill>
                  <a:schemeClr val="bg1"/>
                </a:solidFill>
                <a:latin typeface="Book Antiqua" charset="0"/>
                <a:ea typeface="Book Antiqua" charset="0"/>
                <a:cs typeface="Book Antiqua" charset="0"/>
              </a:rPr>
              <a:t>n</a:t>
            </a:r>
            <a:r>
              <a:rPr lang="mr-IN" sz="2800" i="1" dirty="0" smtClean="0">
                <a:solidFill>
                  <a:schemeClr val="bg1"/>
                </a:solidFill>
                <a:latin typeface="Book Antiqua" charset="0"/>
                <a:ea typeface="Book Antiqua" charset="0"/>
                <a:cs typeface="Book Antiqua" charset="0"/>
              </a:rPr>
              <a:t>’</a:t>
            </a:r>
            <a:r>
              <a:rPr lang="fr-FR" sz="2800" i="1" dirty="0" smtClean="0">
                <a:solidFill>
                  <a:schemeClr val="bg1"/>
                </a:solidFill>
                <a:latin typeface="Book Antiqua" charset="0"/>
                <a:ea typeface="Book Antiqua" charset="0"/>
                <a:cs typeface="Book Antiqua" charset="0"/>
              </a:rPr>
              <a:t>est </a:t>
            </a:r>
            <a:r>
              <a:rPr lang="fr-FR" sz="2800" i="1" dirty="0">
                <a:solidFill>
                  <a:schemeClr val="bg1"/>
                </a:solidFill>
                <a:latin typeface="Book Antiqua" charset="0"/>
                <a:ea typeface="Book Antiqua" charset="0"/>
                <a:cs typeface="Book Antiqua" charset="0"/>
              </a:rPr>
              <a:t>jamais </a:t>
            </a:r>
            <a:r>
              <a:rPr lang="fr-FR" sz="2800" i="1" dirty="0" smtClean="0">
                <a:solidFill>
                  <a:schemeClr val="bg1"/>
                </a:solidFill>
                <a:latin typeface="Book Antiqua" charset="0"/>
                <a:ea typeface="Book Antiqua" charset="0"/>
                <a:cs typeface="Book Antiqua" charset="0"/>
              </a:rPr>
              <a:t>venue </a:t>
            </a:r>
            <a:r>
              <a:rPr lang="fr-FR" sz="2800" i="1" dirty="0">
                <a:solidFill>
                  <a:schemeClr val="bg1"/>
                </a:solidFill>
                <a:latin typeface="Book Antiqua" charset="0"/>
                <a:ea typeface="Book Antiqua" charset="0"/>
                <a:cs typeface="Book Antiqua" charset="0"/>
              </a:rPr>
              <a:t>par la volonté de </a:t>
            </a:r>
            <a:r>
              <a:rPr lang="fr-FR" sz="2800" i="1" dirty="0" smtClean="0">
                <a:solidFill>
                  <a:schemeClr val="bg1"/>
                </a:solidFill>
                <a:latin typeface="Book Antiqua" charset="0"/>
                <a:ea typeface="Book Antiqua" charset="0"/>
                <a:cs typeface="Book Antiqua" charset="0"/>
              </a:rPr>
              <a:t>l</a:t>
            </a:r>
            <a:r>
              <a:rPr lang="mr-IN" sz="2800" i="1" dirty="0" smtClean="0">
                <a:solidFill>
                  <a:schemeClr val="bg1"/>
                </a:solidFill>
                <a:latin typeface="Book Antiqua" charset="0"/>
                <a:ea typeface="Book Antiqua" charset="0"/>
                <a:cs typeface="Book Antiqua" charset="0"/>
              </a:rPr>
              <a:t>’</a:t>
            </a:r>
            <a:r>
              <a:rPr lang="fr-FR" sz="2800" i="1" dirty="0" smtClean="0">
                <a:solidFill>
                  <a:schemeClr val="bg1"/>
                </a:solidFill>
                <a:latin typeface="Book Antiqua" charset="0"/>
                <a:ea typeface="Book Antiqua" charset="0"/>
                <a:cs typeface="Book Antiqua" charset="0"/>
              </a:rPr>
              <a:t>homme</a:t>
            </a:r>
            <a:r>
              <a:rPr lang="fr-FR" sz="2800" i="1" dirty="0">
                <a:solidFill>
                  <a:schemeClr val="bg1"/>
                </a:solidFill>
                <a:latin typeface="Book Antiqua" charset="0"/>
                <a:ea typeface="Book Antiqua" charset="0"/>
                <a:cs typeface="Book Antiqua" charset="0"/>
              </a:rPr>
              <a:t>, mais de saints hommes de Dieu ont parlé, étant poussés par </a:t>
            </a:r>
            <a:r>
              <a:rPr lang="fr-FR" sz="2800" b="1" i="1" dirty="0" smtClean="0">
                <a:solidFill>
                  <a:schemeClr val="bg1"/>
                </a:solidFill>
                <a:latin typeface="Book Antiqua" charset="0"/>
                <a:ea typeface="Book Antiqua" charset="0"/>
                <a:cs typeface="Book Antiqua" charset="0"/>
              </a:rPr>
              <a:t>l</a:t>
            </a:r>
            <a:r>
              <a:rPr lang="mr-IN" sz="2800" b="1" i="1" dirty="0" smtClean="0">
                <a:solidFill>
                  <a:schemeClr val="bg1"/>
                </a:solidFill>
                <a:latin typeface="Book Antiqua" charset="0"/>
                <a:ea typeface="Book Antiqua" charset="0"/>
                <a:cs typeface="Book Antiqua" charset="0"/>
              </a:rPr>
              <a:t>’</a:t>
            </a:r>
            <a:r>
              <a:rPr lang="fr-FR" sz="2800" b="1" i="1" dirty="0" smtClean="0">
                <a:solidFill>
                  <a:schemeClr val="bg1"/>
                </a:solidFill>
                <a:latin typeface="Book Antiqua" charset="0"/>
                <a:ea typeface="Book Antiqua" charset="0"/>
                <a:cs typeface="Book Antiqua" charset="0"/>
              </a:rPr>
              <a:t>Esprit Saint</a:t>
            </a:r>
            <a:r>
              <a:rPr lang="fr-FR" sz="2800" i="1" dirty="0" smtClean="0">
                <a:solidFill>
                  <a:schemeClr val="bg1"/>
                </a:solidFill>
                <a:latin typeface="Book Antiqua" charset="0"/>
                <a:ea typeface="Book Antiqua" charset="0"/>
                <a:cs typeface="Book Antiqua" charset="0"/>
              </a:rPr>
              <a:t> </a:t>
            </a:r>
            <a:r>
              <a:rPr lang="fr-FR" sz="2800" dirty="0" smtClean="0">
                <a:solidFill>
                  <a:schemeClr val="bg1"/>
                </a:solidFill>
                <a:latin typeface="Arial" charset="0"/>
                <a:ea typeface="Arial" charset="0"/>
                <a:cs typeface="Arial" charset="0"/>
              </a:rPr>
              <a:t>(2 Pierre </a:t>
            </a:r>
            <a:r>
              <a:rPr lang="fr-FR" sz="2800" b="1" i="1" dirty="0" smtClean="0">
                <a:solidFill>
                  <a:schemeClr val="bg1"/>
                </a:solidFill>
                <a:latin typeface="Arial" charset="0"/>
                <a:ea typeface="Arial" charset="0"/>
                <a:cs typeface="Arial" charset="0"/>
              </a:rPr>
              <a:t>1</a:t>
            </a:r>
            <a:r>
              <a:rPr lang="fr-FR" sz="2800" dirty="0" smtClean="0">
                <a:solidFill>
                  <a:schemeClr val="bg1"/>
                </a:solidFill>
                <a:latin typeface="Arial" charset="0"/>
                <a:ea typeface="Arial" charset="0"/>
                <a:cs typeface="Arial" charset="0"/>
              </a:rPr>
              <a:t>, 19-21).</a:t>
            </a:r>
            <a:endParaRPr lang="fr-FR" sz="2800" dirty="0">
              <a:solidFill>
                <a:schemeClr val="bg1"/>
              </a:solidFill>
              <a:latin typeface="Arial" charset="0"/>
              <a:ea typeface="Arial" charset="0"/>
              <a:cs typeface="Arial" charset="0"/>
            </a:endParaRPr>
          </a:p>
        </p:txBody>
      </p:sp>
    </p:spTree>
    <p:extLst>
      <p:ext uri="{BB962C8B-B14F-4D97-AF65-F5344CB8AC3E}">
        <p14:creationId xmlns:p14="http://schemas.microsoft.com/office/powerpoint/2010/main" val="174384257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55"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1000" fill="hold"/>
                                        <p:tgtEl>
                                          <p:spTgt spid="3"/>
                                        </p:tgtEl>
                                        <p:attrNameLst>
                                          <p:attrName>ppt_w</p:attrName>
                                        </p:attrNameLst>
                                      </p:cBhvr>
                                      <p:tavLst>
                                        <p:tav tm="0">
                                          <p:val>
                                            <p:strVal val="#ppt_w*0.70"/>
                                          </p:val>
                                        </p:tav>
                                        <p:tav tm="100000">
                                          <p:val>
                                            <p:strVal val="#ppt_w"/>
                                          </p:val>
                                        </p:tav>
                                      </p:tavLst>
                                    </p:anim>
                                    <p:anim calcmode="lin" valueType="num">
                                      <p:cBhvr>
                                        <p:cTn id="18" dur="1000" fill="hold"/>
                                        <p:tgtEl>
                                          <p:spTgt spid="3"/>
                                        </p:tgtEl>
                                        <p:attrNameLst>
                                          <p:attrName>ppt_h</p:attrName>
                                        </p:attrNameLst>
                                      </p:cBhvr>
                                      <p:tavLst>
                                        <p:tav tm="0">
                                          <p:val>
                                            <p:strVal val="#ppt_h"/>
                                          </p:val>
                                        </p:tav>
                                        <p:tav tm="100000">
                                          <p:val>
                                            <p:strVal val="#ppt_h"/>
                                          </p:val>
                                        </p:tav>
                                      </p:tavLst>
                                    </p:anim>
                                    <p:animEffect transition="in" filter="fade">
                                      <p:cBhvr>
                                        <p:cTn id="19"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6" grpId="0"/>
    </p:bld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Bureau">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Bureau">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ureau">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9533</TotalTime>
  <Words>4217</Words>
  <Application>Microsoft Macintosh PowerPoint</Application>
  <PresentationFormat>Grand écran</PresentationFormat>
  <Paragraphs>585</Paragraphs>
  <Slides>51</Slides>
  <Notes>38</Notes>
  <HiddenSlides>0</HiddenSlides>
  <MMClips>0</MMClips>
  <ScaleCrop>false</ScaleCrop>
  <HeadingPairs>
    <vt:vector size="6" baseType="variant">
      <vt:variant>
        <vt:lpstr>Polices utilisées</vt:lpstr>
      </vt:variant>
      <vt:variant>
        <vt:i4>11</vt:i4>
      </vt:variant>
      <vt:variant>
        <vt:lpstr>Thème</vt:lpstr>
      </vt:variant>
      <vt:variant>
        <vt:i4>1</vt:i4>
      </vt:variant>
      <vt:variant>
        <vt:lpstr>Titres des diapositives</vt:lpstr>
      </vt:variant>
      <vt:variant>
        <vt:i4>51</vt:i4>
      </vt:variant>
    </vt:vector>
  </HeadingPairs>
  <TitlesOfParts>
    <vt:vector size="63" baseType="lpstr">
      <vt:lpstr>Arial</vt:lpstr>
      <vt:lpstr>Big Caslon Medium</vt:lpstr>
      <vt:lpstr>Book Antiqua</vt:lpstr>
      <vt:lpstr>Bookman Old Style</vt:lpstr>
      <vt:lpstr>Calibri</vt:lpstr>
      <vt:lpstr>Calibri Light</vt:lpstr>
      <vt:lpstr>Colonna MT</vt:lpstr>
      <vt:lpstr>Engravers MT</vt:lpstr>
      <vt:lpstr>Georgia</vt:lpstr>
      <vt:lpstr>Mangal</vt:lpstr>
      <vt:lpstr>Zapfino</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Utilisateur de Microsoft Office</dc:creator>
  <cp:lastModifiedBy>Utilisateur de Microsoft Office</cp:lastModifiedBy>
  <cp:revision>325</cp:revision>
  <cp:lastPrinted>2020-08-03T13:52:41Z</cp:lastPrinted>
  <dcterms:created xsi:type="dcterms:W3CDTF">2020-07-07T09:40:32Z</dcterms:created>
  <dcterms:modified xsi:type="dcterms:W3CDTF">2020-08-31T18:57:15Z</dcterms:modified>
</cp:coreProperties>
</file>