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re et sous-titre">
    <p:spTree>
      <p:nvGrpSpPr>
        <p:cNvPr id="1" name=""/>
        <p:cNvGrpSpPr/>
        <p:nvPr/>
      </p:nvGrpSpPr>
      <p:grpSpPr>
        <a:xfrm>
          <a:off x="0" y="0"/>
          <a:ext cx="0" cy="0"/>
          <a:chOff x="0" y="0"/>
          <a:chExt cx="0" cy="0"/>
        </a:xfrm>
      </p:grpSpPr>
      <p:sp>
        <p:nvSpPr>
          <p:cNvPr id="13" name="Lig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Lig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Lig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17" name="Texte du titre"/>
          <p:cNvSpPr txBox="1"/>
          <p:nvPr>
            <p:ph type="title"/>
          </p:nvPr>
        </p:nvSpPr>
        <p:spPr>
          <a:xfrm>
            <a:off x="508000" y="4140200"/>
            <a:ext cx="7200900" cy="2413000"/>
          </a:xfrm>
          <a:prstGeom prst="rect">
            <a:avLst/>
          </a:prstGeom>
        </p:spPr>
        <p:txBody>
          <a:bodyPr/>
          <a:lstStyle>
            <a:lvl1pPr algn="l"/>
          </a:lstStyle>
          <a:p>
            <a:pPr/>
            <a:r>
              <a:t>Texte du titre</a:t>
            </a:r>
          </a:p>
        </p:txBody>
      </p:sp>
      <p:sp>
        <p:nvSpPr>
          <p:cNvPr id="18" name="Texte niveau 1…"/>
          <p:cNvSpPr txBox="1"/>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tion">
    <p:spTree>
      <p:nvGrpSpPr>
        <p:cNvPr id="1" name=""/>
        <p:cNvGrpSpPr/>
        <p:nvPr/>
      </p:nvGrpSpPr>
      <p:grpSpPr>
        <a:xfrm>
          <a:off x="0" y="0"/>
          <a:ext cx="0" cy="0"/>
          <a:chOff x="0" y="0"/>
          <a:chExt cx="0" cy="0"/>
        </a:xfrm>
      </p:grpSpPr>
      <p:sp>
        <p:nvSpPr>
          <p:cNvPr id="105" name="-Gilles Allain"/>
          <p:cNvSpPr txBox="1"/>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i="1" sz="3000"/>
            </a:lvl1pPr>
          </a:lstStyle>
          <a:p>
            <a:pPr/>
            <a:r>
              <a:t>-Gilles Allain</a:t>
            </a:r>
          </a:p>
        </p:txBody>
      </p:sp>
      <p:sp>
        <p:nvSpPr>
          <p:cNvPr id="106" name="« Saisissez une citation ici. »"/>
          <p:cNvSpPr txBox="1"/>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pPr/>
            <a:r>
              <a:t>« Saisissez une citation ici. » </a:t>
            </a:r>
          </a:p>
        </p:txBody>
      </p:sp>
      <p:sp>
        <p:nvSpPr>
          <p:cNvPr id="10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4" name="Image"/>
          <p:cNvSpPr/>
          <p:nvPr>
            <p:ph type="pic" idx="21"/>
          </p:nvPr>
        </p:nvSpPr>
        <p:spPr>
          <a:xfrm>
            <a:off x="-901700" y="-127000"/>
            <a:ext cx="14211300" cy="9997255"/>
          </a:xfrm>
          <a:prstGeom prst="rect">
            <a:avLst/>
          </a:prstGeom>
        </p:spPr>
        <p:txBody>
          <a:bodyPr lIns="91439" tIns="45719" rIns="91439" bIns="45719" anchor="t">
            <a:noAutofit/>
          </a:bodyPr>
          <a:lstStyle/>
          <a:p>
            <a:pPr/>
          </a:p>
        </p:txBody>
      </p:sp>
      <p:sp>
        <p:nvSpPr>
          <p:cNvPr id="11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erge">
    <p:spTree>
      <p:nvGrpSpPr>
        <p:cNvPr id="1" name=""/>
        <p:cNvGrpSpPr/>
        <p:nvPr/>
      </p:nvGrpSpPr>
      <p:grpSpPr>
        <a:xfrm>
          <a:off x="0" y="0"/>
          <a:ext cx="0" cy="0"/>
          <a:chOff x="0" y="0"/>
          <a:chExt cx="0" cy="0"/>
        </a:xfrm>
      </p:grpSpPr>
      <p:sp>
        <p:nvSpPr>
          <p:cNvPr id="1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e">
    <p:spTree>
      <p:nvGrpSpPr>
        <p:cNvPr id="1" name=""/>
        <p:cNvGrpSpPr/>
        <p:nvPr/>
      </p:nvGrpSpPr>
      <p:grpSpPr>
        <a:xfrm>
          <a:off x="0" y="0"/>
          <a:ext cx="0" cy="0"/>
          <a:chOff x="0" y="0"/>
          <a:chExt cx="0" cy="0"/>
        </a:xfrm>
      </p:grpSpPr>
      <p:sp>
        <p:nvSpPr>
          <p:cNvPr id="26" name="Lig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Lig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Lorem Ipsum Dolor"/>
          <p:cNvSpPr txBox="1"/>
          <p:nvPr>
            <p:ph type="body" sz="quarter" idx="21"/>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29" name="Image"/>
          <p:cNvSpPr/>
          <p:nvPr>
            <p:ph type="pic" idx="22"/>
          </p:nvPr>
        </p:nvSpPr>
        <p:spPr>
          <a:xfrm>
            <a:off x="584200" y="558800"/>
            <a:ext cx="11823700" cy="7086600"/>
          </a:xfrm>
          <a:prstGeom prst="rect">
            <a:avLst/>
          </a:prstGeom>
          <a:ln w="9525">
            <a:round/>
          </a:ln>
        </p:spPr>
        <p:txBody>
          <a:bodyPr lIns="91439" tIns="45719" rIns="91439" bIns="45719" anchor="t">
            <a:noAutofit/>
          </a:bodyPr>
          <a:lstStyle/>
          <a:p>
            <a:pPr/>
          </a:p>
        </p:txBody>
      </p:sp>
      <p:sp>
        <p:nvSpPr>
          <p:cNvPr id="30" name="Texte du titre"/>
          <p:cNvSpPr txBox="1"/>
          <p:nvPr>
            <p:ph type="title"/>
          </p:nvPr>
        </p:nvSpPr>
        <p:spPr>
          <a:xfrm>
            <a:off x="508000" y="6680200"/>
            <a:ext cx="7200900" cy="2413000"/>
          </a:xfrm>
          <a:prstGeom prst="rect">
            <a:avLst/>
          </a:prstGeom>
        </p:spPr>
        <p:txBody>
          <a:bodyPr/>
          <a:lstStyle>
            <a:lvl1pPr algn="l"/>
          </a:lstStyle>
          <a:p>
            <a:pPr/>
            <a:r>
              <a:t>Texte du titre</a:t>
            </a:r>
          </a:p>
        </p:txBody>
      </p:sp>
      <p:sp>
        <p:nvSpPr>
          <p:cNvPr id="31" name="Texte niveau 1…"/>
          <p:cNvSpPr txBox="1"/>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3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Centré">
    <p:spTree>
      <p:nvGrpSpPr>
        <p:cNvPr id="1" name=""/>
        <p:cNvGrpSpPr/>
        <p:nvPr/>
      </p:nvGrpSpPr>
      <p:grpSpPr>
        <a:xfrm>
          <a:off x="0" y="0"/>
          <a:ext cx="0" cy="0"/>
          <a:chOff x="0" y="0"/>
          <a:chExt cx="0" cy="0"/>
        </a:xfrm>
      </p:grpSpPr>
      <p:sp>
        <p:nvSpPr>
          <p:cNvPr id="39" name="Texte du titre"/>
          <p:cNvSpPr txBox="1"/>
          <p:nvPr>
            <p:ph type="title"/>
          </p:nvPr>
        </p:nvSpPr>
        <p:spPr>
          <a:xfrm>
            <a:off x="508000" y="3670300"/>
            <a:ext cx="11988800" cy="2413000"/>
          </a:xfrm>
          <a:prstGeom prst="rect">
            <a:avLst/>
          </a:prstGeom>
        </p:spPr>
        <p:txBody>
          <a:bodyPr/>
          <a:lstStyle/>
          <a:p>
            <a:pPr/>
            <a:r>
              <a:t>Texte du titre</a:t>
            </a:r>
          </a:p>
        </p:txBody>
      </p:sp>
      <p:sp>
        <p:nvSpPr>
          <p:cNvPr id="4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e">
    <p:spTree>
      <p:nvGrpSpPr>
        <p:cNvPr id="1" name=""/>
        <p:cNvGrpSpPr/>
        <p:nvPr/>
      </p:nvGrpSpPr>
      <p:grpSpPr>
        <a:xfrm>
          <a:off x="0" y="0"/>
          <a:ext cx="0" cy="0"/>
          <a:chOff x="0" y="0"/>
          <a:chExt cx="0" cy="0"/>
        </a:xfrm>
      </p:grpSpPr>
      <p:sp>
        <p:nvSpPr>
          <p:cNvPr id="47" name="Lig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8" name="Lig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9" name="Lorem Ipsum Dolor"/>
          <p:cNvSpPr txBox="1"/>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i="1" sz="2400"/>
            </a:lvl1pPr>
          </a:lstStyle>
          <a:p>
            <a:pPr/>
            <a:r>
              <a:t>Lorem Ipsum Dolor</a:t>
            </a:r>
          </a:p>
        </p:txBody>
      </p:sp>
      <p:sp>
        <p:nvSpPr>
          <p:cNvPr id="50" name="Image"/>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pPr/>
          </a:p>
        </p:txBody>
      </p:sp>
      <p:sp>
        <p:nvSpPr>
          <p:cNvPr id="51" name="Texte du titre"/>
          <p:cNvSpPr txBox="1"/>
          <p:nvPr>
            <p:ph type="title"/>
          </p:nvPr>
        </p:nvSpPr>
        <p:spPr>
          <a:xfrm>
            <a:off x="508000" y="2806700"/>
            <a:ext cx="5676900" cy="2032000"/>
          </a:xfrm>
          <a:prstGeom prst="rect">
            <a:avLst/>
          </a:prstGeom>
        </p:spPr>
        <p:txBody>
          <a:bodyPr/>
          <a:lstStyle>
            <a:lvl1pPr algn="l">
              <a:defRPr sz="5600"/>
            </a:lvl1pPr>
          </a:lstStyle>
          <a:p>
            <a:pPr/>
            <a:r>
              <a:t>Texte du titre</a:t>
            </a:r>
          </a:p>
        </p:txBody>
      </p:sp>
      <p:sp>
        <p:nvSpPr>
          <p:cNvPr id="52" name="Texte niveau 1…"/>
          <p:cNvSpPr txBox="1"/>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5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60" name="Texte du titre"/>
          <p:cNvSpPr txBox="1"/>
          <p:nvPr>
            <p:ph type="title"/>
          </p:nvPr>
        </p:nvSpPr>
        <p:spPr>
          <a:prstGeom prst="rect">
            <a:avLst/>
          </a:prstGeom>
        </p:spPr>
        <p:txBody>
          <a:bodyPr/>
          <a:lstStyle/>
          <a:p>
            <a:pPr/>
            <a:r>
              <a:t>Texte du titre</a:t>
            </a:r>
          </a:p>
        </p:txBody>
      </p:sp>
      <p:sp>
        <p:nvSpPr>
          <p:cNvPr id="6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68" name="Texte du titre"/>
          <p:cNvSpPr txBox="1"/>
          <p:nvPr>
            <p:ph type="title"/>
          </p:nvPr>
        </p:nvSpPr>
        <p:spPr>
          <a:prstGeom prst="rect">
            <a:avLst/>
          </a:prstGeom>
        </p:spPr>
        <p:txBody>
          <a:bodyPr/>
          <a:lstStyle/>
          <a:p>
            <a:pPr/>
            <a:r>
              <a:t>Texte du titre</a:t>
            </a:r>
          </a:p>
        </p:txBody>
      </p:sp>
      <p:sp>
        <p:nvSpPr>
          <p:cNvPr id="69"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77" name="Image"/>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pPr/>
          </a:p>
        </p:txBody>
      </p:sp>
      <p:sp>
        <p:nvSpPr>
          <p:cNvPr id="78" name="Texte du titre"/>
          <p:cNvSpPr txBox="1"/>
          <p:nvPr>
            <p:ph type="title"/>
          </p:nvPr>
        </p:nvSpPr>
        <p:spPr>
          <a:prstGeom prst="rect">
            <a:avLst/>
          </a:prstGeom>
        </p:spPr>
        <p:txBody>
          <a:bodyPr/>
          <a:lstStyle/>
          <a:p>
            <a:pPr/>
            <a:r>
              <a:t>Texte du titre</a:t>
            </a:r>
          </a:p>
        </p:txBody>
      </p:sp>
      <p:sp>
        <p:nvSpPr>
          <p:cNvPr id="79" name="Texte niveau 1…"/>
          <p:cNvSpPr txBox="1"/>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Texte niveau 1</a:t>
            </a:r>
          </a:p>
          <a:p>
            <a:pPr lvl="1"/>
            <a:r>
              <a:t>Texte niveau 2</a:t>
            </a:r>
          </a:p>
          <a:p>
            <a:pPr lvl="2"/>
            <a:r>
              <a:t>Texte niveau 3</a:t>
            </a:r>
          </a:p>
          <a:p>
            <a:pPr lvl="3"/>
            <a:r>
              <a:t>Texte niveau 4</a:t>
            </a:r>
          </a:p>
          <a:p>
            <a:pPr lvl="4"/>
            <a:r>
              <a:t>Texte niveau 5</a:t>
            </a:r>
          </a:p>
        </p:txBody>
      </p:sp>
      <p:sp>
        <p:nvSpPr>
          <p:cNvPr id="8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uces">
    <p:spTree>
      <p:nvGrpSpPr>
        <p:cNvPr id="1" name=""/>
        <p:cNvGrpSpPr/>
        <p:nvPr/>
      </p:nvGrpSpPr>
      <p:grpSpPr>
        <a:xfrm>
          <a:off x="0" y="0"/>
          <a:ext cx="0" cy="0"/>
          <a:chOff x="0" y="0"/>
          <a:chExt cx="0" cy="0"/>
        </a:xfrm>
      </p:grpSpPr>
      <p:sp>
        <p:nvSpPr>
          <p:cNvPr id="87" name="Texte niveau 1…"/>
          <p:cNvSpPr txBox="1"/>
          <p:nvPr>
            <p:ph type="body" idx="1"/>
          </p:nvPr>
        </p:nvSpPr>
        <p:spPr>
          <a:xfrm>
            <a:off x="508000" y="1270000"/>
            <a:ext cx="11988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8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hotos">
    <p:spTree>
      <p:nvGrpSpPr>
        <p:cNvPr id="1" name=""/>
        <p:cNvGrpSpPr/>
        <p:nvPr/>
      </p:nvGrpSpPr>
      <p:grpSpPr>
        <a:xfrm>
          <a:off x="0" y="0"/>
          <a:ext cx="0" cy="0"/>
          <a:chOff x="0" y="0"/>
          <a:chExt cx="0" cy="0"/>
        </a:xfrm>
      </p:grpSpPr>
      <p:sp>
        <p:nvSpPr>
          <p:cNvPr id="95" name="Image"/>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pPr/>
          </a:p>
        </p:txBody>
      </p:sp>
      <p:sp>
        <p:nvSpPr>
          <p:cNvPr id="96" name="Image"/>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pPr/>
          </a:p>
        </p:txBody>
      </p:sp>
      <p:sp>
        <p:nvSpPr>
          <p:cNvPr id="97" name="Image"/>
          <p:cNvSpPr/>
          <p:nvPr>
            <p:ph type="pic" sz="half" idx="23"/>
          </p:nvPr>
        </p:nvSpPr>
        <p:spPr>
          <a:xfrm>
            <a:off x="482600" y="609600"/>
            <a:ext cx="5728881" cy="8394700"/>
          </a:xfrm>
          <a:prstGeom prst="rect">
            <a:avLst/>
          </a:prstGeom>
          <a:ln w="9525">
            <a:round/>
          </a:ln>
        </p:spPr>
        <p:txBody>
          <a:bodyPr lIns="91439" tIns="45719" rIns="91439" bIns="45719" anchor="t">
            <a:noAutofit/>
          </a:bodyPr>
          <a:lstStyle/>
          <a:p>
            <a:pPr/>
          </a:p>
        </p:txBody>
      </p:sp>
      <p:sp>
        <p:nvSpPr>
          <p:cNvPr id="9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g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g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exte du titre"/>
          <p:cNvSpPr txBox="1"/>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5" name="Texte niveau 1…"/>
          <p:cNvSpPr txBox="1"/>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6" name="Numéro de diapositive"/>
          <p:cNvSpPr txBox="1"/>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4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Fais-tu bien de t’irriter?…"/>
          <p:cNvSpPr txBox="1"/>
          <p:nvPr>
            <p:ph type="title"/>
          </p:nvPr>
        </p:nvSpPr>
        <p:spPr>
          <a:prstGeom prst="rect">
            <a:avLst/>
          </a:prstGeom>
        </p:spPr>
        <p:txBody>
          <a:bodyPr/>
          <a:lstStyle/>
          <a:p>
            <a:pPr algn="l">
              <a:defRPr>
                <a:solidFill>
                  <a:srgbClr val="000000"/>
                </a:solidFill>
              </a:defRPr>
            </a:pPr>
            <a:r>
              <a:t>Fais-tu bien de t’irriter?</a:t>
            </a:r>
          </a:p>
          <a:p>
            <a:pPr algn="l">
              <a:defRPr sz="3200">
                <a:solidFill>
                  <a:srgbClr val="000000"/>
                </a:solidFill>
              </a:defRPr>
            </a:pPr>
            <a:r>
              <a:t>Jonas 4 v 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2) Des exemples dans la Bible"/>
          <p:cNvSpPr txBox="1"/>
          <p:nvPr>
            <p:ph type="title"/>
          </p:nvPr>
        </p:nvSpPr>
        <p:spPr>
          <a:prstGeom prst="rect">
            <a:avLst/>
          </a:prstGeom>
        </p:spPr>
        <p:txBody>
          <a:bodyPr/>
          <a:lstStyle/>
          <a:p>
            <a:pPr/>
            <a:r>
              <a:t>2) Des exemples dans la Bible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Le prophète Jonas"/>
          <p:cNvSpPr txBox="1"/>
          <p:nvPr>
            <p:ph type="title"/>
          </p:nvPr>
        </p:nvSpPr>
        <p:spPr>
          <a:xfrm>
            <a:off x="508000" y="3563453"/>
            <a:ext cx="11988800" cy="2413001"/>
          </a:xfrm>
          <a:prstGeom prst="rect">
            <a:avLst/>
          </a:prstGeom>
        </p:spPr>
        <p:txBody>
          <a:bodyPr/>
          <a:lstStyle>
            <a:lvl1pPr>
              <a:defRPr>
                <a:solidFill>
                  <a:srgbClr val="000000"/>
                </a:solidFill>
              </a:defRPr>
            </a:lvl1pPr>
          </a:lstStyle>
          <a:p>
            <a:pPr/>
            <a:r>
              <a:t>Le prophète Jonas </a:t>
            </a:r>
          </a:p>
        </p:txBody>
      </p:sp>
      <p:sp>
        <p:nvSpPr>
          <p:cNvPr id="159" name="1) Introduction…"/>
          <p:cNvSpPr txBox="1"/>
          <p:nvPr/>
        </p:nvSpPr>
        <p:spPr>
          <a:xfrm>
            <a:off x="-9540" y="-4711"/>
            <a:ext cx="4209009"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rPr b="1">
                <a:solidFill>
                  <a:srgbClr val="D93F2A"/>
                </a:solidFill>
              </a:rP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3.1…"/>
          <p:cNvSpPr txBox="1"/>
          <p:nvPr/>
        </p:nvSpPr>
        <p:spPr>
          <a:xfrm>
            <a:off x="13207" y="266699"/>
            <a:ext cx="12978385" cy="922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300">
                <a:solidFill>
                  <a:srgbClr val="003399"/>
                </a:solidFill>
                <a:latin typeface="Bodoni SvtyTwo ITC TT-Bold"/>
                <a:ea typeface="Bodoni SvtyTwo ITC TT-Bold"/>
                <a:cs typeface="Bodoni SvtyTwo ITC TT-Bold"/>
                <a:sym typeface="Bodoni SvtyTwo ITC TT-Bold"/>
              </a:defRPr>
            </a:pPr>
            <a:r>
              <a:t>3.1</a:t>
            </a:r>
          </a:p>
          <a:p>
            <a:pPr algn="l" defTabSz="457200">
              <a:defRPr sz="2300">
                <a:solidFill>
                  <a:srgbClr val="000000"/>
                </a:solidFill>
                <a:latin typeface="+mn-lt"/>
                <a:ea typeface="+mn-ea"/>
                <a:cs typeface="+mn-cs"/>
                <a:sym typeface="Bodoni SvtyTwo ITC TT-Book"/>
              </a:defRPr>
            </a:pPr>
            <a:r>
              <a:t>La parole de l'Éternel fut adressée à Jonas une seconde fois, en ces mots:</a:t>
            </a:r>
          </a:p>
          <a:p>
            <a:pPr algn="l" defTabSz="457200">
              <a:defRPr sz="2300">
                <a:solidFill>
                  <a:srgbClr val="003399"/>
                </a:solidFill>
                <a:latin typeface="Bodoni SvtyTwo ITC TT-Bold"/>
                <a:ea typeface="Bodoni SvtyTwo ITC TT-Bold"/>
                <a:cs typeface="Bodoni SvtyTwo ITC TT-Bold"/>
                <a:sym typeface="Bodoni SvtyTwo ITC TT-Bold"/>
              </a:defRPr>
            </a:pPr>
            <a:r>
              <a:t>3.2</a:t>
            </a:r>
          </a:p>
          <a:p>
            <a:pPr algn="l" defTabSz="457200">
              <a:defRPr sz="2300">
                <a:solidFill>
                  <a:srgbClr val="000000"/>
                </a:solidFill>
                <a:latin typeface="+mn-lt"/>
                <a:ea typeface="+mn-ea"/>
                <a:cs typeface="+mn-cs"/>
                <a:sym typeface="Bodoni SvtyTwo ITC TT-Book"/>
              </a:defRPr>
            </a:pPr>
            <a:r>
              <a:t>Lève-toi, va à Ninive, la grande ville, et proclames-y la publication que je t'ordonne!</a:t>
            </a:r>
          </a:p>
          <a:p>
            <a:pPr algn="l" defTabSz="457200">
              <a:defRPr sz="2300">
                <a:solidFill>
                  <a:srgbClr val="003399"/>
                </a:solidFill>
                <a:latin typeface="Bodoni SvtyTwo ITC TT-Bold"/>
                <a:ea typeface="Bodoni SvtyTwo ITC TT-Bold"/>
                <a:cs typeface="Bodoni SvtyTwo ITC TT-Bold"/>
                <a:sym typeface="Bodoni SvtyTwo ITC TT-Bold"/>
              </a:defRPr>
            </a:pPr>
            <a:r>
              <a:t>3.3</a:t>
            </a:r>
          </a:p>
          <a:p>
            <a:pPr algn="l" defTabSz="457200">
              <a:defRPr sz="2300">
                <a:solidFill>
                  <a:srgbClr val="000000"/>
                </a:solidFill>
                <a:latin typeface="+mn-lt"/>
                <a:ea typeface="+mn-ea"/>
                <a:cs typeface="+mn-cs"/>
                <a:sym typeface="Bodoni SvtyTwo ITC TT-Book"/>
              </a:defRPr>
            </a:pPr>
            <a:r>
              <a:t>Et Jonas se leva, et alla à Ninive, selon la parole de l'Éternel. Or Ninive était une très grande ville, de trois jours de marche.</a:t>
            </a:r>
          </a:p>
          <a:p>
            <a:pPr algn="l" defTabSz="457200">
              <a:defRPr sz="2300">
                <a:solidFill>
                  <a:srgbClr val="003399"/>
                </a:solidFill>
                <a:latin typeface="Bodoni SvtyTwo ITC TT-Bold"/>
                <a:ea typeface="Bodoni SvtyTwo ITC TT-Bold"/>
                <a:cs typeface="Bodoni SvtyTwo ITC TT-Bold"/>
                <a:sym typeface="Bodoni SvtyTwo ITC TT-Bold"/>
              </a:defRPr>
            </a:pPr>
            <a:r>
              <a:t>3.4</a:t>
            </a:r>
          </a:p>
          <a:p>
            <a:pPr algn="l" defTabSz="457200">
              <a:defRPr sz="2300">
                <a:solidFill>
                  <a:srgbClr val="000000"/>
                </a:solidFill>
                <a:latin typeface="+mn-lt"/>
                <a:ea typeface="+mn-ea"/>
                <a:cs typeface="+mn-cs"/>
                <a:sym typeface="Bodoni SvtyTwo ITC TT-Book"/>
              </a:defRPr>
            </a:pPr>
            <a:r>
              <a:t>Jonas fit d'abord dans la ville une journée de marche; il criait et disait: Encore quarante jours, et Ninive est détruite!</a:t>
            </a:r>
          </a:p>
          <a:p>
            <a:pPr algn="l" defTabSz="457200">
              <a:defRPr sz="2300">
                <a:solidFill>
                  <a:srgbClr val="003399"/>
                </a:solidFill>
                <a:latin typeface="Bodoni SvtyTwo ITC TT-Bold"/>
                <a:ea typeface="Bodoni SvtyTwo ITC TT-Bold"/>
                <a:cs typeface="Bodoni SvtyTwo ITC TT-Bold"/>
                <a:sym typeface="Bodoni SvtyTwo ITC TT-Bold"/>
              </a:defRPr>
            </a:pPr>
            <a:r>
              <a:t>3.5</a:t>
            </a:r>
          </a:p>
          <a:p>
            <a:pPr algn="l" defTabSz="457200">
              <a:defRPr sz="2300">
                <a:solidFill>
                  <a:srgbClr val="000000"/>
                </a:solidFill>
                <a:latin typeface="+mn-lt"/>
                <a:ea typeface="+mn-ea"/>
                <a:cs typeface="+mn-cs"/>
                <a:sym typeface="Bodoni SvtyTwo ITC TT-Book"/>
              </a:defRPr>
            </a:pPr>
            <a:r>
              <a:t>Les gens de Ninive crurent à Dieu, ils publièrent un jeûne, et se revêtirent de sacs, depuis les plus grands jusqu'aux plus petits.</a:t>
            </a:r>
          </a:p>
          <a:p>
            <a:pPr algn="l" defTabSz="457200">
              <a:defRPr sz="2300">
                <a:solidFill>
                  <a:srgbClr val="003399"/>
                </a:solidFill>
                <a:latin typeface="Bodoni SvtyTwo ITC TT-Bold"/>
                <a:ea typeface="Bodoni SvtyTwo ITC TT-Bold"/>
                <a:cs typeface="Bodoni SvtyTwo ITC TT-Bold"/>
                <a:sym typeface="Bodoni SvtyTwo ITC TT-Bold"/>
              </a:defRPr>
            </a:pPr>
            <a:r>
              <a:t>3.6</a:t>
            </a:r>
          </a:p>
          <a:p>
            <a:pPr algn="l" defTabSz="457200">
              <a:defRPr sz="2300">
                <a:solidFill>
                  <a:srgbClr val="000000"/>
                </a:solidFill>
                <a:latin typeface="+mn-lt"/>
                <a:ea typeface="+mn-ea"/>
                <a:cs typeface="+mn-cs"/>
                <a:sym typeface="Bodoni SvtyTwo ITC TT-Book"/>
              </a:defRPr>
            </a:pPr>
            <a:r>
              <a:t>La chose parvint au roi de Ninive; il se leva de son trône, ôta son manteau, se couvrit d'un sac, et s'assit sur la cendre.</a:t>
            </a:r>
          </a:p>
          <a:p>
            <a:pPr algn="l" defTabSz="457200">
              <a:defRPr sz="2300">
                <a:solidFill>
                  <a:srgbClr val="003399"/>
                </a:solidFill>
                <a:latin typeface="Bodoni SvtyTwo ITC TT-Bold"/>
                <a:ea typeface="Bodoni SvtyTwo ITC TT-Bold"/>
                <a:cs typeface="Bodoni SvtyTwo ITC TT-Bold"/>
                <a:sym typeface="Bodoni SvtyTwo ITC TT-Bold"/>
              </a:defRPr>
            </a:pPr>
            <a:r>
              <a:t>3.7</a:t>
            </a:r>
          </a:p>
          <a:p>
            <a:pPr algn="l" defTabSz="457200">
              <a:defRPr sz="2300">
                <a:solidFill>
                  <a:srgbClr val="000000"/>
                </a:solidFill>
                <a:latin typeface="+mn-lt"/>
                <a:ea typeface="+mn-ea"/>
                <a:cs typeface="+mn-cs"/>
                <a:sym typeface="Bodoni SvtyTwo ITC TT-Book"/>
              </a:defRPr>
            </a:pPr>
            <a:r>
              <a:t>Et il fit faire dans Ninive cette publication, par ordre du roi et de ses grands; Que les hommes et les bête, les boeufs et les brebis, ne goûtent de rien, ne paissent point, et ne boivent point d'eau!</a:t>
            </a:r>
          </a:p>
          <a:p>
            <a:pPr algn="l" defTabSz="457200">
              <a:defRPr sz="2300">
                <a:solidFill>
                  <a:srgbClr val="003399"/>
                </a:solidFill>
                <a:latin typeface="Bodoni SvtyTwo ITC TT-Bold"/>
                <a:ea typeface="Bodoni SvtyTwo ITC TT-Bold"/>
                <a:cs typeface="Bodoni SvtyTwo ITC TT-Bold"/>
                <a:sym typeface="Bodoni SvtyTwo ITC TT-Bold"/>
              </a:defRPr>
            </a:pPr>
            <a:r>
              <a:t>3.8</a:t>
            </a:r>
          </a:p>
          <a:p>
            <a:pPr algn="l" defTabSz="457200">
              <a:defRPr sz="2300">
                <a:solidFill>
                  <a:srgbClr val="000000"/>
                </a:solidFill>
                <a:latin typeface="+mn-lt"/>
                <a:ea typeface="+mn-ea"/>
                <a:cs typeface="+mn-cs"/>
                <a:sym typeface="Bodoni SvtyTwo ITC TT-Book"/>
              </a:defRPr>
            </a:pPr>
            <a:r>
              <a:t>Que les hommes et les bêtes soient couverts de sacs, qu'ils crient à Dieu avec force, et qu'ils reviennent tous de leur mauvaise voie et des actes de violence dont leurs mains sont coupables!</a:t>
            </a:r>
          </a:p>
          <a:p>
            <a:pPr algn="l" defTabSz="457200">
              <a:defRPr sz="2300">
                <a:solidFill>
                  <a:srgbClr val="003399"/>
                </a:solidFill>
                <a:latin typeface="Bodoni SvtyTwo ITC TT-Bold"/>
                <a:ea typeface="Bodoni SvtyTwo ITC TT-Bold"/>
                <a:cs typeface="Bodoni SvtyTwo ITC TT-Bold"/>
                <a:sym typeface="Bodoni SvtyTwo ITC TT-Bold"/>
              </a:defRPr>
            </a:pPr>
            <a:r>
              <a:t>3.9</a:t>
            </a:r>
          </a:p>
          <a:p>
            <a:pPr algn="l" defTabSz="457200">
              <a:defRPr sz="2300">
                <a:solidFill>
                  <a:srgbClr val="000000"/>
                </a:solidFill>
                <a:latin typeface="+mn-lt"/>
                <a:ea typeface="+mn-ea"/>
                <a:cs typeface="+mn-cs"/>
                <a:sym typeface="Bodoni SvtyTwo ITC TT-Book"/>
              </a:defRPr>
            </a:pPr>
            <a:r>
              <a:t>Qui sait si Dieu ne reviendra pas et ne se repentira pas, et s'il ne renoncera pas à son ardente colère, en sorte que nous ne périssions point?</a:t>
            </a:r>
          </a:p>
          <a:p>
            <a:pPr algn="l" defTabSz="457200">
              <a:defRPr sz="2300">
                <a:solidFill>
                  <a:srgbClr val="003399"/>
                </a:solidFill>
                <a:latin typeface="Bodoni SvtyTwo ITC TT-Bold"/>
                <a:ea typeface="Bodoni SvtyTwo ITC TT-Bold"/>
                <a:cs typeface="Bodoni SvtyTwo ITC TT-Bold"/>
                <a:sym typeface="Bodoni SvtyTwo ITC TT-Bold"/>
              </a:defRPr>
            </a:pPr>
            <a:r>
              <a:t>3.10</a:t>
            </a:r>
          </a:p>
          <a:p>
            <a:pPr algn="l" defTabSz="457200">
              <a:defRPr sz="2300">
                <a:solidFill>
                  <a:srgbClr val="000000"/>
                </a:solidFill>
                <a:latin typeface="+mn-lt"/>
                <a:ea typeface="+mn-ea"/>
                <a:cs typeface="+mn-cs"/>
                <a:sym typeface="Bodoni SvtyTwo ITC TT-Book"/>
              </a:defRPr>
            </a:pPr>
            <a:r>
              <a:t>Dieu vit qu'ils agissaient ainsi et qu'ils revenaient de leur mauvaise voie. Alors Dieu se repentit du mal qu'il avait résolu de leur faire, et il ne le fit pas.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4.1…"/>
          <p:cNvSpPr txBox="1"/>
          <p:nvPr/>
        </p:nvSpPr>
        <p:spPr>
          <a:xfrm>
            <a:off x="14439" y="-76201"/>
            <a:ext cx="12975921" cy="990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200">
                <a:solidFill>
                  <a:srgbClr val="003399"/>
                </a:solidFill>
                <a:latin typeface="Bodoni SvtyTwo ITC TT-Bold"/>
                <a:ea typeface="Bodoni SvtyTwo ITC TT-Bold"/>
                <a:cs typeface="Bodoni SvtyTwo ITC TT-Bold"/>
                <a:sym typeface="Bodoni SvtyTwo ITC TT-Bold"/>
              </a:defRPr>
            </a:pPr>
            <a:r>
              <a:t>4.1</a:t>
            </a:r>
          </a:p>
          <a:p>
            <a:pPr algn="l" defTabSz="457200">
              <a:defRPr sz="2200">
                <a:solidFill>
                  <a:srgbClr val="000000"/>
                </a:solidFill>
                <a:latin typeface="+mn-lt"/>
                <a:ea typeface="+mn-ea"/>
                <a:cs typeface="+mn-cs"/>
                <a:sym typeface="Bodoni SvtyTwo ITC TT-Book"/>
              </a:defRPr>
            </a:pPr>
            <a:r>
              <a:t>Cela déplut fort à Jonas, et </a:t>
            </a:r>
            <a:r>
              <a:rPr u="sng"/>
              <a:t>il fut irrité.</a:t>
            </a:r>
            <a:endParaRPr u="sng"/>
          </a:p>
          <a:p>
            <a:pPr algn="l" defTabSz="457200">
              <a:defRPr sz="2200">
                <a:solidFill>
                  <a:srgbClr val="003399"/>
                </a:solidFill>
                <a:latin typeface="Bodoni SvtyTwo ITC TT-Bold"/>
                <a:ea typeface="Bodoni SvtyTwo ITC TT-Bold"/>
                <a:cs typeface="Bodoni SvtyTwo ITC TT-Bold"/>
                <a:sym typeface="Bodoni SvtyTwo ITC TT-Bold"/>
              </a:defRPr>
            </a:pPr>
            <a:r>
              <a:t>4.2</a:t>
            </a:r>
          </a:p>
          <a:p>
            <a:pPr algn="l" defTabSz="457200">
              <a:defRPr sz="2200">
                <a:solidFill>
                  <a:srgbClr val="000000"/>
                </a:solidFill>
                <a:latin typeface="+mn-lt"/>
                <a:ea typeface="+mn-ea"/>
                <a:cs typeface="+mn-cs"/>
                <a:sym typeface="Bodoni SvtyTwo ITC TT-Book"/>
              </a:defRPr>
            </a:pPr>
            <a:r>
              <a:t>Il implora l'Éternel, et il dit: Ah! Éternel, n'est-ce pas ce que je disais quand j'étais encore dans mon pays? C'est ce que je voulais prévenir en fuyant à Tarsis. Car je savais que tu es un Dieu compatissant et miséricordieux, lent à la colère et riche en bonté, et qui te repens du mal.</a:t>
            </a:r>
          </a:p>
          <a:p>
            <a:pPr algn="l" defTabSz="457200">
              <a:defRPr sz="2200">
                <a:solidFill>
                  <a:srgbClr val="003399"/>
                </a:solidFill>
                <a:latin typeface="Bodoni SvtyTwo ITC TT-Bold"/>
                <a:ea typeface="Bodoni SvtyTwo ITC TT-Bold"/>
                <a:cs typeface="Bodoni SvtyTwo ITC TT-Bold"/>
                <a:sym typeface="Bodoni SvtyTwo ITC TT-Bold"/>
              </a:defRPr>
            </a:pPr>
            <a:r>
              <a:t>4.3</a:t>
            </a:r>
          </a:p>
          <a:p>
            <a:pPr algn="l" defTabSz="457200">
              <a:defRPr sz="2200">
                <a:solidFill>
                  <a:srgbClr val="000000"/>
                </a:solidFill>
                <a:latin typeface="+mn-lt"/>
                <a:ea typeface="+mn-ea"/>
                <a:cs typeface="+mn-cs"/>
                <a:sym typeface="Bodoni SvtyTwo ITC TT-Book"/>
              </a:defRPr>
            </a:pPr>
            <a:r>
              <a:t>Maintenant, Éternel, prends-moi donc la vie, car la mort m'est préférable à la vie.</a:t>
            </a:r>
          </a:p>
          <a:p>
            <a:pPr algn="l" defTabSz="457200">
              <a:defRPr sz="2200">
                <a:solidFill>
                  <a:srgbClr val="003399"/>
                </a:solidFill>
                <a:latin typeface="Bodoni SvtyTwo ITC TT-Bold"/>
                <a:ea typeface="Bodoni SvtyTwo ITC TT-Bold"/>
                <a:cs typeface="Bodoni SvtyTwo ITC TT-Bold"/>
                <a:sym typeface="Bodoni SvtyTwo ITC TT-Bold"/>
              </a:defRPr>
            </a:pPr>
            <a:r>
              <a:t>4.4</a:t>
            </a:r>
          </a:p>
          <a:p>
            <a:pPr algn="l" defTabSz="457200">
              <a:defRPr sz="2200">
                <a:solidFill>
                  <a:srgbClr val="000000"/>
                </a:solidFill>
                <a:latin typeface="+mn-lt"/>
                <a:ea typeface="+mn-ea"/>
                <a:cs typeface="+mn-cs"/>
                <a:sym typeface="Bodoni SvtyTwo ITC TT-Book"/>
              </a:defRPr>
            </a:pPr>
            <a:r>
              <a:t>L'Éternel répondit: </a:t>
            </a:r>
            <a:r>
              <a:rPr u="sng"/>
              <a:t>Fais-tu bien de t'irriter?</a:t>
            </a:r>
            <a:endParaRPr u="sng"/>
          </a:p>
          <a:p>
            <a:pPr algn="l" defTabSz="457200">
              <a:defRPr sz="2200">
                <a:solidFill>
                  <a:srgbClr val="003399"/>
                </a:solidFill>
                <a:latin typeface="Bodoni SvtyTwo ITC TT-Bold"/>
                <a:ea typeface="Bodoni SvtyTwo ITC TT-Bold"/>
                <a:cs typeface="Bodoni SvtyTwo ITC TT-Bold"/>
                <a:sym typeface="Bodoni SvtyTwo ITC TT-Bold"/>
              </a:defRPr>
            </a:pPr>
            <a:r>
              <a:t>4.5</a:t>
            </a:r>
          </a:p>
          <a:p>
            <a:pPr algn="l" defTabSz="457200">
              <a:defRPr sz="2200">
                <a:solidFill>
                  <a:srgbClr val="000000"/>
                </a:solidFill>
                <a:latin typeface="+mn-lt"/>
                <a:ea typeface="+mn-ea"/>
                <a:cs typeface="+mn-cs"/>
                <a:sym typeface="Bodoni SvtyTwo ITC TT-Book"/>
              </a:defRPr>
            </a:pPr>
            <a:r>
              <a:t>Et Jonas sortit de la ville, et s'assit à l'orient de la ville, Là il se fit une cabane, et s'y tint à l'ombre, jusqu'à ce qu'il vît ce qui arriverait dans la ville.</a:t>
            </a:r>
          </a:p>
          <a:p>
            <a:pPr algn="l" defTabSz="457200">
              <a:defRPr sz="2200">
                <a:solidFill>
                  <a:srgbClr val="003399"/>
                </a:solidFill>
                <a:latin typeface="Bodoni SvtyTwo ITC TT-Bold"/>
                <a:ea typeface="Bodoni SvtyTwo ITC TT-Bold"/>
                <a:cs typeface="Bodoni SvtyTwo ITC TT-Bold"/>
                <a:sym typeface="Bodoni SvtyTwo ITC TT-Bold"/>
              </a:defRPr>
            </a:pPr>
            <a:r>
              <a:t>4.6</a:t>
            </a:r>
          </a:p>
          <a:p>
            <a:pPr algn="l" defTabSz="457200">
              <a:defRPr sz="2200">
                <a:solidFill>
                  <a:srgbClr val="000000"/>
                </a:solidFill>
                <a:latin typeface="+mn-lt"/>
                <a:ea typeface="+mn-ea"/>
                <a:cs typeface="+mn-cs"/>
                <a:sym typeface="Bodoni SvtyTwo ITC TT-Book"/>
              </a:defRPr>
            </a:pPr>
            <a:r>
              <a:t>L'Éternel Dieu fit croître un ricin, qui s'éleva au-dessus de Jonas, pour donner de l'ombre sur sa tête et</a:t>
            </a:r>
            <a:r>
              <a:rPr u="sng"/>
              <a:t> pour lui ôter son irritation</a:t>
            </a:r>
            <a:r>
              <a:t>. Jonas éprouva une grande joie à cause de ce ricin.</a:t>
            </a:r>
          </a:p>
          <a:p>
            <a:pPr algn="l" defTabSz="457200">
              <a:defRPr sz="2200">
                <a:solidFill>
                  <a:srgbClr val="003399"/>
                </a:solidFill>
                <a:latin typeface="Bodoni SvtyTwo ITC TT-Bold"/>
                <a:ea typeface="Bodoni SvtyTwo ITC TT-Bold"/>
                <a:cs typeface="Bodoni SvtyTwo ITC TT-Bold"/>
                <a:sym typeface="Bodoni SvtyTwo ITC TT-Bold"/>
              </a:defRPr>
            </a:pPr>
            <a:r>
              <a:t>4.7</a:t>
            </a:r>
          </a:p>
          <a:p>
            <a:pPr algn="l" defTabSz="457200">
              <a:defRPr sz="2200">
                <a:solidFill>
                  <a:srgbClr val="000000"/>
                </a:solidFill>
                <a:latin typeface="+mn-lt"/>
                <a:ea typeface="+mn-ea"/>
                <a:cs typeface="+mn-cs"/>
                <a:sym typeface="Bodoni SvtyTwo ITC TT-Book"/>
              </a:defRPr>
            </a:pPr>
            <a:r>
              <a:t>Mais le lendemain, à l'aurore, Dieu fit venir un ver qui piqua le ricin, et le ricin sécha.</a:t>
            </a:r>
          </a:p>
          <a:p>
            <a:pPr algn="l" defTabSz="457200">
              <a:defRPr sz="2200">
                <a:solidFill>
                  <a:srgbClr val="003399"/>
                </a:solidFill>
                <a:latin typeface="Bodoni SvtyTwo ITC TT-Bold"/>
                <a:ea typeface="Bodoni SvtyTwo ITC TT-Bold"/>
                <a:cs typeface="Bodoni SvtyTwo ITC TT-Bold"/>
                <a:sym typeface="Bodoni SvtyTwo ITC TT-Bold"/>
              </a:defRPr>
            </a:pPr>
            <a:r>
              <a:t>4.8</a:t>
            </a:r>
          </a:p>
          <a:p>
            <a:pPr algn="l" defTabSz="457200">
              <a:defRPr sz="2200">
                <a:solidFill>
                  <a:srgbClr val="000000"/>
                </a:solidFill>
                <a:latin typeface="+mn-lt"/>
                <a:ea typeface="+mn-ea"/>
                <a:cs typeface="+mn-cs"/>
                <a:sym typeface="Bodoni SvtyTwo ITC TT-Book"/>
              </a:defRPr>
            </a:pPr>
            <a:r>
              <a:t>Au lever du soleil, Dieu fit souffler un vent chaud d'orient, et le soleil frappa la tête de Jonas, au point qu'il tomba en défaillance. Il demanda la mort, et dit: La mort m'est préférable à la vie.</a:t>
            </a:r>
          </a:p>
          <a:p>
            <a:pPr algn="l" defTabSz="457200">
              <a:defRPr sz="2200">
                <a:solidFill>
                  <a:srgbClr val="003399"/>
                </a:solidFill>
                <a:latin typeface="Bodoni SvtyTwo ITC TT-Bold"/>
                <a:ea typeface="Bodoni SvtyTwo ITC TT-Bold"/>
                <a:cs typeface="Bodoni SvtyTwo ITC TT-Bold"/>
                <a:sym typeface="Bodoni SvtyTwo ITC TT-Bold"/>
              </a:defRPr>
            </a:pPr>
            <a:r>
              <a:t>4.9</a:t>
            </a:r>
          </a:p>
          <a:p>
            <a:pPr algn="l" defTabSz="457200">
              <a:defRPr sz="2200">
                <a:solidFill>
                  <a:srgbClr val="000000"/>
                </a:solidFill>
                <a:latin typeface="+mn-lt"/>
                <a:ea typeface="+mn-ea"/>
                <a:cs typeface="+mn-cs"/>
                <a:sym typeface="Bodoni SvtyTwo ITC TT-Book"/>
              </a:defRPr>
            </a:pPr>
            <a:r>
              <a:t>Dieu dit à Jonas:</a:t>
            </a:r>
            <a:r>
              <a:rPr u="sng"/>
              <a:t> Fais-tu bien de t'irriter</a:t>
            </a:r>
            <a:r>
              <a:t> à cause du ricin? Il répondit: </a:t>
            </a:r>
            <a:r>
              <a:rPr u="sng"/>
              <a:t>Je fais bien de m'irriter jusqu'à la mort.</a:t>
            </a:r>
            <a:endParaRPr u="sng"/>
          </a:p>
          <a:p>
            <a:pPr algn="l" defTabSz="457200">
              <a:defRPr sz="2200">
                <a:solidFill>
                  <a:srgbClr val="003399"/>
                </a:solidFill>
                <a:latin typeface="Bodoni SvtyTwo ITC TT-Bold"/>
                <a:ea typeface="Bodoni SvtyTwo ITC TT-Bold"/>
                <a:cs typeface="Bodoni SvtyTwo ITC TT-Bold"/>
                <a:sym typeface="Bodoni SvtyTwo ITC TT-Bold"/>
              </a:defRPr>
            </a:pPr>
            <a:r>
              <a:t>4.10</a:t>
            </a:r>
          </a:p>
          <a:p>
            <a:pPr algn="l" defTabSz="457200">
              <a:defRPr sz="2200">
                <a:solidFill>
                  <a:srgbClr val="000000"/>
                </a:solidFill>
                <a:latin typeface="+mn-lt"/>
                <a:ea typeface="+mn-ea"/>
                <a:cs typeface="+mn-cs"/>
                <a:sym typeface="Bodoni SvtyTwo ITC TT-Book"/>
              </a:defRPr>
            </a:pPr>
            <a:r>
              <a:t>Et l'Éternel dit: Tu as pitié du ricin qui ne t'a coûté aucune peine et que tu n'as pas fait croître, qui est né dans une nuit et qui a péri dans une nuit.</a:t>
            </a:r>
          </a:p>
          <a:p>
            <a:pPr algn="l" defTabSz="457200">
              <a:defRPr sz="2200">
                <a:solidFill>
                  <a:srgbClr val="003399"/>
                </a:solidFill>
                <a:latin typeface="Bodoni SvtyTwo ITC TT-Bold"/>
                <a:ea typeface="Bodoni SvtyTwo ITC TT-Bold"/>
                <a:cs typeface="Bodoni SvtyTwo ITC TT-Bold"/>
                <a:sym typeface="Bodoni SvtyTwo ITC TT-Bold"/>
              </a:defRPr>
            </a:pPr>
            <a:r>
              <a:t>4.11</a:t>
            </a:r>
          </a:p>
          <a:p>
            <a:pPr algn="l" defTabSz="457200">
              <a:defRPr sz="2200">
                <a:solidFill>
                  <a:srgbClr val="000000"/>
                </a:solidFill>
                <a:latin typeface="+mn-lt"/>
                <a:ea typeface="+mn-ea"/>
                <a:cs typeface="+mn-cs"/>
                <a:sym typeface="Bodoni SvtyTwo ITC TT-Book"/>
              </a:defRPr>
            </a:pPr>
            <a:r>
              <a:t>Et moi, je n'aurais pas pitié de Ninive, la grande ville, dans laquelle se trouvent plus de cent vingt mille hommes qui ne savent pas distinguer leur droite de leur gauche, et des animaux en grand nombre!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Fais-tu bien de t’irriter?…"/>
          <p:cNvSpPr txBox="1"/>
          <p:nvPr/>
        </p:nvSpPr>
        <p:spPr>
          <a:xfrm>
            <a:off x="2862879" y="3759199"/>
            <a:ext cx="7279042"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500">
                <a:solidFill>
                  <a:srgbClr val="000000"/>
                </a:solidFill>
                <a:latin typeface="Times Roman"/>
                <a:ea typeface="Times Roman"/>
                <a:cs typeface="Times Roman"/>
                <a:sym typeface="Times Roman"/>
              </a:defRPr>
            </a:pPr>
            <a:r>
              <a:rPr u="sng"/>
              <a:t>Fais-tu bien de t’irriter?</a:t>
            </a:r>
            <a:endParaRPr u="sng"/>
          </a:p>
          <a:p>
            <a:pPr algn="l" defTabSz="457200">
              <a:defRPr sz="3500">
                <a:solidFill>
                  <a:srgbClr val="000000"/>
                </a:solidFill>
                <a:latin typeface="Times Roman"/>
                <a:ea typeface="Times Roman"/>
                <a:cs typeface="Times Roman"/>
                <a:sym typeface="Times Roman"/>
              </a:defRPr>
            </a:pPr>
            <a:endParaRPr u="sng"/>
          </a:p>
          <a:p>
            <a:pPr algn="l" defTabSz="457200">
              <a:defRPr sz="3500">
                <a:solidFill>
                  <a:srgbClr val="000000"/>
                </a:solidFill>
                <a:latin typeface="Times Roman"/>
                <a:ea typeface="Times Roman"/>
                <a:cs typeface="Times Roman"/>
                <a:sym typeface="Times Roman"/>
              </a:defRPr>
            </a:pPr>
            <a:r>
              <a:rPr u="sng"/>
              <a:t>Fais-tu bien de t'irriter</a:t>
            </a:r>
            <a:r>
              <a:t> à cause du ricin? </a:t>
            </a:r>
          </a:p>
        </p:txBody>
      </p:sp>
      <p:sp>
        <p:nvSpPr>
          <p:cNvPr id="166" name="1) Introduction…"/>
          <p:cNvSpPr txBox="1"/>
          <p:nvPr/>
        </p:nvSpPr>
        <p:spPr>
          <a:xfrm>
            <a:off x="-9540" y="-4711"/>
            <a:ext cx="4209009"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rPr b="1">
                <a:solidFill>
                  <a:srgbClr val="D93F2A"/>
                </a:solidFill>
              </a:rP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Caïn"/>
          <p:cNvSpPr txBox="1"/>
          <p:nvPr>
            <p:ph type="title"/>
          </p:nvPr>
        </p:nvSpPr>
        <p:spPr>
          <a:prstGeom prst="rect">
            <a:avLst/>
          </a:prstGeom>
        </p:spPr>
        <p:txBody>
          <a:bodyPr/>
          <a:lstStyle/>
          <a:p>
            <a:pPr/>
            <a:r>
              <a:t> </a:t>
            </a:r>
            <a:r>
              <a:rPr>
                <a:solidFill>
                  <a:srgbClr val="000000"/>
                </a:solidFill>
              </a:rPr>
              <a:t>Caïn</a:t>
            </a:r>
            <a:r>
              <a:t> </a:t>
            </a:r>
          </a:p>
        </p:txBody>
      </p:sp>
      <p:sp>
        <p:nvSpPr>
          <p:cNvPr id="169" name="1) Introduction…"/>
          <p:cNvSpPr txBox="1"/>
          <p:nvPr/>
        </p:nvSpPr>
        <p:spPr>
          <a:xfrm>
            <a:off x="-9540" y="-4711"/>
            <a:ext cx="4209009"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rPr b="1">
                <a:solidFill>
                  <a:srgbClr val="D93F2A"/>
                </a:solidFill>
              </a:rP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4.1…"/>
          <p:cNvSpPr txBox="1"/>
          <p:nvPr/>
        </p:nvSpPr>
        <p:spPr>
          <a:xfrm>
            <a:off x="206724" y="2025650"/>
            <a:ext cx="12591352" cy="570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300">
                <a:solidFill>
                  <a:srgbClr val="011993"/>
                </a:solidFill>
                <a:latin typeface="Bodoni SvtyTwo ITC TT-Bold"/>
                <a:ea typeface="Bodoni SvtyTwo ITC TT-Bold"/>
                <a:cs typeface="Bodoni SvtyTwo ITC TT-Bold"/>
                <a:sym typeface="Bodoni SvtyTwo ITC TT-Bold"/>
              </a:defRPr>
            </a:pPr>
            <a:r>
              <a:t>4.1</a:t>
            </a:r>
          </a:p>
          <a:p>
            <a:pPr algn="l" defTabSz="457200">
              <a:defRPr sz="2300">
                <a:solidFill>
                  <a:srgbClr val="000000"/>
                </a:solidFill>
                <a:latin typeface="+mn-lt"/>
                <a:ea typeface="+mn-ea"/>
                <a:cs typeface="+mn-cs"/>
                <a:sym typeface="Bodoni SvtyTwo ITC TT-Book"/>
              </a:defRPr>
            </a:pPr>
            <a:r>
              <a:t>Adam connut Eve, sa femme; elle conçut, et enfanta Caïn et elle dit: J'ai formé un homme avec l'aide de l'Éternel.</a:t>
            </a:r>
          </a:p>
          <a:p>
            <a:pPr algn="l" defTabSz="457200">
              <a:defRPr sz="2300">
                <a:solidFill>
                  <a:srgbClr val="003399"/>
                </a:solidFill>
                <a:latin typeface="Bodoni SvtyTwo ITC TT-Bold"/>
                <a:ea typeface="Bodoni SvtyTwo ITC TT-Bold"/>
                <a:cs typeface="Bodoni SvtyTwo ITC TT-Bold"/>
                <a:sym typeface="Bodoni SvtyTwo ITC TT-Bold"/>
              </a:defRPr>
            </a:pPr>
            <a:r>
              <a:t>4.2</a:t>
            </a:r>
          </a:p>
          <a:p>
            <a:pPr algn="l" defTabSz="457200">
              <a:defRPr sz="2300">
                <a:solidFill>
                  <a:srgbClr val="000000"/>
                </a:solidFill>
                <a:latin typeface="+mn-lt"/>
                <a:ea typeface="+mn-ea"/>
                <a:cs typeface="+mn-cs"/>
                <a:sym typeface="Bodoni SvtyTwo ITC TT-Book"/>
              </a:defRPr>
            </a:pPr>
            <a:r>
              <a:t> Elle enfanta encore son frère Abel. Abel fut berger, et Caïn fut laboureur.</a:t>
            </a:r>
          </a:p>
          <a:p>
            <a:pPr algn="l" defTabSz="457200">
              <a:defRPr sz="2300">
                <a:solidFill>
                  <a:srgbClr val="003399"/>
                </a:solidFill>
                <a:latin typeface="Bodoni SvtyTwo ITC TT-Bold"/>
                <a:ea typeface="Bodoni SvtyTwo ITC TT-Bold"/>
                <a:cs typeface="Bodoni SvtyTwo ITC TT-Bold"/>
                <a:sym typeface="Bodoni SvtyTwo ITC TT-Bold"/>
              </a:defRPr>
            </a:pPr>
            <a:r>
              <a:t>4.3</a:t>
            </a:r>
          </a:p>
          <a:p>
            <a:pPr algn="l" defTabSz="457200">
              <a:defRPr sz="2300">
                <a:solidFill>
                  <a:srgbClr val="000000"/>
                </a:solidFill>
                <a:latin typeface="+mn-lt"/>
                <a:ea typeface="+mn-ea"/>
                <a:cs typeface="+mn-cs"/>
                <a:sym typeface="Bodoni SvtyTwo ITC TT-Book"/>
              </a:defRPr>
            </a:pPr>
            <a:r>
              <a:t> Au bout de quelque temps, Caïn fit à l'Éternel une offrande des fruits de la terre;</a:t>
            </a:r>
          </a:p>
          <a:p>
            <a:pPr algn="l" defTabSz="457200">
              <a:defRPr sz="2300">
                <a:solidFill>
                  <a:srgbClr val="003399"/>
                </a:solidFill>
                <a:latin typeface="Bodoni SvtyTwo ITC TT-Bold"/>
                <a:ea typeface="Bodoni SvtyTwo ITC TT-Bold"/>
                <a:cs typeface="Bodoni SvtyTwo ITC TT-Bold"/>
                <a:sym typeface="Bodoni SvtyTwo ITC TT-Bold"/>
              </a:defRPr>
            </a:pPr>
            <a:r>
              <a:t>4.4</a:t>
            </a:r>
          </a:p>
          <a:p>
            <a:pPr algn="l" defTabSz="457200">
              <a:defRPr sz="2300">
                <a:solidFill>
                  <a:srgbClr val="000000"/>
                </a:solidFill>
                <a:latin typeface="+mn-lt"/>
                <a:ea typeface="+mn-ea"/>
                <a:cs typeface="+mn-cs"/>
                <a:sym typeface="Bodoni SvtyTwo ITC TT-Book"/>
              </a:defRPr>
            </a:pPr>
            <a:r>
              <a:t> et Abel, de son côté, en fit une des premiers-nés de son troupeau et de leur graisse. L'Éternel porta un regard favorable sur Abel et sur son offrande;</a:t>
            </a:r>
          </a:p>
          <a:p>
            <a:pPr algn="l" defTabSz="457200">
              <a:defRPr sz="2300">
                <a:solidFill>
                  <a:srgbClr val="003399"/>
                </a:solidFill>
                <a:latin typeface="Bodoni SvtyTwo ITC TT-Bold"/>
                <a:ea typeface="Bodoni SvtyTwo ITC TT-Bold"/>
                <a:cs typeface="Bodoni SvtyTwo ITC TT-Bold"/>
                <a:sym typeface="Bodoni SvtyTwo ITC TT-Bold"/>
              </a:defRPr>
            </a:pPr>
            <a:r>
              <a:t>4.5</a:t>
            </a:r>
          </a:p>
          <a:p>
            <a:pPr algn="l" defTabSz="457200">
              <a:defRPr sz="2300">
                <a:solidFill>
                  <a:srgbClr val="000000"/>
                </a:solidFill>
                <a:latin typeface="+mn-lt"/>
                <a:ea typeface="+mn-ea"/>
                <a:cs typeface="+mn-cs"/>
                <a:sym typeface="Bodoni SvtyTwo ITC TT-Book"/>
              </a:defRPr>
            </a:pPr>
            <a:r>
              <a:t> mais il ne porta pas un regard favorable sur Caïn et sur son offrande. Caïn fut très irrité, et son visage fut abattu.</a:t>
            </a:r>
          </a:p>
          <a:p>
            <a:pPr algn="l" defTabSz="457200">
              <a:defRPr sz="2300">
                <a:solidFill>
                  <a:srgbClr val="003399"/>
                </a:solidFill>
                <a:latin typeface="Bodoni SvtyTwo ITC TT-Bold"/>
                <a:ea typeface="Bodoni SvtyTwo ITC TT-Bold"/>
                <a:cs typeface="Bodoni SvtyTwo ITC TT-Bold"/>
                <a:sym typeface="Bodoni SvtyTwo ITC TT-Bold"/>
              </a:defRPr>
            </a:pPr>
            <a:r>
              <a:t>4.6</a:t>
            </a:r>
          </a:p>
          <a:p>
            <a:pPr algn="l" defTabSz="457200">
              <a:defRPr sz="2300">
                <a:solidFill>
                  <a:srgbClr val="000000"/>
                </a:solidFill>
                <a:latin typeface="+mn-lt"/>
                <a:ea typeface="+mn-ea"/>
                <a:cs typeface="+mn-cs"/>
                <a:sym typeface="Bodoni SvtyTwo ITC TT-Book"/>
              </a:defRPr>
            </a:pPr>
            <a:r>
              <a:t> Et l'Éternel dit à Caïn: Pourquoi es-tu irrité, et pourquoi ton visage est-il abattu?</a:t>
            </a:r>
          </a:p>
          <a:p>
            <a:pPr algn="l" defTabSz="457200">
              <a:defRPr sz="2300">
                <a:solidFill>
                  <a:srgbClr val="003399"/>
                </a:solidFill>
                <a:latin typeface="Bodoni SvtyTwo ITC TT-Bold"/>
                <a:ea typeface="Bodoni SvtyTwo ITC TT-Bold"/>
                <a:cs typeface="Bodoni SvtyTwo ITC TT-Bold"/>
                <a:sym typeface="Bodoni SvtyTwo ITC TT-Bold"/>
              </a:defRPr>
            </a:pPr>
            <a:r>
              <a:t>4.7</a:t>
            </a:r>
          </a:p>
          <a:p>
            <a:pPr algn="l" defTabSz="457200">
              <a:defRPr sz="2300">
                <a:solidFill>
                  <a:srgbClr val="000000"/>
                </a:solidFill>
                <a:latin typeface="+mn-lt"/>
                <a:ea typeface="+mn-ea"/>
                <a:cs typeface="+mn-cs"/>
                <a:sym typeface="Bodoni SvtyTwo ITC TT-Book"/>
              </a:defRPr>
            </a:pPr>
            <a:r>
              <a:t> Certainement, si tu agis bien, tu relèveras ton visage, et si tu agis mal, le péché se couche à la porte, et ses désirs se portent vers toi: mais toi, domine sur lui.</a:t>
            </a:r>
          </a:p>
        </p:txBody>
      </p:sp>
      <p:sp>
        <p:nvSpPr>
          <p:cNvPr id="172" name="1) Introduction…"/>
          <p:cNvSpPr txBox="1"/>
          <p:nvPr/>
        </p:nvSpPr>
        <p:spPr>
          <a:xfrm>
            <a:off x="-9540" y="-4711"/>
            <a:ext cx="4209009"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rPr b="1">
                <a:solidFill>
                  <a:srgbClr val="D93F2A"/>
                </a:solidFill>
              </a:rP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 Pourquoi es-tu irrité, et pourquoi ton visage est-il abattu ? »"/>
          <p:cNvSpPr txBox="1"/>
          <p:nvPr>
            <p:ph type="body" idx="22"/>
          </p:nvPr>
        </p:nvSpPr>
        <p:spPr>
          <a:xfrm>
            <a:off x="1270000" y="3949700"/>
            <a:ext cx="10464800" cy="1320801"/>
          </a:xfrm>
          <a:prstGeom prst="rect">
            <a:avLst/>
          </a:prstGeom>
        </p:spPr>
        <p:txBody>
          <a:bodyPr/>
          <a:lstStyle/>
          <a:p>
            <a:pPr/>
            <a:r>
              <a:t>« Pourquoi es-tu irrité, et pourquoi ton visage est-il abattu ? » </a:t>
            </a:r>
          </a:p>
        </p:txBody>
      </p:sp>
      <p:sp>
        <p:nvSpPr>
          <p:cNvPr id="175" name="1) Introduction…"/>
          <p:cNvSpPr txBox="1"/>
          <p:nvPr/>
        </p:nvSpPr>
        <p:spPr>
          <a:xfrm>
            <a:off x="-9540" y="-4711"/>
            <a:ext cx="4209009"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rPr b="1">
                <a:solidFill>
                  <a:srgbClr val="D93F2A"/>
                </a:solidFill>
              </a:rP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Elie"/>
          <p:cNvSpPr txBox="1"/>
          <p:nvPr>
            <p:ph type="title"/>
          </p:nvPr>
        </p:nvSpPr>
        <p:spPr>
          <a:prstGeom prst="rect">
            <a:avLst/>
          </a:prstGeom>
        </p:spPr>
        <p:txBody>
          <a:bodyPr/>
          <a:lstStyle>
            <a:lvl1pPr>
              <a:defRPr>
                <a:solidFill>
                  <a:srgbClr val="000000"/>
                </a:solidFill>
              </a:defRPr>
            </a:lvl1pPr>
          </a:lstStyle>
          <a:p>
            <a:pPr/>
            <a:r>
              <a:t>Elie  </a:t>
            </a:r>
          </a:p>
        </p:txBody>
      </p:sp>
      <p:sp>
        <p:nvSpPr>
          <p:cNvPr id="178" name="1) Introduction…"/>
          <p:cNvSpPr txBox="1"/>
          <p:nvPr/>
        </p:nvSpPr>
        <p:spPr>
          <a:xfrm>
            <a:off x="-9540" y="-4711"/>
            <a:ext cx="4209009"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rPr b="1">
                <a:solidFill>
                  <a:srgbClr val="D93F2A"/>
                </a:solidFill>
              </a:rP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19.1…"/>
          <p:cNvSpPr txBox="1"/>
          <p:nvPr/>
        </p:nvSpPr>
        <p:spPr>
          <a:xfrm>
            <a:off x="20935" y="107949"/>
            <a:ext cx="12996711" cy="953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100">
                <a:solidFill>
                  <a:srgbClr val="003399"/>
                </a:solidFill>
                <a:latin typeface="Bodoni SvtyTwo ITC TT-Bold"/>
                <a:ea typeface="Bodoni SvtyTwo ITC TT-Bold"/>
                <a:cs typeface="Bodoni SvtyTwo ITC TT-Bold"/>
                <a:sym typeface="Bodoni SvtyTwo ITC TT-Bold"/>
              </a:defRPr>
            </a:pPr>
            <a:r>
              <a:t>19.1</a:t>
            </a:r>
          </a:p>
          <a:p>
            <a:pPr algn="l" defTabSz="457200">
              <a:defRPr sz="2100">
                <a:solidFill>
                  <a:srgbClr val="000000"/>
                </a:solidFill>
                <a:latin typeface="+mn-lt"/>
                <a:ea typeface="+mn-ea"/>
                <a:cs typeface="+mn-cs"/>
                <a:sym typeface="Bodoni SvtyTwo ITC TT-Book"/>
              </a:defRPr>
            </a:pPr>
            <a:r>
              <a:t>Achab rapporta à Jézabel tout ce qu'avait fait Élie, et comment il avait tué par l'épée tous les prophètes.</a:t>
            </a:r>
          </a:p>
          <a:p>
            <a:pPr algn="l" defTabSz="457200">
              <a:defRPr sz="2100">
                <a:solidFill>
                  <a:srgbClr val="003399"/>
                </a:solidFill>
                <a:latin typeface="Bodoni SvtyTwo ITC TT-Bold"/>
                <a:ea typeface="Bodoni SvtyTwo ITC TT-Bold"/>
                <a:cs typeface="Bodoni SvtyTwo ITC TT-Bold"/>
                <a:sym typeface="Bodoni SvtyTwo ITC TT-Bold"/>
              </a:defRPr>
            </a:pPr>
            <a:r>
              <a:t>19.2</a:t>
            </a:r>
          </a:p>
          <a:p>
            <a:pPr algn="l" defTabSz="457200">
              <a:defRPr sz="2100">
                <a:solidFill>
                  <a:srgbClr val="000000"/>
                </a:solidFill>
                <a:latin typeface="+mn-lt"/>
                <a:ea typeface="+mn-ea"/>
                <a:cs typeface="+mn-cs"/>
                <a:sym typeface="Bodoni SvtyTwo ITC TT-Book"/>
              </a:defRPr>
            </a:pPr>
            <a:r>
              <a:t>Jézabel envoya un messager à Élie, pour lui dire: Que les dieux me traitent dans toute leur rigueur, si demain, à cette heure, je ne fais de ta vie ce que tu as fait de la vie de chacun d'eux!</a:t>
            </a:r>
          </a:p>
          <a:p>
            <a:pPr algn="l" defTabSz="457200">
              <a:defRPr sz="2100">
                <a:solidFill>
                  <a:srgbClr val="003399"/>
                </a:solidFill>
                <a:latin typeface="Bodoni SvtyTwo ITC TT-Bold"/>
                <a:ea typeface="Bodoni SvtyTwo ITC TT-Bold"/>
                <a:cs typeface="Bodoni SvtyTwo ITC TT-Bold"/>
                <a:sym typeface="Bodoni SvtyTwo ITC TT-Bold"/>
              </a:defRPr>
            </a:pPr>
            <a:r>
              <a:t>19.3</a:t>
            </a:r>
          </a:p>
          <a:p>
            <a:pPr algn="l" defTabSz="457200">
              <a:defRPr sz="2100">
                <a:solidFill>
                  <a:srgbClr val="000000"/>
                </a:solidFill>
                <a:latin typeface="+mn-lt"/>
                <a:ea typeface="+mn-ea"/>
                <a:cs typeface="+mn-cs"/>
                <a:sym typeface="Bodoni SvtyTwo ITC TT-Book"/>
              </a:defRPr>
            </a:pPr>
            <a:r>
              <a:t>Élie, voyant cela, se leva et s'en alla, pour sauver sa vie. Il arriva à Beer Schéba, qui appartient à Juda, et il y laissa son serviteur.</a:t>
            </a:r>
          </a:p>
          <a:p>
            <a:pPr algn="l" defTabSz="457200">
              <a:defRPr sz="2100">
                <a:solidFill>
                  <a:srgbClr val="003399"/>
                </a:solidFill>
                <a:latin typeface="Bodoni SvtyTwo ITC TT-Bold"/>
                <a:ea typeface="Bodoni SvtyTwo ITC TT-Bold"/>
                <a:cs typeface="Bodoni SvtyTwo ITC TT-Bold"/>
                <a:sym typeface="Bodoni SvtyTwo ITC TT-Bold"/>
              </a:defRPr>
            </a:pPr>
            <a:r>
              <a:t>19.4</a:t>
            </a:r>
          </a:p>
          <a:p>
            <a:pPr algn="l" defTabSz="457200">
              <a:defRPr sz="2100">
                <a:solidFill>
                  <a:srgbClr val="000000"/>
                </a:solidFill>
                <a:latin typeface="+mn-lt"/>
                <a:ea typeface="+mn-ea"/>
                <a:cs typeface="+mn-cs"/>
                <a:sym typeface="Bodoni SvtyTwo ITC TT-Book"/>
              </a:defRPr>
            </a:pPr>
            <a:r>
              <a:t>Pour lui, il alla dans le désert où, après une journée de marche, il s'assit sous un genêt, et demanda la mort, en disant: C'est assez! Maintenant, Éternel, prends mon âme, car je ne suis pas meilleur que mes pères.</a:t>
            </a:r>
          </a:p>
          <a:p>
            <a:pPr algn="l" defTabSz="457200">
              <a:defRPr sz="2100">
                <a:solidFill>
                  <a:srgbClr val="003399"/>
                </a:solidFill>
                <a:latin typeface="Bodoni SvtyTwo ITC TT-Bold"/>
                <a:ea typeface="Bodoni SvtyTwo ITC TT-Bold"/>
                <a:cs typeface="Bodoni SvtyTwo ITC TT-Bold"/>
                <a:sym typeface="Bodoni SvtyTwo ITC TT-Bold"/>
              </a:defRPr>
            </a:pPr>
            <a:r>
              <a:t>19.5</a:t>
            </a:r>
          </a:p>
          <a:p>
            <a:pPr algn="l" defTabSz="457200">
              <a:defRPr sz="2100">
                <a:solidFill>
                  <a:srgbClr val="000000"/>
                </a:solidFill>
                <a:latin typeface="+mn-lt"/>
                <a:ea typeface="+mn-ea"/>
                <a:cs typeface="+mn-cs"/>
                <a:sym typeface="Bodoni SvtyTwo ITC TT-Book"/>
              </a:defRPr>
            </a:pPr>
            <a:r>
              <a:t>Il se coucha et s'endormit sous un genêt. Et voici, un ange le toucha, et lui dit: Lève-toi, mange.</a:t>
            </a:r>
          </a:p>
          <a:p>
            <a:pPr algn="l" defTabSz="457200">
              <a:defRPr sz="2100">
                <a:solidFill>
                  <a:srgbClr val="003399"/>
                </a:solidFill>
                <a:latin typeface="Bodoni SvtyTwo ITC TT-Bold"/>
                <a:ea typeface="Bodoni SvtyTwo ITC TT-Bold"/>
                <a:cs typeface="Bodoni SvtyTwo ITC TT-Bold"/>
                <a:sym typeface="Bodoni SvtyTwo ITC TT-Bold"/>
              </a:defRPr>
            </a:pPr>
            <a:r>
              <a:t>19.6</a:t>
            </a:r>
          </a:p>
          <a:p>
            <a:pPr algn="l" defTabSz="457200">
              <a:defRPr sz="2100">
                <a:solidFill>
                  <a:srgbClr val="000000"/>
                </a:solidFill>
                <a:latin typeface="+mn-lt"/>
                <a:ea typeface="+mn-ea"/>
                <a:cs typeface="+mn-cs"/>
                <a:sym typeface="Bodoni SvtyTwo ITC TT-Book"/>
              </a:defRPr>
            </a:pPr>
            <a:r>
              <a:t>Il regarda, et il y avait à son chevet un gâteau cuit sur des pierres chauffées et une cruche d'eau. Il mangea et but, puis se recoucha.</a:t>
            </a:r>
          </a:p>
          <a:p>
            <a:pPr algn="l" defTabSz="457200">
              <a:defRPr sz="2100">
                <a:solidFill>
                  <a:srgbClr val="003399"/>
                </a:solidFill>
                <a:latin typeface="Bodoni SvtyTwo ITC TT-Bold"/>
                <a:ea typeface="Bodoni SvtyTwo ITC TT-Bold"/>
                <a:cs typeface="Bodoni SvtyTwo ITC TT-Bold"/>
                <a:sym typeface="Bodoni SvtyTwo ITC TT-Bold"/>
              </a:defRPr>
            </a:pPr>
            <a:r>
              <a:t>19.7</a:t>
            </a:r>
          </a:p>
          <a:p>
            <a:pPr algn="l" defTabSz="457200">
              <a:defRPr sz="2100">
                <a:solidFill>
                  <a:srgbClr val="000000"/>
                </a:solidFill>
                <a:latin typeface="+mn-lt"/>
                <a:ea typeface="+mn-ea"/>
                <a:cs typeface="+mn-cs"/>
                <a:sym typeface="Bodoni SvtyTwo ITC TT-Book"/>
              </a:defRPr>
            </a:pPr>
            <a:r>
              <a:t>L'ange de l'Éternel vint une seconde fois, le toucha, et dit: Lève-toi, mange, car le chemin est trop long pour toi.</a:t>
            </a:r>
          </a:p>
          <a:p>
            <a:pPr algn="l" defTabSz="457200">
              <a:defRPr sz="2100">
                <a:solidFill>
                  <a:srgbClr val="003399"/>
                </a:solidFill>
                <a:latin typeface="Bodoni SvtyTwo ITC TT-Bold"/>
                <a:ea typeface="Bodoni SvtyTwo ITC TT-Bold"/>
                <a:cs typeface="Bodoni SvtyTwo ITC TT-Bold"/>
                <a:sym typeface="Bodoni SvtyTwo ITC TT-Bold"/>
              </a:defRPr>
            </a:pPr>
            <a:r>
              <a:t>19.8</a:t>
            </a:r>
          </a:p>
          <a:p>
            <a:pPr algn="l" defTabSz="457200">
              <a:defRPr sz="2100">
                <a:solidFill>
                  <a:srgbClr val="000000"/>
                </a:solidFill>
                <a:latin typeface="+mn-lt"/>
                <a:ea typeface="+mn-ea"/>
                <a:cs typeface="+mn-cs"/>
                <a:sym typeface="Bodoni SvtyTwo ITC TT-Book"/>
              </a:defRPr>
            </a:pPr>
            <a:r>
              <a:t>Il se leva, mangea et but; et avec la force que lui donna cette nourriture, il marcha quarante jours et quarante nuits jusqu'à la montagne de Dieu, à Horeb.</a:t>
            </a:r>
          </a:p>
          <a:p>
            <a:pPr algn="l" defTabSz="457200">
              <a:defRPr sz="2100">
                <a:solidFill>
                  <a:srgbClr val="003399"/>
                </a:solidFill>
                <a:latin typeface="Bodoni SvtyTwo ITC TT-Bold"/>
                <a:ea typeface="Bodoni SvtyTwo ITC TT-Bold"/>
                <a:cs typeface="Bodoni SvtyTwo ITC TT-Bold"/>
                <a:sym typeface="Bodoni SvtyTwo ITC TT-Bold"/>
              </a:defRPr>
            </a:pPr>
            <a:r>
              <a:t>19.9</a:t>
            </a:r>
          </a:p>
          <a:p>
            <a:pPr algn="l" defTabSz="457200">
              <a:defRPr sz="2100">
                <a:solidFill>
                  <a:srgbClr val="000000"/>
                </a:solidFill>
                <a:latin typeface="+mn-lt"/>
                <a:ea typeface="+mn-ea"/>
                <a:cs typeface="+mn-cs"/>
                <a:sym typeface="Bodoni SvtyTwo ITC TT-Book"/>
              </a:defRPr>
            </a:pPr>
            <a:r>
              <a:t>Et là, il entra dans la caverne, et il y passa la nuit. Et voici, la parole de l'Éternel lui fut adressée, en ces mots: Que fais-tu ici, Élie?</a:t>
            </a:r>
          </a:p>
          <a:p>
            <a:pPr algn="l" defTabSz="457200">
              <a:defRPr sz="2100">
                <a:solidFill>
                  <a:srgbClr val="003399"/>
                </a:solidFill>
                <a:latin typeface="Bodoni SvtyTwo ITC TT-Bold"/>
                <a:ea typeface="Bodoni SvtyTwo ITC TT-Bold"/>
                <a:cs typeface="Bodoni SvtyTwo ITC TT-Bold"/>
                <a:sym typeface="Bodoni SvtyTwo ITC TT-Bold"/>
              </a:defRPr>
            </a:pPr>
            <a:r>
              <a:t>19.10</a:t>
            </a:r>
          </a:p>
          <a:p>
            <a:pPr algn="l" defTabSz="457200">
              <a:defRPr sz="2100">
                <a:solidFill>
                  <a:srgbClr val="000000"/>
                </a:solidFill>
                <a:latin typeface="+mn-lt"/>
                <a:ea typeface="+mn-ea"/>
                <a:cs typeface="+mn-cs"/>
                <a:sym typeface="Bodoni SvtyTwo ITC TT-Book"/>
              </a:defRPr>
            </a:pPr>
            <a:r>
              <a:t>Il répondit: J'ai déployé mon zèle pour l'Éternel, le Dieu des armées; car les enfants d'Israël ont abandonné ton alliance, ils ont renversé tes autels, et ils ont tué par l'épée tes prophètes; je suis resté, moi seul, et ils cherchent à m'ôter la vie.</a:t>
            </a:r>
          </a:p>
          <a:p>
            <a:pPr algn="l" defTabSz="457200">
              <a:defRPr sz="2100">
                <a:solidFill>
                  <a:srgbClr val="003399"/>
                </a:solidFill>
                <a:latin typeface="Bodoni SvtyTwo ITC TT-Bold"/>
                <a:ea typeface="Bodoni SvtyTwo ITC TT-Bold"/>
                <a:cs typeface="Bodoni SvtyTwo ITC TT-Bold"/>
                <a:sym typeface="Bodoni SvtyTwo ITC TT-Bold"/>
              </a:defRPr>
            </a:pPr>
            <a:r>
              <a:t>19.11</a:t>
            </a:r>
          </a:p>
          <a:p>
            <a:pPr algn="l" defTabSz="457200">
              <a:defRPr sz="2100">
                <a:solidFill>
                  <a:srgbClr val="000000"/>
                </a:solidFill>
                <a:latin typeface="+mn-lt"/>
                <a:ea typeface="+mn-ea"/>
                <a:cs typeface="+mn-cs"/>
                <a:sym typeface="Bodoni SvtyTwo ITC TT-Book"/>
              </a:defRPr>
            </a:pPr>
            <a:r>
              <a:t>L'Éternel dit: Sors, et tiens-toi dans la montagne devant l'Éternel! Et voici, l'Éternel passa. Et devant l'Éternel, il y eut un vent fort et violent qui déchirait les montagnes et brisait les rochers: l'Éternel n'était pas dans le vent. Et après le vent, ce fut un tremblement de terre: l'Éternel n'était pas dans le tremblement de terre.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Le plan"/>
          <p:cNvSpPr txBox="1"/>
          <p:nvPr>
            <p:ph type="title"/>
          </p:nvPr>
        </p:nvSpPr>
        <p:spPr>
          <a:prstGeom prst="rect">
            <a:avLst/>
          </a:prstGeom>
        </p:spPr>
        <p:txBody>
          <a:bodyPr/>
          <a:lstStyle/>
          <a:p>
            <a:pPr/>
            <a:r>
              <a:t>Le plan </a:t>
            </a:r>
          </a:p>
        </p:txBody>
      </p:sp>
      <p:sp>
        <p:nvSpPr>
          <p:cNvPr id="134" name="1) Introduction…"/>
          <p:cNvSpPr txBox="1"/>
          <p:nvPr>
            <p:ph type="body" idx="1"/>
          </p:nvPr>
        </p:nvSpPr>
        <p:spPr>
          <a:prstGeom prst="rect">
            <a:avLst/>
          </a:prstGeom>
        </p:spPr>
        <p:txBody>
          <a:bodyPr/>
          <a:lstStyle/>
          <a:p>
            <a:pPr/>
            <a:r>
              <a:t>1) Introduction</a:t>
            </a:r>
          </a:p>
          <a:p>
            <a:pPr/>
            <a:r>
              <a:t>2) Des exemples de colère dans la Bible</a:t>
            </a:r>
          </a:p>
          <a:p>
            <a:pPr/>
            <a:r>
              <a:t>3) La source de la colère  </a:t>
            </a:r>
          </a:p>
          <a:p>
            <a:pPr/>
            <a:r>
              <a:t>4) Trouver la liberté dans la colère </a:t>
            </a:r>
          </a:p>
          <a:p>
            <a:pPr/>
            <a:r>
              <a:t>5) Conclusion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19.12…"/>
          <p:cNvSpPr txBox="1"/>
          <p:nvPr/>
        </p:nvSpPr>
        <p:spPr>
          <a:xfrm>
            <a:off x="-2679" y="781050"/>
            <a:ext cx="12986271" cy="819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300">
                <a:solidFill>
                  <a:srgbClr val="003399"/>
                </a:solidFill>
                <a:latin typeface="Bodoni SvtyTwo ITC TT-Bold"/>
                <a:ea typeface="Bodoni SvtyTwo ITC TT-Bold"/>
                <a:cs typeface="Bodoni SvtyTwo ITC TT-Bold"/>
                <a:sym typeface="Bodoni SvtyTwo ITC TT-Bold"/>
              </a:defRPr>
            </a:pPr>
            <a:r>
              <a:t>19.12</a:t>
            </a:r>
          </a:p>
          <a:p>
            <a:pPr algn="l" defTabSz="457200">
              <a:defRPr sz="2300">
                <a:solidFill>
                  <a:srgbClr val="000000"/>
                </a:solidFill>
                <a:latin typeface="+mn-lt"/>
                <a:ea typeface="+mn-ea"/>
                <a:cs typeface="+mn-cs"/>
                <a:sym typeface="Bodoni SvtyTwo ITC TT-Book"/>
              </a:defRPr>
            </a:pPr>
            <a:r>
              <a:t>Et après le tremblement de terre, un feu: l'Éternel n'était pas dans le feu. Et après le feu, un murmure doux et léger.</a:t>
            </a:r>
          </a:p>
          <a:p>
            <a:pPr algn="l" defTabSz="457200">
              <a:defRPr sz="2300">
                <a:solidFill>
                  <a:srgbClr val="000000"/>
                </a:solidFill>
                <a:latin typeface="+mn-lt"/>
                <a:ea typeface="+mn-ea"/>
                <a:cs typeface="+mn-cs"/>
                <a:sym typeface="Bodoni SvtyTwo ITC TT-Book"/>
              </a:defRPr>
            </a:pPr>
            <a:r>
              <a:t>Quand Élie l'entendit, il s'enveloppa le visage de son manteau, il sortit et se tint à l'entrée de la caverne. Et voici, une voix lui fit entendre ces paroles: Que fais-tu ici, Élie?</a:t>
            </a:r>
          </a:p>
          <a:p>
            <a:pPr algn="l" defTabSz="457200">
              <a:defRPr sz="2300">
                <a:solidFill>
                  <a:srgbClr val="003399"/>
                </a:solidFill>
                <a:latin typeface="Bodoni SvtyTwo ITC TT-Bold"/>
                <a:ea typeface="Bodoni SvtyTwo ITC TT-Bold"/>
                <a:cs typeface="Bodoni SvtyTwo ITC TT-Bold"/>
                <a:sym typeface="Bodoni SvtyTwo ITC TT-Bold"/>
              </a:defRPr>
            </a:pPr>
            <a:r>
              <a:t>19.14</a:t>
            </a:r>
          </a:p>
          <a:p>
            <a:pPr algn="l" defTabSz="457200">
              <a:defRPr sz="2300">
                <a:solidFill>
                  <a:srgbClr val="000000"/>
                </a:solidFill>
                <a:latin typeface="+mn-lt"/>
                <a:ea typeface="+mn-ea"/>
                <a:cs typeface="+mn-cs"/>
                <a:sym typeface="Bodoni SvtyTwo ITC TT-Book"/>
              </a:defRPr>
            </a:pPr>
            <a:r>
              <a:t>Il répondit: J'ai déployé mon zèle pour l'Éternel, le Dieu des armées; car les enfants d'Israël ont abandonné ton alliance, ils ont renversé tes autels, et ils ont tué par l'épée tes prophètes; je suis resté, moi seul, et ils cherchent à m'ôter la vie.</a:t>
            </a:r>
          </a:p>
          <a:p>
            <a:pPr algn="l" defTabSz="457200">
              <a:defRPr sz="2300">
                <a:solidFill>
                  <a:srgbClr val="003399"/>
                </a:solidFill>
                <a:latin typeface="Bodoni SvtyTwo ITC TT-Bold"/>
                <a:ea typeface="Bodoni SvtyTwo ITC TT-Bold"/>
                <a:cs typeface="Bodoni SvtyTwo ITC TT-Bold"/>
                <a:sym typeface="Bodoni SvtyTwo ITC TT-Bold"/>
              </a:defRPr>
            </a:pPr>
            <a:r>
              <a:t>19.15</a:t>
            </a:r>
          </a:p>
          <a:p>
            <a:pPr algn="l" defTabSz="457200">
              <a:defRPr sz="2300">
                <a:solidFill>
                  <a:srgbClr val="000000"/>
                </a:solidFill>
                <a:latin typeface="+mn-lt"/>
                <a:ea typeface="+mn-ea"/>
                <a:cs typeface="+mn-cs"/>
                <a:sym typeface="Bodoni SvtyTwo ITC TT-Book"/>
              </a:defRPr>
            </a:pPr>
            <a:r>
              <a:t>L'Éternel lui dit: Va, reprends ton chemin par le désert jusqu'à Damas; et quand tu seras arrivé, tu oindras Hazaël pour roi de Syrie.</a:t>
            </a:r>
          </a:p>
          <a:p>
            <a:pPr algn="l" defTabSz="457200">
              <a:defRPr sz="2300">
                <a:solidFill>
                  <a:srgbClr val="003399"/>
                </a:solidFill>
                <a:latin typeface="Bodoni SvtyTwo ITC TT-Bold"/>
                <a:ea typeface="Bodoni SvtyTwo ITC TT-Bold"/>
                <a:cs typeface="Bodoni SvtyTwo ITC TT-Bold"/>
                <a:sym typeface="Bodoni SvtyTwo ITC TT-Bold"/>
              </a:defRPr>
            </a:pPr>
            <a:r>
              <a:t>19.16</a:t>
            </a:r>
          </a:p>
          <a:p>
            <a:pPr algn="l" defTabSz="457200">
              <a:defRPr sz="2300">
                <a:solidFill>
                  <a:srgbClr val="000000"/>
                </a:solidFill>
                <a:latin typeface="+mn-lt"/>
                <a:ea typeface="+mn-ea"/>
                <a:cs typeface="+mn-cs"/>
                <a:sym typeface="Bodoni SvtyTwo ITC TT-Book"/>
              </a:defRPr>
            </a:pPr>
            <a:r>
              <a:t>Tu oindras aussi Jéhu, fils de Nimschi, pour roi d'Israël; et tu oindras Élisée, fils de Schaphath, d'Abel Mehola, pour prophète à ta place.</a:t>
            </a:r>
          </a:p>
          <a:p>
            <a:pPr algn="l" defTabSz="457200">
              <a:defRPr sz="2300">
                <a:solidFill>
                  <a:srgbClr val="003399"/>
                </a:solidFill>
                <a:latin typeface="Bodoni SvtyTwo ITC TT-Bold"/>
                <a:ea typeface="Bodoni SvtyTwo ITC TT-Bold"/>
                <a:cs typeface="Bodoni SvtyTwo ITC TT-Bold"/>
                <a:sym typeface="Bodoni SvtyTwo ITC TT-Bold"/>
              </a:defRPr>
            </a:pPr>
            <a:r>
              <a:t>19.17</a:t>
            </a:r>
          </a:p>
          <a:p>
            <a:pPr algn="l" defTabSz="457200">
              <a:defRPr sz="2300">
                <a:solidFill>
                  <a:srgbClr val="000000"/>
                </a:solidFill>
                <a:latin typeface="+mn-lt"/>
                <a:ea typeface="+mn-ea"/>
                <a:cs typeface="+mn-cs"/>
                <a:sym typeface="Bodoni SvtyTwo ITC TT-Book"/>
              </a:defRPr>
            </a:pPr>
            <a:r>
              <a:t>Et il arrivera que celui qui échappera à l'épée de Hazaël, Jéhu le fera mourir; et celui qui échappera à l'épée de Jéhu, Élisée le fera mourir.</a:t>
            </a:r>
          </a:p>
          <a:p>
            <a:pPr algn="l" defTabSz="457200">
              <a:defRPr sz="2300">
                <a:solidFill>
                  <a:srgbClr val="003399"/>
                </a:solidFill>
                <a:latin typeface="Bodoni SvtyTwo ITC TT-Bold"/>
                <a:ea typeface="Bodoni SvtyTwo ITC TT-Bold"/>
                <a:cs typeface="Bodoni SvtyTwo ITC TT-Bold"/>
                <a:sym typeface="Bodoni SvtyTwo ITC TT-Bold"/>
              </a:defRPr>
            </a:pPr>
            <a:r>
              <a:t>19.18</a:t>
            </a:r>
          </a:p>
          <a:p>
            <a:pPr algn="l" defTabSz="457200">
              <a:defRPr sz="2300">
                <a:solidFill>
                  <a:srgbClr val="000000"/>
                </a:solidFill>
                <a:latin typeface="+mn-lt"/>
                <a:ea typeface="+mn-ea"/>
                <a:cs typeface="+mn-cs"/>
                <a:sym typeface="Bodoni SvtyTwo ITC TT-Book"/>
              </a:defRPr>
            </a:pPr>
            <a:r>
              <a:t>Mais je laisserai en Israël sept mille hommes, tous ceux qui n'ont point fléchi les genoux devant Baal, et dont la bouche ne l'a point baisé.</a:t>
            </a:r>
          </a:p>
          <a:p>
            <a:pPr algn="l" defTabSz="457200">
              <a:defRPr sz="2300">
                <a:solidFill>
                  <a:srgbClr val="003399"/>
                </a:solidFill>
                <a:latin typeface="Bodoni SvtyTwo ITC TT-Bold"/>
                <a:ea typeface="Bodoni SvtyTwo ITC TT-Bold"/>
                <a:cs typeface="Bodoni SvtyTwo ITC TT-Bold"/>
                <a:sym typeface="Bodoni SvtyTwo ITC TT-Bold"/>
              </a:defRPr>
            </a:pPr>
            <a:r>
              <a:t>19.19</a:t>
            </a:r>
          </a:p>
          <a:p>
            <a:pPr algn="l" defTabSz="457200">
              <a:defRPr sz="2300">
                <a:solidFill>
                  <a:srgbClr val="000000"/>
                </a:solidFill>
                <a:latin typeface="+mn-lt"/>
                <a:ea typeface="+mn-ea"/>
                <a:cs typeface="+mn-cs"/>
                <a:sym typeface="Bodoni SvtyTwo ITC TT-Book"/>
              </a:defRPr>
            </a:pPr>
            <a:r>
              <a:t>Élie partit de là, et il trouva Élisée, fils de Schaphath, qui labourait. Il y avait devant lui douze paires de boeufs, et il était avec la douzième. Élie s'approcha de lui, et il jeta sur lui son manteau.</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1 Rois 19 v 13"/>
          <p:cNvSpPr txBox="1"/>
          <p:nvPr>
            <p:ph type="body" idx="21"/>
          </p:nvPr>
        </p:nvSpPr>
        <p:spPr>
          <a:prstGeom prst="rect">
            <a:avLst/>
          </a:prstGeom>
        </p:spPr>
        <p:txBody>
          <a:bodyPr/>
          <a:lstStyle/>
          <a:p>
            <a:pPr/>
            <a:r>
              <a:t>1 Rois 19 v 13</a:t>
            </a:r>
          </a:p>
        </p:txBody>
      </p:sp>
      <p:sp>
        <p:nvSpPr>
          <p:cNvPr id="185" name="« Que fais-tu ici, Elie? »"/>
          <p:cNvSpPr txBox="1"/>
          <p:nvPr>
            <p:ph type="body" idx="22"/>
          </p:nvPr>
        </p:nvSpPr>
        <p:spPr>
          <a:prstGeom prst="rect">
            <a:avLst/>
          </a:prstGeom>
        </p:spPr>
        <p:txBody>
          <a:bodyPr/>
          <a:lstStyle/>
          <a:p>
            <a:pPr/>
            <a:r>
              <a:t>« Que fais-tu ici, Elie? » </a:t>
            </a:r>
          </a:p>
        </p:txBody>
      </p:sp>
      <p:sp>
        <p:nvSpPr>
          <p:cNvPr id="186" name="1) Introduction…"/>
          <p:cNvSpPr txBox="1"/>
          <p:nvPr/>
        </p:nvSpPr>
        <p:spPr>
          <a:xfrm>
            <a:off x="-9540" y="-4711"/>
            <a:ext cx="4209009"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rPr b="1">
                <a:solidFill>
                  <a:srgbClr val="D93F2A"/>
                </a:solidFill>
              </a:rP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Résumé"/>
          <p:cNvSpPr txBox="1"/>
          <p:nvPr>
            <p:ph type="title"/>
          </p:nvPr>
        </p:nvSpPr>
        <p:spPr>
          <a:prstGeom prst="rect">
            <a:avLst/>
          </a:prstGeom>
        </p:spPr>
        <p:txBody>
          <a:bodyPr/>
          <a:lstStyle>
            <a:lvl1pPr>
              <a:defRPr>
                <a:solidFill>
                  <a:srgbClr val="000000"/>
                </a:solidFill>
              </a:defRPr>
            </a:lvl1pPr>
          </a:lstStyle>
          <a:p>
            <a:pPr/>
            <a:r>
              <a:t>Résumé</a:t>
            </a:r>
          </a:p>
        </p:txBody>
      </p:sp>
      <p:sp>
        <p:nvSpPr>
          <p:cNvPr id="189" name="Jonas trouve la situation injuste car Dieu a compassion des autres peuples qu’Israël. Le prophète est ridicule et affaibli dans sa crédibilité.…"/>
          <p:cNvSpPr txBox="1"/>
          <p:nvPr>
            <p:ph type="body" idx="1"/>
          </p:nvPr>
        </p:nvSpPr>
        <p:spPr>
          <a:prstGeom prst="rect">
            <a:avLst/>
          </a:prstGeom>
        </p:spPr>
        <p:txBody>
          <a:bodyPr/>
          <a:lstStyle/>
          <a:p>
            <a:pPr marL="465201" indent="-465201" defTabSz="578358">
              <a:spcBef>
                <a:spcPts val="2300"/>
              </a:spcBef>
              <a:defRPr sz="3564"/>
            </a:pPr>
            <a:r>
              <a:t>Jonas trouve la situation injuste car Dieu a compassion des autres peuples qu’Israël. Le prophète est ridicule et affaibli dans sa crédibilité.</a:t>
            </a:r>
          </a:p>
          <a:p>
            <a:pPr marL="465201" indent="-465201" defTabSz="578358">
              <a:spcBef>
                <a:spcPts val="2300"/>
              </a:spcBef>
              <a:defRPr sz="3564"/>
            </a:pPr>
            <a:r>
              <a:t>Caïn ne veut pas faire comme Dieu l’invite à procéder pour s’approcher de lui, Dieu refuse son offrande et Caïn trouve cela injuste.</a:t>
            </a:r>
          </a:p>
          <a:p>
            <a:pPr marL="465201" indent="-465201" defTabSz="578358">
              <a:spcBef>
                <a:spcPts val="2300"/>
              </a:spcBef>
              <a:defRPr sz="3564"/>
            </a:pPr>
            <a:r>
              <a:t> Elie ne comprend pas pourquoi Dieu ne le préserve pas des malheurs, lui qui est à son service. Pour Elie, Dieu est injuste.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A méditer"/>
          <p:cNvSpPr txBox="1"/>
          <p:nvPr>
            <p:ph type="title"/>
          </p:nvPr>
        </p:nvSpPr>
        <p:spPr>
          <a:prstGeom prst="rect">
            <a:avLst/>
          </a:prstGeom>
        </p:spPr>
        <p:txBody>
          <a:bodyPr/>
          <a:lstStyle>
            <a:lvl1pPr>
              <a:defRPr>
                <a:solidFill>
                  <a:srgbClr val="000000"/>
                </a:solidFill>
              </a:defRPr>
            </a:lvl1pPr>
          </a:lstStyle>
          <a:p>
            <a:pPr/>
            <a:r>
              <a:t>A méditer </a:t>
            </a:r>
          </a:p>
        </p:txBody>
      </p:sp>
      <p:sp>
        <p:nvSpPr>
          <p:cNvPr id="192" name="Jonas : Le projet est-il plus important que les autres ?…"/>
          <p:cNvSpPr txBox="1"/>
          <p:nvPr>
            <p:ph type="body" idx="1"/>
          </p:nvPr>
        </p:nvSpPr>
        <p:spPr>
          <a:prstGeom prst="rect">
            <a:avLst/>
          </a:prstGeom>
        </p:spPr>
        <p:txBody>
          <a:bodyPr/>
          <a:lstStyle/>
          <a:p>
            <a:pPr/>
            <a:r>
              <a:t>Jonas : Le projet est-il plus important que les autres ?</a:t>
            </a:r>
          </a:p>
          <a:p>
            <a:pPr/>
            <a:r>
              <a:t>Caïn : La dépendance à Dieu m’empêche-t-elle d’être libre dans mes choix ?</a:t>
            </a:r>
          </a:p>
          <a:p>
            <a:pPr/>
            <a:r>
              <a:t>Elie : Servir Dieu m’épargne-t-il les circonstances difficiles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3) La source de la colère"/>
          <p:cNvSpPr txBox="1"/>
          <p:nvPr>
            <p:ph type="title"/>
          </p:nvPr>
        </p:nvSpPr>
        <p:spPr>
          <a:prstGeom prst="rect">
            <a:avLst/>
          </a:prstGeom>
        </p:spPr>
        <p:txBody>
          <a:bodyPr/>
          <a:lstStyle/>
          <a:p>
            <a:pPr/>
            <a:r>
              <a:t>3) La source de la colère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entiment commun"/>
          <p:cNvSpPr txBox="1"/>
          <p:nvPr>
            <p:ph type="title"/>
          </p:nvPr>
        </p:nvSpPr>
        <p:spPr>
          <a:prstGeom prst="rect">
            <a:avLst/>
          </a:prstGeom>
        </p:spPr>
        <p:txBody>
          <a:bodyPr/>
          <a:lstStyle>
            <a:lvl1pPr>
              <a:defRPr>
                <a:solidFill>
                  <a:srgbClr val="000000"/>
                </a:solidFill>
              </a:defRPr>
            </a:lvl1pPr>
          </a:lstStyle>
          <a:p>
            <a:pPr/>
            <a:r>
              <a:t>Sentiment commun  </a:t>
            </a:r>
          </a:p>
        </p:txBody>
      </p:sp>
      <p:sp>
        <p:nvSpPr>
          <p:cNvPr id="197" name="Jonas trouve la situation injuste car Dieu a compassion des autres peuples qu’Israël. Le prophète est ridicule et affaibli dans sa crédibilité.…"/>
          <p:cNvSpPr txBox="1"/>
          <p:nvPr>
            <p:ph type="body" idx="1"/>
          </p:nvPr>
        </p:nvSpPr>
        <p:spPr>
          <a:prstGeom prst="rect">
            <a:avLst/>
          </a:prstGeom>
        </p:spPr>
        <p:txBody>
          <a:bodyPr/>
          <a:lstStyle/>
          <a:p>
            <a:pPr marL="465201" indent="-465201" defTabSz="578358">
              <a:spcBef>
                <a:spcPts val="2300"/>
              </a:spcBef>
              <a:defRPr sz="3564"/>
            </a:pPr>
            <a:r>
              <a:t>Jonas trouve la situation injuste car Dieu a compassion des autres peuples qu’Israël. Le prophète est ridicule et affaibli dans sa crédibilité.</a:t>
            </a:r>
          </a:p>
          <a:p>
            <a:pPr marL="465201" indent="-465201" defTabSz="578358">
              <a:spcBef>
                <a:spcPts val="2300"/>
              </a:spcBef>
              <a:defRPr sz="3564"/>
            </a:pPr>
            <a:r>
              <a:t>Caïn ne veut pas faire comme Dieu l’invite à procéder pour s’approcher de lui, Dieu refuse son offrande et Caïn trouve cela injuste.</a:t>
            </a:r>
          </a:p>
          <a:p>
            <a:pPr marL="465201" indent="-465201" defTabSz="578358">
              <a:spcBef>
                <a:spcPts val="2300"/>
              </a:spcBef>
              <a:defRPr sz="3564"/>
            </a:pPr>
            <a:r>
              <a:t> Elie ne comprend pas pourquoi Dieu ne le préserve pas des malheurs, lui qui est à son service. Pour Elie, Dieu est injuste.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Injustice"/>
          <p:cNvSpPr txBox="1"/>
          <p:nvPr>
            <p:ph type="title"/>
          </p:nvPr>
        </p:nvSpPr>
        <p:spPr>
          <a:prstGeom prst="rect">
            <a:avLst/>
          </a:prstGeom>
        </p:spPr>
        <p:txBody>
          <a:bodyPr/>
          <a:lstStyle>
            <a:lvl1pPr>
              <a:defRPr>
                <a:solidFill>
                  <a:srgbClr val="000000"/>
                </a:solidFill>
              </a:defRPr>
            </a:lvl1pPr>
          </a:lstStyle>
          <a:p>
            <a:pPr/>
            <a:r>
              <a:t>Injustice</a:t>
            </a:r>
          </a:p>
        </p:txBody>
      </p:sp>
      <p:sp>
        <p:nvSpPr>
          <p:cNvPr id="200"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rPr b="1">
                <a:solidFill>
                  <a:srgbClr val="D93F2A"/>
                </a:solidFill>
              </a:rPr>
              <a:t>3) La source de la colère</a:t>
            </a:r>
            <a:endParaRPr b="1">
              <a:solidFill>
                <a:srgbClr val="D93F2A"/>
              </a:solidFill>
            </a:endParaRP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 La colère est l’émotion qui m’accompagne face à  l’injustice »"/>
          <p:cNvSpPr txBox="1"/>
          <p:nvPr>
            <p:ph type="body" idx="22"/>
          </p:nvPr>
        </p:nvSpPr>
        <p:spPr>
          <a:xfrm>
            <a:off x="1270000" y="3949700"/>
            <a:ext cx="10464800" cy="1320801"/>
          </a:xfrm>
          <a:prstGeom prst="rect">
            <a:avLst/>
          </a:prstGeom>
        </p:spPr>
        <p:txBody>
          <a:bodyPr/>
          <a:lstStyle/>
          <a:p>
            <a:pPr/>
            <a:r>
              <a:t>« La colère est l’émotion qui m’accompagne face à  l’injustice » </a:t>
            </a:r>
          </a:p>
        </p:txBody>
      </p:sp>
      <p:sp>
        <p:nvSpPr>
          <p:cNvPr id="203"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rPr b="1">
                <a:solidFill>
                  <a:srgbClr val="D93F2A"/>
                </a:solidFill>
              </a:rPr>
              <a:t>3) La source de la colère</a:t>
            </a:r>
            <a:endParaRPr b="1">
              <a:solidFill>
                <a:srgbClr val="D93F2A"/>
              </a:solidFill>
            </a:endParaRP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Image" descr="Image"/>
          <p:cNvPicPr>
            <a:picLocks noChangeAspect="0"/>
          </p:cNvPicPr>
          <p:nvPr>
            <p:ph type="pic" idx="22"/>
          </p:nvPr>
        </p:nvPicPr>
        <p:blipFill>
          <a:blip r:embed="rId2">
            <a:extLst/>
          </a:blip>
          <a:stretch>
            <a:fillRect/>
          </a:stretch>
        </p:blipFill>
        <p:spPr>
          <a:xfrm>
            <a:off x="469900" y="544561"/>
            <a:ext cx="12065000" cy="5537201"/>
          </a:xfrm>
          <a:prstGeom prst="rect">
            <a:avLst/>
          </a:prstGeom>
        </p:spPr>
      </p:pic>
      <p:sp>
        <p:nvSpPr>
          <p:cNvPr id="206" name="L’homme est en colère"/>
          <p:cNvSpPr txBox="1"/>
          <p:nvPr>
            <p:ph type="title"/>
          </p:nvPr>
        </p:nvSpPr>
        <p:spPr>
          <a:xfrm>
            <a:off x="508000" y="6680200"/>
            <a:ext cx="11988800" cy="2413000"/>
          </a:xfrm>
          <a:prstGeom prst="rect">
            <a:avLst/>
          </a:prstGeom>
        </p:spPr>
        <p:txBody>
          <a:bodyPr/>
          <a:lstStyle>
            <a:lvl1pPr algn="ctr"/>
          </a:lstStyle>
          <a:p>
            <a:pPr/>
            <a:r>
              <a:t>L’homme est en colère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Injustice"/>
          <p:cNvSpPr txBox="1"/>
          <p:nvPr>
            <p:ph type="title"/>
          </p:nvPr>
        </p:nvSpPr>
        <p:spPr>
          <a:prstGeom prst="rect">
            <a:avLst/>
          </a:prstGeom>
        </p:spPr>
        <p:txBody>
          <a:bodyPr/>
          <a:lstStyle/>
          <a:p>
            <a:pPr/>
            <a:r>
              <a:t>Injustice </a:t>
            </a:r>
          </a:p>
        </p:txBody>
      </p:sp>
      <p:sp>
        <p:nvSpPr>
          <p:cNvPr id="209" name="Vie personnelle : échec, culpabilité, pas à la hauteur……"/>
          <p:cNvSpPr txBox="1"/>
          <p:nvPr>
            <p:ph type="body" idx="1"/>
          </p:nvPr>
        </p:nvSpPr>
        <p:spPr>
          <a:prstGeom prst="rect">
            <a:avLst/>
          </a:prstGeom>
        </p:spPr>
        <p:txBody>
          <a:bodyPr/>
          <a:lstStyle/>
          <a:p>
            <a:pPr marL="298704" indent="-298704" defTabSz="404495">
              <a:spcBef>
                <a:spcPts val="2800"/>
              </a:spcBef>
              <a:buClrTx/>
              <a:buSzPct val="75000"/>
              <a:buFontTx/>
              <a:buChar char="•"/>
              <a:defRPr sz="2548">
                <a:solidFill>
                  <a:srgbClr val="000000"/>
                </a:solidFill>
                <a:latin typeface="+mn-lt"/>
                <a:ea typeface="+mn-ea"/>
                <a:cs typeface="+mn-cs"/>
                <a:sym typeface="Bodoni SvtyTwo ITC TT-Book"/>
              </a:defRPr>
            </a:pPr>
            <a:r>
              <a:t>Vie personnelle : échec, culpabilité, pas à la hauteur…</a:t>
            </a:r>
          </a:p>
          <a:p>
            <a:pPr marL="298704" indent="-298704" defTabSz="404495">
              <a:spcBef>
                <a:spcPts val="2800"/>
              </a:spcBef>
              <a:buClrTx/>
              <a:buSzPct val="75000"/>
              <a:buFontTx/>
              <a:buChar char="•"/>
              <a:defRPr sz="2548">
                <a:solidFill>
                  <a:srgbClr val="000000"/>
                </a:solidFill>
                <a:latin typeface="+mn-lt"/>
                <a:ea typeface="+mn-ea"/>
                <a:cs typeface="+mn-cs"/>
                <a:sym typeface="Bodoni SvtyTwo ITC TT-Book"/>
              </a:defRPr>
            </a:pPr>
            <a:r>
              <a:t>Vie professionnelle : incertitude, manque de motivation, inégalités…</a:t>
            </a:r>
          </a:p>
          <a:p>
            <a:pPr marL="298704" indent="-298704" defTabSz="404495">
              <a:spcBef>
                <a:spcPts val="2800"/>
              </a:spcBef>
              <a:buClrTx/>
              <a:buSzPct val="75000"/>
              <a:buFontTx/>
              <a:buChar char="•"/>
              <a:defRPr sz="2548">
                <a:solidFill>
                  <a:srgbClr val="000000"/>
                </a:solidFill>
                <a:latin typeface="+mn-lt"/>
                <a:ea typeface="+mn-ea"/>
                <a:cs typeface="+mn-cs"/>
                <a:sym typeface="Bodoni SvtyTwo ITC TT-Book"/>
              </a:defRPr>
            </a:pPr>
            <a:r>
              <a:t>Vie sentimentale : désirs différents, manque d’engagement, attentes non comblées…</a:t>
            </a:r>
          </a:p>
          <a:p>
            <a:pPr marL="298704" indent="-298704" defTabSz="404495">
              <a:spcBef>
                <a:spcPts val="2800"/>
              </a:spcBef>
              <a:buClrTx/>
              <a:buSzPct val="75000"/>
              <a:buFontTx/>
              <a:buChar char="•"/>
              <a:defRPr sz="2548">
                <a:solidFill>
                  <a:srgbClr val="000000"/>
                </a:solidFill>
                <a:latin typeface="+mn-lt"/>
                <a:ea typeface="+mn-ea"/>
                <a:cs typeface="+mn-cs"/>
                <a:sym typeface="Bodoni SvtyTwo ITC TT-Book"/>
              </a:defRPr>
            </a:pPr>
            <a:r>
              <a:t>Vie d’église : comparaison, lutte de pouvoir, paresse intellectuelle, manque de considération…</a:t>
            </a:r>
          </a:p>
          <a:p>
            <a:pPr marL="298704" indent="-298704" defTabSz="404495">
              <a:spcBef>
                <a:spcPts val="2800"/>
              </a:spcBef>
              <a:buClrTx/>
              <a:buSzPct val="75000"/>
              <a:buFontTx/>
              <a:buChar char="•"/>
              <a:defRPr sz="2548">
                <a:solidFill>
                  <a:srgbClr val="000000"/>
                </a:solidFill>
                <a:latin typeface="+mn-lt"/>
                <a:ea typeface="+mn-ea"/>
                <a:cs typeface="+mn-cs"/>
                <a:sym typeface="Bodoni SvtyTwo ITC TT-Book"/>
              </a:defRPr>
            </a:pPr>
            <a:r>
              <a:t>Vie familiale : manque de contrôle, rapports douloureux avec les enfants, difficultés avec la belle famille… </a:t>
            </a:r>
          </a:p>
          <a:p>
            <a:pPr marL="298704" indent="-298704" defTabSz="404495">
              <a:spcBef>
                <a:spcPts val="2800"/>
              </a:spcBef>
              <a:buClrTx/>
              <a:buSzPct val="75000"/>
              <a:buFontTx/>
              <a:buChar char="•"/>
              <a:defRPr sz="2548">
                <a:solidFill>
                  <a:srgbClr val="000000"/>
                </a:solidFill>
                <a:latin typeface="+mn-lt"/>
                <a:ea typeface="+mn-ea"/>
                <a:cs typeface="+mn-cs"/>
                <a:sym typeface="Bodoni SvtyTwo ITC TT-Book"/>
              </a:defRPr>
            </a:pPr>
            <a:r>
              <a:t>Vie sociale : incompréhension, manque d’intérêt, domination…</a:t>
            </a:r>
          </a:p>
          <a:p>
            <a:pPr marL="298704" indent="-298704" defTabSz="404495">
              <a:spcBef>
                <a:spcPts val="2800"/>
              </a:spcBef>
              <a:buClrTx/>
              <a:buSzPct val="75000"/>
              <a:buFontTx/>
              <a:buChar char="•"/>
              <a:defRPr sz="2548">
                <a:solidFill>
                  <a:srgbClr val="000000"/>
                </a:solidFill>
                <a:latin typeface="+mn-lt"/>
                <a:ea typeface="+mn-ea"/>
                <a:cs typeface="+mn-cs"/>
                <a:sym typeface="Bodoni SvtyTwo ITC TT-Book"/>
              </a:defRPr>
            </a:pPr>
            <a:r>
              <a:t>Société : conflits d’intérêt, moteur de l’argent, importance du pouvoir, inégalités, pauvreté, misère…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1) Introduction"/>
          <p:cNvSpPr txBox="1"/>
          <p:nvPr>
            <p:ph type="title"/>
          </p:nvPr>
        </p:nvSpPr>
        <p:spPr>
          <a:prstGeom prst="rect">
            <a:avLst/>
          </a:prstGeom>
        </p:spPr>
        <p:txBody>
          <a:bodyPr/>
          <a:lstStyle/>
          <a:p>
            <a:pPr/>
            <a:r>
              <a:t> 1) Introduction</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La colère de l’homme n’accomplit pas la justice de Dieu…"/>
          <p:cNvSpPr txBox="1"/>
          <p:nvPr>
            <p:ph type="ctrTitle"/>
          </p:nvPr>
        </p:nvSpPr>
        <p:spPr>
          <a:prstGeom prst="rect">
            <a:avLst/>
          </a:prstGeom>
        </p:spPr>
        <p:txBody>
          <a:bodyPr/>
          <a:lstStyle/>
          <a:p>
            <a:pPr defTabSz="303783">
              <a:spcBef>
                <a:spcPts val="800"/>
              </a:spcBef>
              <a:defRPr sz="3639">
                <a:solidFill>
                  <a:srgbClr val="000000"/>
                </a:solidFill>
              </a:defRPr>
            </a:pPr>
            <a:r>
              <a:t>La colère de l’homme n’accomplit pas la justice de Dieu</a:t>
            </a:r>
          </a:p>
          <a:p>
            <a:pPr defTabSz="303783">
              <a:spcBef>
                <a:spcPts val="800"/>
              </a:spcBef>
              <a:defRPr sz="3639">
                <a:solidFill>
                  <a:srgbClr val="000000"/>
                </a:solidFill>
              </a:defRPr>
            </a:pPr>
            <a:r>
              <a:t> </a:t>
            </a:r>
          </a:p>
          <a:p>
            <a:pPr defTabSz="303783">
              <a:spcBef>
                <a:spcPts val="800"/>
              </a:spcBef>
              <a:defRPr sz="3639">
                <a:solidFill>
                  <a:srgbClr val="000000"/>
                </a:solidFill>
              </a:defRPr>
            </a:pPr>
            <a:r>
              <a:t>Jacques 1 v 19 </a:t>
            </a:r>
          </a:p>
        </p:txBody>
      </p:sp>
      <p:sp>
        <p:nvSpPr>
          <p:cNvPr id="212" name="Modifier : 2 clics"/>
          <p:cNvSpPr txBox="1"/>
          <p:nvPr>
            <p:ph type="subTitle" sz="quarter" idx="1"/>
          </p:nvPr>
        </p:nvSpPr>
        <p:spPr>
          <a:xfrm>
            <a:off x="9245719" y="4141134"/>
            <a:ext cx="4344951" cy="2413001"/>
          </a:xfrm>
          <a:prstGeom prst="rect">
            <a:avLst/>
          </a:prstGeom>
        </p:spPr>
        <p:txBody>
          <a:bodyPr/>
          <a:lstStyle/>
          <a:p>
            <a:pPr defTabSz="233679">
              <a:defRPr sz="960"/>
            </a:pPr>
          </a:p>
        </p:txBody>
      </p:sp>
      <p:pic>
        <p:nvPicPr>
          <p:cNvPr id="213" name="Image" descr="Image"/>
          <p:cNvPicPr>
            <a:picLocks noChangeAspect="1"/>
          </p:cNvPicPr>
          <p:nvPr/>
        </p:nvPicPr>
        <p:blipFill>
          <a:blip r:embed="rId2">
            <a:extLst/>
          </a:blip>
          <a:stretch>
            <a:fillRect/>
          </a:stretch>
        </p:blipFill>
        <p:spPr>
          <a:xfrm>
            <a:off x="9245719" y="4141134"/>
            <a:ext cx="2337357" cy="2285874"/>
          </a:xfrm>
          <a:prstGeom prst="rect">
            <a:avLst/>
          </a:prstGeom>
          <a:ln w="25400">
            <a:solidFill>
              <a:srgbClr val="000000"/>
            </a:solidFill>
            <a:miter lim="400000"/>
          </a:ln>
        </p:spPr>
      </p:pic>
      <p:sp>
        <p:nvSpPr>
          <p:cNvPr id="214"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rPr b="1">
                <a:solidFill>
                  <a:srgbClr val="D93F2A"/>
                </a:solidFill>
              </a:rPr>
              <a:t>3) La source de la colère</a:t>
            </a:r>
            <a:endParaRPr b="1">
              <a:solidFill>
                <a:srgbClr val="D93F2A"/>
              </a:solidFill>
            </a:endParaRP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Contexte de la lettre pour mieux comprendre :…"/>
          <p:cNvSpPr txBox="1"/>
          <p:nvPr>
            <p:ph type="body" idx="22"/>
          </p:nvPr>
        </p:nvSpPr>
        <p:spPr>
          <a:xfrm>
            <a:off x="1270000" y="2762249"/>
            <a:ext cx="10464800" cy="3695701"/>
          </a:xfrm>
          <a:prstGeom prst="rect">
            <a:avLst/>
          </a:prstGeom>
        </p:spPr>
        <p:txBody>
          <a:bodyPr/>
          <a:lstStyle/>
          <a:p>
            <a:pPr/>
            <a:r>
              <a:t>Contexte de la lettre pour mieux comprendre :</a:t>
            </a:r>
          </a:p>
          <a:p>
            <a:pPr defTabSz="825500">
              <a:spcBef>
                <a:spcPts val="3400"/>
              </a:spcBef>
              <a:defRPr sz="5600">
                <a:solidFill>
                  <a:srgbClr val="FFFFFF"/>
                </a:solidFill>
                <a:latin typeface="+mn-lt"/>
                <a:ea typeface="+mn-ea"/>
                <a:cs typeface="+mn-cs"/>
                <a:sym typeface="Bodoni SvtyTwo ITC TT-Book"/>
              </a:defRPr>
            </a:pPr>
            <a:r>
              <a:t> </a:t>
            </a:r>
            <a:r>
              <a:rPr>
                <a:solidFill>
                  <a:srgbClr val="000000"/>
                </a:solidFill>
              </a:rPr>
              <a:t>Les épreuves de nos vies nous bouleversent et nous font dire et penser n’importe quoi</a:t>
            </a:r>
          </a:p>
        </p:txBody>
      </p:sp>
      <p:sp>
        <p:nvSpPr>
          <p:cNvPr id="217"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rPr b="1">
                <a:solidFill>
                  <a:srgbClr val="D93F2A"/>
                </a:solidFill>
              </a:rPr>
              <a:t>3) La source de la colère</a:t>
            </a:r>
            <a:endParaRPr b="1">
              <a:solidFill>
                <a:srgbClr val="D93F2A"/>
              </a:solidFill>
            </a:endParaRP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Ephésiens 4 v 26"/>
          <p:cNvSpPr txBox="1"/>
          <p:nvPr>
            <p:ph type="body" idx="21"/>
          </p:nvPr>
        </p:nvSpPr>
        <p:spPr>
          <a:prstGeom prst="rect">
            <a:avLst/>
          </a:prstGeom>
        </p:spPr>
        <p:txBody>
          <a:bodyPr/>
          <a:lstStyle/>
          <a:p>
            <a:pPr/>
            <a:r>
              <a:t>Ephésiens 4 v 26</a:t>
            </a:r>
          </a:p>
        </p:txBody>
      </p:sp>
      <p:sp>
        <p:nvSpPr>
          <p:cNvPr id="220" name="« Mettez-vous en colère et ne péchez pas. »"/>
          <p:cNvSpPr txBox="1"/>
          <p:nvPr>
            <p:ph type="body" idx="22"/>
          </p:nvPr>
        </p:nvSpPr>
        <p:spPr>
          <a:prstGeom prst="rect">
            <a:avLst/>
          </a:prstGeom>
        </p:spPr>
        <p:txBody>
          <a:bodyPr/>
          <a:lstStyle/>
          <a:p>
            <a:pPr/>
            <a:r>
              <a:t>« Mettez-vous en colère et ne péchez pas. » </a:t>
            </a:r>
          </a:p>
        </p:txBody>
      </p:sp>
      <p:sp>
        <p:nvSpPr>
          <p:cNvPr id="221"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rPr b="1">
                <a:solidFill>
                  <a:srgbClr val="D93F2A"/>
                </a:solidFill>
              </a:rPr>
              <a:t>3) La source de la colère</a:t>
            </a:r>
            <a:endParaRPr b="1">
              <a:solidFill>
                <a:srgbClr val="D93F2A"/>
              </a:solidFill>
            </a:endParaRP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Que le soleil ne se couche pas sur votre irritation; et ne donnez pas occasion au diable »…"/>
          <p:cNvSpPr txBox="1"/>
          <p:nvPr/>
        </p:nvSpPr>
        <p:spPr>
          <a:xfrm>
            <a:off x="186334" y="2692399"/>
            <a:ext cx="12632132" cy="436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spcBef>
                <a:spcPts val="3400"/>
              </a:spcBef>
              <a:defRPr sz="5600">
                <a:solidFill>
                  <a:srgbClr val="FFFFFF"/>
                </a:solidFill>
                <a:latin typeface="+mn-lt"/>
                <a:ea typeface="+mn-ea"/>
                <a:cs typeface="+mn-cs"/>
                <a:sym typeface="Bodoni SvtyTwo ITC TT-Book"/>
              </a:defRPr>
            </a:pPr>
            <a:r>
              <a:rPr>
                <a:solidFill>
                  <a:srgbClr val="000000"/>
                </a:solidFill>
              </a:rPr>
              <a:t>«Que le soleil ne se couche pas sur votre irritation; et ne donnez pas occasion au diable »</a:t>
            </a:r>
            <a:endParaRPr>
              <a:solidFill>
                <a:srgbClr val="000000"/>
              </a:solidFill>
            </a:endParaRPr>
          </a:p>
          <a:p>
            <a:pPr defTabSz="825500">
              <a:spcBef>
                <a:spcPts val="3400"/>
              </a:spcBef>
              <a:defRPr sz="5600">
                <a:solidFill>
                  <a:srgbClr val="FFFFFF"/>
                </a:solidFill>
                <a:latin typeface="+mn-lt"/>
                <a:ea typeface="+mn-ea"/>
                <a:cs typeface="+mn-cs"/>
                <a:sym typeface="Bodoni SvtyTwo ITC TT-Book"/>
              </a:defRPr>
            </a:pPr>
            <a:endParaRPr>
              <a:solidFill>
                <a:srgbClr val="000000"/>
              </a:solidFill>
            </a:endParaRPr>
          </a:p>
          <a:p>
            <a:pPr defTabSz="825500">
              <a:spcBef>
                <a:spcPts val="3400"/>
              </a:spcBef>
              <a:defRPr sz="5600">
                <a:solidFill>
                  <a:srgbClr val="FFFFFF"/>
                </a:solidFill>
                <a:latin typeface="+mn-lt"/>
                <a:ea typeface="+mn-ea"/>
                <a:cs typeface="+mn-cs"/>
                <a:sym typeface="Bodoni SvtyTwo ITC TT-Book"/>
              </a:defRPr>
            </a:pPr>
            <a:r>
              <a:rPr>
                <a:solidFill>
                  <a:srgbClr val="000000"/>
                </a:solidFill>
              </a:rPr>
              <a:t>Ephésiens 4 v 27 </a:t>
            </a:r>
          </a:p>
        </p:txBody>
      </p:sp>
      <p:sp>
        <p:nvSpPr>
          <p:cNvPr id="224"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rPr b="1">
                <a:solidFill>
                  <a:srgbClr val="D93F2A"/>
                </a:solidFill>
              </a:rPr>
              <a:t>3) La source de la colère</a:t>
            </a:r>
            <a:endParaRPr b="1">
              <a:solidFill>
                <a:srgbClr val="D93F2A"/>
              </a:solidFill>
            </a:endParaRP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Ephésiens : Rapport au monde invisible…"/>
          <p:cNvSpPr txBox="1"/>
          <p:nvPr>
            <p:ph type="body" idx="22"/>
          </p:nvPr>
        </p:nvSpPr>
        <p:spPr>
          <a:xfrm>
            <a:off x="1270000" y="3644900"/>
            <a:ext cx="10464800" cy="1930401"/>
          </a:xfrm>
          <a:prstGeom prst="rect">
            <a:avLst/>
          </a:prstGeom>
        </p:spPr>
        <p:txBody>
          <a:bodyPr/>
          <a:lstStyle/>
          <a:p>
            <a:pPr/>
            <a:r>
              <a:t> Ephésiens : Rapport au monde invisible</a:t>
            </a:r>
          </a:p>
          <a:p>
            <a:pPr/>
            <a:r>
              <a:t>Vrai/faux</a:t>
            </a:r>
          </a:p>
          <a:p>
            <a:pPr/>
            <a:r>
              <a:t>Lumière/obscurité  </a:t>
            </a:r>
          </a:p>
        </p:txBody>
      </p:sp>
      <p:sp>
        <p:nvSpPr>
          <p:cNvPr id="227"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rPr b="1">
                <a:solidFill>
                  <a:srgbClr val="D93F2A"/>
                </a:solidFill>
              </a:rPr>
              <a:t>3) La source de la colère</a:t>
            </a:r>
            <a:endParaRPr b="1">
              <a:solidFill>
                <a:srgbClr val="D93F2A"/>
              </a:solidFill>
            </a:endParaRP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Est-il juste de se mettre en colère ?…"/>
          <p:cNvSpPr txBox="1"/>
          <p:nvPr>
            <p:ph type="body" idx="22"/>
          </p:nvPr>
        </p:nvSpPr>
        <p:spPr>
          <a:xfrm>
            <a:off x="1270000" y="3340100"/>
            <a:ext cx="10464800" cy="2540001"/>
          </a:xfrm>
          <a:prstGeom prst="rect">
            <a:avLst/>
          </a:prstGeom>
        </p:spPr>
        <p:txBody>
          <a:bodyPr/>
          <a:lstStyle/>
          <a:p>
            <a:pPr/>
            <a:r>
              <a:t>Est-il juste de se mettre en colère ?</a:t>
            </a:r>
          </a:p>
          <a:p>
            <a:pPr/>
          </a:p>
          <a:p>
            <a:pPr/>
          </a:p>
          <a:p>
            <a:pPr/>
            <a:r>
              <a:t>Faut-il rester dans la position du serviteur ?</a:t>
            </a:r>
          </a:p>
        </p:txBody>
      </p:sp>
      <p:sp>
        <p:nvSpPr>
          <p:cNvPr id="230"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rPr b="1">
                <a:solidFill>
                  <a:srgbClr val="D93F2A"/>
                </a:solidFill>
              </a:rPr>
              <a:t>3) La source de la colère</a:t>
            </a:r>
            <a:endParaRPr b="1">
              <a:solidFill>
                <a:srgbClr val="D93F2A"/>
              </a:solidFill>
            </a:endParaRP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4) Trouver la liberté dans la colère"/>
          <p:cNvSpPr txBox="1"/>
          <p:nvPr>
            <p:ph type="title"/>
          </p:nvPr>
        </p:nvSpPr>
        <p:spPr>
          <a:prstGeom prst="rect">
            <a:avLst/>
          </a:prstGeom>
        </p:spPr>
        <p:txBody>
          <a:bodyPr/>
          <a:lstStyle/>
          <a:p>
            <a:pPr/>
            <a:r>
              <a:t>4) Trouver la liberté dans la colère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Dieu rend justice et je peux trouver la paix"/>
          <p:cNvSpPr txBox="1"/>
          <p:nvPr/>
        </p:nvSpPr>
        <p:spPr>
          <a:xfrm>
            <a:off x="357657" y="4362449"/>
            <a:ext cx="12289486"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6100">
                <a:solidFill>
                  <a:srgbClr val="000000"/>
                </a:solidFill>
                <a:latin typeface="+mn-lt"/>
                <a:ea typeface="+mn-ea"/>
                <a:cs typeface="+mn-cs"/>
                <a:sym typeface="Bodoni SvtyTwo ITC TT-Book"/>
              </a:defRPr>
            </a:lvl1pPr>
          </a:lstStyle>
          <a:p>
            <a:pPr/>
            <a:r>
              <a:t>Dieu rend justice et je peux trouver la paix</a:t>
            </a:r>
          </a:p>
        </p:txBody>
      </p:sp>
      <p:sp>
        <p:nvSpPr>
          <p:cNvPr id="235"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Romains 5 v 1"/>
          <p:cNvSpPr txBox="1"/>
          <p:nvPr>
            <p:ph type="body" idx="21"/>
          </p:nvPr>
        </p:nvSpPr>
        <p:spPr>
          <a:prstGeom prst="rect">
            <a:avLst/>
          </a:prstGeom>
        </p:spPr>
        <p:txBody>
          <a:bodyPr/>
          <a:lstStyle/>
          <a:p>
            <a:pPr/>
            <a:r>
              <a:t>Romains 5 v 1 </a:t>
            </a:r>
          </a:p>
        </p:txBody>
      </p:sp>
      <p:sp>
        <p:nvSpPr>
          <p:cNvPr id="238" name="« Ayant donc été justifiés sur le principe de la foi, nous avons la paix avec Dieu par notre seigneur Jésus-Christ. »"/>
          <p:cNvSpPr txBox="1"/>
          <p:nvPr>
            <p:ph type="body" idx="22"/>
          </p:nvPr>
        </p:nvSpPr>
        <p:spPr>
          <a:xfrm>
            <a:off x="1270000" y="3644900"/>
            <a:ext cx="10464800" cy="1930401"/>
          </a:xfrm>
          <a:prstGeom prst="rect">
            <a:avLst/>
          </a:prstGeom>
        </p:spPr>
        <p:txBody>
          <a:bodyPr/>
          <a:lstStyle/>
          <a:p>
            <a:pPr/>
            <a:r>
              <a:t>« Ayant donc été justifiés sur le principe de la foi, nous avons la paix avec Dieu par notre seigneur Jésus-Christ. » </a:t>
            </a:r>
          </a:p>
        </p:txBody>
      </p:sp>
      <p:sp>
        <p:nvSpPr>
          <p:cNvPr id="239"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 Ne vous vengeant pas vous-mêmes, bien-aimés; mais laissez agir la colère car il est écrit : « A moi la vengeance ; moi je rendrai, dit le Seigneur. »…"/>
          <p:cNvSpPr txBox="1"/>
          <p:nvPr/>
        </p:nvSpPr>
        <p:spPr>
          <a:xfrm>
            <a:off x="200202" y="2482850"/>
            <a:ext cx="12604396" cy="478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spcBef>
                <a:spcPts val="3400"/>
              </a:spcBef>
              <a:defRPr sz="5600">
                <a:solidFill>
                  <a:srgbClr val="000000"/>
                </a:solidFill>
                <a:latin typeface="+mn-lt"/>
                <a:ea typeface="+mn-ea"/>
                <a:cs typeface="+mn-cs"/>
                <a:sym typeface="Bodoni SvtyTwo ITC TT-Book"/>
              </a:defRPr>
            </a:pPr>
            <a:r>
              <a:t>« Ne vous vengeant pas vous-mêmes, bien-aimés; mais laissez agir la colère car il est écrit : « A moi la vengeance ; moi je rendrai, dit le Seigneur. »</a:t>
            </a:r>
          </a:p>
          <a:p>
            <a:pPr defTabSz="825500">
              <a:spcBef>
                <a:spcPts val="3400"/>
              </a:spcBef>
              <a:defRPr sz="5600">
                <a:solidFill>
                  <a:srgbClr val="000000"/>
                </a:solidFill>
                <a:latin typeface="+mn-lt"/>
                <a:ea typeface="+mn-ea"/>
                <a:cs typeface="+mn-cs"/>
                <a:sym typeface="Bodoni SvtyTwo ITC TT-Book"/>
              </a:defRPr>
            </a:pPr>
            <a:r>
              <a:t>Romains 12 v 19 </a:t>
            </a:r>
          </a:p>
        </p:txBody>
      </p:sp>
      <p:sp>
        <p:nvSpPr>
          <p:cNvPr id="242"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C’est injuste, je suis frustré, je suis en colère, je me sens contraint, ça m’énerve , je suis dégoûté, je suis blasé, j’en ai marre, c’est n’importe quoi, je trouve ça horrible, c’est moche, c’est désagréable, c’est nul, je peux pas le contrôler, ça m’é"/>
          <p:cNvSpPr txBox="1"/>
          <p:nvPr/>
        </p:nvSpPr>
        <p:spPr>
          <a:xfrm>
            <a:off x="-10719" y="-12939"/>
            <a:ext cx="12966701" cy="947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825500">
              <a:defRPr sz="6000">
                <a:solidFill>
                  <a:srgbClr val="000000"/>
                </a:solidFill>
                <a:latin typeface="Avenir Next Condensed Regular"/>
                <a:ea typeface="Avenir Next Condensed Regular"/>
                <a:cs typeface="Avenir Next Condensed Regular"/>
                <a:sym typeface="Avenir Next Condensed Regular"/>
              </a:defRPr>
            </a:lvl1pPr>
          </a:lstStyle>
          <a:p>
            <a:pPr>
              <a:defRPr>
                <a:solidFill>
                  <a:srgbClr val="FFFFFF"/>
                </a:solidFill>
              </a:defRPr>
            </a:pPr>
            <a:r>
              <a:rPr>
                <a:solidFill>
                  <a:srgbClr val="000000"/>
                </a:solidFill>
              </a:rPr>
              <a:t>C’est injuste, je suis frustré, je suis en colère, je me sens contraint, ça m’énerve , je suis dégoûté, je suis blasé, j’en ai marre, c’est n’importe quoi, je trouve ça horrible, c’est moche, c’est désagréable, c’est nul, je peux pas le contrôler, ça m’échappe, c’est plus fort que moi, c’est sclérosant, étouffant, ça me rend triste, je me sens trahis, j’ai envie de crier, j’ai envie de tout casser, je me sens opprimé, ça m’étouffe… </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1 Pierre 2 v 21 et 24"/>
          <p:cNvSpPr txBox="1"/>
          <p:nvPr>
            <p:ph type="body" idx="21"/>
          </p:nvPr>
        </p:nvSpPr>
        <p:spPr>
          <a:prstGeom prst="rect">
            <a:avLst/>
          </a:prstGeom>
        </p:spPr>
        <p:txBody>
          <a:bodyPr/>
          <a:lstStyle/>
          <a:p>
            <a:pPr/>
            <a:r>
              <a:t>1 Pierre 2 v 21 et 24 </a:t>
            </a:r>
          </a:p>
        </p:txBody>
      </p:sp>
      <p:sp>
        <p:nvSpPr>
          <p:cNvPr id="245" name="« Car aussi Christ… qui lorsqu’on l’outrageait, ne rendait pas d’outrage, quand il souffrait, ne menaçait pas, mais se remettait à celui qui juge justement. »"/>
          <p:cNvSpPr txBox="1"/>
          <p:nvPr>
            <p:ph type="body" idx="22"/>
          </p:nvPr>
        </p:nvSpPr>
        <p:spPr>
          <a:xfrm>
            <a:off x="1270000" y="3340100"/>
            <a:ext cx="10464800" cy="2540001"/>
          </a:xfrm>
          <a:prstGeom prst="rect">
            <a:avLst/>
          </a:prstGeom>
        </p:spPr>
        <p:txBody>
          <a:bodyPr/>
          <a:lstStyle/>
          <a:p>
            <a:pPr/>
            <a:r>
              <a:t>« Car aussi Christ… qui lorsqu’on l’outrageait, ne rendait pas d’outrage, quand il souffrait, ne menaçait pas, mais se remettait à celui qui juge justement. » </a:t>
            </a:r>
          </a:p>
        </p:txBody>
      </p:sp>
      <p:sp>
        <p:nvSpPr>
          <p:cNvPr id="246"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Dieu rend justice:…"/>
          <p:cNvSpPr txBox="1"/>
          <p:nvPr>
            <p:ph type="body" idx="22"/>
          </p:nvPr>
        </p:nvSpPr>
        <p:spPr>
          <a:xfrm>
            <a:off x="1270000" y="3644900"/>
            <a:ext cx="10464800" cy="1930401"/>
          </a:xfrm>
          <a:prstGeom prst="rect">
            <a:avLst/>
          </a:prstGeom>
        </p:spPr>
        <p:txBody>
          <a:bodyPr/>
          <a:lstStyle/>
          <a:p>
            <a:pPr/>
            <a:r>
              <a:t>Dieu rend justice:</a:t>
            </a:r>
          </a:p>
          <a:p>
            <a:pPr/>
          </a:p>
          <a:p>
            <a:pPr/>
            <a:r>
              <a:t>ma colère s’exprime et retombe</a:t>
            </a:r>
          </a:p>
        </p:txBody>
      </p:sp>
      <p:sp>
        <p:nvSpPr>
          <p:cNvPr id="249"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Image" descr="Image"/>
          <p:cNvPicPr>
            <a:picLocks noChangeAspect="1"/>
          </p:cNvPicPr>
          <p:nvPr/>
        </p:nvPicPr>
        <p:blipFill>
          <a:blip r:embed="rId2">
            <a:extLst/>
          </a:blip>
          <a:stretch>
            <a:fillRect/>
          </a:stretch>
        </p:blipFill>
        <p:spPr>
          <a:xfrm>
            <a:off x="2598193" y="191752"/>
            <a:ext cx="7808414" cy="9370096"/>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Dieu rend justice"/>
          <p:cNvSpPr txBox="1"/>
          <p:nvPr>
            <p:ph type="title"/>
          </p:nvPr>
        </p:nvSpPr>
        <p:spPr>
          <a:prstGeom prst="rect">
            <a:avLst/>
          </a:prstGeom>
        </p:spPr>
        <p:txBody>
          <a:bodyPr/>
          <a:lstStyle>
            <a:lvl1pPr>
              <a:defRPr>
                <a:solidFill>
                  <a:srgbClr val="000000"/>
                </a:solidFill>
              </a:defRPr>
            </a:lvl1pPr>
          </a:lstStyle>
          <a:p>
            <a:pPr/>
            <a:r>
              <a:t>Dieu rend justice </a:t>
            </a:r>
          </a:p>
        </p:txBody>
      </p:sp>
      <p:sp>
        <p:nvSpPr>
          <p:cNvPr id="254" name="Affirmer la vérité et réfuter le mensonge « parler la vérité chacun à son prochain. » Ephésiens 4 v 25…"/>
          <p:cNvSpPr txBox="1"/>
          <p:nvPr>
            <p:ph type="body" idx="1"/>
          </p:nvPr>
        </p:nvSpPr>
        <p:spPr>
          <a:prstGeom prst="rect">
            <a:avLst/>
          </a:prstGeom>
        </p:spPr>
        <p:txBody>
          <a:bodyPr/>
          <a:lstStyle/>
          <a:p>
            <a:pPr/>
            <a:r>
              <a:t>Affirmer la vérité et réfuter le mensonge « parler la vérité chacun à son prochain. » Ephésiens 4 v 25</a:t>
            </a:r>
          </a:p>
          <a:p>
            <a:pPr/>
            <a:r>
              <a:t>Croire que Dieu rend ou rendra justice. 2 Timothée 4 v 1 </a:t>
            </a:r>
          </a:p>
          <a:p>
            <a:pPr/>
            <a:r>
              <a:t>Rejoindre Dieu dans son regard. Jérémie 29 v 11  </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 Je ne crois pas que Dieu rend justice, je veux que justice me soit rendue »"/>
          <p:cNvSpPr txBox="1"/>
          <p:nvPr>
            <p:ph type="body" idx="22"/>
          </p:nvPr>
        </p:nvSpPr>
        <p:spPr>
          <a:xfrm>
            <a:off x="1270000" y="3949700"/>
            <a:ext cx="10464800" cy="1320801"/>
          </a:xfrm>
          <a:prstGeom prst="rect">
            <a:avLst/>
          </a:prstGeom>
        </p:spPr>
        <p:txBody>
          <a:bodyPr/>
          <a:lstStyle/>
          <a:p>
            <a:pPr/>
            <a:r>
              <a:t>« Je ne crois pas que Dieu rend justice, je veux que justice me soit rendue » </a:t>
            </a:r>
          </a:p>
        </p:txBody>
      </p:sp>
      <p:sp>
        <p:nvSpPr>
          <p:cNvPr id="257"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Dieu ne rend pas justice"/>
          <p:cNvSpPr txBox="1"/>
          <p:nvPr>
            <p:ph type="title"/>
          </p:nvPr>
        </p:nvSpPr>
        <p:spPr>
          <a:prstGeom prst="rect">
            <a:avLst/>
          </a:prstGeom>
        </p:spPr>
        <p:txBody>
          <a:bodyPr/>
          <a:lstStyle/>
          <a:p>
            <a:pPr/>
            <a:r>
              <a:rPr>
                <a:solidFill>
                  <a:srgbClr val="000000"/>
                </a:solidFill>
              </a:rPr>
              <a:t>Dieu ne rend pas justice</a:t>
            </a:r>
            <a:r>
              <a:t> </a:t>
            </a:r>
          </a:p>
        </p:txBody>
      </p:sp>
      <p:sp>
        <p:nvSpPr>
          <p:cNvPr id="260" name="Je néglige mon rapport à la vérité et au mensonge face à Dieu et aux autres (je n’exprime pas)…"/>
          <p:cNvSpPr txBox="1"/>
          <p:nvPr>
            <p:ph type="body" idx="1"/>
          </p:nvPr>
        </p:nvSpPr>
        <p:spPr>
          <a:prstGeom prst="rect">
            <a:avLst/>
          </a:prstGeom>
        </p:spPr>
        <p:txBody>
          <a:bodyPr/>
          <a:lstStyle/>
          <a:p>
            <a:pPr/>
            <a:r>
              <a:t>Je néglige mon rapport à la vérité et au mensonge face à Dieu et aux autres (je n’exprime pas)</a:t>
            </a:r>
          </a:p>
          <a:p>
            <a:pPr/>
            <a:r>
              <a:t>Je ne pense pas que Dieu rend réellement justice et je me venge (direct ou différé)</a:t>
            </a:r>
          </a:p>
          <a:p>
            <a:pPr/>
            <a:r>
              <a:t>Je choisis le chemin de l’indépendance qui n’écoute pas la voix de Dieu</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2" name="Image" descr="Image"/>
          <p:cNvPicPr>
            <a:picLocks noChangeAspect="1"/>
          </p:cNvPicPr>
          <p:nvPr/>
        </p:nvPicPr>
        <p:blipFill>
          <a:blip r:embed="rId2">
            <a:extLst/>
          </a:blip>
          <a:stretch>
            <a:fillRect/>
          </a:stretch>
        </p:blipFill>
        <p:spPr>
          <a:xfrm>
            <a:off x="2692400" y="2590800"/>
            <a:ext cx="7620000" cy="4572000"/>
          </a:xfrm>
          <a:prstGeom prst="rect">
            <a:avLst/>
          </a:prstGeom>
          <a:ln w="12700">
            <a:miter lim="400000"/>
          </a:ln>
        </p:spPr>
      </p:pic>
      <p:sp>
        <p:nvSpPr>
          <p:cNvPr id="263"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 L’irritation, un dialogue interrompu avec Dieu »"/>
          <p:cNvSpPr txBox="1"/>
          <p:nvPr>
            <p:ph type="body" idx="22"/>
          </p:nvPr>
        </p:nvSpPr>
        <p:spPr>
          <a:prstGeom prst="rect">
            <a:avLst/>
          </a:prstGeom>
        </p:spPr>
        <p:txBody>
          <a:bodyPr/>
          <a:lstStyle/>
          <a:p>
            <a:pPr/>
            <a:r>
              <a:t>« L’irritation, un dialogue interrompu avec Dieu » </a:t>
            </a:r>
          </a:p>
        </p:txBody>
      </p:sp>
      <p:sp>
        <p:nvSpPr>
          <p:cNvPr id="266"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Dieu veut reprendre le dialogue mais il nous laisse attendre"/>
          <p:cNvSpPr txBox="1"/>
          <p:nvPr>
            <p:ph type="body" idx="22"/>
          </p:nvPr>
        </p:nvSpPr>
        <p:spPr>
          <a:xfrm>
            <a:off x="1270000" y="3949700"/>
            <a:ext cx="10464800" cy="1320801"/>
          </a:xfrm>
          <a:prstGeom prst="rect">
            <a:avLst/>
          </a:prstGeom>
        </p:spPr>
        <p:txBody>
          <a:bodyPr/>
          <a:lstStyle/>
          <a:p>
            <a:pPr/>
            <a:r>
              <a:t> Dieu veut reprendre le dialogue mais il nous laisse attendre</a:t>
            </a:r>
          </a:p>
        </p:txBody>
      </p:sp>
      <p:sp>
        <p:nvSpPr>
          <p:cNvPr id="269"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Les questions de Dieu"/>
          <p:cNvSpPr txBox="1"/>
          <p:nvPr/>
        </p:nvSpPr>
        <p:spPr>
          <a:xfrm>
            <a:off x="529488" y="3968750"/>
            <a:ext cx="11945824" cy="181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11200">
                <a:solidFill>
                  <a:srgbClr val="000000"/>
                </a:solidFill>
                <a:latin typeface="+mn-lt"/>
                <a:ea typeface="+mn-ea"/>
                <a:cs typeface="+mn-cs"/>
                <a:sym typeface="Bodoni SvtyTwo ITC TT-Book"/>
              </a:defRPr>
            </a:lvl1pPr>
          </a:lstStyle>
          <a:p>
            <a:pPr/>
            <a:r>
              <a:t>Les questions de Dieu</a:t>
            </a:r>
          </a:p>
        </p:txBody>
      </p:sp>
      <p:sp>
        <p:nvSpPr>
          <p:cNvPr id="272"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exte"/>
          <p:cNvSpPr txBox="1"/>
          <p:nvPr>
            <p:ph type="body" idx="21"/>
          </p:nvPr>
        </p:nvSpPr>
        <p:spPr>
          <a:prstGeom prst="rect">
            <a:avLst/>
          </a:prstGeom>
        </p:spPr>
        <p:txBody>
          <a:bodyPr/>
          <a:lstStyle/>
          <a:p>
            <a:pPr/>
          </a:p>
        </p:txBody>
      </p:sp>
      <p:sp>
        <p:nvSpPr>
          <p:cNvPr id="141" name="Faire le tri est salutaire"/>
          <p:cNvSpPr txBox="1"/>
          <p:nvPr>
            <p:ph type="body" idx="22"/>
          </p:nvPr>
        </p:nvSpPr>
        <p:spPr>
          <a:prstGeom prst="rect">
            <a:avLst/>
          </a:prstGeom>
        </p:spPr>
        <p:txBody>
          <a:bodyPr/>
          <a:lstStyle/>
          <a:p>
            <a:pPr/>
            <a:r>
              <a:t>Faire le tri est salutaire </a:t>
            </a:r>
          </a:p>
        </p:txBody>
      </p:sp>
      <p:sp>
        <p:nvSpPr>
          <p:cNvPr id="142"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rPr b="1">
                <a:solidFill>
                  <a:srgbClr val="D93F2A"/>
                </a:solidFill>
              </a:rPr>
              <a:t>1) Introduction</a:t>
            </a:r>
          </a:p>
          <a:p>
            <a:pPr algn="l">
              <a:buClr>
                <a:srgbClr val="929292"/>
              </a:buClr>
              <a:buFont typeface="Zapf Dingbats"/>
              <a:defRPr sz="1800"/>
            </a:pPr>
            <a:r>
              <a:t>2) Des exemples de colère dans la Bible</a:t>
            </a: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Fais-tu bien de t’irriter?…"/>
          <p:cNvSpPr txBox="1"/>
          <p:nvPr/>
        </p:nvSpPr>
        <p:spPr>
          <a:xfrm>
            <a:off x="3011932" y="1835150"/>
            <a:ext cx="6980937" cy="608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spcBef>
                <a:spcPts val="3400"/>
              </a:spcBef>
              <a:defRPr sz="5600">
                <a:solidFill>
                  <a:srgbClr val="000000"/>
                </a:solidFill>
                <a:latin typeface="+mn-lt"/>
                <a:ea typeface="+mn-ea"/>
                <a:cs typeface="+mn-cs"/>
                <a:sym typeface="Bodoni SvtyTwo ITC TT-Book"/>
              </a:defRPr>
            </a:pPr>
            <a:r>
              <a:t>Fais-tu bien de t’irriter?</a:t>
            </a:r>
          </a:p>
          <a:p>
            <a:pPr defTabSz="825500">
              <a:spcBef>
                <a:spcPts val="3400"/>
              </a:spcBef>
              <a:defRPr sz="5600">
                <a:solidFill>
                  <a:srgbClr val="000000"/>
                </a:solidFill>
                <a:latin typeface="+mn-lt"/>
                <a:ea typeface="+mn-ea"/>
                <a:cs typeface="+mn-cs"/>
                <a:sym typeface="Bodoni SvtyTwo ITC TT-Book"/>
              </a:defRPr>
            </a:pPr>
            <a:r>
              <a:t>Pourquoi avez-vous peur?</a:t>
            </a:r>
          </a:p>
          <a:p>
            <a:pPr defTabSz="825500">
              <a:spcBef>
                <a:spcPts val="3400"/>
              </a:spcBef>
              <a:defRPr sz="5600">
                <a:solidFill>
                  <a:srgbClr val="000000"/>
                </a:solidFill>
                <a:latin typeface="+mn-lt"/>
                <a:ea typeface="+mn-ea"/>
                <a:cs typeface="+mn-cs"/>
                <a:sym typeface="Bodoni SvtyTwo ITC TT-Book"/>
              </a:defRPr>
            </a:pPr>
            <a:r>
              <a:t>Pourquoi es-tu ici?</a:t>
            </a:r>
          </a:p>
          <a:p>
            <a:pPr defTabSz="825500">
              <a:spcBef>
                <a:spcPts val="3400"/>
              </a:spcBef>
              <a:defRPr sz="5600">
                <a:solidFill>
                  <a:srgbClr val="000000"/>
                </a:solidFill>
                <a:latin typeface="+mn-lt"/>
                <a:ea typeface="+mn-ea"/>
                <a:cs typeface="+mn-cs"/>
                <a:sym typeface="Bodoni SvtyTwo ITC TT-Book"/>
              </a:defRPr>
            </a:pPr>
            <a:r>
              <a:t>Où est ton frère ?</a:t>
            </a:r>
          </a:p>
          <a:p>
            <a:pPr defTabSz="825500">
              <a:spcBef>
                <a:spcPts val="3400"/>
              </a:spcBef>
              <a:defRPr sz="5600">
                <a:solidFill>
                  <a:srgbClr val="000000"/>
                </a:solidFill>
                <a:latin typeface="+mn-lt"/>
                <a:ea typeface="+mn-ea"/>
                <a:cs typeface="+mn-cs"/>
                <a:sym typeface="Bodoni SvtyTwo ITC TT-Book"/>
              </a:defRPr>
            </a:pPr>
            <a:r>
              <a:t>Qu’as-tu dans la main?</a:t>
            </a:r>
          </a:p>
        </p:txBody>
      </p:sp>
      <p:sp>
        <p:nvSpPr>
          <p:cNvPr id="275"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Nos exemples"/>
          <p:cNvSpPr txBox="1"/>
          <p:nvPr>
            <p:ph type="title"/>
          </p:nvPr>
        </p:nvSpPr>
        <p:spPr>
          <a:prstGeom prst="rect">
            <a:avLst/>
          </a:prstGeom>
        </p:spPr>
        <p:txBody>
          <a:bodyPr/>
          <a:lstStyle>
            <a:lvl1pPr>
              <a:defRPr>
                <a:solidFill>
                  <a:srgbClr val="000000"/>
                </a:solidFill>
              </a:defRPr>
            </a:lvl1pPr>
          </a:lstStyle>
          <a:p>
            <a:pPr/>
            <a:r>
              <a:t>Nos exemples</a:t>
            </a:r>
          </a:p>
        </p:txBody>
      </p:sp>
      <p:sp>
        <p:nvSpPr>
          <p:cNvPr id="278" name="Jonas : Fais-tu bien de t’irriter ?…"/>
          <p:cNvSpPr txBox="1"/>
          <p:nvPr>
            <p:ph type="body" idx="1"/>
          </p:nvPr>
        </p:nvSpPr>
        <p:spPr>
          <a:prstGeom prst="rect">
            <a:avLst/>
          </a:prstGeom>
        </p:spPr>
        <p:txBody>
          <a:bodyPr/>
          <a:lstStyle/>
          <a:p>
            <a:pPr/>
            <a:r>
              <a:t>Jonas : Fais-tu bien de t’irriter ?</a:t>
            </a:r>
          </a:p>
          <a:p>
            <a:pPr/>
            <a:r>
              <a:t>Caïn : Pourquoi ton visage est-il abattu ?</a:t>
            </a:r>
          </a:p>
          <a:p>
            <a:pPr/>
            <a:r>
              <a:t>Elie : Pourquoi es-tu ici ?</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Nos exemples"/>
          <p:cNvSpPr txBox="1"/>
          <p:nvPr>
            <p:ph type="title"/>
          </p:nvPr>
        </p:nvSpPr>
        <p:spPr>
          <a:prstGeom prst="rect">
            <a:avLst/>
          </a:prstGeom>
        </p:spPr>
        <p:txBody>
          <a:bodyPr/>
          <a:lstStyle>
            <a:lvl1pPr>
              <a:defRPr>
                <a:solidFill>
                  <a:srgbClr val="000000"/>
                </a:solidFill>
              </a:defRPr>
            </a:lvl1pPr>
          </a:lstStyle>
          <a:p>
            <a:pPr/>
            <a:r>
              <a:t>Nos exemples</a:t>
            </a:r>
          </a:p>
        </p:txBody>
      </p:sp>
      <p:sp>
        <p:nvSpPr>
          <p:cNvPr id="281" name="Jonas : exprime ses motivations intérieures et Dieu l’invite à le rejoindre dans son regard…"/>
          <p:cNvSpPr txBox="1"/>
          <p:nvPr>
            <p:ph type="body" idx="1"/>
          </p:nvPr>
        </p:nvSpPr>
        <p:spPr>
          <a:prstGeom prst="rect">
            <a:avLst/>
          </a:prstGeom>
        </p:spPr>
        <p:txBody>
          <a:bodyPr/>
          <a:lstStyle/>
          <a:p>
            <a:pPr/>
            <a:r>
              <a:t>Jonas : exprime ses motivations intérieures et Dieu l’invite à le rejoindre dans son regard </a:t>
            </a:r>
          </a:p>
          <a:p>
            <a:pPr/>
            <a:r>
              <a:t>Caïn : Dieu l’invite à faire comme il lui a sans doute montré</a:t>
            </a:r>
          </a:p>
          <a:p>
            <a:pPr/>
            <a:r>
              <a:t>Elie : Dieu lui montre que son regard est faussé et qu’il ne voit que l’apparence dans les circonstances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Poser les bonnes questions à Dieu"/>
          <p:cNvSpPr txBox="1"/>
          <p:nvPr/>
        </p:nvSpPr>
        <p:spPr>
          <a:xfrm>
            <a:off x="1872233" y="3111500"/>
            <a:ext cx="9260333" cy="353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11200">
                <a:solidFill>
                  <a:srgbClr val="000000"/>
                </a:solidFill>
                <a:latin typeface="+mn-lt"/>
                <a:ea typeface="+mn-ea"/>
                <a:cs typeface="+mn-cs"/>
                <a:sym typeface="Bodoni SvtyTwo ITC TT-Book"/>
              </a:defRPr>
            </a:lvl1pPr>
          </a:lstStyle>
          <a:p>
            <a:pPr/>
            <a:r>
              <a:t>Poser les bonnes questions à Dieu</a:t>
            </a:r>
          </a:p>
        </p:txBody>
      </p:sp>
      <p:sp>
        <p:nvSpPr>
          <p:cNvPr id="284"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Pourquoi suis-je en colère ?…"/>
          <p:cNvSpPr txBox="1"/>
          <p:nvPr/>
        </p:nvSpPr>
        <p:spPr>
          <a:xfrm>
            <a:off x="597712" y="2101850"/>
            <a:ext cx="9082584" cy="554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09600" indent="-609600" algn="l" defTabSz="825500">
              <a:spcBef>
                <a:spcPts val="5900"/>
              </a:spcBef>
              <a:buSzPct val="75000"/>
              <a:buChar char="•"/>
              <a:defRPr sz="5200">
                <a:solidFill>
                  <a:srgbClr val="000000"/>
                </a:solidFill>
                <a:latin typeface="+mn-lt"/>
                <a:ea typeface="+mn-ea"/>
                <a:cs typeface="+mn-cs"/>
                <a:sym typeface="Bodoni SvtyTwo ITC TT-Book"/>
              </a:defRPr>
            </a:pPr>
            <a:r>
              <a:t>Pourquoi suis-je en colère ?</a:t>
            </a:r>
          </a:p>
          <a:p>
            <a:pPr marL="609600" indent="-609600" algn="l" defTabSz="825500">
              <a:spcBef>
                <a:spcPts val="5900"/>
              </a:spcBef>
              <a:buSzPct val="75000"/>
              <a:buChar char="•"/>
              <a:defRPr sz="5200">
                <a:solidFill>
                  <a:srgbClr val="000000"/>
                </a:solidFill>
                <a:latin typeface="+mn-lt"/>
                <a:ea typeface="+mn-ea"/>
                <a:cs typeface="+mn-cs"/>
                <a:sym typeface="Bodoni SvtyTwo ITC TT-Book"/>
              </a:defRPr>
            </a:pPr>
            <a:r>
              <a:t>Que penses-tu de cette situation ?</a:t>
            </a:r>
          </a:p>
          <a:p>
            <a:pPr marL="609600" indent="-609600" algn="l" defTabSz="825500">
              <a:spcBef>
                <a:spcPts val="5900"/>
              </a:spcBef>
              <a:buSzPct val="75000"/>
              <a:buChar char="•"/>
              <a:defRPr sz="5200">
                <a:solidFill>
                  <a:srgbClr val="000000"/>
                </a:solidFill>
                <a:latin typeface="+mn-lt"/>
                <a:ea typeface="+mn-ea"/>
                <a:cs typeface="+mn-cs"/>
                <a:sym typeface="Bodoni SvtyTwo ITC TT-Book"/>
              </a:defRPr>
            </a:pPr>
            <a:r>
              <a:t>Quelle est ma responsabilité ?</a:t>
            </a:r>
          </a:p>
          <a:p>
            <a:pPr marL="609600" indent="-609600" algn="l" defTabSz="825500">
              <a:spcBef>
                <a:spcPts val="5900"/>
              </a:spcBef>
              <a:buSzPct val="75000"/>
              <a:buChar char="•"/>
              <a:defRPr sz="5200">
                <a:solidFill>
                  <a:srgbClr val="000000"/>
                </a:solidFill>
                <a:latin typeface="+mn-lt"/>
                <a:ea typeface="+mn-ea"/>
                <a:cs typeface="+mn-cs"/>
                <a:sym typeface="Bodoni SvtyTwo ITC TT-Book"/>
              </a:defRPr>
            </a:pPr>
            <a:r>
              <a:t>Que m’invites-tu à faire ?</a:t>
            </a:r>
          </a:p>
        </p:txBody>
      </p:sp>
      <p:sp>
        <p:nvSpPr>
          <p:cNvPr id="287"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Reprendre le dialogue"/>
          <p:cNvSpPr txBox="1"/>
          <p:nvPr>
            <p:ph type="title"/>
          </p:nvPr>
        </p:nvSpPr>
        <p:spPr>
          <a:prstGeom prst="rect">
            <a:avLst/>
          </a:prstGeom>
        </p:spPr>
        <p:txBody>
          <a:bodyPr/>
          <a:lstStyle>
            <a:lvl1pPr>
              <a:defRPr>
                <a:solidFill>
                  <a:srgbClr val="000000"/>
                </a:solidFill>
              </a:defRPr>
            </a:lvl1pPr>
          </a:lstStyle>
          <a:p>
            <a:pPr/>
            <a:r>
              <a:t>Reprendre le dialogue </a:t>
            </a:r>
          </a:p>
        </p:txBody>
      </p:sp>
      <p:sp>
        <p:nvSpPr>
          <p:cNvPr id="290"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Poser des mots sur nos souffrances…"/>
          <p:cNvSpPr txBox="1"/>
          <p:nvPr/>
        </p:nvSpPr>
        <p:spPr>
          <a:xfrm>
            <a:off x="445490" y="2876549"/>
            <a:ext cx="9274100" cy="4000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09600" indent="-609600" algn="l" defTabSz="825500">
              <a:spcBef>
                <a:spcPts val="5900"/>
              </a:spcBef>
              <a:buSzPct val="75000"/>
              <a:buChar char="•"/>
              <a:defRPr sz="5200">
                <a:solidFill>
                  <a:srgbClr val="000000"/>
                </a:solidFill>
                <a:latin typeface="+mn-lt"/>
                <a:ea typeface="+mn-ea"/>
                <a:cs typeface="+mn-cs"/>
                <a:sym typeface="Bodoni SvtyTwo ITC TT-Book"/>
              </a:defRPr>
            </a:pPr>
            <a:r>
              <a:t>Poser des mots sur nos souffrances</a:t>
            </a:r>
          </a:p>
          <a:p>
            <a:pPr marL="609600" indent="-609600" algn="l" defTabSz="825500">
              <a:spcBef>
                <a:spcPts val="5900"/>
              </a:spcBef>
              <a:buSzPct val="75000"/>
              <a:buChar char="•"/>
              <a:defRPr sz="5200">
                <a:solidFill>
                  <a:srgbClr val="000000"/>
                </a:solidFill>
                <a:latin typeface="+mn-lt"/>
                <a:ea typeface="+mn-ea"/>
                <a:cs typeface="+mn-cs"/>
                <a:sym typeface="Bodoni SvtyTwo ITC TT-Book"/>
              </a:defRPr>
            </a:pPr>
            <a:r>
              <a:t>Engager le dialogue (où es-tu ?)</a:t>
            </a:r>
          </a:p>
          <a:p>
            <a:pPr marL="609600" indent="-609600" algn="l" defTabSz="825500">
              <a:spcBef>
                <a:spcPts val="5900"/>
              </a:spcBef>
              <a:buSzPct val="75000"/>
              <a:buChar char="•"/>
              <a:defRPr sz="5200">
                <a:solidFill>
                  <a:srgbClr val="000000"/>
                </a:solidFill>
                <a:latin typeface="+mn-lt"/>
                <a:ea typeface="+mn-ea"/>
                <a:cs typeface="+mn-cs"/>
                <a:sym typeface="Bodoni SvtyTwo ITC TT-Book"/>
              </a:defRPr>
            </a:pPr>
            <a:r>
              <a:t>Collaborer (que dois-je faire ?)</a:t>
            </a:r>
          </a:p>
        </p:txBody>
      </p:sp>
      <p:sp>
        <p:nvSpPr>
          <p:cNvPr id="293"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Connaître et comprendre"/>
          <p:cNvSpPr txBox="1"/>
          <p:nvPr/>
        </p:nvSpPr>
        <p:spPr>
          <a:xfrm>
            <a:off x="2962503" y="3111500"/>
            <a:ext cx="7079794" cy="353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11200">
                <a:solidFill>
                  <a:srgbClr val="000000"/>
                </a:solidFill>
                <a:latin typeface="+mn-lt"/>
                <a:ea typeface="+mn-ea"/>
                <a:cs typeface="+mn-cs"/>
                <a:sym typeface="Bodoni SvtyTwo ITC TT-Book"/>
              </a:defRPr>
            </a:lvl1pPr>
          </a:lstStyle>
          <a:p>
            <a:pPr/>
            <a:r>
              <a:t>Connaître et comprendre</a:t>
            </a:r>
          </a:p>
        </p:txBody>
      </p:sp>
      <p:sp>
        <p:nvSpPr>
          <p:cNvPr id="296"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endParaRPr b="1">
              <a:solidFill>
                <a:srgbClr val="D93F2A"/>
              </a:solidFill>
            </a:endParaRPr>
          </a:p>
          <a:p>
            <a:pPr algn="l">
              <a:buClr>
                <a:srgbClr val="929292"/>
              </a:buClr>
              <a:buFont typeface="Zapf Dingbats"/>
              <a:defRPr sz="1800"/>
            </a:pPr>
            <a:r>
              <a:rPr b="1">
                <a:solidFill>
                  <a:srgbClr val="D93F2A"/>
                </a:solidFill>
              </a:rPr>
              <a:t>4) Trouver la liberté dans la colère</a:t>
            </a:r>
            <a:endParaRPr b="1">
              <a:solidFill>
                <a:srgbClr val="D93F2A"/>
              </a:solidFill>
            </a:endParaRP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5) Conclusion"/>
          <p:cNvSpPr txBox="1"/>
          <p:nvPr>
            <p:ph type="title"/>
          </p:nvPr>
        </p:nvSpPr>
        <p:spPr>
          <a:prstGeom prst="rect">
            <a:avLst/>
          </a:prstGeom>
        </p:spPr>
        <p:txBody>
          <a:bodyPr/>
          <a:lstStyle/>
          <a:p>
            <a:pPr/>
            <a:r>
              <a:t>5) Conclusion</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Agir dans  ma responsabilité et croire que Dieu engage la sienne"/>
          <p:cNvSpPr txBox="1"/>
          <p:nvPr/>
        </p:nvSpPr>
        <p:spPr>
          <a:xfrm>
            <a:off x="188823" y="1396999"/>
            <a:ext cx="12627154" cy="695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11200">
                <a:solidFill>
                  <a:srgbClr val="000000"/>
                </a:solidFill>
                <a:latin typeface="+mn-lt"/>
                <a:ea typeface="+mn-ea"/>
                <a:cs typeface="+mn-cs"/>
                <a:sym typeface="Bodoni SvtyTwo ITC TT-Book"/>
              </a:defRPr>
            </a:lvl1pPr>
          </a:lstStyle>
          <a:p>
            <a:pPr/>
            <a:r>
              <a:t>Agir dans  ma responsabilité et croire que Dieu engage la sienne</a:t>
            </a:r>
          </a:p>
        </p:txBody>
      </p:sp>
      <p:sp>
        <p:nvSpPr>
          <p:cNvPr id="301"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endParaRPr b="1">
              <a:solidFill>
                <a:srgbClr val="D93F2A"/>
              </a:solidFill>
            </a:endParaRPr>
          </a:p>
          <a:p>
            <a:pPr algn="l">
              <a:buClr>
                <a:srgbClr val="929292"/>
              </a:buClr>
              <a:buFont typeface="Zapf Dingbats"/>
              <a:defRPr sz="1800"/>
            </a:pPr>
            <a:r>
              <a:rPr b="1">
                <a:solidFill>
                  <a:srgbClr val="D93F2A"/>
                </a:solidFill>
              </a:rPr>
              <a:t>5) Conclusion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rouver la paix avec chacun, être libre dans mon action, vivre serein dans les circonstances"/>
          <p:cNvSpPr txBox="1"/>
          <p:nvPr>
            <p:ph type="body" idx="22"/>
          </p:nvPr>
        </p:nvSpPr>
        <p:spPr>
          <a:xfrm>
            <a:off x="1270000" y="3949700"/>
            <a:ext cx="10464800" cy="1320801"/>
          </a:xfrm>
          <a:prstGeom prst="rect">
            <a:avLst/>
          </a:prstGeom>
        </p:spPr>
        <p:txBody>
          <a:bodyPr/>
          <a:lstStyle>
            <a:lvl1pPr>
              <a:defRPr i="1"/>
            </a:lvl1pPr>
          </a:lstStyle>
          <a:p>
            <a:pPr/>
            <a:r>
              <a:t>Trouver la paix avec chacun, être libre dans mon action, vivre serein dans les circonstances </a:t>
            </a:r>
          </a:p>
        </p:txBody>
      </p:sp>
      <p:sp>
        <p:nvSpPr>
          <p:cNvPr id="145"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rPr b="1">
                <a:solidFill>
                  <a:srgbClr val="D93F2A"/>
                </a:solidFill>
              </a:rPr>
              <a:t>1) Introduction</a:t>
            </a:r>
          </a:p>
          <a:p>
            <a:pPr algn="l">
              <a:buClr>
                <a:srgbClr val="929292"/>
              </a:buClr>
              <a:buFont typeface="Zapf Dingbats"/>
              <a:defRPr sz="1800"/>
            </a:pPr>
            <a:r>
              <a:t>2) Des exemples de colère dans la Bible</a:t>
            </a: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Proverbes 3 v 5 et 6"/>
          <p:cNvSpPr txBox="1"/>
          <p:nvPr>
            <p:ph type="body" idx="21"/>
          </p:nvPr>
        </p:nvSpPr>
        <p:spPr>
          <a:prstGeom prst="rect">
            <a:avLst/>
          </a:prstGeom>
        </p:spPr>
        <p:txBody>
          <a:bodyPr/>
          <a:lstStyle/>
          <a:p>
            <a:pPr/>
            <a:r>
              <a:t>Proverbes 3 v 5 et 6 </a:t>
            </a:r>
          </a:p>
        </p:txBody>
      </p:sp>
      <p:sp>
        <p:nvSpPr>
          <p:cNvPr id="304" name="« Confie-toi de tout ton coeur à l’Eternel, et ne t’appuie pas sur ton intelligence; dans toutes tes voies connais-le, et il dirigera tes sentiers »"/>
          <p:cNvSpPr txBox="1"/>
          <p:nvPr>
            <p:ph type="body" idx="22"/>
          </p:nvPr>
        </p:nvSpPr>
        <p:spPr>
          <a:xfrm>
            <a:off x="1270000" y="3644900"/>
            <a:ext cx="10464800" cy="1930401"/>
          </a:xfrm>
          <a:prstGeom prst="rect">
            <a:avLst/>
          </a:prstGeom>
        </p:spPr>
        <p:txBody>
          <a:bodyPr/>
          <a:lstStyle/>
          <a:p>
            <a:pPr/>
            <a:r>
              <a:t>« Confie-toi de tout ton coeur à l’Eternel, et ne t’appuie pas sur ton intelligence; dans toutes tes voies connais-le, et il dirigera tes sentiers » </a:t>
            </a:r>
          </a:p>
        </p:txBody>
      </p:sp>
      <p:sp>
        <p:nvSpPr>
          <p:cNvPr id="305"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endParaRPr b="1">
              <a:solidFill>
                <a:srgbClr val="D93F2A"/>
              </a:solidFill>
            </a:endParaRPr>
          </a:p>
          <a:p>
            <a:pPr algn="l">
              <a:buClr>
                <a:srgbClr val="929292"/>
              </a:buClr>
              <a:buFont typeface="Zapf Dingbats"/>
              <a:defRPr sz="1800"/>
            </a:pPr>
            <a:r>
              <a:rPr b="1">
                <a:solidFill>
                  <a:srgbClr val="D93F2A"/>
                </a:solidFill>
              </a:rPr>
              <a:t>5) Conclusion</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Psaume 145 v 17"/>
          <p:cNvSpPr txBox="1"/>
          <p:nvPr>
            <p:ph type="body" idx="21"/>
          </p:nvPr>
        </p:nvSpPr>
        <p:spPr>
          <a:prstGeom prst="rect">
            <a:avLst/>
          </a:prstGeom>
        </p:spPr>
        <p:txBody>
          <a:bodyPr/>
          <a:lstStyle/>
          <a:p>
            <a:pPr/>
            <a:r>
              <a:t>Psaume 145 v 17 </a:t>
            </a:r>
          </a:p>
        </p:txBody>
      </p:sp>
      <p:sp>
        <p:nvSpPr>
          <p:cNvPr id="308" name="« L’Eternel est juste dans toutes ses voies, et bon dans toutes ses oeuvres »"/>
          <p:cNvSpPr txBox="1"/>
          <p:nvPr>
            <p:ph type="body" idx="22"/>
          </p:nvPr>
        </p:nvSpPr>
        <p:spPr>
          <a:xfrm>
            <a:off x="1270000" y="3949700"/>
            <a:ext cx="10464800" cy="1320801"/>
          </a:xfrm>
          <a:prstGeom prst="rect">
            <a:avLst/>
          </a:prstGeom>
        </p:spPr>
        <p:txBody>
          <a:bodyPr/>
          <a:lstStyle/>
          <a:p>
            <a:pPr/>
            <a:r>
              <a:t>« L’Eternel est juste dans toutes ses voies, et bon dans toutes ses oeuvres » </a:t>
            </a:r>
          </a:p>
        </p:txBody>
      </p:sp>
      <p:sp>
        <p:nvSpPr>
          <p:cNvPr id="309"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t>1) Introduction</a:t>
            </a:r>
          </a:p>
          <a:p>
            <a:pPr algn="l">
              <a:buClr>
                <a:srgbClr val="929292"/>
              </a:buClr>
              <a:buFont typeface="Zapf Dingbats"/>
              <a:defRPr sz="1800"/>
            </a:pPr>
            <a:r>
              <a:t>2) Des exemples de colère dans la Bible</a:t>
            </a:r>
            <a:endParaRPr b="1">
              <a:solidFill>
                <a:srgbClr val="D93F2A"/>
              </a:solidFill>
            </a:endParaRP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endParaRPr b="1">
              <a:solidFill>
                <a:srgbClr val="D93F2A"/>
              </a:solidFill>
            </a:endParaRPr>
          </a:p>
          <a:p>
            <a:pPr algn="l">
              <a:buClr>
                <a:srgbClr val="929292"/>
              </a:buClr>
              <a:buFont typeface="Zapf Dingbats"/>
              <a:defRPr sz="1800"/>
            </a:pPr>
            <a:r>
              <a:rPr b="1">
                <a:solidFill>
                  <a:srgbClr val="D93F2A"/>
                </a:solidFill>
              </a:rPr>
              <a:t>5) Conclusion</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MERCI DE VOTRE ATTENTION"/>
          <p:cNvSpPr txBox="1"/>
          <p:nvPr/>
        </p:nvSpPr>
        <p:spPr>
          <a:xfrm>
            <a:off x="857351" y="3111500"/>
            <a:ext cx="11290098" cy="353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sz="11200">
                <a:solidFill>
                  <a:srgbClr val="008F00"/>
                </a:solidFill>
                <a:latin typeface="+mn-lt"/>
                <a:ea typeface="+mn-ea"/>
                <a:cs typeface="+mn-cs"/>
                <a:sym typeface="Bodoni SvtyTwo ITC TT-Book"/>
              </a:defRPr>
            </a:lvl1pPr>
          </a:lstStyle>
          <a:p>
            <a:pPr/>
            <a:r>
              <a:t>MERCI DE VOTRE ATTENTION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2">
            <a:extLst/>
          </a:blip>
          <a:stretch>
            <a:fillRect/>
          </a:stretch>
        </p:blipFill>
        <p:spPr>
          <a:xfrm>
            <a:off x="256296" y="1939213"/>
            <a:ext cx="12493937" cy="5760397"/>
          </a:xfrm>
          <a:prstGeom prst="rect">
            <a:avLst/>
          </a:prstGeom>
          <a:ln w="12700">
            <a:miter lim="400000"/>
          </a:ln>
        </p:spPr>
      </p:pic>
      <p:sp>
        <p:nvSpPr>
          <p:cNvPr id="148"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rPr b="1">
                <a:solidFill>
                  <a:srgbClr val="D93F2A"/>
                </a:solidFill>
              </a:rPr>
              <a:t>1) Introduction</a:t>
            </a:r>
          </a:p>
          <a:p>
            <a:pPr algn="l">
              <a:buClr>
                <a:srgbClr val="929292"/>
              </a:buClr>
              <a:buFont typeface="Zapf Dingbats"/>
              <a:defRPr sz="1800"/>
            </a:pPr>
            <a:r>
              <a:t>2) Des exemples de colère dans la Bible</a:t>
            </a: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Je me sens en colère face à quelqu’un…"/>
          <p:cNvSpPr txBox="1"/>
          <p:nvPr>
            <p:ph type="body" idx="1"/>
          </p:nvPr>
        </p:nvSpPr>
        <p:spPr>
          <a:prstGeom prst="rect">
            <a:avLst/>
          </a:prstGeom>
        </p:spPr>
        <p:txBody>
          <a:bodyPr/>
          <a:lstStyle/>
          <a:p>
            <a:pPr/>
            <a:r>
              <a:t>Je me sens en colère face à quelqu’un</a:t>
            </a:r>
          </a:p>
          <a:p>
            <a:pPr/>
            <a:r>
              <a:t>Je me sens frustré dans une situation</a:t>
            </a:r>
          </a:p>
          <a:p>
            <a:pPr/>
            <a:r>
              <a:t>Je me sens fébrile dans une circonstance</a:t>
            </a:r>
          </a:p>
        </p:txBody>
      </p:sp>
      <p:sp>
        <p:nvSpPr>
          <p:cNvPr id="151"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rPr b="1">
                <a:solidFill>
                  <a:srgbClr val="D93F2A"/>
                </a:solidFill>
              </a:rPr>
              <a:t>1) Introduction</a:t>
            </a:r>
          </a:p>
          <a:p>
            <a:pPr algn="l">
              <a:buClr>
                <a:srgbClr val="929292"/>
              </a:buClr>
              <a:buFont typeface="Zapf Dingbats"/>
              <a:defRPr sz="1800"/>
            </a:pPr>
            <a:r>
              <a:t>2) Des exemples de colère dans la Bible</a:t>
            </a: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Colère : Mon rapport à la justice de Dieu face à quelqu’un…"/>
          <p:cNvSpPr txBox="1"/>
          <p:nvPr>
            <p:ph type="body" idx="1"/>
          </p:nvPr>
        </p:nvSpPr>
        <p:spPr>
          <a:prstGeom prst="rect">
            <a:avLst/>
          </a:prstGeom>
        </p:spPr>
        <p:txBody>
          <a:bodyPr/>
          <a:lstStyle/>
          <a:p>
            <a:pPr/>
            <a:r>
              <a:t>Colère : Mon rapport à la justice de Dieu face à quelqu’un  </a:t>
            </a:r>
          </a:p>
          <a:p>
            <a:pPr/>
            <a:r>
              <a:t>Frustration : Mon rapport à la recherche de la volonté de Dieu sur mon action </a:t>
            </a:r>
          </a:p>
          <a:p>
            <a:pPr/>
            <a:r>
              <a:t>Fébrilité : Mon rapport à la souveraineté de Dieu dans les circonstances </a:t>
            </a:r>
          </a:p>
        </p:txBody>
      </p:sp>
      <p:sp>
        <p:nvSpPr>
          <p:cNvPr id="154" name="1) Introduction…"/>
          <p:cNvSpPr txBox="1"/>
          <p:nvPr/>
        </p:nvSpPr>
        <p:spPr>
          <a:xfrm>
            <a:off x="-9540" y="-4711"/>
            <a:ext cx="4057762"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buClr>
                <a:srgbClr val="929292"/>
              </a:buClr>
              <a:buFont typeface="Zapf Dingbats"/>
              <a:defRPr sz="1800"/>
            </a:pPr>
            <a:r>
              <a:rPr b="1">
                <a:solidFill>
                  <a:srgbClr val="D93F2A"/>
                </a:solidFill>
              </a:rPr>
              <a:t>1) Introduction</a:t>
            </a:r>
          </a:p>
          <a:p>
            <a:pPr algn="l">
              <a:buClr>
                <a:srgbClr val="929292"/>
              </a:buClr>
              <a:buFont typeface="Zapf Dingbats"/>
              <a:defRPr sz="1800"/>
            </a:pPr>
            <a:r>
              <a:t>2) Des exemples de colère dans la Bible</a:t>
            </a:r>
          </a:p>
          <a:p>
            <a:pPr algn="l">
              <a:buClr>
                <a:srgbClr val="929292"/>
              </a:buClr>
              <a:buFont typeface="Zapf Dingbats"/>
              <a:defRPr sz="1800"/>
            </a:pPr>
            <a:r>
              <a:t>3) La source de la colère</a:t>
            </a:r>
          </a:p>
          <a:p>
            <a:pPr algn="l">
              <a:buClr>
                <a:srgbClr val="929292"/>
              </a:buClr>
              <a:buFont typeface="Zapf Dingbats"/>
              <a:defRPr sz="1800"/>
            </a:pPr>
            <a:r>
              <a:t>4) Trouver la liberté dans la colère</a:t>
            </a:r>
          </a:p>
          <a:p>
            <a:pPr algn="l">
              <a:buClr>
                <a:srgbClr val="929292"/>
              </a:buClr>
              <a:buFont typeface="Zapf Dingbats"/>
              <a:defRPr sz="1800"/>
            </a:pPr>
            <a:r>
              <a:t>5) Conclusion</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