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4.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5.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6.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heme/themeOverride7.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heme/themeOverride8.xml" ContentType="application/vnd.openxmlformats-officedocument.themeOverride+xml"/>
  <Override PartName="/ppt/notesSlides/notesSlide73.xml" ContentType="application/vnd.openxmlformats-officedocument.presentationml.notesSlide+xml"/>
  <Override PartName="/ppt/theme/themeOverride9.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7"/>
  </p:notesMasterIdLst>
  <p:sldIdLst>
    <p:sldId id="399" r:id="rId2"/>
    <p:sldId id="400" r:id="rId3"/>
    <p:sldId id="401" r:id="rId4"/>
    <p:sldId id="402" r:id="rId5"/>
    <p:sldId id="273" r:id="rId6"/>
    <p:sldId id="324" r:id="rId7"/>
    <p:sldId id="373" r:id="rId8"/>
    <p:sldId id="396" r:id="rId9"/>
    <p:sldId id="397" r:id="rId10"/>
    <p:sldId id="269" r:id="rId11"/>
    <p:sldId id="277" r:id="rId12"/>
    <p:sldId id="361" r:id="rId13"/>
    <p:sldId id="289" r:id="rId14"/>
    <p:sldId id="356" r:id="rId15"/>
    <p:sldId id="310" r:id="rId16"/>
    <p:sldId id="290" r:id="rId17"/>
    <p:sldId id="308" r:id="rId18"/>
    <p:sldId id="300" r:id="rId19"/>
    <p:sldId id="314" r:id="rId20"/>
    <p:sldId id="325" r:id="rId21"/>
    <p:sldId id="307" r:id="rId22"/>
    <p:sldId id="301" r:id="rId23"/>
    <p:sldId id="311" r:id="rId24"/>
    <p:sldId id="302" r:id="rId25"/>
    <p:sldId id="312" r:id="rId26"/>
    <p:sldId id="313" r:id="rId27"/>
    <p:sldId id="299" r:id="rId28"/>
    <p:sldId id="360" r:id="rId29"/>
    <p:sldId id="295" r:id="rId30"/>
    <p:sldId id="278" r:id="rId31"/>
    <p:sldId id="357" r:id="rId32"/>
    <p:sldId id="320" r:id="rId33"/>
    <p:sldId id="270" r:id="rId34"/>
    <p:sldId id="272" r:id="rId35"/>
    <p:sldId id="374" r:id="rId36"/>
    <p:sldId id="326" r:id="rId37"/>
    <p:sldId id="355" r:id="rId38"/>
    <p:sldId id="309" r:id="rId39"/>
    <p:sldId id="304" r:id="rId40"/>
    <p:sldId id="305" r:id="rId41"/>
    <p:sldId id="315" r:id="rId42"/>
    <p:sldId id="306" r:id="rId43"/>
    <p:sldId id="316" r:id="rId44"/>
    <p:sldId id="317" r:id="rId45"/>
    <p:sldId id="256" r:id="rId46"/>
    <p:sldId id="257" r:id="rId47"/>
    <p:sldId id="258" r:id="rId48"/>
    <p:sldId id="321" r:id="rId49"/>
    <p:sldId id="261" r:id="rId50"/>
    <p:sldId id="263" r:id="rId51"/>
    <p:sldId id="265" r:id="rId52"/>
    <p:sldId id="264" r:id="rId53"/>
    <p:sldId id="266" r:id="rId54"/>
    <p:sldId id="268" r:id="rId55"/>
    <p:sldId id="329" r:id="rId56"/>
    <p:sldId id="274" r:id="rId57"/>
    <p:sldId id="296" r:id="rId58"/>
    <p:sldId id="275" r:id="rId59"/>
    <p:sldId id="279" r:id="rId60"/>
    <p:sldId id="327" r:id="rId61"/>
    <p:sldId id="323" r:id="rId62"/>
    <p:sldId id="319" r:id="rId63"/>
    <p:sldId id="267" r:id="rId64"/>
    <p:sldId id="297" r:id="rId65"/>
    <p:sldId id="358" r:id="rId66"/>
    <p:sldId id="380" r:id="rId67"/>
    <p:sldId id="328" r:id="rId68"/>
    <p:sldId id="283" r:id="rId69"/>
    <p:sldId id="330" r:id="rId70"/>
    <p:sldId id="322" r:id="rId71"/>
    <p:sldId id="262" r:id="rId72"/>
    <p:sldId id="354" r:id="rId73"/>
    <p:sldId id="353" r:id="rId74"/>
    <p:sldId id="359" r:id="rId75"/>
    <p:sldId id="349" r:id="rId76"/>
    <p:sldId id="287" r:id="rId77"/>
    <p:sldId id="331" r:id="rId78"/>
    <p:sldId id="336" r:id="rId79"/>
    <p:sldId id="332" r:id="rId80"/>
    <p:sldId id="333" r:id="rId81"/>
    <p:sldId id="334" r:id="rId82"/>
    <p:sldId id="337" r:id="rId83"/>
    <p:sldId id="340" r:id="rId84"/>
    <p:sldId id="341" r:id="rId85"/>
    <p:sldId id="288" r:id="rId86"/>
    <p:sldId id="385" r:id="rId87"/>
    <p:sldId id="276" r:id="rId88"/>
    <p:sldId id="338" r:id="rId89"/>
    <p:sldId id="392" r:id="rId90"/>
    <p:sldId id="393" r:id="rId91"/>
    <p:sldId id="394" r:id="rId92"/>
    <p:sldId id="339" r:id="rId93"/>
    <p:sldId id="395" r:id="rId94"/>
    <p:sldId id="352" r:id="rId95"/>
    <p:sldId id="386" r:id="rId96"/>
    <p:sldId id="387" r:id="rId97"/>
    <p:sldId id="388" r:id="rId98"/>
    <p:sldId id="389" r:id="rId99"/>
    <p:sldId id="390" r:id="rId100"/>
    <p:sldId id="344" r:id="rId101"/>
    <p:sldId id="342" r:id="rId102"/>
    <p:sldId id="343" r:id="rId103"/>
    <p:sldId id="345" r:id="rId104"/>
    <p:sldId id="346" r:id="rId105"/>
    <p:sldId id="347" r:id="rId106"/>
    <p:sldId id="376" r:id="rId107"/>
    <p:sldId id="348" r:id="rId108"/>
    <p:sldId id="362" r:id="rId109"/>
    <p:sldId id="378" r:id="rId110"/>
    <p:sldId id="383" r:id="rId111"/>
    <p:sldId id="370" r:id="rId112"/>
    <p:sldId id="398" r:id="rId113"/>
    <p:sldId id="371" r:id="rId114"/>
    <p:sldId id="372" r:id="rId115"/>
    <p:sldId id="403" r:id="rId116"/>
    <p:sldId id="369" r:id="rId117"/>
    <p:sldId id="366" r:id="rId118"/>
    <p:sldId id="377" r:id="rId119"/>
    <p:sldId id="384" r:id="rId120"/>
    <p:sldId id="381" r:id="rId121"/>
    <p:sldId id="368" r:id="rId122"/>
    <p:sldId id="364" r:id="rId123"/>
    <p:sldId id="367" r:id="rId124"/>
    <p:sldId id="363" r:id="rId125"/>
    <p:sldId id="412" r:id="rId126"/>
    <p:sldId id="413" r:id="rId127"/>
    <p:sldId id="379" r:id="rId128"/>
    <p:sldId id="404" r:id="rId129"/>
    <p:sldId id="405" r:id="rId130"/>
    <p:sldId id="406" r:id="rId131"/>
    <p:sldId id="407" r:id="rId132"/>
    <p:sldId id="408" r:id="rId133"/>
    <p:sldId id="409" r:id="rId134"/>
    <p:sldId id="410" r:id="rId135"/>
    <p:sldId id="411" r:id="rId1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otos" id="{0B324514-A8CE-1149-8D8F-97E3C6E972BE}">
          <p14:sldIdLst>
            <p14:sldId id="399"/>
            <p14:sldId id="400"/>
            <p14:sldId id="401"/>
            <p14:sldId id="402"/>
          </p14:sldIdLst>
        </p14:section>
        <p14:section name="Introduction" id="{2FE4D2EF-DD28-2B43-857C-E6248137DDB2}">
          <p14:sldIdLst>
            <p14:sldId id="273"/>
            <p14:sldId id="324"/>
            <p14:sldId id="373"/>
            <p14:sldId id="396"/>
            <p14:sldId id="397"/>
            <p14:sldId id="269"/>
            <p14:sldId id="277"/>
            <p14:sldId id="361"/>
          </p14:sldIdLst>
        </p14:section>
        <p14:section name="1 Omniprésence" id="{22F0C4D3-53AB-FA48-8787-6306A9327ED9}">
          <p14:sldIdLst>
            <p14:sldId id="289"/>
            <p14:sldId id="356"/>
            <p14:sldId id="310"/>
            <p14:sldId id="290"/>
            <p14:sldId id="308"/>
            <p14:sldId id="300"/>
            <p14:sldId id="314"/>
            <p14:sldId id="325"/>
            <p14:sldId id="307"/>
            <p14:sldId id="301"/>
            <p14:sldId id="311"/>
            <p14:sldId id="302"/>
            <p14:sldId id="312"/>
            <p14:sldId id="313"/>
            <p14:sldId id="299"/>
            <p14:sldId id="360"/>
            <p14:sldId id="295"/>
          </p14:sldIdLst>
        </p14:section>
        <p14:section name="2 Liste impossible" id="{A084F7F1-AA71-F64D-8EA4-B4A6DB8A18D5}">
          <p14:sldIdLst>
            <p14:sldId id="278"/>
            <p14:sldId id="357"/>
            <p14:sldId id="320"/>
            <p14:sldId id="270"/>
            <p14:sldId id="272"/>
            <p14:sldId id="374"/>
          </p14:sldIdLst>
        </p14:section>
        <p14:section name="3 Caractères" id="{BD712FFF-3C47-8C40-B842-B609CB24858C}">
          <p14:sldIdLst>
            <p14:sldId id="326"/>
            <p14:sldId id="355"/>
            <p14:sldId id="309"/>
            <p14:sldId id="304"/>
            <p14:sldId id="305"/>
            <p14:sldId id="315"/>
            <p14:sldId id="306"/>
            <p14:sldId id="316"/>
            <p14:sldId id="317"/>
            <p14:sldId id="256"/>
            <p14:sldId id="257"/>
            <p14:sldId id="258"/>
            <p14:sldId id="321"/>
            <p14:sldId id="261"/>
            <p14:sldId id="263"/>
            <p14:sldId id="265"/>
            <p14:sldId id="264"/>
            <p14:sldId id="266"/>
            <p14:sldId id="268"/>
            <p14:sldId id="329"/>
            <p14:sldId id="274"/>
            <p14:sldId id="296"/>
            <p14:sldId id="275"/>
            <p14:sldId id="279"/>
          </p14:sldIdLst>
        </p14:section>
        <p14:section name="4 Caractères particuliers" id="{20A9EF6C-9439-B845-9263-748A7B5A19AC}">
          <p14:sldIdLst>
            <p14:sldId id="327"/>
            <p14:sldId id="323"/>
            <p14:sldId id="319"/>
            <p14:sldId id="267"/>
            <p14:sldId id="297"/>
            <p14:sldId id="358"/>
            <p14:sldId id="380"/>
            <p14:sldId id="328"/>
            <p14:sldId id="283"/>
            <p14:sldId id="330"/>
            <p14:sldId id="322"/>
            <p14:sldId id="262"/>
            <p14:sldId id="354"/>
            <p14:sldId id="353"/>
            <p14:sldId id="359"/>
            <p14:sldId id="349"/>
          </p14:sldIdLst>
        </p14:section>
        <p14:section name="5 Nomination impossible" id="{A593B814-58E9-5547-B34A-30D67086266D}">
          <p14:sldIdLst>
            <p14:sldId id="287"/>
            <p14:sldId id="331"/>
            <p14:sldId id="336"/>
            <p14:sldId id="332"/>
            <p14:sldId id="333"/>
            <p14:sldId id="334"/>
            <p14:sldId id="337"/>
            <p14:sldId id="340"/>
            <p14:sldId id="341"/>
          </p14:sldIdLst>
        </p14:section>
        <p14:section name="6 Quand l'impossible devient possible" id="{C4F53208-0EA0-054B-8E56-C8504AF9F22A}">
          <p14:sldIdLst>
            <p14:sldId id="288"/>
            <p14:sldId id="385"/>
            <p14:sldId id="276"/>
            <p14:sldId id="338"/>
            <p14:sldId id="392"/>
            <p14:sldId id="393"/>
            <p14:sldId id="394"/>
            <p14:sldId id="339"/>
            <p14:sldId id="395"/>
            <p14:sldId id="352"/>
            <p14:sldId id="386"/>
            <p14:sldId id="387"/>
            <p14:sldId id="388"/>
            <p14:sldId id="389"/>
            <p14:sldId id="390"/>
            <p14:sldId id="344"/>
            <p14:sldId id="342"/>
            <p14:sldId id="343"/>
          </p14:sldIdLst>
        </p14:section>
        <p14:section name="7 Conclusion" id="{36F325D3-C2B0-4B44-85D6-7144EC473DD6}">
          <p14:sldIdLst>
            <p14:sldId id="345"/>
            <p14:sldId id="346"/>
            <p14:sldId id="347"/>
            <p14:sldId id="376"/>
            <p14:sldId id="348"/>
          </p14:sldIdLst>
        </p14:section>
        <p14:section name="La foire aux questions" id="{09F6DB42-4CAF-744A-91E4-9E78834F32EB}">
          <p14:sldIdLst>
            <p14:sldId id="362"/>
            <p14:sldId id="378"/>
            <p14:sldId id="383"/>
            <p14:sldId id="370"/>
            <p14:sldId id="398"/>
            <p14:sldId id="371"/>
            <p14:sldId id="372"/>
            <p14:sldId id="403"/>
            <p14:sldId id="369"/>
            <p14:sldId id="366"/>
            <p14:sldId id="377"/>
            <p14:sldId id="384"/>
            <p14:sldId id="381"/>
            <p14:sldId id="368"/>
            <p14:sldId id="364"/>
            <p14:sldId id="367"/>
            <p14:sldId id="363"/>
            <p14:sldId id="412"/>
            <p14:sldId id="413"/>
            <p14:sldId id="379"/>
            <p14:sldId id="404"/>
            <p14:sldId id="405"/>
            <p14:sldId id="406"/>
            <p14:sldId id="407"/>
            <p14:sldId id="408"/>
            <p14:sldId id="409"/>
            <p14:sldId id="410"/>
            <p14:sldId id="4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E9D"/>
    <a:srgbClr val="F9FFF3"/>
    <a:srgbClr val="16F6FF"/>
    <a:srgbClr val="10FF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03" autoAdjust="0"/>
    <p:restoredTop sz="53873" autoAdjust="0"/>
  </p:normalViewPr>
  <p:slideViewPr>
    <p:cSldViewPr snapToGrid="0" snapToObjects="1" showGuides="1">
      <p:cViewPr varScale="1">
        <p:scale>
          <a:sx n="68" d="100"/>
          <a:sy n="68" d="100"/>
        </p:scale>
        <p:origin x="-104" y="-232"/>
      </p:cViewPr>
      <p:guideLst>
        <p:guide orient="horz" pos="2020"/>
        <p:guide pos="2868"/>
        <p:guide pos="4943"/>
        <p:guide pos="218"/>
        <p:guide pos="17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58624"/>
    </p:cViewPr>
  </p:sorterViewPr>
  <p:notesViewPr>
    <p:cSldViewPr snapToGrid="0" snapToObjects="1" showGuides="1">
      <p:cViewPr>
        <p:scale>
          <a:sx n="161" d="100"/>
          <a:sy n="161" d="100"/>
        </p:scale>
        <p:origin x="-1480" y="1472"/>
      </p:cViewPr>
      <p:guideLst>
        <p:guide orient="horz" pos="2880"/>
        <p:guide pos="2149"/>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notesMaster" Target="notesMasters/notesMaster1.xml"/><Relationship Id="rId138" Type="http://schemas.openxmlformats.org/officeDocument/2006/relationships/printerSettings" Target="printerSettings/printerSettings1.bin"/><Relationship Id="rId13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viewProps" Target="viewProps.xml"/><Relationship Id="rId141" Type="http://schemas.openxmlformats.org/officeDocument/2006/relationships/theme" Target="theme/theme1.xml"/><Relationship Id="rId1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F9126-44C6-254C-ACD0-BDDD5211D9D1}" type="datetimeFigureOut">
              <a:rPr lang="fr-FR" smtClean="0"/>
              <a:t>16/07/18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C00BA9-C3B6-A24F-BCBC-24D9F602B1DF}" type="slidenum">
              <a:rPr lang="fr-FR" smtClean="0"/>
              <a:t>‹#›</a:t>
            </a:fld>
            <a:endParaRPr lang="fr-FR"/>
          </a:p>
        </p:txBody>
      </p:sp>
    </p:spTree>
    <p:extLst>
      <p:ext uri="{BB962C8B-B14F-4D97-AF65-F5344CB8AC3E}">
        <p14:creationId xmlns:p14="http://schemas.microsoft.com/office/powerpoint/2010/main" val="561710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1" Type="http://schemas.openxmlformats.org/officeDocument/2006/relationships/hyperlink" Target="http://www.linternaute.com/dictionnaire/fr/definition/nom/" TargetMode="External"/><Relationship Id="rId12" Type="http://schemas.openxmlformats.org/officeDocument/2006/relationships/hyperlink" Target="http://www.linternaute.com/dictionnaire/fr/definition/avancement/" TargetMode="External"/><Relationship Id="rId13" Type="http://schemas.openxmlformats.org/officeDocument/2006/relationships/hyperlink" Target="http://www.linternaute.com/dictionnaire/fr/definition/cooptation/" TargetMode="External"/><Relationship Id="rId14" Type="http://schemas.openxmlformats.org/officeDocument/2006/relationships/hyperlink" Target="http://www.linternaute.com/dictionnaire/fr/definition/promotion/" TargetMode="External"/><Relationship Id="rId1" Type="http://schemas.openxmlformats.org/officeDocument/2006/relationships/notesMaster" Target="../notesMasters/notesMaster1.xml"/><Relationship Id="rId2" Type="http://schemas.openxmlformats.org/officeDocument/2006/relationships/slide" Target="../slides/slide76.xml"/><Relationship Id="rId3" Type="http://schemas.openxmlformats.org/officeDocument/2006/relationships/hyperlink" Target="http://www.linternaute.com/dictionnaire/fr/definition/designation/" TargetMode="External"/><Relationship Id="rId4" Type="http://schemas.openxmlformats.org/officeDocument/2006/relationships/hyperlink" Target="http://www.linternaute.com/dictionnaire/fr/definition/d/" TargetMode="External"/><Relationship Id="rId5" Type="http://schemas.openxmlformats.org/officeDocument/2006/relationships/hyperlink" Target="http://www.linternaute.com/dictionnaire/fr/definition/personne/" TargetMode="External"/><Relationship Id="rId6" Type="http://schemas.openxmlformats.org/officeDocument/2006/relationships/hyperlink" Target="http://www.linternaute.com/dictionnaire/fr/definition/chose/" TargetMode="External"/><Relationship Id="rId7" Type="http://schemas.openxmlformats.org/officeDocument/2006/relationships/hyperlink" Target="http://www.linternaute.com/dictionnaire/fr/definition/d-un/" TargetMode="External"/><Relationship Id="rId8" Type="http://schemas.openxmlformats.org/officeDocument/2006/relationships/hyperlink" Target="http://www.linternaute.com/dictionnaire/fr/definition/grouper/" TargetMode="External"/><Relationship Id="rId9" Type="http://schemas.openxmlformats.org/officeDocument/2006/relationships/hyperlink" Target="http://www.linternaute.com/dictionnaire/fr/definition/par/" TargetMode="External"/><Relationship Id="rId10" Type="http://schemas.openxmlformats.org/officeDocument/2006/relationships/hyperlink" Target="http://www.linternaute.com/dictionnaire/fr/definition/un/"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www.vosquestionsdeparents.fr/dossier/1389/quand-commence-et-quand-finit-ladolescence" TargetMode="External"/><Relationship Id="rId4" Type="http://schemas.openxmlformats.org/officeDocument/2006/relationships/hyperlink" Target="http://www.vosquestionsdeparents.fr/dossier/1014/puberte-ca-sarrete-quand" TargetMode="External"/><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vosquestionsdeparents.fr/dossier/1389/quand-commence-et-quand-finit-ladolescence" TargetMode="External"/><Relationship Id="rId4" Type="http://schemas.openxmlformats.org/officeDocument/2006/relationships/hyperlink" Target="http://www.vosquestionsdeparents.fr/dossier/1014/puberte-ca-sarrete-quand" TargetMode="External"/><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www.vosquestionsdeparents.fr/dossier/1389/quand-commence-et-quand-finit-ladolescence" TargetMode="External"/><Relationship Id="rId4" Type="http://schemas.openxmlformats.org/officeDocument/2006/relationships/hyperlink" Target="http://www.vosquestionsdeparents.fr/dossier/1014/puberte-ca-sarrete-quand" TargetMode="External"/><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fr.wikipedia.org/wiki/Alcuin" TargetMode="External"/><Relationship Id="rId4" Type="http://schemas.openxmlformats.org/officeDocument/2006/relationships/hyperlink" Target="https://fr.wikipedia.org/wiki/Charlemagne" TargetMode="External"/><Relationship Id="rId5" Type="http://schemas.openxmlformats.org/officeDocument/2006/relationships/hyperlink" Target="https://fr.wikipedia.org/wiki/Vox_populi%23cite_note-1" TargetMode="External"/><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conférence a été</a:t>
            </a:r>
            <a:r>
              <a:rPr lang="fr-FR" baseline="0" dirty="0" smtClean="0"/>
              <a:t> élaborée petit à petit suite à des demandes réitérées</a:t>
            </a:r>
          </a:p>
          <a:p>
            <a:pPr marL="228600" indent="-228600">
              <a:buAutoNum type="arabicParenR"/>
            </a:pPr>
            <a:r>
              <a:rPr lang="fr-FR" baseline="0" dirty="0" smtClean="0"/>
              <a:t>Introduction à une réflexion sur le sujet à Orange</a:t>
            </a:r>
          </a:p>
          <a:p>
            <a:pPr marL="228600" indent="-228600">
              <a:buAutoNum type="arabicParenR"/>
            </a:pPr>
            <a:r>
              <a:rPr lang="fr-FR" baseline="0" dirty="0" smtClean="0"/>
              <a:t>Considération du sujet dans le cadre de l’assemblée locale</a:t>
            </a:r>
          </a:p>
          <a:p>
            <a:pPr marL="228600" indent="-228600">
              <a:buAutoNum type="arabicParenR"/>
            </a:pPr>
            <a:r>
              <a:rPr lang="fr-FR" baseline="0" dirty="0" smtClean="0"/>
              <a:t>Présentation du sujet à Montélimar</a:t>
            </a:r>
          </a:p>
          <a:p>
            <a:pPr marL="228600" indent="-228600">
              <a:buAutoNum type="arabicParenR"/>
            </a:pPr>
            <a:r>
              <a:rPr lang="fr-FR" baseline="0" dirty="0" smtClean="0"/>
              <a:t>Présentation du sujet, avec ce </a:t>
            </a:r>
            <a:r>
              <a:rPr lang="fr-FR" baseline="0" dirty="0" err="1" smtClean="0"/>
              <a:t>powerpoint</a:t>
            </a:r>
            <a:r>
              <a:rPr lang="fr-FR" baseline="0" dirty="0" smtClean="0"/>
              <a:t>, pour la première fois à Mulhouse le 10 Janvier 2015</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5</a:t>
            </a:fld>
            <a:endParaRPr lang="fr-FR"/>
          </a:p>
        </p:txBody>
      </p:sp>
    </p:spTree>
    <p:extLst>
      <p:ext uri="{BB962C8B-B14F-4D97-AF65-F5344CB8AC3E}">
        <p14:creationId xmlns:p14="http://schemas.microsoft.com/office/powerpoint/2010/main" val="129307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dirty="0" err="1" smtClean="0"/>
              <a:t>Ap</a:t>
            </a:r>
            <a:r>
              <a:rPr lang="fr-FR" dirty="0" smtClean="0"/>
              <a:t> 1.12* Et je me retournai pour voir la voix qui me parlait; et, m’étant retourné, je vis sept lampes d’or,</a:t>
            </a:r>
          </a:p>
          <a:p>
            <a:pPr algn="l"/>
            <a:r>
              <a:rPr lang="fr-FR" dirty="0" smtClean="0"/>
              <a:t> 13* et au milieu des sept lampes quelqu’un de semblable au Fils de l’homme, vêtu d’une robe qui allait jusqu’aux pieds, et ceint, à la poitrine, d’une ceinture d’or.</a:t>
            </a:r>
          </a:p>
          <a:p>
            <a:pPr algn="l"/>
            <a:r>
              <a:rPr lang="fr-FR" dirty="0" smtClean="0"/>
              <a:t> 14* Sa tête et ses cheveux étaient blancs comme de la laine blanche, comme de la neige; et ses yeux, comme une flamme de feu;</a:t>
            </a:r>
          </a:p>
          <a:p>
            <a:pPr algn="l"/>
            <a:r>
              <a:rPr lang="fr-FR" dirty="0" smtClean="0"/>
              <a:t> 15* et ses pieds, semblables à de l’airain brillant, comme embrasés dans une fournaise; et sa voix, comme une voix de grandes eaux;</a:t>
            </a:r>
          </a:p>
          <a:p>
            <a:pPr algn="l"/>
            <a:r>
              <a:rPr lang="fr-FR" dirty="0" smtClean="0"/>
              <a:t> 16* -et il avait dans sa main droite sept étoiles; et de sa bouche sortait une épée aiguë à deux tranchants; -et son visage, comme le soleil quand il luit dans sa force.</a:t>
            </a:r>
          </a:p>
          <a:p>
            <a:pPr algn="l"/>
            <a:r>
              <a:rPr lang="fr-FR" dirty="0" smtClean="0"/>
              <a:t> 17* Et, lorsque je le vis, je tombai à ses pieds comme mort; et il mit sa droite sur moi, disant: Ne crains point; moi, je suis le premier et le dernier, et le vivant;</a:t>
            </a:r>
          </a:p>
          <a:p>
            <a:pPr algn="l"/>
            <a:r>
              <a:rPr lang="fr-FR" dirty="0" smtClean="0"/>
              <a:t> 18* et j’ai été mort; et voici, je suis vivant aux siècles des siècles; et je tiens les clefs de la mort et du </a:t>
            </a:r>
            <a:r>
              <a:rPr lang="fr-FR" dirty="0" err="1" smtClean="0"/>
              <a:t>hadès</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25</a:t>
            </a:fld>
            <a:endParaRPr lang="fr-FR"/>
          </a:p>
        </p:txBody>
      </p:sp>
    </p:spTree>
    <p:extLst>
      <p:ext uri="{BB962C8B-B14F-4D97-AF65-F5344CB8AC3E}">
        <p14:creationId xmlns:p14="http://schemas.microsoft.com/office/powerpoint/2010/main" val="27292366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134</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135</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0000"/>
                </a:solidFill>
              </a:rPr>
              <a:t>Grec: comparatif de </a:t>
            </a:r>
            <a:r>
              <a:rPr lang="fr-FR" dirty="0" err="1" smtClean="0">
                <a:solidFill>
                  <a:srgbClr val="FF0000"/>
                </a:solidFill>
              </a:rPr>
              <a:t>presbus</a:t>
            </a:r>
            <a:r>
              <a:rPr lang="fr-FR" dirty="0" smtClean="0">
                <a:solidFill>
                  <a:srgbClr val="FF0000"/>
                </a:solidFill>
              </a:rPr>
              <a:t> = plus âgé</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27</a:t>
            </a:fld>
            <a:endParaRPr lang="fr-FR"/>
          </a:p>
        </p:txBody>
      </p:sp>
    </p:spTree>
    <p:extLst>
      <p:ext uri="{BB962C8B-B14F-4D97-AF65-F5344CB8AC3E}">
        <p14:creationId xmlns:p14="http://schemas.microsoft.com/office/powerpoint/2010/main" val="344520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0000"/>
                </a:solidFill>
              </a:rPr>
              <a:t>Grec: comparatif de </a:t>
            </a:r>
            <a:r>
              <a:rPr lang="fr-FR" dirty="0" err="1" smtClean="0">
                <a:solidFill>
                  <a:srgbClr val="FF0000"/>
                </a:solidFill>
              </a:rPr>
              <a:t>presbus</a:t>
            </a:r>
            <a:r>
              <a:rPr lang="fr-FR" dirty="0" smtClean="0">
                <a:solidFill>
                  <a:srgbClr val="FF0000"/>
                </a:solidFill>
              </a:rPr>
              <a:t> = plus âgé</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28</a:t>
            </a:fld>
            <a:endParaRPr lang="fr-FR"/>
          </a:p>
        </p:txBody>
      </p:sp>
    </p:spTree>
    <p:extLst>
      <p:ext uri="{BB962C8B-B14F-4D97-AF65-F5344CB8AC3E}">
        <p14:creationId xmlns:p14="http://schemas.microsoft.com/office/powerpoint/2010/main" val="3445200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Es 9:15 l’ancien et l’homme considéré, lui, est la tête; et le prophète qui enseigne le mensonge, lui, est la queue.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Ps 119:100 J’ai plus de sens que les anciens, parce que j’observe tes préceptes.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Isa 3:14 L’Éternel entrera en jugement avec les anciens de son peuple et avec ses princes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Isa 24:23 Et la lune rougira, et le soleil aura honte; car l’Éternel des armées règnera en la montagne de Sion et à Jérusalem, et devant ses anciens, en gloire.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Jer</a:t>
            </a:r>
            <a:r>
              <a:rPr lang="fr-FR" dirty="0" smtClean="0"/>
              <a:t> 19:1 Ainsi dit l’Éternel: Va, et achète un vase de potier, et prends des anciens du peuple et des anciens des sacrificateurs,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Jer</a:t>
            </a:r>
            <a:r>
              <a:rPr lang="fr-FR" dirty="0" smtClean="0"/>
              <a:t> 29:1 Et ce sont ici les paroles de la lettre que Jérémie le prophète envoya de Jérusalem au reste des anciens de la captivité, et aux sacrificateurs, et aux prophètes, et à tout le peuple que </a:t>
            </a:r>
            <a:r>
              <a:rPr lang="fr-FR" dirty="0" err="1" smtClean="0"/>
              <a:t>Nebucadnetsar</a:t>
            </a:r>
            <a:r>
              <a:rPr lang="fr-FR" dirty="0" smtClean="0"/>
              <a:t> avait transportés de Jérusalem à Babylone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La 1:19 Mes sacrificateurs et mes anciens ont expiré dans la ville, alors qu’ils se sont cherché de la nourriture afin de restaurer leur âme</a:t>
            </a:r>
          </a:p>
          <a:p>
            <a:r>
              <a:rPr lang="fr-FR" dirty="0" smtClean="0"/>
              <a:t>Eze 7:26 	la loi est périe de chez le sacrificateur, et le conseil, de chez les anciens.</a:t>
            </a:r>
          </a:p>
          <a:p>
            <a:r>
              <a:rPr lang="fr-FR" dirty="0" smtClean="0"/>
              <a:t>Eze 9:6 Tuez, détruisez vieillards, jeunes hommes, et vierges, et petits enfants, et femmes; mais n’approchez d’aucun de ceux qui ont sur eux la marque, et commencez par mon sanctuaire. Et ils commencèrent par les anciens qui étaient devant la maison.</a:t>
            </a:r>
          </a:p>
          <a:p>
            <a:r>
              <a:rPr lang="fr-FR" dirty="0" smtClean="0"/>
              <a:t>Eze 14:1 Et des hommes d’entre les anciens d’Israël vinrent vers moi, et s’assirent devant moi.</a:t>
            </a:r>
          </a:p>
          <a:p>
            <a:endParaRPr lang="fr-FR" dirty="0" smtClean="0"/>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29</a:t>
            </a:fld>
            <a:endParaRPr lang="fr-FR"/>
          </a:p>
        </p:txBody>
      </p:sp>
    </p:spTree>
    <p:extLst>
      <p:ext uri="{BB962C8B-B14F-4D97-AF65-F5344CB8AC3E}">
        <p14:creationId xmlns:p14="http://schemas.microsoft.com/office/powerpoint/2010/main" val="75960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31</a:t>
            </a:fld>
            <a:endParaRPr lang="fr-FR"/>
          </a:p>
        </p:txBody>
      </p:sp>
    </p:spTree>
    <p:extLst>
      <p:ext uri="{BB962C8B-B14F-4D97-AF65-F5344CB8AC3E}">
        <p14:creationId xmlns:p14="http://schemas.microsoft.com/office/powerpoint/2010/main" val="213694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Avec la diapo suivante il s’agit ici d’un des deux textes fondateurs.</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32</a:t>
            </a:fld>
            <a:endParaRPr lang="fr-FR"/>
          </a:p>
        </p:txBody>
      </p:sp>
    </p:spTree>
    <p:extLst>
      <p:ext uri="{BB962C8B-B14F-4D97-AF65-F5344CB8AC3E}">
        <p14:creationId xmlns:p14="http://schemas.microsoft.com/office/powerpoint/2010/main" val="25177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Tm 3. 8* De même, il faut que les serviteurs soient graves, non doubles en paroles, non adonnés à beaucoup de vin, non avides d’un gain honteux,</a:t>
            </a:r>
          </a:p>
          <a:p>
            <a:r>
              <a:rPr lang="fr-FR" dirty="0" smtClean="0"/>
              <a:t> 9* gardant le mystère de la foi dans une conscience pure;</a:t>
            </a:r>
          </a:p>
          <a:p>
            <a:r>
              <a:rPr lang="fr-FR" dirty="0" smtClean="0"/>
              <a:t> 10* et que ceux-ci aussi soient premièrement mis à l’épreuve; ensuite, qu’ils servent, étant trouvés irréprochables</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35</a:t>
            </a:fld>
            <a:endParaRPr lang="fr-FR"/>
          </a:p>
        </p:txBody>
      </p:sp>
    </p:spTree>
    <p:extLst>
      <p:ext uri="{BB962C8B-B14F-4D97-AF65-F5344CB8AC3E}">
        <p14:creationId xmlns:p14="http://schemas.microsoft.com/office/powerpoint/2010/main" val="2602991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tu remplis</a:t>
            </a:r>
            <a:r>
              <a:rPr lang="fr-FR" baseline="0" dirty="0" smtClean="0"/>
              <a:t> un de ces critères … oublie!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37</a:t>
            </a:fld>
            <a:endParaRPr lang="fr-FR"/>
          </a:p>
        </p:txBody>
      </p:sp>
    </p:spTree>
    <p:extLst>
      <p:ext uri="{BB962C8B-B14F-4D97-AF65-F5344CB8AC3E}">
        <p14:creationId xmlns:p14="http://schemas.microsoft.com/office/powerpoint/2010/main" val="2136941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FF00"/>
                </a:solidFill>
              </a:rPr>
              <a:t>Avant de considérer les caractères spécifiques des anciens jetons un coup d’œil sur le contexte historique des épitres à Timothée et à Tite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39</a:t>
            </a:fld>
            <a:endParaRPr lang="fr-FR"/>
          </a:p>
        </p:txBody>
      </p:sp>
    </p:spTree>
    <p:extLst>
      <p:ext uri="{BB962C8B-B14F-4D97-AF65-F5344CB8AC3E}">
        <p14:creationId xmlns:p14="http://schemas.microsoft.com/office/powerpoint/2010/main" val="85272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FF00"/>
                </a:solidFill>
              </a:rPr>
              <a:t>Le contexte historique des épitres à Timothée et </a:t>
            </a:r>
            <a:r>
              <a:rPr lang="fr-FR" smtClean="0">
                <a:solidFill>
                  <a:srgbClr val="FFFF00"/>
                </a:solidFill>
              </a:rPr>
              <a:t>à Tite</a:t>
            </a:r>
            <a:endParaRPr lang="fr-F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40</a:t>
            </a:fld>
            <a:endParaRPr lang="fr-FR"/>
          </a:p>
        </p:txBody>
      </p:sp>
    </p:spTree>
    <p:extLst>
      <p:ext uri="{BB962C8B-B14F-4D97-AF65-F5344CB8AC3E}">
        <p14:creationId xmlns:p14="http://schemas.microsoft.com/office/powerpoint/2010/main" val="85272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Tt 1.5 Je t’ai laissé en Crète dans ce but, que tu mettes en bon ordre les choses qui restent à régler, et que, dans chaque ville, tu établisses des ANCIENS suivant que moi je t’ai ordonné:</a:t>
            </a:r>
          </a:p>
          <a:p>
            <a:r>
              <a:rPr lang="fr-FR" dirty="0" smtClean="0"/>
              <a:t> 6* si quelqu’un est irréprochable, mari d’une seule femme, ayant des enfants fidèles, qui ne soient pas accusés de dissipation, ou insubordonnés.</a:t>
            </a:r>
          </a:p>
          <a:p>
            <a:r>
              <a:rPr lang="fr-FR" dirty="0" smtClean="0"/>
              <a:t> 7* Car il faut que le SURVEILLANT soit irréprochable comme administrateur de Dieu,</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a:t>
            </a:fld>
            <a:endParaRPr lang="fr-FR"/>
          </a:p>
        </p:txBody>
      </p:sp>
    </p:spTree>
    <p:extLst>
      <p:ext uri="{BB962C8B-B14F-4D97-AF65-F5344CB8AC3E}">
        <p14:creationId xmlns:p14="http://schemas.microsoft.com/office/powerpoint/2010/main" val="2473430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FF00"/>
                </a:solidFill>
              </a:rPr>
              <a:t>Le contexte historique des épitres à Timothée et à Tite</a:t>
            </a:r>
          </a:p>
          <a:p>
            <a:endParaRPr lang="fr-FR" dirty="0" smtClean="0">
              <a:solidFill>
                <a:srgbClr val="FFFF00"/>
              </a:solidFill>
            </a:endParaRPr>
          </a:p>
          <a:p>
            <a:r>
              <a:rPr lang="fr-FR" dirty="0" err="1" smtClean="0"/>
              <a:t>Ap</a:t>
            </a:r>
            <a:r>
              <a:rPr lang="fr-FR" dirty="0" smtClean="0"/>
              <a:t> 2:1* ¶ A l’ange de l’assemblée qui est à Éphèse, écris: Voici ce que dit celui qui tient les sept étoiles dans sa droite, qui marche au milieu des sept lampes d’or:</a:t>
            </a:r>
          </a:p>
          <a:p>
            <a:r>
              <a:rPr lang="fr-FR" dirty="0" smtClean="0"/>
              <a:t> 2* Je connais tes </a:t>
            </a:r>
            <a:r>
              <a:rPr lang="fr-FR" dirty="0" err="1" smtClean="0"/>
              <a:t>oeuvres</a:t>
            </a:r>
            <a:r>
              <a:rPr lang="fr-FR" dirty="0" smtClean="0"/>
              <a:t>, et ton travail, et ta patience, et que tu ne peux supporter les méchants; et tu as éprouvé ceux qui se disent apôtres et ne le sont pas, et tu les as trouvés menteurs;</a:t>
            </a:r>
          </a:p>
          <a:p>
            <a:r>
              <a:rPr lang="fr-FR" dirty="0" smtClean="0"/>
              <a:t> 3* et tu as patience, et tu as supporté des afflictions pour mon nom, et tu ne t’es pas lassé;</a:t>
            </a:r>
          </a:p>
          <a:p>
            <a:r>
              <a:rPr lang="fr-FR" dirty="0" smtClean="0"/>
              <a:t> 4* mais j’ai contre toi que tu as abandonné ton premier amour.</a:t>
            </a:r>
          </a:p>
          <a:p>
            <a:r>
              <a:rPr lang="fr-FR" dirty="0" smtClean="0"/>
              <a:t> 5* Souviens-toi donc d’où tu es déchu, et repens-toi, et fais les premières </a:t>
            </a:r>
            <a:r>
              <a:rPr lang="fr-FR" dirty="0" err="1" smtClean="0"/>
              <a:t>oeuvres</a:t>
            </a:r>
            <a:r>
              <a:rPr lang="fr-FR" dirty="0" smtClean="0"/>
              <a:t>; autrement, je viens à toi et j’ôterai ta lampe de son lieu, à moins que tu ne te repentes.</a:t>
            </a:r>
          </a:p>
          <a:p>
            <a:r>
              <a:rPr lang="fr-FR" dirty="0" smtClean="0"/>
              <a:t> 6* Mais tu as ceci, que tu hais les </a:t>
            </a:r>
            <a:r>
              <a:rPr lang="fr-FR" dirty="0" err="1" smtClean="0"/>
              <a:t>oeuvres</a:t>
            </a:r>
            <a:r>
              <a:rPr lang="fr-FR" dirty="0" smtClean="0"/>
              <a:t> des Nicolaïtes, lesquelles moi aussi je hais.</a:t>
            </a:r>
          </a:p>
          <a:p>
            <a:r>
              <a:rPr lang="fr-FR" dirty="0" smtClean="0"/>
              <a:t> 7* Que celui qui a des oreilles écoute ce que l’Esprit dit aux assemblées. A celui qui vaincra, je lui donnerai de manger de l’arbre de vie qui est dans le paradis de Dieu.</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41</a:t>
            </a:fld>
            <a:endParaRPr lang="fr-FR"/>
          </a:p>
        </p:txBody>
      </p:sp>
    </p:spTree>
    <p:extLst>
      <p:ext uri="{BB962C8B-B14F-4D97-AF65-F5344CB8AC3E}">
        <p14:creationId xmlns:p14="http://schemas.microsoft.com/office/powerpoint/2010/main" val="852721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FF00"/>
                </a:solidFill>
              </a:rPr>
              <a:t>Le contexte historique des épitres à Timothée et </a:t>
            </a:r>
            <a:r>
              <a:rPr lang="fr-FR" smtClean="0">
                <a:solidFill>
                  <a:srgbClr val="FFFF00"/>
                </a:solidFill>
              </a:rPr>
              <a:t>à Tite</a:t>
            </a:r>
            <a:endParaRPr lang="fr-F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42</a:t>
            </a:fld>
            <a:endParaRPr lang="fr-FR"/>
          </a:p>
        </p:txBody>
      </p:sp>
    </p:spTree>
    <p:extLst>
      <p:ext uri="{BB962C8B-B14F-4D97-AF65-F5344CB8AC3E}">
        <p14:creationId xmlns:p14="http://schemas.microsoft.com/office/powerpoint/2010/main" val="85272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FF00"/>
                </a:solidFill>
              </a:rPr>
              <a:t>Le contexte historique des épitres à Timothée et </a:t>
            </a:r>
            <a:r>
              <a:rPr lang="fr-FR" smtClean="0">
                <a:solidFill>
                  <a:srgbClr val="FFFF00"/>
                </a:solidFill>
              </a:rPr>
              <a:t>à Tite</a:t>
            </a:r>
            <a:endParaRPr lang="fr-F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43</a:t>
            </a:fld>
            <a:endParaRPr lang="fr-FR"/>
          </a:p>
        </p:txBody>
      </p:sp>
    </p:spTree>
    <p:extLst>
      <p:ext uri="{BB962C8B-B14F-4D97-AF65-F5344CB8AC3E}">
        <p14:creationId xmlns:p14="http://schemas.microsoft.com/office/powerpoint/2010/main" val="852721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 1 Th 5.22 Abstenez-vous de toute forme de mal. 23 Or le Dieu de paix lui-même vous sanctifie entièrement; et que votre esprit, et votre âme, et votre corps tout entiers, soient conservés SANS REPROCHE en la venue de notre Seigneur Jésus Christ.</a:t>
            </a:r>
          </a:p>
          <a:p>
            <a:endParaRPr lang="fr-FR" sz="1000" dirty="0" smtClean="0"/>
          </a:p>
          <a:p>
            <a:r>
              <a:rPr lang="fr-FR" sz="1000" dirty="0" smtClean="0"/>
              <a:t>423 </a:t>
            </a:r>
            <a:r>
              <a:rPr lang="fr-FR" sz="1000" dirty="0" err="1" smtClean="0"/>
              <a:t>anepileptos</a:t>
            </a:r>
            <a:r>
              <a:rPr lang="fr-FR" sz="1000" dirty="0" smtClean="0"/>
              <a:t> (NT3)</a:t>
            </a:r>
          </a:p>
          <a:p>
            <a:r>
              <a:rPr lang="fr-FR" sz="1000" dirty="0" smtClean="0"/>
              <a:t>Irréprochable, sans reproche, non répréhensible, non soumis à la censure, sans défaut</a:t>
            </a:r>
          </a:p>
          <a:p>
            <a:r>
              <a:rPr lang="fr-FR" sz="1000" dirty="0" smtClean="0"/>
              <a:t>1Ti 3:2* il faut donc que le surveillant soit IRRÉPRÉHENSIBLE, mari d’une seule femme, sobre, sage, honorable, hospitalier,</a:t>
            </a:r>
          </a:p>
          <a:p>
            <a:r>
              <a:rPr lang="fr-FR" sz="1000" dirty="0" smtClean="0"/>
              <a:t>1Ti 5:7 Ordonne aussi ces choses, afin qu’elles soient IRRÉPRÉHENSIBLES.</a:t>
            </a:r>
          </a:p>
          <a:p>
            <a:r>
              <a:rPr lang="fr-FR" sz="1000" dirty="0" smtClean="0"/>
              <a:t>1Ti 6:14* que tu gardes ce commandement, sans tache, IRRÉPRÉHENSIBLE, jusqu’à l’apparition de notre Seigneur Jésus Christ,</a:t>
            </a:r>
          </a:p>
          <a:p>
            <a:endParaRPr lang="fr-FR" sz="1000" dirty="0" smtClean="0"/>
          </a:p>
          <a:p>
            <a:r>
              <a:rPr lang="fr-FR" sz="1000" dirty="0" smtClean="0"/>
              <a:t>273 </a:t>
            </a:r>
            <a:r>
              <a:rPr lang="fr-FR" sz="1000" dirty="0" err="1" smtClean="0"/>
              <a:t>amemptos</a:t>
            </a:r>
            <a:r>
              <a:rPr lang="fr-FR" sz="1000" dirty="0" smtClean="0"/>
              <a:t> (NT5)</a:t>
            </a:r>
          </a:p>
          <a:p>
            <a:r>
              <a:rPr lang="fr-FR" sz="1000" dirty="0" smtClean="0"/>
              <a:t>irréprochable, sans défaut, innocent, ne méritant pas de censure, libre de faute ou défaut.</a:t>
            </a:r>
          </a:p>
          <a:p>
            <a:r>
              <a:rPr lang="fr-FR" sz="1000" dirty="0" smtClean="0"/>
              <a:t>Lu 1:6 Et ils étaient tous deux justes devant Dieu, marchant dans tous les commandements et dans toutes les ordonnances du Seigneur, SANS REPROCHE.</a:t>
            </a:r>
          </a:p>
          <a:p>
            <a:r>
              <a:rPr lang="fr-FR" sz="1000" dirty="0" smtClean="0"/>
              <a:t>Ph 2:15 afin que vous soyez SANS REPROCHE et purs, des enfants de Dieu irréprochables </a:t>
            </a:r>
            <a:r>
              <a:rPr lang="fr-FR" sz="1000" i="1" dirty="0" smtClean="0"/>
              <a:t>(Autre mot 298 </a:t>
            </a:r>
            <a:r>
              <a:rPr lang="fr-FR" sz="1000" i="1" dirty="0" err="1" smtClean="0"/>
              <a:t>amometos</a:t>
            </a:r>
            <a:r>
              <a:rPr lang="fr-FR" sz="1000" i="1" dirty="0" smtClean="0"/>
              <a:t> NT2)</a:t>
            </a:r>
            <a:r>
              <a:rPr lang="fr-FR" sz="1000" dirty="0" smtClean="0"/>
              <a:t>: ici et 2 P 3.14 au milieu d’une génération tortue et perverse, parmi laquelle vous reluisez comme des luminaires dans le monde,</a:t>
            </a:r>
          </a:p>
          <a:p>
            <a:r>
              <a:rPr lang="fr-FR" sz="1000" dirty="0" err="1" smtClean="0"/>
              <a:t>Php</a:t>
            </a:r>
            <a:r>
              <a:rPr lang="fr-FR" sz="1000" dirty="0" smtClean="0"/>
              <a:t> 3: quant au zèle, persécutant l’assemblée: quant à la justice qui est par la loi, étant SANS REPROCHE.</a:t>
            </a:r>
          </a:p>
          <a:p>
            <a:r>
              <a:rPr lang="fr-FR" sz="1000" dirty="0" smtClean="0"/>
              <a:t>1Th 3:13 pour affermir vos </a:t>
            </a:r>
            <a:r>
              <a:rPr lang="fr-FR" sz="1000" dirty="0" err="1" smtClean="0"/>
              <a:t>coeurs</a:t>
            </a:r>
            <a:r>
              <a:rPr lang="fr-FR" sz="1000" dirty="0" smtClean="0"/>
              <a:t> SANS REPROCHE en sainteté devant notre Dieu et Père en la venue de notre Seigneur Jésus avec tous ses saints.</a:t>
            </a:r>
          </a:p>
          <a:p>
            <a:r>
              <a:rPr lang="fr-FR" sz="1000" dirty="0" err="1" smtClean="0"/>
              <a:t>Hb</a:t>
            </a:r>
            <a:r>
              <a:rPr lang="fr-FR" sz="1000" dirty="0" smtClean="0"/>
              <a:t> 8:7 car si cette première alliance avait été IRRÉPROCHABLE, il n’eût jamais été cherché de lieu pour une seconde;</a:t>
            </a:r>
          </a:p>
          <a:p>
            <a:pPr marL="228600" indent="-228600">
              <a:buAutoNum type="arabicParenR"/>
            </a:pPr>
            <a:endParaRPr lang="fr-FR" sz="1000" dirty="0" smtClean="0"/>
          </a:p>
          <a:p>
            <a:endParaRPr lang="fr-FR" sz="1000" dirty="0" smtClean="0"/>
          </a:p>
          <a:p>
            <a:endParaRPr lang="fr-FR" sz="1000" dirty="0" smtClean="0"/>
          </a:p>
          <a:p>
            <a:endParaRPr lang="fr-FR" sz="1000" dirty="0" smtClean="0"/>
          </a:p>
          <a:p>
            <a:endParaRPr lang="fr-FR" sz="1000"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45</a:t>
            </a:fld>
            <a:endParaRPr lang="fr-FR" dirty="0"/>
          </a:p>
        </p:txBody>
      </p:sp>
    </p:spTree>
    <p:extLst>
      <p:ext uri="{BB962C8B-B14F-4D97-AF65-F5344CB8AC3E}">
        <p14:creationId xmlns:p14="http://schemas.microsoft.com/office/powerpoint/2010/main" val="227183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Eph</a:t>
            </a:r>
            <a:r>
              <a:rPr lang="fr-FR" dirty="0" smtClean="0"/>
              <a:t> 5:28* De même aussi, les maris doivent aimer leurs propres femmes comme leurs propres corps; celui qui aime sa propre femme s’aime lui-même.</a:t>
            </a:r>
          </a:p>
          <a:p>
            <a:r>
              <a:rPr lang="fr-FR" dirty="0" err="1" smtClean="0"/>
              <a:t>Eph</a:t>
            </a:r>
            <a:r>
              <a:rPr lang="fr-FR" dirty="0" smtClean="0"/>
              <a:t> 5:33* Toutefois, que chacun de vous aussi en particulier aime sa propre femme comme lui-même; et quant à la femme, qu’elle craigne son mari.</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46</a:t>
            </a:fld>
            <a:endParaRPr lang="fr-FR"/>
          </a:p>
        </p:txBody>
      </p:sp>
    </p:spTree>
    <p:extLst>
      <p:ext uri="{BB962C8B-B14F-4D97-AF65-F5344CB8AC3E}">
        <p14:creationId xmlns:p14="http://schemas.microsoft.com/office/powerpoint/2010/main" val="1777327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Sage = pondéré, de bon sens</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47</a:t>
            </a:fld>
            <a:endParaRPr lang="fr-FR"/>
          </a:p>
        </p:txBody>
      </p:sp>
    </p:spTree>
    <p:extLst>
      <p:ext uri="{BB962C8B-B14F-4D97-AF65-F5344CB8AC3E}">
        <p14:creationId xmlns:p14="http://schemas.microsoft.com/office/powerpoint/2010/main" val="762998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48</a:t>
            </a:fld>
            <a:endParaRPr lang="fr-FR"/>
          </a:p>
        </p:txBody>
      </p:sp>
    </p:spTree>
    <p:extLst>
      <p:ext uri="{BB962C8B-B14F-4D97-AF65-F5344CB8AC3E}">
        <p14:creationId xmlns:p14="http://schemas.microsoft.com/office/powerpoint/2010/main" val="762998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Jude 10: Mais ceux-ci, ils injurient tout ce qu’ils ne connaissent pas, et se corrompent dans TOUT CE QU’ILS COMPRENNENT NATURELLEMENT COMME DES BÊTES SANS RAISON.</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52</a:t>
            </a:fld>
            <a:endParaRPr lang="fr-FR"/>
          </a:p>
        </p:txBody>
      </p:sp>
    </p:spTree>
    <p:extLst>
      <p:ext uri="{BB962C8B-B14F-4D97-AF65-F5344CB8AC3E}">
        <p14:creationId xmlns:p14="http://schemas.microsoft.com/office/powerpoint/2010/main" val="351197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56</a:t>
            </a:fld>
            <a:endParaRPr lang="fr-FR"/>
          </a:p>
        </p:txBody>
      </p:sp>
    </p:spTree>
    <p:extLst>
      <p:ext uri="{BB962C8B-B14F-4D97-AF65-F5344CB8AC3E}">
        <p14:creationId xmlns:p14="http://schemas.microsoft.com/office/powerpoint/2010/main" val="774277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57</a:t>
            </a:fld>
            <a:endParaRPr lang="fr-FR"/>
          </a:p>
        </p:txBody>
      </p:sp>
    </p:spTree>
    <p:extLst>
      <p:ext uri="{BB962C8B-B14F-4D97-AF65-F5344CB8AC3E}">
        <p14:creationId xmlns:p14="http://schemas.microsoft.com/office/powerpoint/2010/main" val="77427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a:t>
            </a:fld>
            <a:endParaRPr lang="fr-FR"/>
          </a:p>
        </p:txBody>
      </p:sp>
    </p:spTree>
    <p:extLst>
      <p:ext uri="{BB962C8B-B14F-4D97-AF65-F5344CB8AC3E}">
        <p14:creationId xmlns:p14="http://schemas.microsoft.com/office/powerpoint/2010/main" val="2473430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 19:2 Parle à toute l’assemblée des fils d’Israël, et dis-leur: Vous serez saints, car moi, l’Éternel votre Dieu, je suis saint.</a:t>
            </a:r>
          </a:p>
          <a:p>
            <a:r>
              <a:rPr lang="fr-FR" dirty="0" smtClean="0"/>
              <a:t>1Pe 1:15* mais comme celui qui vous appelés est saint, vous aussi soyez saints dans toute votre conduite;</a:t>
            </a:r>
          </a:p>
          <a:p>
            <a:r>
              <a:rPr lang="fr-FR" dirty="0" smtClean="0"/>
              <a:t>1Pe 1:16 parce qu’il est écrit: "Soyez saints, car moi je suis saint".</a:t>
            </a:r>
          </a:p>
          <a:p>
            <a:r>
              <a:rPr lang="fr-FR" dirty="0" smtClean="0"/>
              <a:t>c’est-à-dire Christ en vous l’espérance de la gloire,</a:t>
            </a:r>
          </a:p>
          <a:p>
            <a:r>
              <a:rPr lang="fr-FR" dirty="0" smtClean="0"/>
              <a:t> Col 1.28* lequel nous annonçons, exhortant tout homme et enseignant tout homme en toute sagesse, AFIN QUE NOUS PRÉSENTIONS TOUT HOMME PARFAIT EN CHRIST:</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Col 4. 12 </a:t>
            </a:r>
            <a:r>
              <a:rPr lang="fr-FR" dirty="0" err="1" smtClean="0"/>
              <a:t>Épaphras</a:t>
            </a:r>
            <a:r>
              <a:rPr lang="fr-FR" dirty="0" smtClean="0"/>
              <a:t> qui est des vôtres, esclave du Christ Jésus, vous salue, combattant toujours pour vous par des prières, afin que vous demeuriez PARFAITS et bien assurés dans toute la volonté de Dieu;</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58</a:t>
            </a:fld>
            <a:endParaRPr lang="fr-FR"/>
          </a:p>
        </p:txBody>
      </p:sp>
    </p:spTree>
    <p:extLst>
      <p:ext uri="{BB962C8B-B14F-4D97-AF65-F5344CB8AC3E}">
        <p14:creationId xmlns:p14="http://schemas.microsoft.com/office/powerpoint/2010/main" val="3584460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tu remplis</a:t>
            </a:r>
            <a:r>
              <a:rPr lang="fr-FR" baseline="0" dirty="0" smtClean="0"/>
              <a:t> un de ces critères … oublie!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61</a:t>
            </a:fld>
            <a:endParaRPr lang="fr-FR"/>
          </a:p>
        </p:txBody>
      </p:sp>
    </p:spTree>
    <p:extLst>
      <p:ext uri="{BB962C8B-B14F-4D97-AF65-F5344CB8AC3E}">
        <p14:creationId xmlns:p14="http://schemas.microsoft.com/office/powerpoint/2010/main" val="2136941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dirty="0" smtClean="0">
                <a:solidFill>
                  <a:schemeClr val="bg1"/>
                </a:solidFill>
              </a:rPr>
              <a:t>Le mot latin « sénat » vient de </a:t>
            </a:r>
            <a:r>
              <a:rPr lang="fr-FR" dirty="0" err="1" smtClean="0">
                <a:solidFill>
                  <a:schemeClr val="bg1"/>
                </a:solidFill>
              </a:rPr>
              <a:t>senex</a:t>
            </a:r>
            <a:r>
              <a:rPr lang="fr-FR" dirty="0" smtClean="0">
                <a:solidFill>
                  <a:schemeClr val="bg1"/>
                </a:solidFill>
              </a:rPr>
              <a:t>, vieillard, et seigneur vient de senior (plus âgé) ; En Grèce les Anciens ont également une part importante du pouvoir: c’est la « </a:t>
            </a:r>
            <a:r>
              <a:rPr lang="fr-FR" dirty="0" err="1" smtClean="0">
                <a:solidFill>
                  <a:schemeClr val="bg1"/>
                </a:solidFill>
              </a:rPr>
              <a:t>gérousie</a:t>
            </a:r>
            <a:r>
              <a:rPr lang="fr-FR" dirty="0" smtClean="0">
                <a:solidFill>
                  <a:schemeClr val="bg1"/>
                </a:solidFill>
              </a:rPr>
              <a:t> ». Dans l'ensemble, les anciennes aristocraties sont des gérontocraties.</a:t>
            </a:r>
          </a:p>
          <a:p>
            <a:pPr algn="l"/>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62</a:t>
            </a:fld>
            <a:endParaRPr lang="fr-FR"/>
          </a:p>
        </p:txBody>
      </p:sp>
    </p:spTree>
    <p:extLst>
      <p:ext uri="{BB962C8B-B14F-4D97-AF65-F5344CB8AC3E}">
        <p14:creationId xmlns:p14="http://schemas.microsoft.com/office/powerpoint/2010/main" val="3624441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 Les principes donnent les indications générales. Les applications peuvent intégrer des exceptions aux</a:t>
            </a:r>
            <a:r>
              <a:rPr lang="fr-FR" baseline="0" dirty="0" smtClean="0"/>
              <a:t> principes. (En tant que moabite Ruth ne pouvait pas entrer dans la congrégation de l’Eternel (</a:t>
            </a:r>
            <a:r>
              <a:rPr lang="fr-FR" baseline="0" dirty="0" err="1" smtClean="0"/>
              <a:t>Dt</a:t>
            </a:r>
            <a:r>
              <a:rPr lang="fr-FR" baseline="0" dirty="0" smtClean="0"/>
              <a:t> 23.3)  mais, par la grâce, elle devient une ascendante du messie)</a:t>
            </a:r>
            <a:r>
              <a:rPr lang="fr-FR"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De 23:3 L’Ammonite et le Moabite n’entreront pas dans la congrégation de l’Éternel; même leur dixième génération n’entrera pas dans la congrégation de l’Éternel, à jamais;</a:t>
            </a:r>
          </a:p>
          <a:p>
            <a:endParaRPr lang="fr-FR" dirty="0" smtClean="0"/>
          </a:p>
          <a:p>
            <a:endParaRPr lang="fr-FR" dirty="0" smtClean="0"/>
          </a:p>
          <a:p>
            <a:r>
              <a:rPr lang="fr-FR" dirty="0" err="1" smtClean="0"/>
              <a:t>Eph</a:t>
            </a:r>
            <a:r>
              <a:rPr lang="fr-FR" dirty="0" smtClean="0"/>
              <a:t> 5:28* De même aussi, les maris doivent aimer leurs propres femmes comme leurs propres corps; celui qui aime sa propre femme s’aime lui-même.</a:t>
            </a:r>
          </a:p>
          <a:p>
            <a:r>
              <a:rPr lang="fr-FR" dirty="0" err="1" smtClean="0"/>
              <a:t>Eph</a:t>
            </a:r>
            <a:r>
              <a:rPr lang="fr-FR" dirty="0" smtClean="0"/>
              <a:t> 5:33* Toutefois, que chacun de vous aussi en particulier aime sa propre femme comme lui-même; et quant à la femme, qu’elle craigne son mari.</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64</a:t>
            </a:fld>
            <a:endParaRPr lang="fr-FR"/>
          </a:p>
        </p:txBody>
      </p:sp>
    </p:spTree>
    <p:extLst>
      <p:ext uri="{BB962C8B-B14F-4D97-AF65-F5344CB8AC3E}">
        <p14:creationId xmlns:p14="http://schemas.microsoft.com/office/powerpoint/2010/main" val="1777327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65</a:t>
            </a:fld>
            <a:endParaRPr lang="fr-FR"/>
          </a:p>
        </p:txBody>
      </p:sp>
    </p:spTree>
    <p:extLst>
      <p:ext uri="{BB962C8B-B14F-4D97-AF65-F5344CB8AC3E}">
        <p14:creationId xmlns:p14="http://schemas.microsoft.com/office/powerpoint/2010/main" val="1777327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Mr 6:4 Et Jésus leur dit: Un prophète n’est pas sans honneur, si ce n’est dans son pays et parmi ses parents et dans sa maison.</a:t>
            </a:r>
          </a:p>
          <a:p>
            <a:r>
              <a:rPr lang="fr-FR" dirty="0" smtClean="0"/>
              <a:t>1 Co 6.3 Ne savez-vous pas que nous jugerons les anges? et nous ne jugerions pas les affaires de cette vie?</a:t>
            </a:r>
          </a:p>
          <a:p>
            <a:r>
              <a:rPr lang="fr-FR" dirty="0" smtClean="0"/>
              <a:t> 4* Si donc vous avez des procès pour les affaires de cette vie, établissez ceux-là pour juges qui sont peu estimés dans l’assemblée.</a:t>
            </a:r>
          </a:p>
          <a:p>
            <a:r>
              <a:rPr lang="fr-FR" dirty="0" smtClean="0"/>
              <a:t> 5 Je parle pour vous faire honte: ainsi il n’y a pas d’ homme sage parmi vous, pas même un seul, qui soit capable de décider entre ses frères?</a:t>
            </a:r>
          </a:p>
          <a:p>
            <a:r>
              <a:rPr lang="fr-FR" dirty="0" smtClean="0"/>
              <a:t> 6* Mais un frère entre en procès avec un frère, et cela devant les incrédules.</a:t>
            </a:r>
          </a:p>
          <a:p>
            <a:endParaRPr lang="fr-FR" dirty="0" smtClean="0"/>
          </a:p>
          <a:p>
            <a:r>
              <a:rPr lang="fr-FR" dirty="0" smtClean="0"/>
              <a:t>1 Th 5.12 Or nous vous prions, frères, de connaître ceux qui travaillent parmi vous, et qui sont à la tête parmi vous dans le Seigneur, et qui vous avertissent,</a:t>
            </a:r>
          </a:p>
          <a:p>
            <a:r>
              <a:rPr lang="fr-FR" dirty="0" smtClean="0"/>
              <a:t> 13* de les estimer très-haut en amour à cause de leur </a:t>
            </a:r>
            <a:r>
              <a:rPr lang="fr-FR" dirty="0" err="1" smtClean="0"/>
              <a:t>oeuvre</a:t>
            </a:r>
            <a:r>
              <a:rPr lang="fr-FR" dirty="0" smtClean="0"/>
              <a:t>. Soyez en paix entre vous.</a:t>
            </a:r>
          </a:p>
          <a:p>
            <a:endParaRPr lang="fr-FR" dirty="0" smtClean="0"/>
          </a:p>
          <a:p>
            <a:r>
              <a:rPr lang="fr-FR" dirty="0" smtClean="0"/>
              <a:t>Mc 10.42* Et Jésus, les ayant appelés auprès de lui, leur dit: Vous savez que ceux qui sont réputés gouverner les nations dominent sur elles, et que les grands d’entre eux usent d’autorité sur elles;</a:t>
            </a:r>
          </a:p>
          <a:p>
            <a:r>
              <a:rPr lang="fr-FR" dirty="0" smtClean="0"/>
              <a:t> 43 mais il n’en est pas ainsi parmi vous, mais quiconque voudra devenir grand parmi vous, sera votre serviteur,</a:t>
            </a:r>
          </a:p>
          <a:p>
            <a:r>
              <a:rPr lang="fr-FR" dirty="0" smtClean="0"/>
              <a:t> 44 et quiconque d’entre vous voudra devenir le premier, sera l’esclave de tous.</a:t>
            </a:r>
          </a:p>
          <a:p>
            <a:endParaRPr lang="fr-FR" dirty="0" smtClean="0"/>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66</a:t>
            </a:fld>
            <a:endParaRPr lang="fr-FR"/>
          </a:p>
        </p:txBody>
      </p:sp>
    </p:spTree>
    <p:extLst>
      <p:ext uri="{BB962C8B-B14F-4D97-AF65-F5344CB8AC3E}">
        <p14:creationId xmlns:p14="http://schemas.microsoft.com/office/powerpoint/2010/main" val="1777327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 17:12 Et l’homme qui agira avec fierté, n’écoutant point le sacrificateur qui se tiendra là pour servir l’Éternel ton Dieu, ou le juge, cet homme-là mourra, et tu ôteras le mal du milieu d’Israël</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69</a:t>
            </a:fld>
            <a:endParaRPr lang="fr-FR"/>
          </a:p>
        </p:txBody>
      </p:sp>
    </p:spTree>
    <p:extLst>
      <p:ext uri="{BB962C8B-B14F-4D97-AF65-F5344CB8AC3E}">
        <p14:creationId xmlns:p14="http://schemas.microsoft.com/office/powerpoint/2010/main" val="1777327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&lt;3623&gt;</a:t>
            </a:r>
            <a:r>
              <a:rPr lang="fr-FR" baseline="0" dirty="0" smtClean="0"/>
              <a:t> </a:t>
            </a:r>
            <a:r>
              <a:rPr lang="fr-FR" dirty="0" smtClean="0"/>
              <a:t> </a:t>
            </a:r>
            <a:r>
              <a:rPr lang="fr-FR" dirty="0" err="1" smtClean="0"/>
              <a:t>oikonomos</a:t>
            </a:r>
            <a:r>
              <a:rPr lang="fr-FR" baseline="0" dirty="0" smtClean="0"/>
              <a:t> </a:t>
            </a:r>
            <a:r>
              <a:rPr lang="fr-FR" dirty="0" smtClean="0"/>
              <a:t>10 NT (loi de la maison)</a:t>
            </a:r>
          </a:p>
          <a:p>
            <a:pPr algn="l"/>
            <a:r>
              <a:rPr lang="fr-FR" dirty="0" smtClean="0"/>
              <a:t>1 Co 4.1 ce qui est requis dans des administrateurs, c’est qu’un homme soit trouvé fidèle.</a:t>
            </a:r>
          </a:p>
          <a:p>
            <a:r>
              <a:rPr lang="fr-FR" dirty="0" smtClean="0"/>
              <a:t>Lu 12:42 Et le Seigneur dit: Quel est donc l’économe fidèle et prudent que le maître établira sur ses gens, pour leur donner la nourriture au temps convenable?</a:t>
            </a:r>
          </a:p>
          <a:p>
            <a:r>
              <a:rPr lang="fr-FR" dirty="0" smtClean="0"/>
              <a:t>Lu 16:1* Jésus dit aussi à ses disciples: Un homme riche avait un économe, qui lui fut dénoncé comme dissipant ses biens.</a:t>
            </a:r>
          </a:p>
          <a:p>
            <a:r>
              <a:rPr lang="fr-FR" dirty="0" smtClean="0"/>
              <a:t>Lu 16:3 L’économe dit en lui-même: Que ferai-je, puisque mon maître m’ôte l’administration de ses biens? Travailler à la terre? je ne le puis. Mendier? j’en ai honte.</a:t>
            </a:r>
          </a:p>
          <a:p>
            <a:r>
              <a:rPr lang="fr-FR" dirty="0" smtClean="0"/>
              <a:t>Lu 16:8* Le maître loua l’économe infidèle de ce qu’il avait agi prudemment. Car les enfants de ce siècle sont plus prudents à l’égard de leurs semblables que ne le sont les enfants de lumière.</a:t>
            </a:r>
          </a:p>
          <a:p>
            <a:r>
              <a:rPr lang="fr-FR" dirty="0" err="1" smtClean="0"/>
              <a:t>Ro</a:t>
            </a:r>
            <a:r>
              <a:rPr lang="fr-FR" dirty="0" smtClean="0"/>
              <a:t> 16:23* </a:t>
            </a:r>
            <a:r>
              <a:rPr lang="fr-FR" dirty="0" err="1" smtClean="0"/>
              <a:t>Gaïus</a:t>
            </a:r>
            <a:r>
              <a:rPr lang="fr-FR" dirty="0" smtClean="0"/>
              <a:t>, mon hôte et celui de toute l’Église, vous salue. </a:t>
            </a:r>
            <a:r>
              <a:rPr lang="fr-FR" dirty="0" err="1" smtClean="0"/>
              <a:t>Éraste</a:t>
            </a:r>
            <a:r>
              <a:rPr lang="fr-FR" dirty="0" smtClean="0"/>
              <a:t>, le trésorier de la ville, vous salue, ainsi que le frère </a:t>
            </a:r>
            <a:r>
              <a:rPr lang="fr-FR" dirty="0" err="1" smtClean="0"/>
              <a:t>Quartus</a:t>
            </a:r>
            <a:r>
              <a:rPr lang="fr-FR" dirty="0" smtClean="0"/>
              <a:t>.</a:t>
            </a:r>
          </a:p>
          <a:p>
            <a:r>
              <a:rPr lang="fr-FR" dirty="0" smtClean="0"/>
              <a:t>1Co 4:1* Ainsi, qu’on nous regarde comme des serviteurs de Christ, et des dispensateurs des mystères de Dieu.</a:t>
            </a:r>
          </a:p>
          <a:p>
            <a:r>
              <a:rPr lang="fr-FR" dirty="0" smtClean="0"/>
              <a:t>1Co 4:2* Du reste, ce qu’on demande des dispensateurs, c’est que chacun soit trouvé fidèle.</a:t>
            </a:r>
          </a:p>
          <a:p>
            <a:r>
              <a:rPr lang="fr-FR" dirty="0" smtClean="0"/>
              <a:t>Ga 4:2* mais il est sous des tuteurs et des administrateurs jusqu’au temps marqué par le père.</a:t>
            </a:r>
          </a:p>
          <a:p>
            <a:r>
              <a:rPr lang="fr-FR" dirty="0" smtClean="0"/>
              <a:t>Tit 1:7* Car il faut que l’évêque soit irréprochable, comme économe de Dieu; qu’il ne soit ni arrogant, ni colère, ni adonné au vin, ni violent, ni porté à un gain déshonnête;</a:t>
            </a:r>
          </a:p>
          <a:p>
            <a:r>
              <a:rPr lang="fr-FR" dirty="0" smtClean="0"/>
              <a:t>1Pe 4:10* Comme de bons dispensateurs des diverses grâces de Dieu, que chacun de vous mette au service des autres le don qu’il a reçu,</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70</a:t>
            </a:fld>
            <a:endParaRPr lang="fr-FR"/>
          </a:p>
        </p:txBody>
      </p:sp>
    </p:spTree>
    <p:extLst>
      <p:ext uri="{BB962C8B-B14F-4D97-AF65-F5344CB8AC3E}">
        <p14:creationId xmlns:p14="http://schemas.microsoft.com/office/powerpoint/2010/main" val="1754234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Ep</a:t>
            </a:r>
            <a:r>
              <a:rPr lang="fr-FR" dirty="0" smtClean="0"/>
              <a:t> 4.29:</a:t>
            </a:r>
            <a:r>
              <a:rPr lang="fr-FR" baseline="0" dirty="0" smtClean="0"/>
              <a:t> </a:t>
            </a:r>
            <a:r>
              <a:rPr lang="fr-FR" dirty="0" smtClean="0"/>
              <a:t>Qu’aucune parole déshonnête ne sorte de votre bouche, mais celle-là qui est bonne, propre à l’édification selon le besoin, afin qu’elle communique la grâce à ceux qui l’entendent.</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71</a:t>
            </a:fld>
            <a:endParaRPr lang="fr-FR"/>
          </a:p>
        </p:txBody>
      </p:sp>
    </p:spTree>
    <p:extLst>
      <p:ext uri="{BB962C8B-B14F-4D97-AF65-F5344CB8AC3E}">
        <p14:creationId xmlns:p14="http://schemas.microsoft.com/office/powerpoint/2010/main" val="4202812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Ne passons pas à côté des choses simples:</a:t>
            </a:r>
          </a:p>
          <a:p>
            <a:r>
              <a:rPr lang="fr-FR" dirty="0" smtClean="0"/>
              <a:t>Un responsable ne doit pas être irresponsable</a:t>
            </a:r>
          </a:p>
          <a:p>
            <a:r>
              <a:rPr lang="fr-FR" dirty="0" smtClean="0"/>
              <a:t>Un ancien ne doit pas être jeune</a:t>
            </a:r>
          </a:p>
          <a:p>
            <a:r>
              <a:rPr lang="fr-FR" dirty="0" smtClean="0"/>
              <a:t>Un modèle</a:t>
            </a:r>
            <a:r>
              <a:rPr lang="fr-FR" baseline="0" dirty="0" smtClean="0"/>
              <a:t> doit être … exemplaire!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72</a:t>
            </a:fld>
            <a:endParaRPr lang="fr-FR"/>
          </a:p>
        </p:txBody>
      </p:sp>
    </p:spTree>
    <p:extLst>
      <p:ext uri="{BB962C8B-B14F-4D97-AF65-F5344CB8AC3E}">
        <p14:creationId xmlns:p14="http://schemas.microsoft.com/office/powerpoint/2010/main" val="420281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13</a:t>
            </a:fld>
            <a:endParaRPr lang="fr-FR"/>
          </a:p>
        </p:txBody>
      </p:sp>
    </p:spTree>
    <p:extLst>
      <p:ext uri="{BB962C8B-B14F-4D97-AF65-F5344CB8AC3E}">
        <p14:creationId xmlns:p14="http://schemas.microsoft.com/office/powerpoint/2010/main" val="2539838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432175" y="354013"/>
            <a:ext cx="3048000" cy="2287587"/>
          </a:xfrm>
        </p:spPr>
      </p:sp>
      <p:sp>
        <p:nvSpPr>
          <p:cNvPr id="3" name="Espace réservé des commentaires 2"/>
          <p:cNvSpPr>
            <a:spLocks noGrp="1"/>
          </p:cNvSpPr>
          <p:nvPr>
            <p:ph type="body" idx="1"/>
          </p:nvPr>
        </p:nvSpPr>
        <p:spPr>
          <a:xfrm>
            <a:off x="520636" y="2973723"/>
            <a:ext cx="6113529" cy="5484477"/>
          </a:xfrm>
        </p:spPr>
        <p:txBody>
          <a:bodyPr/>
          <a:lstStyle/>
          <a:p>
            <a:r>
              <a:rPr lang="fr-FR" sz="1000" dirty="0" smtClean="0">
                <a:latin typeface="Arial"/>
                <a:cs typeface="Arial"/>
              </a:rPr>
              <a:t>CONDUCTEUR</a:t>
            </a:r>
          </a:p>
          <a:p>
            <a:r>
              <a:rPr lang="fr-FR" sz="1000" dirty="0" smtClean="0">
                <a:latin typeface="Arial"/>
                <a:cs typeface="Arial"/>
              </a:rPr>
              <a:t>Même racine pour </a:t>
            </a:r>
            <a:r>
              <a:rPr lang="fr-FR" sz="1000" dirty="0" err="1" smtClean="0">
                <a:latin typeface="Arial"/>
                <a:cs typeface="Arial"/>
              </a:rPr>
              <a:t>Ac</a:t>
            </a:r>
            <a:r>
              <a:rPr lang="fr-FR" sz="1000" dirty="0" smtClean="0">
                <a:latin typeface="Arial"/>
                <a:cs typeface="Arial"/>
              </a:rPr>
              <a:t> 15.22, vous sa forme</a:t>
            </a:r>
            <a:r>
              <a:rPr lang="fr-FR" sz="1000" baseline="0" dirty="0" smtClean="0">
                <a:latin typeface="Arial"/>
                <a:cs typeface="Arial"/>
              </a:rPr>
              <a:t> verbale, avec le sens de estimer, considérer …</a:t>
            </a:r>
            <a:endParaRPr lang="fr-FR" sz="1000" dirty="0" smtClean="0">
              <a:latin typeface="Arial"/>
              <a:cs typeface="Arial"/>
            </a:endParaRPr>
          </a:p>
          <a:p>
            <a:r>
              <a:rPr lang="fr-FR" sz="1000" dirty="0" err="1" smtClean="0">
                <a:latin typeface="Arial"/>
                <a:cs typeface="Arial"/>
              </a:rPr>
              <a:t>Php</a:t>
            </a:r>
            <a:r>
              <a:rPr lang="fr-FR" sz="1000" dirty="0" smtClean="0">
                <a:latin typeface="Arial"/>
                <a:cs typeface="Arial"/>
              </a:rPr>
              <a:t> 2:6 Il n’a point regardé &lt;2233&gt; comme une proie à arracher d’être égal avec Dieu,</a:t>
            </a:r>
          </a:p>
          <a:p>
            <a:r>
              <a:rPr lang="fr-FR" sz="1000" dirty="0" err="1" smtClean="0">
                <a:latin typeface="Arial"/>
                <a:cs typeface="Arial"/>
              </a:rPr>
              <a:t>Php</a:t>
            </a:r>
            <a:r>
              <a:rPr lang="fr-FR" sz="1000" dirty="0" smtClean="0">
                <a:latin typeface="Arial"/>
                <a:cs typeface="Arial"/>
              </a:rPr>
              <a:t> 2:25* J’ai estimé &lt;2233&gt; nécessaire de vous envoyer mon frère </a:t>
            </a:r>
            <a:r>
              <a:rPr lang="fr-FR" sz="1000" dirty="0" err="1" smtClean="0">
                <a:latin typeface="Arial"/>
                <a:cs typeface="Arial"/>
              </a:rPr>
              <a:t>Épaphrodite</a:t>
            </a:r>
            <a:r>
              <a:rPr lang="fr-FR" sz="1000" dirty="0" smtClean="0">
                <a:latin typeface="Arial"/>
                <a:cs typeface="Arial"/>
              </a:rPr>
              <a:t>, mon compagnon d’</a:t>
            </a:r>
            <a:r>
              <a:rPr lang="fr-FR" sz="1000" dirty="0" err="1" smtClean="0">
                <a:latin typeface="Arial"/>
                <a:cs typeface="Arial"/>
              </a:rPr>
              <a:t>oeuvre</a:t>
            </a:r>
            <a:r>
              <a:rPr lang="fr-FR" sz="1000" dirty="0" smtClean="0">
                <a:latin typeface="Arial"/>
                <a:cs typeface="Arial"/>
              </a:rPr>
              <a:t> et de combat, par qui vous m’avez fait parvenir de quoi pourvoir à mes besoins.</a:t>
            </a:r>
          </a:p>
          <a:p>
            <a:r>
              <a:rPr lang="fr-FR" sz="1000" dirty="0" err="1" smtClean="0">
                <a:latin typeface="Arial"/>
                <a:cs typeface="Arial"/>
              </a:rPr>
              <a:t>Php</a:t>
            </a:r>
            <a:r>
              <a:rPr lang="fr-FR" sz="1000" dirty="0" smtClean="0">
                <a:latin typeface="Arial"/>
                <a:cs typeface="Arial"/>
              </a:rPr>
              <a:t> 3:7* Mais ces choses qui étaient pour moi des gains, je les ai regardées &lt;2233&gt; comme une perte</a:t>
            </a:r>
          </a:p>
          <a:p>
            <a:r>
              <a:rPr lang="fr-FR" sz="1000" dirty="0" err="1" smtClean="0">
                <a:latin typeface="Arial"/>
                <a:cs typeface="Arial"/>
              </a:rPr>
              <a:t>Php</a:t>
            </a:r>
            <a:r>
              <a:rPr lang="fr-FR" sz="1000" dirty="0" smtClean="0">
                <a:latin typeface="Arial"/>
                <a:cs typeface="Arial"/>
              </a:rPr>
              <a:t> 3:8* Et même je regarde &lt;2233&gt; toutes choses comme une perte, à cause de l’excellence de la connaissance de Jésus-Christ mon Seigneur, pour lequel j’ai renoncé à tout, et je les regarde &lt;2233&gt; comme de la boue, afin de gagner Christ,</a:t>
            </a:r>
          </a:p>
          <a:p>
            <a:r>
              <a:rPr lang="fr-FR" sz="1000" dirty="0" smtClean="0">
                <a:latin typeface="Arial"/>
                <a:cs typeface="Arial"/>
              </a:rPr>
              <a:t>1Th 5:13* Ayez pour eux beaucoup d’affection &lt;2233&gt;, à cause de leur </a:t>
            </a:r>
            <a:r>
              <a:rPr lang="fr-FR" sz="1000" dirty="0" err="1" smtClean="0">
                <a:latin typeface="Arial"/>
                <a:cs typeface="Arial"/>
              </a:rPr>
              <a:t>oeuvre</a:t>
            </a:r>
            <a:endParaRPr lang="fr-FR" sz="1000" dirty="0" smtClean="0">
              <a:latin typeface="Arial"/>
              <a:cs typeface="Arial"/>
            </a:endParaRPr>
          </a:p>
          <a:p>
            <a:r>
              <a:rPr lang="fr-FR" sz="1000" dirty="0" smtClean="0">
                <a:latin typeface="Arial"/>
                <a:cs typeface="Arial"/>
              </a:rPr>
              <a:t>2Th 3:15* Ne le regardez &lt;2233&gt; pas comme un ennemi, mais avertissez-le comme un frère.</a:t>
            </a:r>
          </a:p>
          <a:p>
            <a:r>
              <a:rPr lang="fr-FR" sz="1000" dirty="0" smtClean="0">
                <a:latin typeface="Arial"/>
                <a:cs typeface="Arial"/>
              </a:rPr>
              <a:t>1Ti 1:12* Je rends grâces à celui qui m’a fortifié, à Jésus-Christ notre Seigneur, de ce qu’il m’a jugé &lt;2233&gt; fidèle, (1:13) en m’établissant dans le ministère,</a:t>
            </a:r>
          </a:p>
          <a:p>
            <a:r>
              <a:rPr lang="fr-FR" sz="1000" dirty="0" smtClean="0">
                <a:latin typeface="Arial"/>
                <a:cs typeface="Arial"/>
              </a:rPr>
              <a:t>1Ti 6:1 Que tous ceux qui sont sous le joug de la servitude regardent &lt;2233&gt; leurs maîtres comme dignes de tout honneur, afin que le nom de Dieu et la doctrine ne soient pas blasphémés.</a:t>
            </a:r>
          </a:p>
          <a:p>
            <a:r>
              <a:rPr lang="fr-FR" sz="1000" dirty="0" err="1" smtClean="0">
                <a:latin typeface="Arial"/>
                <a:cs typeface="Arial"/>
              </a:rPr>
              <a:t>Heb</a:t>
            </a:r>
            <a:r>
              <a:rPr lang="fr-FR" sz="1000" dirty="0" smtClean="0">
                <a:latin typeface="Arial"/>
                <a:cs typeface="Arial"/>
              </a:rPr>
              <a:t> 10:29* de quel pire châtiment pensez-vous que sera jugé digne celui qui aura foulé aux pieds le Fils de Dieu, qui aura tenu &lt;2233&gt; pour profane le sang de l’alliance, par lequel il a été sanctifié, et qui aura outragé l’Esprit de la grâce?</a:t>
            </a:r>
          </a:p>
          <a:p>
            <a:r>
              <a:rPr lang="fr-FR" sz="1000" dirty="0" err="1" smtClean="0">
                <a:latin typeface="Arial"/>
                <a:cs typeface="Arial"/>
              </a:rPr>
              <a:t>Heb</a:t>
            </a:r>
            <a:r>
              <a:rPr lang="fr-FR" sz="1000" dirty="0" smtClean="0">
                <a:latin typeface="Arial"/>
                <a:cs typeface="Arial"/>
              </a:rPr>
              <a:t> 11:11* C’est par la foi que Sara elle-même, malgré son âge avancé, fut rendue capable d’avoir une postérité, parce qu’elle crut &lt;2233&gt; à la fidélité de celui qui avait fait la promesse.</a:t>
            </a:r>
          </a:p>
          <a:p>
            <a:r>
              <a:rPr lang="fr-FR" sz="1000" dirty="0" err="1" smtClean="0">
                <a:latin typeface="Arial"/>
                <a:cs typeface="Arial"/>
              </a:rPr>
              <a:t>Heb</a:t>
            </a:r>
            <a:r>
              <a:rPr lang="fr-FR" sz="1000" dirty="0" smtClean="0">
                <a:latin typeface="Arial"/>
                <a:cs typeface="Arial"/>
              </a:rPr>
              <a:t> 11:26* regardant l’opprobre de Christ comme une richesse plus grande que &lt;2233&gt; les trésors de l’Égypte, car il avait les yeux fixés sur la rémunération.</a:t>
            </a:r>
          </a:p>
          <a:p>
            <a:r>
              <a:rPr lang="fr-FR" sz="1000" dirty="0" err="1" smtClean="0">
                <a:latin typeface="Arial"/>
                <a:cs typeface="Arial"/>
              </a:rPr>
              <a:t>Heb</a:t>
            </a:r>
            <a:r>
              <a:rPr lang="fr-FR" sz="1000" dirty="0" smtClean="0">
                <a:latin typeface="Arial"/>
                <a:cs typeface="Arial"/>
              </a:rPr>
              <a:t> 13:7* Souvenez-vous de vos conducteurs &lt;2233&gt; qui vous ont annoncé la parole de Dieu; considérez quelle a été la fin de leur vie, et imitez leur foi.</a:t>
            </a:r>
          </a:p>
          <a:p>
            <a:r>
              <a:rPr lang="fr-FR" sz="1000" dirty="0" err="1" smtClean="0">
                <a:latin typeface="Arial"/>
                <a:cs typeface="Arial"/>
              </a:rPr>
              <a:t>Heb</a:t>
            </a:r>
            <a:r>
              <a:rPr lang="fr-FR" sz="1000" dirty="0" smtClean="0">
                <a:latin typeface="Arial"/>
                <a:cs typeface="Arial"/>
              </a:rPr>
              <a:t> 13:17* Obéissez à vos conducteurs &lt;2233&gt; et ayez pour eux de la déférence, car ils veillent sur vos âmes comme devant en rendre compte; qu’il en soit ainsi, afin qu’ils le fassent avec joie, et non en gémissant, ce qui ne vous serait d’aucun avantage.</a:t>
            </a:r>
          </a:p>
          <a:p>
            <a:r>
              <a:rPr lang="fr-FR" sz="1000" dirty="0" err="1" smtClean="0">
                <a:latin typeface="Arial"/>
                <a:cs typeface="Arial"/>
              </a:rPr>
              <a:t>Heb</a:t>
            </a:r>
            <a:r>
              <a:rPr lang="fr-FR" sz="1000" dirty="0" smtClean="0">
                <a:latin typeface="Arial"/>
                <a:cs typeface="Arial"/>
              </a:rPr>
              <a:t> 13:24* Saluez tous vos conducteurs &lt;2233&gt;, et tous les saints. Ceux d’Italie vous saluent.</a:t>
            </a:r>
          </a:p>
          <a:p>
            <a:r>
              <a:rPr lang="fr-FR" sz="1000" dirty="0" smtClean="0">
                <a:latin typeface="Arial"/>
                <a:cs typeface="Arial"/>
              </a:rPr>
              <a:t>Jas 1:2* Mes frères, regardez &lt;2233&gt; comme un sujet de joie complète les diverses épreuves auxquelles vous pouvez être exposés,</a:t>
            </a:r>
          </a:p>
          <a:p>
            <a:r>
              <a:rPr lang="fr-FR" sz="1000" dirty="0" smtClean="0">
                <a:latin typeface="Arial"/>
                <a:cs typeface="Arial"/>
              </a:rPr>
              <a:t>2Pe 1:13* Et je regarde &lt;2233&gt; comme un devoir, aussi longtemps que je suis dans cette tente, de vous tenir en éveil par des avertissements,</a:t>
            </a:r>
          </a:p>
          <a:p>
            <a:r>
              <a:rPr lang="fr-FR" sz="1000" dirty="0" smtClean="0">
                <a:latin typeface="Arial"/>
                <a:cs typeface="Arial"/>
              </a:rPr>
              <a:t>2Pe 2:13* recevant ainsi le salaire de leur iniquité. Ils trouvent &lt;2233&gt; leurs délices à se livrer au plaisir en plein jour; hommes tarés et souillés, ils se délectent dans leurs tromperies, en faisant bonne chère avec vous.</a:t>
            </a:r>
          </a:p>
          <a:p>
            <a:r>
              <a:rPr lang="fr-FR" sz="1000" dirty="0" smtClean="0">
                <a:latin typeface="Arial"/>
                <a:cs typeface="Arial"/>
              </a:rPr>
              <a:t>2Pe 3:9* Le Seigneur ne tarde pas dans l’accomplissement de la promesse, comme quelques-uns le croient &lt;2233&gt;; mais il use de patience envers vous, ne voulant pas qu’aucun périsse, mais voulant que tous arrivent à la repentance.</a:t>
            </a:r>
          </a:p>
          <a:p>
            <a:r>
              <a:rPr lang="fr-FR" sz="1000" dirty="0" smtClean="0">
                <a:latin typeface="Arial"/>
                <a:cs typeface="Arial"/>
              </a:rPr>
              <a:t>2Pe 3:15* Croyez &lt;2233&gt; que la patience de notre Seigneur est votre salut, comme notre bien-aimé frère Paul vous l’a aussi écrit, selon la sagesse qui lui a été donnée.</a:t>
            </a:r>
            <a:endParaRPr lang="fr-FR" sz="1000" dirty="0">
              <a:latin typeface="Arial"/>
              <a:cs typeface="Arial"/>
            </a:endParaRP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73</a:t>
            </a:fld>
            <a:endParaRPr lang="fr-FR"/>
          </a:p>
        </p:txBody>
      </p:sp>
    </p:spTree>
    <p:extLst>
      <p:ext uri="{BB962C8B-B14F-4D97-AF65-F5344CB8AC3E}">
        <p14:creationId xmlns:p14="http://schemas.microsoft.com/office/powerpoint/2010/main" val="1754234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432175" y="354013"/>
            <a:ext cx="3048000" cy="2287587"/>
          </a:xfrm>
        </p:spPr>
      </p:sp>
      <p:sp>
        <p:nvSpPr>
          <p:cNvPr id="3" name="Espace réservé des commentaires 2"/>
          <p:cNvSpPr>
            <a:spLocks noGrp="1"/>
          </p:cNvSpPr>
          <p:nvPr>
            <p:ph type="body" idx="1"/>
          </p:nvPr>
        </p:nvSpPr>
        <p:spPr>
          <a:xfrm>
            <a:off x="520636" y="2973723"/>
            <a:ext cx="6113529" cy="5484477"/>
          </a:xfrm>
        </p:spPr>
        <p:txBody>
          <a:bodyPr/>
          <a:lstStyle/>
          <a:p>
            <a:r>
              <a:rPr lang="fr-FR" sz="1000" dirty="0" smtClean="0">
                <a:latin typeface="Arial"/>
                <a:cs typeface="Arial"/>
              </a:rPr>
              <a:t>Même racine pour </a:t>
            </a:r>
            <a:r>
              <a:rPr lang="fr-FR" sz="1000" dirty="0" err="1" smtClean="0">
                <a:latin typeface="Arial"/>
                <a:cs typeface="Arial"/>
              </a:rPr>
              <a:t>Ac</a:t>
            </a:r>
            <a:r>
              <a:rPr lang="fr-FR" sz="1000" dirty="0" smtClean="0">
                <a:latin typeface="Arial"/>
                <a:cs typeface="Arial"/>
              </a:rPr>
              <a:t> 15.22, vous sa forme</a:t>
            </a:r>
            <a:r>
              <a:rPr lang="fr-FR" sz="1000" baseline="0" dirty="0" smtClean="0">
                <a:latin typeface="Arial"/>
                <a:cs typeface="Arial"/>
              </a:rPr>
              <a:t> verbale, avec le sens de estimer</a:t>
            </a:r>
            <a:r>
              <a:rPr lang="fr-FR" sz="1000" baseline="0" smtClean="0">
                <a:latin typeface="Arial"/>
                <a:cs typeface="Arial"/>
              </a:rPr>
              <a:t>, considérer …</a:t>
            </a:r>
            <a:endParaRPr lang="fr-FR" sz="1000" dirty="0" smtClean="0">
              <a:latin typeface="Arial"/>
              <a:cs typeface="Arial"/>
            </a:endParaRPr>
          </a:p>
          <a:p>
            <a:r>
              <a:rPr lang="fr-FR" sz="1000" dirty="0" err="1" smtClean="0">
                <a:latin typeface="Arial"/>
                <a:cs typeface="Arial"/>
              </a:rPr>
              <a:t>Php</a:t>
            </a:r>
            <a:r>
              <a:rPr lang="fr-FR" sz="1000" dirty="0" smtClean="0">
                <a:latin typeface="Arial"/>
                <a:cs typeface="Arial"/>
              </a:rPr>
              <a:t> 2:6 Il n’a point regardé &lt;2233&gt; comme une proie à arracher d’être égal avec Dieu,</a:t>
            </a:r>
          </a:p>
          <a:p>
            <a:r>
              <a:rPr lang="fr-FR" sz="1000" dirty="0" err="1" smtClean="0">
                <a:latin typeface="Arial"/>
                <a:cs typeface="Arial"/>
              </a:rPr>
              <a:t>Php</a:t>
            </a:r>
            <a:r>
              <a:rPr lang="fr-FR" sz="1000" dirty="0" smtClean="0">
                <a:latin typeface="Arial"/>
                <a:cs typeface="Arial"/>
              </a:rPr>
              <a:t> 2:25* J’ai estimé &lt;2233&gt; nécessaire de vous envoyer mon frère </a:t>
            </a:r>
            <a:r>
              <a:rPr lang="fr-FR" sz="1000" dirty="0" err="1" smtClean="0">
                <a:latin typeface="Arial"/>
                <a:cs typeface="Arial"/>
              </a:rPr>
              <a:t>Épaphrodite</a:t>
            </a:r>
            <a:r>
              <a:rPr lang="fr-FR" sz="1000" dirty="0" smtClean="0">
                <a:latin typeface="Arial"/>
                <a:cs typeface="Arial"/>
              </a:rPr>
              <a:t>, mon compagnon d’</a:t>
            </a:r>
            <a:r>
              <a:rPr lang="fr-FR" sz="1000" dirty="0" err="1" smtClean="0">
                <a:latin typeface="Arial"/>
                <a:cs typeface="Arial"/>
              </a:rPr>
              <a:t>oeuvre</a:t>
            </a:r>
            <a:r>
              <a:rPr lang="fr-FR" sz="1000" dirty="0" smtClean="0">
                <a:latin typeface="Arial"/>
                <a:cs typeface="Arial"/>
              </a:rPr>
              <a:t> et de combat, par qui vous m’avez fait parvenir de quoi pourvoir à mes besoins.</a:t>
            </a:r>
          </a:p>
          <a:p>
            <a:r>
              <a:rPr lang="fr-FR" sz="1000" dirty="0" err="1" smtClean="0">
                <a:latin typeface="Arial"/>
                <a:cs typeface="Arial"/>
              </a:rPr>
              <a:t>Php</a:t>
            </a:r>
            <a:r>
              <a:rPr lang="fr-FR" sz="1000" dirty="0" smtClean="0">
                <a:latin typeface="Arial"/>
                <a:cs typeface="Arial"/>
              </a:rPr>
              <a:t> 3:7* Mais ces choses qui étaient pour moi des gains, je les ai regardées &lt;2233&gt; comme une perte</a:t>
            </a:r>
          </a:p>
          <a:p>
            <a:r>
              <a:rPr lang="fr-FR" sz="1000" dirty="0" err="1" smtClean="0">
                <a:latin typeface="Arial"/>
                <a:cs typeface="Arial"/>
              </a:rPr>
              <a:t>Php</a:t>
            </a:r>
            <a:r>
              <a:rPr lang="fr-FR" sz="1000" dirty="0" smtClean="0">
                <a:latin typeface="Arial"/>
                <a:cs typeface="Arial"/>
              </a:rPr>
              <a:t> 3:8* Et même je regarde &lt;2233&gt; toutes choses comme une perte, à cause de l’excellence de la connaissance de Jésus-Christ mon Seigneur, pour lequel j’ai renoncé à tout, et je les regarde &lt;2233&gt; comme de la boue, afin de gagner Christ,</a:t>
            </a:r>
          </a:p>
          <a:p>
            <a:r>
              <a:rPr lang="fr-FR" sz="1000" dirty="0" smtClean="0">
                <a:latin typeface="Arial"/>
                <a:cs typeface="Arial"/>
              </a:rPr>
              <a:t>1Th 5:13* Ayez pour eux beaucoup d’affection &lt;2233&gt;, à cause de leur </a:t>
            </a:r>
            <a:r>
              <a:rPr lang="fr-FR" sz="1000" dirty="0" err="1" smtClean="0">
                <a:latin typeface="Arial"/>
                <a:cs typeface="Arial"/>
              </a:rPr>
              <a:t>oeuvre</a:t>
            </a:r>
            <a:endParaRPr lang="fr-FR" sz="1000" dirty="0" smtClean="0">
              <a:latin typeface="Arial"/>
              <a:cs typeface="Arial"/>
            </a:endParaRPr>
          </a:p>
          <a:p>
            <a:r>
              <a:rPr lang="fr-FR" sz="1000" dirty="0" smtClean="0">
                <a:latin typeface="Arial"/>
                <a:cs typeface="Arial"/>
              </a:rPr>
              <a:t>2Th 3:15* Ne le regardez &lt;2233&gt; pas comme un ennemi, mais avertissez-le comme un frère.</a:t>
            </a:r>
          </a:p>
          <a:p>
            <a:r>
              <a:rPr lang="fr-FR" sz="1000" dirty="0" smtClean="0">
                <a:latin typeface="Arial"/>
                <a:cs typeface="Arial"/>
              </a:rPr>
              <a:t>1Ti 1:12* Je rends grâces à celui qui m’a fortifié, à Jésus-Christ notre Seigneur, de ce qu’il m’a jugé &lt;2233&gt; fidèle, (1:13) en m’établissant dans le ministère,</a:t>
            </a:r>
          </a:p>
          <a:p>
            <a:r>
              <a:rPr lang="fr-FR" sz="1000" dirty="0" smtClean="0">
                <a:latin typeface="Arial"/>
                <a:cs typeface="Arial"/>
              </a:rPr>
              <a:t>1Ti 6:1 Que tous ceux qui sont sous le joug de la servitude regardent &lt;2233&gt; leurs maîtres comme dignes de tout honneur, afin que le nom de Dieu et la doctrine ne soient pas blasphémés.</a:t>
            </a:r>
          </a:p>
          <a:p>
            <a:r>
              <a:rPr lang="fr-FR" sz="1000" dirty="0" err="1" smtClean="0">
                <a:latin typeface="Arial"/>
                <a:cs typeface="Arial"/>
              </a:rPr>
              <a:t>Heb</a:t>
            </a:r>
            <a:r>
              <a:rPr lang="fr-FR" sz="1000" dirty="0" smtClean="0">
                <a:latin typeface="Arial"/>
                <a:cs typeface="Arial"/>
              </a:rPr>
              <a:t> 10:29* de quel pire châtiment pensez-vous que sera jugé digne celui qui aura foulé aux pieds le Fils de Dieu, qui aura tenu &lt;2233&gt; pour profane le sang de l’alliance, par lequel il a été sanctifié, et qui aura outragé l’Esprit de la grâce?</a:t>
            </a:r>
          </a:p>
          <a:p>
            <a:r>
              <a:rPr lang="fr-FR" sz="1000" dirty="0" err="1" smtClean="0">
                <a:latin typeface="Arial"/>
                <a:cs typeface="Arial"/>
              </a:rPr>
              <a:t>Heb</a:t>
            </a:r>
            <a:r>
              <a:rPr lang="fr-FR" sz="1000" dirty="0" smtClean="0">
                <a:latin typeface="Arial"/>
                <a:cs typeface="Arial"/>
              </a:rPr>
              <a:t> 11:11* C’est par la foi que Sara elle-même, malgré son âge avancé, fut rendue capable d’avoir une postérité, parce qu’elle crut &lt;2233&gt; à la fidélité de celui qui avait fait la promesse.</a:t>
            </a:r>
          </a:p>
          <a:p>
            <a:r>
              <a:rPr lang="fr-FR" sz="1000" dirty="0" err="1" smtClean="0">
                <a:latin typeface="Arial"/>
                <a:cs typeface="Arial"/>
              </a:rPr>
              <a:t>Heb</a:t>
            </a:r>
            <a:r>
              <a:rPr lang="fr-FR" sz="1000" dirty="0" smtClean="0">
                <a:latin typeface="Arial"/>
                <a:cs typeface="Arial"/>
              </a:rPr>
              <a:t> 11:26* regardant l’opprobre de Christ comme une richesse plus grande que &lt;2233&gt; les trésors de l’Égypte, car il avait les yeux fixés sur la rémunération.</a:t>
            </a:r>
          </a:p>
          <a:p>
            <a:r>
              <a:rPr lang="fr-FR" sz="1000" dirty="0" err="1" smtClean="0">
                <a:latin typeface="Arial"/>
                <a:cs typeface="Arial"/>
              </a:rPr>
              <a:t>Heb</a:t>
            </a:r>
            <a:r>
              <a:rPr lang="fr-FR" sz="1000" dirty="0" smtClean="0">
                <a:latin typeface="Arial"/>
                <a:cs typeface="Arial"/>
              </a:rPr>
              <a:t> 13:7* Souvenez-vous de vos conducteurs &lt;2233&gt; qui vous ont annoncé la parole de Dieu; considérez quelle a été la fin de leur vie, et imitez leur foi.</a:t>
            </a:r>
          </a:p>
          <a:p>
            <a:r>
              <a:rPr lang="fr-FR" sz="1000" dirty="0" err="1" smtClean="0">
                <a:latin typeface="Arial"/>
                <a:cs typeface="Arial"/>
              </a:rPr>
              <a:t>Heb</a:t>
            </a:r>
            <a:r>
              <a:rPr lang="fr-FR" sz="1000" dirty="0" smtClean="0">
                <a:latin typeface="Arial"/>
                <a:cs typeface="Arial"/>
              </a:rPr>
              <a:t> 13:17* Obéissez à vos conducteurs &lt;2233&gt; et ayez pour eux de la déférence, car ils veillent sur vos âmes comme devant en rendre compte; qu’il en soit ainsi, afin qu’ils le fassent avec joie, et non en gémissant, ce qui ne vous serait d’aucun avantage.</a:t>
            </a:r>
          </a:p>
          <a:p>
            <a:r>
              <a:rPr lang="fr-FR" sz="1000" dirty="0" err="1" smtClean="0">
                <a:latin typeface="Arial"/>
                <a:cs typeface="Arial"/>
              </a:rPr>
              <a:t>Heb</a:t>
            </a:r>
            <a:r>
              <a:rPr lang="fr-FR" sz="1000" dirty="0" smtClean="0">
                <a:latin typeface="Arial"/>
                <a:cs typeface="Arial"/>
              </a:rPr>
              <a:t> 13:24* Saluez tous vos conducteurs &lt;2233&gt;, et tous les saints. Ceux d’Italie vous saluent.</a:t>
            </a:r>
          </a:p>
          <a:p>
            <a:r>
              <a:rPr lang="fr-FR" sz="1000" dirty="0" smtClean="0">
                <a:latin typeface="Arial"/>
                <a:cs typeface="Arial"/>
              </a:rPr>
              <a:t>Jas 1:2* Mes frères, regardez &lt;2233&gt; comme un sujet de joie complète les diverses épreuves auxquelles vous pouvez être exposés,</a:t>
            </a:r>
          </a:p>
          <a:p>
            <a:r>
              <a:rPr lang="fr-FR" sz="1000" dirty="0" smtClean="0">
                <a:latin typeface="Arial"/>
                <a:cs typeface="Arial"/>
              </a:rPr>
              <a:t>2Pe 1:13* Et je regarde &lt;2233&gt; comme un devoir, aussi longtemps que je suis dans cette tente, de vous tenir en éveil par des avertissements,</a:t>
            </a:r>
          </a:p>
          <a:p>
            <a:r>
              <a:rPr lang="fr-FR" sz="1000" dirty="0" smtClean="0">
                <a:latin typeface="Arial"/>
                <a:cs typeface="Arial"/>
              </a:rPr>
              <a:t>2Pe 2:13* recevant ainsi le salaire de leur iniquité. Ils trouvent &lt;2233&gt; leurs délices à se livrer au plaisir en plein jour; hommes tarés et souillés, ils se délectent dans leurs tromperies, en faisant bonne chère avec vous.</a:t>
            </a:r>
          </a:p>
          <a:p>
            <a:r>
              <a:rPr lang="fr-FR" sz="1000" dirty="0" smtClean="0">
                <a:latin typeface="Arial"/>
                <a:cs typeface="Arial"/>
              </a:rPr>
              <a:t>2Pe 3:9* Le Seigneur ne tarde pas dans l’accomplissement de la promesse, comme quelques-uns le croient &lt;2233&gt;; mais il use de patience envers vous, ne voulant pas qu’aucun périsse, mais voulant que tous arrivent à la repentance.</a:t>
            </a:r>
          </a:p>
          <a:p>
            <a:r>
              <a:rPr lang="fr-FR" sz="1000" dirty="0" smtClean="0">
                <a:latin typeface="Arial"/>
                <a:cs typeface="Arial"/>
              </a:rPr>
              <a:t>2Pe 3:15* Croyez &lt;2233&gt; que la patience de notre Seigneur est votre salut, comme notre bien-aimé frère Paul vous l’a aussi écrit, selon la sagesse qui lui a été donnée.</a:t>
            </a:r>
            <a:endParaRPr lang="fr-FR" sz="1000" dirty="0">
              <a:latin typeface="Arial"/>
              <a:cs typeface="Arial"/>
            </a:endParaRP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74</a:t>
            </a:fld>
            <a:endParaRPr lang="fr-FR"/>
          </a:p>
        </p:txBody>
      </p:sp>
    </p:spTree>
    <p:extLst>
      <p:ext uri="{BB962C8B-B14F-4D97-AF65-F5344CB8AC3E}">
        <p14:creationId xmlns:p14="http://schemas.microsoft.com/office/powerpoint/2010/main" val="1754234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7DCA7824-2561-BB43-89F4-F3BDC67E6A6F}" type="slidenum">
              <a:rPr lang="fr-FR"/>
              <a:pPr>
                <a:defRPr/>
              </a:pPr>
              <a:t>75</a:t>
            </a:fld>
            <a:endParaRPr lang="fr-FR"/>
          </a:p>
        </p:txBody>
      </p:sp>
      <p:sp>
        <p:nvSpPr>
          <p:cNvPr id="43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4179" name="Rectangle 3"/>
          <p:cNvSpPr>
            <a:spLocks noGrp="1"/>
          </p:cNvSpPr>
          <p:nvPr>
            <p:ph type="body" idx="1"/>
          </p:nvPr>
        </p:nvSpPr>
        <p:spPr/>
        <p:txBody>
          <a:bodyPr/>
          <a:lstStyle/>
          <a:p>
            <a:pPr eaLnBrk="1" hangingPunct="1">
              <a:defRPr/>
            </a:pPr>
            <a:endParaRPr lang="fr-FR"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Dénomination, nom féminin Sens 1 </a:t>
            </a:r>
            <a:r>
              <a:rPr lang="fr-FR" dirty="0" smtClean="0">
                <a:hlinkClick r:id="rId3"/>
              </a:rPr>
              <a:t>Désignation</a:t>
            </a:r>
            <a:r>
              <a:rPr lang="fr-FR" dirty="0" smtClean="0"/>
              <a:t> </a:t>
            </a:r>
            <a:r>
              <a:rPr lang="fr-FR" dirty="0" smtClean="0">
                <a:hlinkClick r:id="rId4"/>
              </a:rPr>
              <a:t>d</a:t>
            </a:r>
            <a:r>
              <a:rPr lang="fr-FR" dirty="0" smtClean="0"/>
              <a:t>'une </a:t>
            </a:r>
            <a:r>
              <a:rPr lang="fr-FR" dirty="0" smtClean="0">
                <a:hlinkClick r:id="rId5"/>
              </a:rPr>
              <a:t>personne</a:t>
            </a:r>
            <a:r>
              <a:rPr lang="fr-FR" dirty="0" smtClean="0"/>
              <a:t>, </a:t>
            </a:r>
            <a:r>
              <a:rPr lang="fr-FR" dirty="0" smtClean="0">
                <a:hlinkClick r:id="rId4"/>
              </a:rPr>
              <a:t>d</a:t>
            </a:r>
            <a:r>
              <a:rPr lang="fr-FR" dirty="0" smtClean="0"/>
              <a:t>'une </a:t>
            </a:r>
            <a:r>
              <a:rPr lang="fr-FR" dirty="0" smtClean="0">
                <a:hlinkClick r:id="rId6"/>
              </a:rPr>
              <a:t>chose</a:t>
            </a:r>
            <a:r>
              <a:rPr lang="fr-FR" dirty="0" smtClean="0"/>
              <a:t>, </a:t>
            </a:r>
            <a:r>
              <a:rPr lang="fr-FR" dirty="0" smtClean="0">
                <a:hlinkClick r:id="rId7"/>
              </a:rPr>
              <a:t>d'un</a:t>
            </a:r>
            <a:r>
              <a:rPr lang="fr-FR" dirty="0" smtClean="0"/>
              <a:t> </a:t>
            </a:r>
            <a:r>
              <a:rPr lang="fr-FR" dirty="0" smtClean="0">
                <a:hlinkClick r:id="rId8"/>
              </a:rPr>
              <a:t>groupe</a:t>
            </a:r>
            <a:r>
              <a:rPr lang="fr-FR" dirty="0" smtClean="0"/>
              <a:t>... </a:t>
            </a:r>
            <a:r>
              <a:rPr lang="fr-FR" dirty="0" smtClean="0">
                <a:hlinkClick r:id="rId9"/>
              </a:rPr>
              <a:t>par</a:t>
            </a:r>
            <a:r>
              <a:rPr lang="fr-FR" dirty="0" smtClean="0"/>
              <a:t> </a:t>
            </a:r>
            <a:r>
              <a:rPr lang="fr-FR" dirty="0" smtClean="0">
                <a:hlinkClick r:id="rId10"/>
              </a:rPr>
              <a:t>un</a:t>
            </a:r>
            <a:r>
              <a:rPr lang="fr-FR" dirty="0" smtClean="0"/>
              <a:t> </a:t>
            </a:r>
            <a:r>
              <a:rPr lang="fr-FR" dirty="0" smtClean="0">
                <a:hlinkClick r:id="rId11"/>
              </a:rPr>
              <a:t>nom</a:t>
            </a:r>
            <a:r>
              <a:rPr lang="fr-FR" dirty="0" smtClean="0"/>
              <a:t>.</a:t>
            </a:r>
          </a:p>
          <a:p>
            <a:r>
              <a:rPr lang="fr-FR" dirty="0" smtClean="0"/>
              <a:t>Nomination: Acte de nommer/ nommer quelqu’un à une fonction</a:t>
            </a:r>
          </a:p>
          <a:p>
            <a:r>
              <a:rPr lang="fr-FR" dirty="0" smtClean="0"/>
              <a:t>Synonymes: affectation,</a:t>
            </a:r>
            <a:r>
              <a:rPr lang="fr-FR" dirty="0" smtClean="0">
                <a:hlinkClick r:id="rId12"/>
              </a:rPr>
              <a:t> avancement</a:t>
            </a:r>
            <a:r>
              <a:rPr lang="fr-FR" dirty="0" smtClean="0"/>
              <a:t>, </a:t>
            </a:r>
            <a:r>
              <a:rPr lang="fr-FR" dirty="0" smtClean="0">
                <a:hlinkClick r:id="rId13"/>
              </a:rPr>
              <a:t>cooptation</a:t>
            </a:r>
            <a:r>
              <a:rPr lang="fr-FR" dirty="0" smtClean="0"/>
              <a:t>, </a:t>
            </a:r>
            <a:r>
              <a:rPr lang="fr-FR" dirty="0" smtClean="0">
                <a:hlinkClick r:id="rId3"/>
              </a:rPr>
              <a:t>désignation</a:t>
            </a:r>
            <a:r>
              <a:rPr lang="fr-FR" dirty="0" smtClean="0"/>
              <a:t>, </a:t>
            </a:r>
            <a:r>
              <a:rPr lang="fr-FR" dirty="0" smtClean="0">
                <a:hlinkClick r:id="rId14"/>
              </a:rPr>
              <a:t>promotion</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76</a:t>
            </a:fld>
            <a:endParaRPr lang="fr-FR"/>
          </a:p>
        </p:txBody>
      </p:sp>
    </p:spTree>
    <p:extLst>
      <p:ext uri="{BB962C8B-B14F-4D97-AF65-F5344CB8AC3E}">
        <p14:creationId xmlns:p14="http://schemas.microsoft.com/office/powerpoint/2010/main" val="2539838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Ac</a:t>
            </a:r>
            <a:r>
              <a:rPr lang="fr-FR" dirty="0" smtClean="0"/>
              <a:t> 20.28 </a:t>
            </a:r>
          </a:p>
          <a:p>
            <a:r>
              <a:rPr lang="fr-FR" dirty="0" smtClean="0"/>
              <a:t>GREC Prenez garde à vous-mêmes et à tout le troupeau sur lequel vous l’Esprit le saint a établi gardiens</a:t>
            </a:r>
          </a:p>
          <a:p>
            <a:r>
              <a:rPr lang="fr-FR" dirty="0" smtClean="0"/>
              <a:t>DBY Prenez donc garde à vous-mêmes, et à tout le troupeau, au milieu duquel l’Esprit Saint vous a établis surveillants pour paître l’assemblée de Dieu, laquelle il a acquise par le sang de son propre fils.</a:t>
            </a:r>
          </a:p>
          <a:p>
            <a:r>
              <a:rPr lang="fr-FR" dirty="0" err="1" smtClean="0"/>
              <a:t>LSg</a:t>
            </a:r>
            <a:r>
              <a:rPr lang="fr-FR" dirty="0" smtClean="0"/>
              <a:t> Prenez donc garde à vous-mêmes, et à tout le troupeau sur lequel le Saint-Esprit vous a établis évêques, pour paître l’Église du Seigneur, qu’il s’est acquise par son propre sang.</a:t>
            </a:r>
          </a:p>
          <a:p>
            <a:r>
              <a:rPr lang="fr-FR" dirty="0" smtClean="0"/>
              <a:t>NEG Prenez donc garde à vous-mêmes, et à tout le troupeau sur lequel le Saint-Esprit vous a établis évêques, pour paître l’Eglise de Dieu, qu’il s’est acquise par son propre sang.</a:t>
            </a:r>
          </a:p>
          <a:p>
            <a:r>
              <a:rPr lang="fr-FR" dirty="0" smtClean="0"/>
              <a:t>TOB Prenez soin de vous-mêmes et de tout le troupeau dont l’Esprit Saint vous a établis les gardiens, soyez les bergers de l’Eglise de Dieu, qu’il s’est acquise par son propre sang.</a:t>
            </a:r>
          </a:p>
          <a:p>
            <a:r>
              <a:rPr lang="fr-FR" dirty="0" smtClean="0"/>
              <a:t>COL Prenez donc garde à vous-mêmes et à tout le troupeau au sein duquel le Saint-Esprit vous a établis évêques, pour faire paître l’Église de Dieu qu’il s’est acquise par son propre sang.</a:t>
            </a:r>
          </a:p>
          <a:p>
            <a:r>
              <a:rPr lang="fr-FR" dirty="0" smtClean="0"/>
              <a:t>BFC Veillez sur vous-mêmes et sur tout le troupeau que le Saint-Esprit a remis à votre garde. Prenez soin de l’Église que Dieu s’est acquise par la mort de son propre Fils.</a:t>
            </a:r>
          </a:p>
          <a:p>
            <a:r>
              <a:rPr lang="fr-FR" dirty="0" smtClean="0"/>
              <a:t>JER "Soyez attentifs à vous-mêmes, et à tout le troupeau dont l’Esprit Saint vous a établis gardiens pour paître l’Église de Dieu, qu’il s’est acquise par le sang de son propre fils.</a:t>
            </a:r>
          </a:p>
          <a:p>
            <a:r>
              <a:rPr lang="fr-FR" dirty="0" smtClean="0"/>
              <a:t>OST Prenez donc garde à vous-mêmes, et à tout le troupeau sur lequel le Saint-Esprit vous a établis évêques, pour paître l’Église de Dieu, qu’il a acquise par son propre sang.</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77</a:t>
            </a:fld>
            <a:endParaRPr lang="fr-FR"/>
          </a:p>
        </p:txBody>
      </p:sp>
    </p:spTree>
    <p:extLst>
      <p:ext uri="{BB962C8B-B14F-4D97-AF65-F5344CB8AC3E}">
        <p14:creationId xmlns:p14="http://schemas.microsoft.com/office/powerpoint/2010/main" val="2879559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L'assemblée, en tant que groupe, n'échappe pas aux lois fondamentales de notre humanité : l'histoire du monde et l'histoire biblique, nous montrent clairement qu'un groupe n'existe jamais sans qu'une autorité, formelle ou informelle, ne se mette en place. Laissez 3 enfants jouer ensemble et en quelques secondes vous saurez qui est le meneur et qui sont les exécutants. Quelqu'un dira : « et s'il y a 2 meneurs ? » La réponse est évidente: ils se disputent ! Nous avons donc uniquement le choix entre une autorité identifiée et une autorité non identifiée, contestable en permanence. Certains diront : « nos assemblées ont toujours marché comme cela et 100 ans après c'est toujours valable ». Accordez moi la grâce de ne pas devoir répondre à cet argument.</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Je crois qu'il est temps, sur ce point, de retourner humblement à l'Ecriture. Nous ne sommes pas sans ressources ni sans enseignements. Nous sommes ici pour les considérer paisiblement et dans l'attitude de cœur qui convient : « parle, Seigneur, car tes serviteurs écoutent »</a:t>
            </a:r>
          </a:p>
          <a:p>
            <a:endParaRPr lang="fr-FR" dirty="0" smtClean="0"/>
          </a:p>
          <a:p>
            <a:r>
              <a:rPr lang="fr-FR" sz="1200" kern="1200" dirty="0" smtClean="0">
                <a:solidFill>
                  <a:schemeClr val="tx1"/>
                </a:solidFill>
                <a:effectLst/>
                <a:latin typeface="+mn-lt"/>
                <a:ea typeface="+mn-ea"/>
                <a:cs typeface="+mn-cs"/>
              </a:rPr>
              <a:t>Derrière la « question des anciens » se cache, à vrai dire, un autre problème dont il faudra un jour aussi parler, celui de</a:t>
            </a:r>
            <a:r>
              <a:rPr lang="fr-FR" sz="1200" b="1" kern="1200" dirty="0" smtClean="0">
                <a:solidFill>
                  <a:schemeClr val="tx1"/>
                </a:solidFill>
                <a:effectLst/>
                <a:latin typeface="+mn-lt"/>
                <a:ea typeface="+mn-ea"/>
                <a:cs typeface="+mn-cs"/>
              </a:rPr>
              <a:t> l'herméneutique et de l'exégèse. </a:t>
            </a:r>
            <a:r>
              <a:rPr lang="fr-FR" sz="1200" kern="1200" dirty="0" smtClean="0">
                <a:solidFill>
                  <a:schemeClr val="tx1"/>
                </a:solidFill>
                <a:effectLst/>
                <a:latin typeface="+mn-lt"/>
                <a:ea typeface="+mn-ea"/>
                <a:cs typeface="+mn-cs"/>
              </a:rPr>
              <a:t>Quelqu'un dira:  "Oh les gros mots! Et si nous en restions simplement à la Bible? " Oui restons-en à la bible! Ces mots et ces notions sont DANS la bible et ce n'est pas le fait de les ignorer qui les rend obsolètes. </a:t>
            </a:r>
            <a:r>
              <a:rPr lang="fr-FR" sz="1200" u="sng" kern="1200" dirty="0" smtClean="0">
                <a:solidFill>
                  <a:schemeClr val="tx1"/>
                </a:solidFill>
                <a:effectLst/>
                <a:latin typeface="+mn-lt"/>
                <a:ea typeface="+mn-ea"/>
                <a:cs typeface="+mn-cs"/>
              </a:rPr>
              <a:t>Ne peut être plus mauvais interprète de la Parole de Dieu que celui qui est convaincu qu'il ne l'interprète pas.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 exemple : Est-il cohérent de dire :</a:t>
            </a:r>
          </a:p>
          <a:p>
            <a:r>
              <a:rPr lang="fr-FR" sz="1200" kern="1200" dirty="0" smtClean="0">
                <a:solidFill>
                  <a:schemeClr val="tx1"/>
                </a:solidFill>
                <a:effectLst/>
                <a:latin typeface="+mn-lt"/>
                <a:ea typeface="+mn-ea"/>
                <a:cs typeface="+mn-cs"/>
              </a:rPr>
              <a:t>"TOUTE écriture est inspirée de Dieu et utile pour enseigner..." (2 Tm 3.16) et de rejeter les versets qui précèdent ? "TOUS ces critères si précis et détaillés pour établir des anciens, n'étaient qu'à l'intention de Tite et ne nous concernent absolument plus ? Paul lui-même s'est élevé contre ces interprétations réductrices et partiales et, dans un contexte à peine différent, il martèlera aux Corinthiens: "Dieu parle entièrement pour nous. Car c'est pour nous que cela est écrit …" (1 Co 9.10)</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78</a:t>
            </a:fld>
            <a:endParaRPr lang="fr-FR"/>
          </a:p>
        </p:txBody>
      </p:sp>
    </p:spTree>
    <p:extLst>
      <p:ext uri="{BB962C8B-B14F-4D97-AF65-F5344CB8AC3E}">
        <p14:creationId xmlns:p14="http://schemas.microsoft.com/office/powerpoint/2010/main" val="510155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Histoire d’Ahmed</a:t>
            </a:r>
            <a:r>
              <a:rPr lang="fr-FR"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Jamais dans la bible les anciens sont inconnus, mais toujours connus, nommés …</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79</a:t>
            </a:fld>
            <a:endParaRPr lang="fr-FR"/>
          </a:p>
        </p:txBody>
      </p:sp>
    </p:spTree>
    <p:extLst>
      <p:ext uri="{BB962C8B-B14F-4D97-AF65-F5344CB8AC3E}">
        <p14:creationId xmlns:p14="http://schemas.microsoft.com/office/powerpoint/2010/main" val="1754234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Cette position ne résout aucunement la « question des anciens » et déplace une responsabilité collective vers une responsabilité individuelle, d'autant plus contestable. </a:t>
            </a:r>
          </a:p>
          <a:p>
            <a:r>
              <a:rPr lang="fr-FR" sz="1200" kern="1200" dirty="0" smtClean="0">
                <a:solidFill>
                  <a:schemeClr val="tx1"/>
                </a:solidFill>
                <a:effectLst/>
                <a:latin typeface="+mn-lt"/>
                <a:ea typeface="+mn-ea"/>
                <a:cs typeface="+mn-cs"/>
              </a:rPr>
              <a:t>Je soulignerai ici deux difficultés:</a:t>
            </a:r>
          </a:p>
          <a:p>
            <a:r>
              <a:rPr lang="fr-FR" sz="1200" kern="1200" dirty="0" smtClean="0">
                <a:solidFill>
                  <a:schemeClr val="tx1"/>
                </a:solidFill>
                <a:effectLst/>
                <a:latin typeface="+mn-lt"/>
                <a:ea typeface="+mn-ea"/>
                <a:cs typeface="+mn-cs"/>
              </a:rPr>
              <a:t>1) Que signifie l'expression « si les assemblées trouvent des frères...» ? Qui, au sein de l'assemblée, va trouver "les véritables anciens" et les reconnaître ? Et les reconnaître avec quelle autorité ?</a:t>
            </a:r>
          </a:p>
          <a:p>
            <a:r>
              <a:rPr lang="fr-FR" sz="1200" kern="1200" dirty="0" smtClean="0">
                <a:solidFill>
                  <a:schemeClr val="tx1"/>
                </a:solidFill>
                <a:effectLst/>
                <a:latin typeface="+mn-lt"/>
                <a:ea typeface="+mn-ea"/>
                <a:cs typeface="+mn-cs"/>
              </a:rPr>
              <a:t>	Tous les frères et sœurs ?  N'est-ce pas irréaliste ?</a:t>
            </a:r>
          </a:p>
          <a:p>
            <a:r>
              <a:rPr lang="fr-FR" sz="1200" kern="1200" dirty="0" smtClean="0">
                <a:solidFill>
                  <a:schemeClr val="tx1"/>
                </a:solidFill>
                <a:effectLst/>
                <a:latin typeface="+mn-lt"/>
                <a:ea typeface="+mn-ea"/>
                <a:cs typeface="+mn-cs"/>
              </a:rPr>
              <a:t>	Une sélection de frères et sœurs? Quels sont les critères de sélection ?</a:t>
            </a:r>
          </a:p>
          <a:p>
            <a:r>
              <a:rPr lang="fr-FR" sz="1200" kern="1200" dirty="0" smtClean="0">
                <a:solidFill>
                  <a:schemeClr val="tx1"/>
                </a:solidFill>
                <a:effectLst/>
                <a:latin typeface="+mn-lt"/>
                <a:ea typeface="+mn-ea"/>
                <a:cs typeface="+mn-cs"/>
              </a:rPr>
              <a:t>	Un comité informel composé de quelques frères de bonne volonté au sein de l'assemblée locale? Où prend-il sa légitimité ?</a:t>
            </a:r>
          </a:p>
          <a:p>
            <a:r>
              <a:rPr lang="fr-FR" sz="1200" kern="1200" dirty="0" smtClean="0">
                <a:solidFill>
                  <a:schemeClr val="tx1"/>
                </a:solidFill>
                <a:effectLst/>
                <a:latin typeface="+mn-lt"/>
                <a:ea typeface="+mn-ea"/>
                <a:cs typeface="+mn-cs"/>
              </a:rPr>
              <a:t>	Un groupe régional de frères connus? Les charges concernent l'assemblée locale !</a:t>
            </a:r>
          </a:p>
          <a:p>
            <a:r>
              <a:rPr lang="fr-FR" sz="1200" kern="1200" dirty="0" smtClean="0">
                <a:solidFill>
                  <a:schemeClr val="tx1"/>
                </a:solidFill>
                <a:effectLst/>
                <a:latin typeface="+mn-lt"/>
                <a:ea typeface="+mn-ea"/>
                <a:cs typeface="+mn-cs"/>
              </a:rPr>
              <a:t>	Des "frères à l'</a:t>
            </a:r>
            <a:r>
              <a:rPr lang="fr-FR" sz="1200" kern="1200" dirty="0" err="1" smtClean="0">
                <a:solidFill>
                  <a:schemeClr val="tx1"/>
                </a:solidFill>
                <a:effectLst/>
                <a:latin typeface="+mn-lt"/>
                <a:ea typeface="+mn-ea"/>
                <a:cs typeface="+mn-cs"/>
              </a:rPr>
              <a:t>oeuvre</a:t>
            </a:r>
            <a:r>
              <a:rPr lang="fr-FR" sz="1200" kern="1200" dirty="0" smtClean="0">
                <a:solidFill>
                  <a:schemeClr val="tx1"/>
                </a:solidFill>
                <a:effectLst/>
                <a:latin typeface="+mn-lt"/>
                <a:ea typeface="+mn-ea"/>
                <a:cs typeface="+mn-cs"/>
              </a:rPr>
              <a:t>" connus et appréciés? Des apôtres Paul en devenir ?</a:t>
            </a:r>
          </a:p>
          <a:p>
            <a:r>
              <a:rPr lang="fr-FR" sz="1200" kern="1200" dirty="0" smtClean="0">
                <a:solidFill>
                  <a:schemeClr val="tx1"/>
                </a:solidFill>
                <a:effectLst/>
                <a:latin typeface="+mn-lt"/>
                <a:ea typeface="+mn-ea"/>
                <a:cs typeface="+mn-cs"/>
              </a:rPr>
              <a:t>	Un individu qui aura cette conviction alors que d'autres auront une conviction différente?</a:t>
            </a:r>
          </a:p>
          <a:p>
            <a:r>
              <a:rPr lang="fr-FR" sz="1200" kern="1200" dirty="0" smtClean="0">
                <a:solidFill>
                  <a:schemeClr val="tx1"/>
                </a:solidFill>
                <a:effectLst/>
                <a:latin typeface="+mn-lt"/>
                <a:ea typeface="+mn-ea"/>
                <a:cs typeface="+mn-cs"/>
              </a:rPr>
              <a:t>En clair cette position rencontre les mêmes difficultés que connaître, nommer, ou désigner des anciens. </a:t>
            </a:r>
          </a:p>
          <a:p>
            <a:r>
              <a:rPr lang="fr-FR" sz="1200" kern="1200" dirty="0" smtClean="0">
                <a:solidFill>
                  <a:schemeClr val="tx1"/>
                </a:solidFill>
                <a:effectLst/>
                <a:latin typeface="+mn-lt"/>
                <a:ea typeface="+mn-ea"/>
                <a:cs typeface="+mn-cs"/>
              </a:rPr>
              <a:t>Si ces frères sont RECONNUS par TOUTE l'assemblée locale, ils sont donc des frères CONNUS de TOUS comme anciens. Où est dorénavant le problème ? Seulement de DIRE qu'ils sont anciens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80</a:t>
            </a:fld>
            <a:endParaRPr lang="fr-FR"/>
          </a:p>
        </p:txBody>
      </p:sp>
    </p:spTree>
    <p:extLst>
      <p:ext uri="{BB962C8B-B14F-4D97-AF65-F5344CB8AC3E}">
        <p14:creationId xmlns:p14="http://schemas.microsoft.com/office/powerpoint/2010/main" val="1754234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Histoire d’Ahmed</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81</a:t>
            </a:fld>
            <a:endParaRPr lang="fr-FR"/>
          </a:p>
        </p:txBody>
      </p:sp>
    </p:spTree>
    <p:extLst>
      <p:ext uri="{BB962C8B-B14F-4D97-AF65-F5344CB8AC3E}">
        <p14:creationId xmlns:p14="http://schemas.microsoft.com/office/powerpoint/2010/main" val="1754234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verset s’applique plus généralement aux ouvriers dans l’œuvre du Seigneur mais nous apprenons que se sont ceux là qui sont</a:t>
            </a:r>
            <a:r>
              <a:rPr lang="fr-FR" baseline="0" dirty="0" smtClean="0"/>
              <a:t> à la tête </a:t>
            </a:r>
            <a:r>
              <a:rPr lang="fr-FR" baseline="0" dirty="0" err="1" smtClean="0"/>
              <a:t>dasn</a:t>
            </a:r>
            <a:r>
              <a:rPr lang="fr-FR" baseline="0" dirty="0" smtClean="0"/>
              <a:t> </a:t>
            </a:r>
            <a:r>
              <a:rPr lang="fr-FR" baseline="0" dirty="0" err="1" smtClean="0"/>
              <a:t>uen</a:t>
            </a:r>
            <a:r>
              <a:rPr lang="fr-FR" baseline="0" dirty="0" smtClean="0"/>
              <a:t> assemblée.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82</a:t>
            </a:fld>
            <a:endParaRPr lang="fr-FR"/>
          </a:p>
        </p:txBody>
      </p:sp>
    </p:spTree>
    <p:extLst>
      <p:ext uri="{BB962C8B-B14F-4D97-AF65-F5344CB8AC3E}">
        <p14:creationId xmlns:p14="http://schemas.microsoft.com/office/powerpoint/2010/main" val="62392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tu remplis</a:t>
            </a:r>
            <a:r>
              <a:rPr lang="fr-FR" baseline="0" dirty="0" smtClean="0"/>
              <a:t> un de ces critères … oublie!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14</a:t>
            </a:fld>
            <a:endParaRPr lang="fr-FR"/>
          </a:p>
        </p:txBody>
      </p:sp>
    </p:spTree>
    <p:extLst>
      <p:ext uri="{BB962C8B-B14F-4D97-AF65-F5344CB8AC3E}">
        <p14:creationId xmlns:p14="http://schemas.microsoft.com/office/powerpoint/2010/main" val="2136941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Histoire d’Ahmed</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83</a:t>
            </a:fld>
            <a:endParaRPr lang="fr-FR"/>
          </a:p>
        </p:txBody>
      </p:sp>
    </p:spTree>
    <p:extLst>
      <p:ext uri="{BB962C8B-B14F-4D97-AF65-F5344CB8AC3E}">
        <p14:creationId xmlns:p14="http://schemas.microsoft.com/office/powerpoint/2010/main" val="1754234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S 8.4  Et tous les anciens d’Israël s’assemblèrent et vinrent vers Samuel, à Rama;</a:t>
            </a:r>
          </a:p>
          <a:p>
            <a:r>
              <a:rPr lang="fr-FR" dirty="0" smtClean="0"/>
              <a:t> 5 et ils lui dirent: Voici, tu es vieux, et tes fils ne marchent pas dans tes voies; maintenant, établis sur nous un roi pour nous juger, comme toutes les nations.</a:t>
            </a:r>
          </a:p>
          <a:p>
            <a:r>
              <a:rPr lang="fr-FR" dirty="0" smtClean="0"/>
              <a:t> 6 Et la chose fut mauvaise aux yeux de Samuel, qu’ils eussent dit: Donne-nous un roi pour nous juger. Et Samuel pria l’Éternel.</a:t>
            </a:r>
          </a:p>
          <a:p>
            <a:r>
              <a:rPr lang="fr-FR" dirty="0" smtClean="0"/>
              <a:t> 7 Et l’Éternel dit à Samuel: Écoute la voix du peuple en tout ce qu’ils te disent; car ce n’est pas toi qu’ils ont rejeté, mais c’est moi qu’ils ont rejeté, afin que je ne règne pas sur eux.</a:t>
            </a:r>
          </a:p>
          <a:p>
            <a:endParaRPr lang="fr-FR" dirty="0" smtClean="0"/>
          </a:p>
          <a:p>
            <a:endParaRPr lang="fr-FR" dirty="0" smtClean="0"/>
          </a:p>
          <a:p>
            <a:endParaRPr lang="fr-FR" dirty="0" smtClean="0"/>
          </a:p>
          <a:p>
            <a:endParaRPr lang="fr-FR" dirty="0" smtClean="0"/>
          </a:p>
          <a:p>
            <a:r>
              <a:rPr lang="fr-FR" dirty="0" smtClean="0"/>
              <a:t>5500 </a:t>
            </a:r>
            <a:r>
              <a:rPr lang="fr-FR" dirty="0" err="1" smtClean="0"/>
              <a:t>cheirotoneo</a:t>
            </a:r>
            <a:r>
              <a:rPr lang="fr-FR" dirty="0" smtClean="0"/>
              <a:t> (khi-rot-on-eh'-o)</a:t>
            </a:r>
          </a:p>
          <a:p>
            <a:r>
              <a:rPr lang="fr-FR" dirty="0" smtClean="0"/>
              <a:t>vient d'un comparatif de 5495 et </a:t>
            </a:r>
            <a:r>
              <a:rPr lang="fr-FR" dirty="0" err="1" smtClean="0"/>
              <a:t>teino</a:t>
            </a:r>
            <a:r>
              <a:rPr lang="fr-FR" dirty="0" smtClean="0"/>
              <a:t> (étendre); TDNT - 9:437,1309; v</a:t>
            </a:r>
          </a:p>
          <a:p>
            <a:r>
              <a:rPr lang="fr-FR" dirty="0" smtClean="0"/>
              <a:t>LSG - faire nommer 1, être choisi 1, non traduit 2 ; 4</a:t>
            </a:r>
          </a:p>
          <a:p>
            <a:r>
              <a:rPr lang="fr-FR" dirty="0" smtClean="0"/>
              <a:t>1) voter en élevant la main</a:t>
            </a:r>
          </a:p>
          <a:p>
            <a:r>
              <a:rPr lang="fr-FR" dirty="0" smtClean="0"/>
              <a:t>2) nommer ou désigner par vote: quelqu'un qui doit avoir la charge</a:t>
            </a:r>
          </a:p>
          <a:p>
            <a:r>
              <a:rPr lang="fr-FR" dirty="0" smtClean="0"/>
              <a:t>   d'une fonction ou d'un service</a:t>
            </a:r>
          </a:p>
          <a:p>
            <a:r>
              <a:rPr lang="fr-FR" dirty="0" smtClean="0"/>
              <a:t>3) élire, nommer, désigner</a:t>
            </a:r>
          </a:p>
          <a:p>
            <a:endParaRPr lang="fr-FR" b="1" dirty="0" smtClean="0"/>
          </a:p>
          <a:p>
            <a:r>
              <a:rPr lang="fr-FR" b="1" dirty="0" smtClean="0"/>
              <a:t>NEG</a:t>
            </a:r>
            <a:r>
              <a:rPr lang="fr-FR" dirty="0" smtClean="0"/>
              <a:t> Ils DÉSIGNÈRENT des anciens dans chaque Eglise, et, après avoir prié et jeûné, ils les recommandèrent au Seigneur, en qui ils avaient cru.</a:t>
            </a:r>
          </a:p>
          <a:p>
            <a:r>
              <a:rPr lang="fr-FR" b="1" dirty="0" smtClean="0"/>
              <a:t>TOB</a:t>
            </a:r>
            <a:r>
              <a:rPr lang="fr-FR" dirty="0" smtClean="0"/>
              <a:t> Dans chaque Eglise ils leur DÉSIGNÈRENT des anciens, firent des prières accompagnées de jeûne et les confièrent au Seigneur en qui ils avaient mis leur foi.</a:t>
            </a:r>
          </a:p>
          <a:p>
            <a:r>
              <a:rPr lang="fr-FR" b="1" dirty="0" smtClean="0"/>
              <a:t>Colombe</a:t>
            </a:r>
            <a:r>
              <a:rPr lang="fr-FR" dirty="0" smtClean="0"/>
              <a:t> Ils FIRENT NOMMER pour eux des anciens dans chaque Église, et, après avoir prié et jeûné, ils les recommandèrent au Seigneur en qui ils avaient cru.</a:t>
            </a:r>
          </a:p>
          <a:p>
            <a:r>
              <a:rPr lang="fr-FR" b="1" dirty="0" smtClean="0"/>
              <a:t>Français Courant </a:t>
            </a:r>
            <a:r>
              <a:rPr lang="fr-FR" dirty="0" smtClean="0"/>
              <a:t>Dans chaque Église, ils leur DÉSIGNÈRENT des anciens et, après avoir jeûné et prié, ils les recommandèrent au Seigneur en qui ils avaient cru.</a:t>
            </a:r>
          </a:p>
          <a:p>
            <a:r>
              <a:rPr lang="fr-FR" b="1" dirty="0" smtClean="0"/>
              <a:t>Jérusalem </a:t>
            </a:r>
            <a:r>
              <a:rPr lang="fr-FR" dirty="0" smtClean="0"/>
              <a:t>Ils leur DÉSIGNÈRENT des anciens dans chaque Église, et, après avoir fait des prières accompagnées de jeûne, ils les confièrent au Seigneur en qui ils avaient mis leur foi.</a:t>
            </a:r>
          </a:p>
          <a:p>
            <a:r>
              <a:rPr lang="fr-FR" b="1" dirty="0" err="1" smtClean="0"/>
              <a:t>Ostervald</a:t>
            </a:r>
            <a:r>
              <a:rPr lang="fr-FR" dirty="0" smtClean="0"/>
              <a:t> Et après avoir prié et jeûné, ils ÉTABLIRENT des anciens dans chaque Église, et les recommandèrent au Seigneur, en qui ils avaient cru.</a:t>
            </a: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84</a:t>
            </a:fld>
            <a:endParaRPr lang="fr-FR"/>
          </a:p>
        </p:txBody>
      </p:sp>
    </p:spTree>
    <p:extLst>
      <p:ext uri="{BB962C8B-B14F-4D97-AF65-F5344CB8AC3E}">
        <p14:creationId xmlns:p14="http://schemas.microsoft.com/office/powerpoint/2010/main" val="1754234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85</a:t>
            </a:fld>
            <a:endParaRPr lang="fr-FR"/>
          </a:p>
        </p:txBody>
      </p:sp>
    </p:spTree>
    <p:extLst>
      <p:ext uri="{BB962C8B-B14F-4D97-AF65-F5344CB8AC3E}">
        <p14:creationId xmlns:p14="http://schemas.microsoft.com/office/powerpoint/2010/main" val="25398388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86</a:t>
            </a:fld>
            <a:endParaRPr lang="fr-FR"/>
          </a:p>
        </p:txBody>
      </p:sp>
    </p:spTree>
    <p:extLst>
      <p:ext uri="{BB962C8B-B14F-4D97-AF65-F5344CB8AC3E}">
        <p14:creationId xmlns:p14="http://schemas.microsoft.com/office/powerpoint/2010/main" val="40767796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si nous prenions les choses à l’envers …</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88</a:t>
            </a:fld>
            <a:endParaRPr lang="fr-FR"/>
          </a:p>
        </p:txBody>
      </p:sp>
    </p:spTree>
    <p:extLst>
      <p:ext uri="{BB962C8B-B14F-4D97-AF65-F5344CB8AC3E}">
        <p14:creationId xmlns:p14="http://schemas.microsoft.com/office/powerpoint/2010/main" val="2001651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89</a:t>
            </a:fld>
            <a:endParaRPr lang="fr-FR"/>
          </a:p>
        </p:txBody>
      </p:sp>
    </p:spTree>
    <p:extLst>
      <p:ext uri="{BB962C8B-B14F-4D97-AF65-F5344CB8AC3E}">
        <p14:creationId xmlns:p14="http://schemas.microsoft.com/office/powerpoint/2010/main" val="2001651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90</a:t>
            </a:fld>
            <a:endParaRPr lang="fr-FR"/>
          </a:p>
        </p:txBody>
      </p:sp>
    </p:spTree>
    <p:extLst>
      <p:ext uri="{BB962C8B-B14F-4D97-AF65-F5344CB8AC3E}">
        <p14:creationId xmlns:p14="http://schemas.microsoft.com/office/powerpoint/2010/main" val="2001651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91</a:t>
            </a:fld>
            <a:endParaRPr lang="fr-FR"/>
          </a:p>
        </p:txBody>
      </p:sp>
    </p:spTree>
    <p:extLst>
      <p:ext uri="{BB962C8B-B14F-4D97-AF65-F5344CB8AC3E}">
        <p14:creationId xmlns:p14="http://schemas.microsoft.com/office/powerpoint/2010/main" val="20016514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92</a:t>
            </a:fld>
            <a:endParaRPr lang="fr-FR"/>
          </a:p>
        </p:txBody>
      </p:sp>
    </p:spTree>
    <p:extLst>
      <p:ext uri="{BB962C8B-B14F-4D97-AF65-F5344CB8AC3E}">
        <p14:creationId xmlns:p14="http://schemas.microsoft.com/office/powerpoint/2010/main" val="287141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a:p>
            <a:r>
              <a:rPr lang="fr-FR"/>
              <a:t>----- Notes de la réunion (17/04/17 11:20) -----</a:t>
            </a:r>
          </a:p>
          <a:p>
            <a:r>
              <a:rPr lang="fr-FR"/>
              <a:t>$$$$$$$$$$$ capacité à prendre position et à trancher à chaud</a:t>
            </a:r>
          </a:p>
          <a:p>
            <a:r>
              <a:rPr lang="fr-FR"/>
              <a:t>Présider dument.</a:t>
            </a: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93</a:t>
            </a:fld>
            <a:endParaRPr lang="fr-FR"/>
          </a:p>
        </p:txBody>
      </p:sp>
    </p:spTree>
    <p:extLst>
      <p:ext uri="{BB962C8B-B14F-4D97-AF65-F5344CB8AC3E}">
        <p14:creationId xmlns:p14="http://schemas.microsoft.com/office/powerpoint/2010/main" val="28714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dirty="0" smtClean="0"/>
              <a:t>Il concerne tous les peuples de la terre et toutes les civilisations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Dans les sociétés traditionnelles, les vieillards occupent les places les plus hautes de la hiérarchie, et jouent parfois un rôle important dans le règlement des conflits en raison de leur sagesse pratique réelle ou supposée. Le pouvoir des Anciens peut être considérable : cette fonction donne par exemple le droit dans certaines sociétés d'administrer les rites, et le pouvoir politique des vieillards s'exprime par des conseils dont le roi n'est que le </a:t>
            </a:r>
            <a:r>
              <a:rPr lang="fr-FR" dirty="0" err="1" smtClean="0"/>
              <a:t>primus</a:t>
            </a:r>
            <a:r>
              <a:rPr lang="fr-FR" dirty="0" smtClean="0"/>
              <a:t> inter pares (premier parmi les pairs)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Il en était ainsi de la royauté à Rome</a:t>
            </a:r>
            <a:r>
              <a:rPr lang="fr-FR" baseline="0" dirty="0" smtClean="0"/>
              <a:t>. </a:t>
            </a:r>
            <a:r>
              <a:rPr lang="fr-FR" dirty="0" smtClean="0"/>
              <a:t>Ainsi, le mot latin « sénat » vient de </a:t>
            </a:r>
            <a:r>
              <a:rPr lang="fr-FR" dirty="0" err="1" smtClean="0"/>
              <a:t>senex</a:t>
            </a:r>
            <a:r>
              <a:rPr lang="fr-FR" dirty="0" smtClean="0"/>
              <a:t>, vieillard, et seigneur vient de senior ; les Anciens ont également une part importante du pouvoir à Athènes, à Sparte (</a:t>
            </a:r>
            <a:r>
              <a:rPr lang="fr-FR" dirty="0" err="1" smtClean="0"/>
              <a:t>gérousie</a:t>
            </a:r>
            <a:r>
              <a:rPr lang="fr-FR" dirty="0" smtClean="0"/>
              <a:t>). Dans l'ensemble, les anciennes aristocraties sont des gérontocraties.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16</a:t>
            </a:fld>
            <a:endParaRPr lang="fr-FR"/>
          </a:p>
        </p:txBody>
      </p:sp>
    </p:spTree>
    <p:extLst>
      <p:ext uri="{BB962C8B-B14F-4D97-AF65-F5344CB8AC3E}">
        <p14:creationId xmlns:p14="http://schemas.microsoft.com/office/powerpoint/2010/main" val="24236841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Mais l’apôtre Paul c’était l’apôtre Paul!</a:t>
            </a:r>
          </a:p>
          <a:p>
            <a:r>
              <a:rPr lang="fr-FR" dirty="0" smtClean="0"/>
              <a:t>Certes!</a:t>
            </a:r>
          </a:p>
          <a:p>
            <a:r>
              <a:rPr lang="fr-FR" dirty="0" smtClean="0"/>
              <a:t>Mais</a:t>
            </a:r>
            <a:r>
              <a:rPr lang="fr-FR" baseline="0" dirty="0" smtClean="0"/>
              <a:t> il a donné des consignes précises à des personnes qui n’étaient pas apôtres et cela nous concerne!</a:t>
            </a:r>
          </a:p>
          <a:p>
            <a:endParaRPr lang="fr-FR" baseline="0" dirty="0" smtClean="0"/>
          </a:p>
          <a:p>
            <a:pPr marL="171450" indent="-171450">
              <a:buFontTx/>
              <a:buChar char="•"/>
            </a:pPr>
            <a:r>
              <a:rPr lang="fr-FR" baseline="0" dirty="0" smtClean="0"/>
              <a:t>Seuls ceux qui n’ont aucune expérience du terrain contesteront ces affirmations.</a:t>
            </a:r>
          </a:p>
          <a:p>
            <a:pPr marL="171450" indent="-171450">
              <a:buFontTx/>
              <a:buChar char="•"/>
            </a:pPr>
            <a:r>
              <a:rPr lang="fr-FR" baseline="0" dirty="0" smtClean="0"/>
              <a:t>Le meilleur enseignant, rempli du Saint Esprit, ne va pas transformer une personne n’ayant aucune connaissance biblique en un ancien possédant les critères présentés en Timothée et Tite!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94</a:t>
            </a:fld>
            <a:endParaRPr lang="fr-FR"/>
          </a:p>
        </p:txBody>
      </p:sp>
    </p:spTree>
    <p:extLst>
      <p:ext uri="{BB962C8B-B14F-4D97-AF65-F5344CB8AC3E}">
        <p14:creationId xmlns:p14="http://schemas.microsoft.com/office/powerpoint/2010/main" val="14586799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95</a:t>
            </a:fld>
            <a:endParaRPr lang="fr-FR"/>
          </a:p>
        </p:txBody>
      </p:sp>
    </p:spTree>
    <p:extLst>
      <p:ext uri="{BB962C8B-B14F-4D97-AF65-F5344CB8AC3E}">
        <p14:creationId xmlns:p14="http://schemas.microsoft.com/office/powerpoint/2010/main" val="40767796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96</a:t>
            </a:fld>
            <a:endParaRPr lang="fr-FR"/>
          </a:p>
        </p:txBody>
      </p:sp>
    </p:spTree>
    <p:extLst>
      <p:ext uri="{BB962C8B-B14F-4D97-AF65-F5344CB8AC3E}">
        <p14:creationId xmlns:p14="http://schemas.microsoft.com/office/powerpoint/2010/main" val="1458679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certainement</a:t>
            </a:r>
            <a:r>
              <a:rPr lang="fr-FR" baseline="0" dirty="0" smtClean="0"/>
              <a:t> une « généralisation à outrance » mais c’est de la Suisse que m’est venue cette méthode!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97</a:t>
            </a:fld>
            <a:endParaRPr lang="fr-FR"/>
          </a:p>
        </p:txBody>
      </p:sp>
    </p:spTree>
    <p:extLst>
      <p:ext uri="{BB962C8B-B14F-4D97-AF65-F5344CB8AC3E}">
        <p14:creationId xmlns:p14="http://schemas.microsoft.com/office/powerpoint/2010/main" val="14586799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98</a:t>
            </a:fld>
            <a:endParaRPr lang="fr-FR"/>
          </a:p>
        </p:txBody>
      </p:sp>
    </p:spTree>
    <p:extLst>
      <p:ext uri="{BB962C8B-B14F-4D97-AF65-F5344CB8AC3E}">
        <p14:creationId xmlns:p14="http://schemas.microsoft.com/office/powerpoint/2010/main" val="14586799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99</a:t>
            </a:fld>
            <a:endParaRPr lang="fr-FR"/>
          </a:p>
        </p:txBody>
      </p:sp>
    </p:spTree>
    <p:extLst>
      <p:ext uri="{BB962C8B-B14F-4D97-AF65-F5344CB8AC3E}">
        <p14:creationId xmlns:p14="http://schemas.microsoft.com/office/powerpoint/2010/main" val="14586799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100</a:t>
            </a:fld>
            <a:endParaRPr lang="fr-FR"/>
          </a:p>
        </p:txBody>
      </p:sp>
    </p:spTree>
    <p:extLst>
      <p:ext uri="{BB962C8B-B14F-4D97-AF65-F5344CB8AC3E}">
        <p14:creationId xmlns:p14="http://schemas.microsoft.com/office/powerpoint/2010/main" val="40767796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 Notes de la réunion (17/04/17 11:20) -----</a:t>
            </a:r>
          </a:p>
          <a:p>
            <a:r>
              <a:rPr lang="fr-FR" dirty="0"/>
              <a:t>$$$$$$$$$$$$</a:t>
            </a:r>
            <a:r>
              <a:rPr lang="fr-FR" dirty="0" err="1"/>
              <a:t>cà</a:t>
            </a:r>
            <a:r>
              <a:rPr lang="fr-FR" dirty="0"/>
              <a:t> décharge le troupeau /charge</a:t>
            </a:r>
          </a:p>
          <a:p>
            <a:r>
              <a:rPr lang="fr-FR" dirty="0"/>
              <a:t>digne de </a:t>
            </a:r>
            <a:r>
              <a:rPr lang="fr-FR" dirty="0" err="1"/>
              <a:t>confaince</a:t>
            </a:r>
            <a:r>
              <a:rPr lang="fr-FR" dirty="0"/>
              <a:t> (problème des épouses = partage ?</a:t>
            </a: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101</a:t>
            </a:fld>
            <a:endParaRPr lang="fr-FR"/>
          </a:p>
        </p:txBody>
      </p:sp>
    </p:spTree>
    <p:extLst>
      <p:ext uri="{BB962C8B-B14F-4D97-AF65-F5344CB8AC3E}">
        <p14:creationId xmlns:p14="http://schemas.microsoft.com/office/powerpoint/2010/main" val="6905373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a:p>
            <a:r>
              <a:rPr lang="fr-FR"/>
              <a:t>----- Notes de la réunion (17/04/17 11:20) -----</a:t>
            </a:r>
          </a:p>
          <a:p>
            <a:r>
              <a:rPr lang="fr-FR"/>
              <a:t>Déphasage des anciens par rapport àl'assemblée&lt;;&lt; ils ne captent pus le speties voix, le smurmures de la part de personnes qui peuvent paraitre insignifiantes</a:t>
            </a:r>
          </a:p>
          <a:p>
            <a:r>
              <a:rPr lang="fr-FR"/>
              <a:t>Installés dans leur position d'anciens</a:t>
            </a:r>
          </a:p>
          <a:p>
            <a:endParaRPr lang="fr-F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102</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103</a:t>
            </a:fld>
            <a:endParaRPr lang="fr-FR"/>
          </a:p>
        </p:txBody>
      </p:sp>
    </p:spTree>
    <p:extLst>
      <p:ext uri="{BB962C8B-B14F-4D97-AF65-F5344CB8AC3E}">
        <p14:creationId xmlns:p14="http://schemas.microsoft.com/office/powerpoint/2010/main" val="253983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Jud</a:t>
            </a:r>
            <a:r>
              <a:rPr lang="fr-FR" dirty="0" smtClean="0"/>
              <a:t> 21:16 Et les anciens de l’assemblée dirent: Que ferons-nous pour ceux qui restent,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Ru 4:2 Et </a:t>
            </a:r>
            <a:r>
              <a:rPr lang="fr-FR" dirty="0" err="1" smtClean="0"/>
              <a:t>Boaz</a:t>
            </a:r>
            <a:r>
              <a:rPr lang="fr-FR" dirty="0" smtClean="0"/>
              <a:t> prit dix hommes des anciens de la ville, et dit: Asseyez-vous ici. Et ils s’assirent.</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2Ch 34:29 Et le roi envoya, et assembla tous les anciens de Juda et de Jérusalem.</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Eze 27:9 Les anciens de </a:t>
            </a:r>
            <a:r>
              <a:rPr lang="fr-FR" dirty="0" err="1" smtClean="0"/>
              <a:t>Guebal</a:t>
            </a:r>
            <a:r>
              <a:rPr lang="fr-FR" dirty="0" smtClean="0"/>
              <a:t> et ses sages étaient en toi, réparant tes fissures; tous les navires de la mer et leurs marins étaient chez toi, pour faire trafic avec toi</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18</a:t>
            </a:fld>
            <a:endParaRPr lang="fr-FR"/>
          </a:p>
        </p:txBody>
      </p:sp>
    </p:spTree>
    <p:extLst>
      <p:ext uri="{BB962C8B-B14F-4D97-AF65-F5344CB8AC3E}">
        <p14:creationId xmlns:p14="http://schemas.microsoft.com/office/powerpoint/2010/main" val="30546613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Ne traiter que « parmi vous » et « avec eux », le reste est développé dans la diapo suivante.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104</a:t>
            </a:fld>
            <a:endParaRPr lang="fr-FR"/>
          </a:p>
        </p:txBody>
      </p:sp>
    </p:spTree>
    <p:extLst>
      <p:ext uri="{BB962C8B-B14F-4D97-AF65-F5344CB8AC3E}">
        <p14:creationId xmlns:p14="http://schemas.microsoft.com/office/powerpoint/2010/main" val="25958107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 … et ce sera le mot de la fin!</a:t>
            </a: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105</a:t>
            </a:fld>
            <a:endParaRPr lang="fr-FR"/>
          </a:p>
        </p:txBody>
      </p:sp>
    </p:spTree>
    <p:extLst>
      <p:ext uri="{BB962C8B-B14F-4D97-AF65-F5344CB8AC3E}">
        <p14:creationId xmlns:p14="http://schemas.microsoft.com/office/powerpoint/2010/main" val="14570937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106</a:t>
            </a:fld>
            <a:endParaRPr lang="fr-FR"/>
          </a:p>
        </p:txBody>
      </p:sp>
    </p:spTree>
    <p:extLst>
      <p:ext uri="{BB962C8B-B14F-4D97-AF65-F5344CB8AC3E}">
        <p14:creationId xmlns:p14="http://schemas.microsoft.com/office/powerpoint/2010/main" val="14570937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107</a:t>
            </a:fld>
            <a:endParaRPr lang="fr-FR"/>
          </a:p>
        </p:txBody>
      </p:sp>
    </p:spTree>
    <p:extLst>
      <p:ext uri="{BB962C8B-B14F-4D97-AF65-F5344CB8AC3E}">
        <p14:creationId xmlns:p14="http://schemas.microsoft.com/office/powerpoint/2010/main" val="25398388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108</a:t>
            </a:fld>
            <a:endParaRPr lang="fr-FR"/>
          </a:p>
        </p:txBody>
      </p:sp>
    </p:spTree>
    <p:extLst>
      <p:ext uri="{BB962C8B-B14F-4D97-AF65-F5344CB8AC3E}">
        <p14:creationId xmlns:p14="http://schemas.microsoft.com/office/powerpoint/2010/main" val="25398388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L'assemblée, en tant que groupe, n'échappe pas aux lois fondamentales de notre humanité : l'histoire du monde et l'histoire biblique, nous montrent clairement qu'un groupe n'existe jamais sans qu'une autorité, formelle ou informelle, ne se mette en place. Laissez 3 enfants jouer ensemble et en quelques secondes vous saurez qui est le meneur et qui sont les exécutants. Quelqu'un dira : « et s'il y a 2 meneurs ? » La réponse est évidente: ils se disputent ! Nous avons donc uniquement le choix entre une autorité identifiée et une autorité non identifiée, contestable en permanence. Certains diront : « nos assemblées ont toujours marché comme cela et 100 ans après c'est toujours valable ». Accordez moi la grâce de ne pas devoir répondre à cet argument.</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Je crois qu'il est temps, sur ce point, de retourner humblement à l'Ecriture. Nous ne sommes pas sans ressources ni sans enseignements. Nous sommes ici pour les considérer paisiblement et dans l'attitude de cœur qui convient : « parle, Seigneur, car tes serviteurs écoutent »</a:t>
            </a:r>
          </a:p>
          <a:p>
            <a:endParaRPr lang="fr-FR" dirty="0" smtClean="0"/>
          </a:p>
          <a:p>
            <a:r>
              <a:rPr lang="fr-FR" sz="1200" kern="1200" dirty="0" smtClean="0">
                <a:solidFill>
                  <a:schemeClr val="tx1"/>
                </a:solidFill>
                <a:effectLst/>
                <a:latin typeface="+mn-lt"/>
                <a:ea typeface="+mn-ea"/>
                <a:cs typeface="+mn-cs"/>
              </a:rPr>
              <a:t>Derrière la « question des anciens » se cache, à vrai dire, un autre problème dont il faudra un jour aussi parler, celui de</a:t>
            </a:r>
            <a:r>
              <a:rPr lang="fr-FR" sz="1200" b="1" kern="1200" dirty="0" smtClean="0">
                <a:solidFill>
                  <a:schemeClr val="tx1"/>
                </a:solidFill>
                <a:effectLst/>
                <a:latin typeface="+mn-lt"/>
                <a:ea typeface="+mn-ea"/>
                <a:cs typeface="+mn-cs"/>
              </a:rPr>
              <a:t> l'herméneutique et de l'exégèse. </a:t>
            </a:r>
            <a:r>
              <a:rPr lang="fr-FR" sz="1200" kern="1200" dirty="0" smtClean="0">
                <a:solidFill>
                  <a:schemeClr val="tx1"/>
                </a:solidFill>
                <a:effectLst/>
                <a:latin typeface="+mn-lt"/>
                <a:ea typeface="+mn-ea"/>
                <a:cs typeface="+mn-cs"/>
              </a:rPr>
              <a:t>Quelqu'un dira:  "Oh les gros mots! Et si nous en restions simplement à la Bible? " Oui restons-en à la bible! Ces mots et ces notions sont DANS la bible et ce n'est pas le fait de les ignorer qui les rend obsolètes. </a:t>
            </a:r>
            <a:r>
              <a:rPr lang="fr-FR" sz="1200" u="sng" kern="1200" dirty="0" smtClean="0">
                <a:solidFill>
                  <a:schemeClr val="tx1"/>
                </a:solidFill>
                <a:effectLst/>
                <a:latin typeface="+mn-lt"/>
                <a:ea typeface="+mn-ea"/>
                <a:cs typeface="+mn-cs"/>
              </a:rPr>
              <a:t>Ne peut être plus mauvais interprète de la Parole de Dieu que celui qui est convaincu qu'il ne l'interprète pas.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 exemple : Est-il cohérent de dire :</a:t>
            </a:r>
          </a:p>
          <a:p>
            <a:r>
              <a:rPr lang="fr-FR" sz="1200" kern="1200" dirty="0" smtClean="0">
                <a:solidFill>
                  <a:schemeClr val="tx1"/>
                </a:solidFill>
                <a:effectLst/>
                <a:latin typeface="+mn-lt"/>
                <a:ea typeface="+mn-ea"/>
                <a:cs typeface="+mn-cs"/>
              </a:rPr>
              <a:t>"TOUTE écriture est inspirée de Dieu et utile pour enseigner..." (2 Tm 3.16) et de rejeter les versets qui précèdent ? "TOUS ces critères si précis et détaillés pour établir des anciens, n'étaient qu'à l'intention de Tite et ne nous concernent absolument plus ? Paul lui-même s'est élevé contre ces interprétations réductrices et partiales et, dans un contexte à peine différent, il martèlera aux Corinthiens: "Dieu parle entièrement pour nous. Car c'est pour nous que cela est écrit …" (1 Co 9.10)</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109</a:t>
            </a:fld>
            <a:endParaRPr lang="fr-FR"/>
          </a:p>
        </p:txBody>
      </p:sp>
    </p:spTree>
    <p:extLst>
      <p:ext uri="{BB962C8B-B14F-4D97-AF65-F5344CB8AC3E}">
        <p14:creationId xmlns:p14="http://schemas.microsoft.com/office/powerpoint/2010/main" val="5101553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110</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Pour être maire il faut être âgé de 18 ans au moins, la condition d’âge minimum de 21 ans ayant été supprimée par la loi n° 2000-295 du 5 avril 2000. Le maire est en quelque sorte « l’ancien en laïcité » élu à deux scrutins successifs d’ailleurs : élections municipales par les électeurs puis élu par les Conseillers Municipaux comme le premier d’entre eux avec le pompon doré à la ceinture, les adjoints l’ont argenté …</a:t>
            </a:r>
            <a:endParaRPr lang="fr-FR" dirty="0" smtClean="0"/>
          </a:p>
          <a:p>
            <a:endParaRPr lang="fr-FR" dirty="0" smtClean="0"/>
          </a:p>
          <a:p>
            <a:endParaRPr lang="fr-FR" dirty="0" smtClean="0"/>
          </a:p>
          <a:p>
            <a:r>
              <a:rPr lang="fr-FR" dirty="0" smtClean="0"/>
              <a:t>Adolescents </a:t>
            </a:r>
            <a:r>
              <a:rPr lang="fr-FR" b="1" dirty="0" smtClean="0"/>
              <a:t>Quand commence et quand finit l’adolescence ? </a:t>
            </a:r>
          </a:p>
          <a:p>
            <a:r>
              <a:rPr lang="fr-FR" dirty="0" smtClean="0">
                <a:effectLst/>
                <a:hlinkClick r:id="rId3"/>
              </a:rPr>
              <a:t>Partager vos questions et réactions</a:t>
            </a:r>
            <a:r>
              <a:rPr lang="fr-FR" dirty="0" smtClean="0">
                <a:effectLst/>
              </a:rPr>
              <a:t> </a:t>
            </a:r>
          </a:p>
          <a:p>
            <a:r>
              <a:rPr lang="fr-FR" dirty="0" smtClean="0"/>
              <a:t>On parle aujourd’hui de </a:t>
            </a:r>
            <a:r>
              <a:rPr lang="fr-FR" dirty="0" err="1" smtClean="0"/>
              <a:t>pré-adolescence</a:t>
            </a:r>
            <a:r>
              <a:rPr lang="fr-FR" dirty="0" smtClean="0"/>
              <a:t>, d’adolescences de plus en plus précoces, mais aussi de plus en plus longues, qu’en est-il exactement ? Qu’est-ce qui se joue précisément durant l’adolescence de nos enfants ?</a:t>
            </a:r>
          </a:p>
          <a:p>
            <a:endParaRPr lang="fr-FR" dirty="0" smtClean="0"/>
          </a:p>
          <a:p>
            <a:r>
              <a:rPr lang="fr-FR" dirty="0" smtClean="0"/>
              <a:t>Les réponses de la </a:t>
            </a:r>
            <a:r>
              <a:rPr lang="fr-FR" dirty="0" err="1" smtClean="0"/>
              <a:t>pédopyschiatre</a:t>
            </a:r>
            <a:r>
              <a:rPr lang="fr-FR" dirty="0" smtClean="0"/>
              <a:t> Marie-Rose Moro.</a:t>
            </a:r>
          </a:p>
          <a:p>
            <a:r>
              <a:rPr lang="fr-FR" dirty="0" smtClean="0"/>
              <a:t> </a:t>
            </a:r>
          </a:p>
          <a:p>
            <a:r>
              <a:rPr lang="fr-FR" dirty="0" smtClean="0"/>
              <a:t>« L’adolescence n’est pas une notion absolue, c’est une catégorie sociale et anthropologique, que nous définissons notamment par des caractéristiques psychologiques. Elle s’est allongée, modifiée, entre l’époque où nous, parents aujourd’hui, la traversions hier, et l’époque actuelle où nos enfants la traversent.  </a:t>
            </a:r>
          </a:p>
          <a:p>
            <a:r>
              <a:rPr lang="fr-FR" b="1" dirty="0" smtClean="0"/>
              <a:t>Top départ avec la puberté</a:t>
            </a:r>
          </a:p>
          <a:p>
            <a:r>
              <a:rPr lang="fr-FR" dirty="0" smtClean="0"/>
              <a:t>Ainsi, aujourd’hui, dans notre monde occidental, nous voyons des adolescences qui commencent tôt, avec la </a:t>
            </a:r>
            <a:r>
              <a:rPr lang="fr-FR" u="sng" dirty="0" smtClean="0">
                <a:hlinkClick r:id="rId4"/>
              </a:rPr>
              <a:t>puberté</a:t>
            </a:r>
            <a:r>
              <a:rPr lang="fr-FR" dirty="0" smtClean="0"/>
              <a:t>, qui finissent tard, et sont caractérisées par des processus d’autonomisation et d’accession à la sexualité génitale. Nous situons donc leur début autour de 11 ans pour les filles, un peu plus tard pour les garçons, et leur fin, autour de 20 ans, lorsque les adolescents sont suffisamment autonomes psychologiquement et socialement pour participer de manière plus active à la définition de leur propre rôle et de leur propre mission dans la société. </a:t>
            </a:r>
            <a:br>
              <a:rPr lang="fr-FR" dirty="0" smtClean="0"/>
            </a:br>
            <a:r>
              <a:rPr lang="fr-FR" dirty="0" smtClean="0"/>
              <a:t/>
            </a:r>
            <a:br>
              <a:rPr lang="fr-FR" dirty="0" smtClean="0"/>
            </a:br>
            <a:r>
              <a:rPr lang="fr-FR" dirty="0" smtClean="0"/>
              <a:t>La fin de l’adolescence semble s’étirer du fait de la dépendance financière des enfants à l’égard de leurs parents. Ceux qui font des études longues retardent leur envol du nid familial, ceux qui font des études courtes n’arrivent pas non plus s’envoler faute de trouver du travail rapidement. Or la dépendance financière entraîne une dépendance affective : les jeunes cohabitent a</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r>
              <a:rPr lang="fr-FR" dirty="0" smtClean="0"/>
              <a:t>http://</a:t>
            </a:r>
            <a:r>
              <a:rPr lang="fr-FR" dirty="0" err="1" smtClean="0"/>
              <a:t>www.vosquestionsdeparents.fr</a:t>
            </a:r>
            <a:r>
              <a:rPr lang="fr-FR" dirty="0" smtClean="0"/>
              <a:t>/dossier/1389/quand-commence-et-quand-finit-</a:t>
            </a:r>
            <a:r>
              <a:rPr lang="fr-FR" dirty="0" err="1" smtClean="0"/>
              <a:t>ladolescence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111</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Adolescents </a:t>
            </a:r>
            <a:r>
              <a:rPr lang="fr-FR" b="1" dirty="0" smtClean="0"/>
              <a:t>Quand commence et quand finit l’adolescence ? </a:t>
            </a:r>
          </a:p>
          <a:p>
            <a:r>
              <a:rPr lang="fr-FR" dirty="0" smtClean="0">
                <a:effectLst/>
                <a:hlinkClick r:id="rId3"/>
              </a:rPr>
              <a:t>Partager vos questions et réactions</a:t>
            </a:r>
            <a:r>
              <a:rPr lang="fr-FR" dirty="0" smtClean="0">
                <a:effectLst/>
              </a:rPr>
              <a:t> </a:t>
            </a:r>
          </a:p>
          <a:p>
            <a:r>
              <a:rPr lang="fr-FR" dirty="0" smtClean="0"/>
              <a:t>On parle aujourd’hui de </a:t>
            </a:r>
            <a:r>
              <a:rPr lang="fr-FR" dirty="0" err="1" smtClean="0"/>
              <a:t>pré-adolescence</a:t>
            </a:r>
            <a:r>
              <a:rPr lang="fr-FR" dirty="0" smtClean="0"/>
              <a:t>, d’adolescences de plus en plus précoces, mais aussi de plus en plus longues, qu’en est-il exactement ? Qu’est-ce qui se joue précisément durant l’adolescence de nos enfants ? Les réponses de la </a:t>
            </a:r>
            <a:r>
              <a:rPr lang="fr-FR" dirty="0" err="1" smtClean="0"/>
              <a:t>pédopyschiatre</a:t>
            </a:r>
            <a:r>
              <a:rPr lang="fr-FR" dirty="0" smtClean="0"/>
              <a:t> Marie-Rose Moro.</a:t>
            </a:r>
          </a:p>
          <a:p>
            <a:r>
              <a:rPr lang="fr-FR" dirty="0" smtClean="0"/>
              <a:t> </a:t>
            </a:r>
          </a:p>
          <a:p>
            <a:r>
              <a:rPr lang="fr-FR" dirty="0" smtClean="0"/>
              <a:t> </a:t>
            </a:r>
          </a:p>
          <a:p>
            <a:r>
              <a:rPr lang="fr-FR" dirty="0" smtClean="0"/>
              <a:t>« L’adolescence n’est pas une notion absolue, c’est une catégorie sociale et anthropologique, que nous définissons notamment par des caractéristiques psychologiques. Elle s’est allongée, modifiée, entre l’époque où nous, parents aujourd’hui, la traversions hier, et l’époque actuelle où nos enfants la traversent.  </a:t>
            </a:r>
          </a:p>
          <a:p>
            <a:r>
              <a:rPr lang="fr-FR" b="1" dirty="0" smtClean="0"/>
              <a:t>Top départ avec la puberté</a:t>
            </a:r>
          </a:p>
          <a:p>
            <a:r>
              <a:rPr lang="fr-FR" dirty="0" smtClean="0"/>
              <a:t>Ainsi, aujourd’hui, dans notre monde occidental, nous voyons des adolescences qui commencent tôt, avec la </a:t>
            </a:r>
            <a:r>
              <a:rPr lang="fr-FR" u="sng" dirty="0" smtClean="0">
                <a:hlinkClick r:id="rId4"/>
              </a:rPr>
              <a:t>puberté</a:t>
            </a:r>
            <a:r>
              <a:rPr lang="fr-FR" dirty="0" smtClean="0"/>
              <a:t>, qui finissent tard, et sont caractérisées par des processus d’autonomisation et d’accession à la sexualité génitale. Nous situons donc leur début autour de 11 ans pour les filles, un peu plus tard pour les garçons, et leur fin, autour de 20 ans, lorsque les adolescents sont suffisamment autonomes psychologiquement et socialement pour participer de manière plus active à la définition de leur propre rôle et de leur propre mission dans la société. </a:t>
            </a:r>
            <a:br>
              <a:rPr lang="fr-FR" dirty="0" smtClean="0"/>
            </a:br>
            <a:r>
              <a:rPr lang="fr-FR" dirty="0" smtClean="0"/>
              <a:t/>
            </a:r>
            <a:br>
              <a:rPr lang="fr-FR" dirty="0" smtClean="0"/>
            </a:br>
            <a:r>
              <a:rPr lang="fr-FR" dirty="0" smtClean="0"/>
              <a:t>La fin de l’adolescence semble s’étirer du fait de la dépendance financière des enfants à l’égard de leurs parents. Ceux qui font des études longues retardent leur envol du nid familial, ceux qui font des études courtes n’arrivent pas non plus s’envoler faute de trouver du travail rapidement. Or la dépendance financière entraîne une dépendance affective : les jeunes cohabitent a</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r>
              <a:rPr lang="fr-FR" dirty="0" smtClean="0"/>
              <a:t>http://</a:t>
            </a:r>
            <a:r>
              <a:rPr lang="fr-FR" dirty="0" err="1" smtClean="0"/>
              <a:t>www.vosquestionsdeparents.fr</a:t>
            </a:r>
            <a:r>
              <a:rPr lang="fr-FR" dirty="0" smtClean="0"/>
              <a:t>/dossier/1389/quand-commence-et-quand-finit-</a:t>
            </a:r>
            <a:r>
              <a:rPr lang="fr-FR" dirty="0" err="1" smtClean="0"/>
              <a:t>ladolescence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112</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Adolescents </a:t>
            </a:r>
            <a:r>
              <a:rPr lang="fr-FR" b="1" dirty="0" smtClean="0"/>
              <a:t>Quand commence et quand finit l’adolescence ? </a:t>
            </a:r>
          </a:p>
          <a:p>
            <a:r>
              <a:rPr lang="fr-FR" dirty="0" smtClean="0">
                <a:effectLst/>
                <a:hlinkClick r:id="rId3"/>
              </a:rPr>
              <a:t>Partager vos questions et réactions</a:t>
            </a:r>
            <a:r>
              <a:rPr lang="fr-FR" dirty="0" smtClean="0">
                <a:effectLst/>
              </a:rPr>
              <a:t> </a:t>
            </a:r>
          </a:p>
          <a:p>
            <a:r>
              <a:rPr lang="fr-FR" dirty="0" smtClean="0"/>
              <a:t>On parle aujourd’hui de </a:t>
            </a:r>
            <a:r>
              <a:rPr lang="fr-FR" dirty="0" err="1" smtClean="0"/>
              <a:t>pré-adolescence</a:t>
            </a:r>
            <a:r>
              <a:rPr lang="fr-FR" dirty="0" smtClean="0"/>
              <a:t>, d’adolescences de plus en plus précoces, mais aussi de plus en plus longues, qu’en est-il exactement ? Qu’est-ce qui se joue précisément durant l’adolescence de nos enfants ? Les réponses de la </a:t>
            </a:r>
            <a:r>
              <a:rPr lang="fr-FR" dirty="0" err="1" smtClean="0"/>
              <a:t>pédopyschiatre</a:t>
            </a:r>
            <a:r>
              <a:rPr lang="fr-FR" dirty="0" smtClean="0"/>
              <a:t> Marie-Rose Moro.</a:t>
            </a:r>
          </a:p>
          <a:p>
            <a:r>
              <a:rPr lang="fr-FR" dirty="0" smtClean="0"/>
              <a:t> </a:t>
            </a:r>
          </a:p>
          <a:p>
            <a:r>
              <a:rPr lang="fr-FR" dirty="0" smtClean="0"/>
              <a:t> </a:t>
            </a:r>
          </a:p>
          <a:p>
            <a:r>
              <a:rPr lang="fr-FR" dirty="0" smtClean="0"/>
              <a:t>« L’adolescence n’est pas une notion absolue, c’est une catégorie sociale et anthropologique, que nous définissons notamment par des caractéristiques psychologiques. Elle s’est allongée, modifiée, entre l’époque où nous, parents aujourd’hui, la traversions hier, et l’époque actuelle où nos enfants la traversent.  </a:t>
            </a:r>
          </a:p>
          <a:p>
            <a:r>
              <a:rPr lang="fr-FR" b="1" dirty="0" smtClean="0"/>
              <a:t>Top départ avec la puberté</a:t>
            </a:r>
          </a:p>
          <a:p>
            <a:r>
              <a:rPr lang="fr-FR" dirty="0" smtClean="0"/>
              <a:t>Ainsi, aujourd’hui, dans notre monde occidental, nous voyons des adolescences qui commencent tôt, avec la </a:t>
            </a:r>
            <a:r>
              <a:rPr lang="fr-FR" u="sng" dirty="0" smtClean="0">
                <a:hlinkClick r:id="rId4"/>
              </a:rPr>
              <a:t>puberté</a:t>
            </a:r>
            <a:r>
              <a:rPr lang="fr-FR" dirty="0" smtClean="0"/>
              <a:t>, qui finissent tard, et sont caractérisées par des processus d’autonomisation et d’accession à la sexualité génitale. Nous situons donc leur début autour de 11 ans pour les filles, un peu plus tard pour les garçons, et leur fin, autour de 20 ans, lorsque les adolescents sont suffisamment autonomes psychologiquement et socialement pour participer de manière plus active à la définition de leur propre rôle et de leur propre mission dans la société. </a:t>
            </a:r>
            <a:br>
              <a:rPr lang="fr-FR" dirty="0" smtClean="0"/>
            </a:br>
            <a:r>
              <a:rPr lang="fr-FR" dirty="0" smtClean="0"/>
              <a:t/>
            </a:r>
            <a:br>
              <a:rPr lang="fr-FR" dirty="0" smtClean="0"/>
            </a:br>
            <a:r>
              <a:rPr lang="fr-FR" dirty="0" smtClean="0"/>
              <a:t>La fin de l’adolescence semble s’étirer du fait de la dépendance financière des enfants à l’égard de leurs parents. Ceux qui font des études longues retardent leur envol du nid familial, ceux qui font des études courtes n’arrivent pas non plus s’envoler faute de trouver du travail rapidement. Or la dépendance financière entraîne une dépendance affective : les jeunes cohabitent a</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p>
          <a:p>
            <a:r>
              <a:rPr lang="fr-FR" dirty="0" smtClean="0"/>
              <a:t>http://</a:t>
            </a:r>
            <a:r>
              <a:rPr lang="fr-FR" dirty="0" err="1" smtClean="0"/>
              <a:t>www.vosquestionsdeparents.fr</a:t>
            </a:r>
            <a:r>
              <a:rPr lang="fr-FR" dirty="0" smtClean="0"/>
              <a:t>/dossier/1389/quand-commence-et-quand-finit-</a:t>
            </a:r>
            <a:r>
              <a:rPr lang="fr-FR" dirty="0" err="1" smtClean="0"/>
              <a:t>ladolescence</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113</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Jud</a:t>
            </a:r>
            <a:r>
              <a:rPr lang="fr-FR" dirty="0" smtClean="0"/>
              <a:t> 21:16 Et les anciens de l’assemblée dirent: Que ferons-nous pour ceux qui restent,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Ru 4:2 Et </a:t>
            </a:r>
            <a:r>
              <a:rPr lang="fr-FR" dirty="0" err="1" smtClean="0"/>
              <a:t>Boaz</a:t>
            </a:r>
            <a:r>
              <a:rPr lang="fr-FR" dirty="0" smtClean="0"/>
              <a:t> prit dix hommes des anciens de la ville, et dit: Asseyez-vous ici. Et ils s’assirent.</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2Ch 34:29 Et le roi envoya, et assembla tous les anciens de Juda et de Jérusalem.</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Eze 27:9 Les anciens de </a:t>
            </a:r>
            <a:r>
              <a:rPr lang="fr-FR" dirty="0" err="1" smtClean="0"/>
              <a:t>Guebal</a:t>
            </a:r>
            <a:r>
              <a:rPr lang="fr-FR" dirty="0" smtClean="0"/>
              <a:t> et ses sages étaient en toi, réparant tes fissures; tous les navires de la mer et leurs marins étaient chez toi, pour faire trafic avec toi</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19</a:t>
            </a:fld>
            <a:endParaRPr lang="fr-FR"/>
          </a:p>
        </p:txBody>
      </p:sp>
    </p:spTree>
    <p:extLst>
      <p:ext uri="{BB962C8B-B14F-4D97-AF65-F5344CB8AC3E}">
        <p14:creationId xmlns:p14="http://schemas.microsoft.com/office/powerpoint/2010/main" val="30546613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114</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800" dirty="0" smtClean="0"/>
              <a:t> Jo 14.7 J’étais âgé de quarante ans quand Moïse, serviteur de l’Éternel, m’envoya de </a:t>
            </a:r>
            <a:r>
              <a:rPr lang="fr-FR" sz="1800" dirty="0" err="1" smtClean="0"/>
              <a:t>Kadès-Barnéa</a:t>
            </a:r>
            <a:r>
              <a:rPr lang="fr-FR" sz="1800" dirty="0" smtClean="0"/>
              <a:t> pour explorer le pays</a:t>
            </a:r>
          </a:p>
          <a:p>
            <a:r>
              <a:rPr lang="fr-FR" dirty="0" smtClean="0"/>
              <a:t>10 Et maintenant, voici, comme il l’a dit, l’Éternel m’a conservé en vie ces quarante-cinq ans, depuis que l’Éternel a dit cette parole à Moïse, lorsque Israël marchait dans le désert; et maintenant, voici, moi je suis aujourd’hui âgé de quatre-vingt-cinq ans.</a:t>
            </a:r>
          </a:p>
          <a:p>
            <a:r>
              <a:rPr lang="fr-FR" dirty="0" smtClean="0"/>
              <a:t> 11 Je suis encore aujourd’hui fort comme le jour où Moïse m’envoya; telle que ma force était alors, telle ma force est maintenant, pour la guerre, et pour sortir et entrer</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115</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2Co 13:1* C’est ici la troisième fois que je viens à vous: PAR LA BOUCHE DE DEUX OU DE TROIS TÉMOINS TOUTE AFFAIRE SERA ÉTABLIE.</a:t>
            </a:r>
          </a:p>
          <a:p>
            <a:r>
              <a:rPr lang="fr-FR" dirty="0" smtClean="0"/>
              <a:t>1Ti 5:19* Ne reçois pas d’accusation contre un ancien, si ce n’est quand il y a deux ou trois témoins.</a:t>
            </a:r>
          </a:p>
          <a:p>
            <a:r>
              <a:rPr lang="fr-FR" dirty="0" err="1" smtClean="0"/>
              <a:t>Heb</a:t>
            </a:r>
            <a:r>
              <a:rPr lang="fr-FR" dirty="0" smtClean="0"/>
              <a:t> 10:28 Si quelqu’un a méprisé la loi de Moïse, il meurt sans miséricorde sur la déposition de deux ou de trois témoins:</a:t>
            </a:r>
          </a:p>
          <a:p>
            <a:r>
              <a:rPr lang="fr-FR" dirty="0" smtClean="0"/>
              <a:t>1Co 14:29* et que les prophètes parlent, deux ou trois, et que les autres jugent;</a:t>
            </a:r>
          </a:p>
          <a:p>
            <a:r>
              <a:rPr lang="fr-FR" dirty="0" smtClean="0"/>
              <a:t>1Ti 5:19* Ne reçois pas d’accusation contre un ancien, si ce n’est quand il y a deux ou trois témoins.</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116</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117</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118</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lettre de </a:t>
            </a:r>
            <a:r>
              <a:rPr lang="fr-FR" sz="1200" dirty="0" smtClean="0">
                <a:hlinkClick r:id="rId3" tooltip="Alcuin"/>
              </a:rPr>
              <a:t>Alcuin</a:t>
            </a:r>
            <a:r>
              <a:rPr lang="fr-FR" sz="1200" dirty="0" smtClean="0"/>
              <a:t> à </a:t>
            </a:r>
            <a:r>
              <a:rPr lang="fr-FR" sz="1200" dirty="0" smtClean="0">
                <a:hlinkClick r:id="rId4" tooltip="Charlemagne"/>
              </a:rPr>
              <a:t>Charlemagne</a:t>
            </a:r>
            <a:r>
              <a:rPr lang="fr-FR" sz="1200" dirty="0" smtClean="0"/>
              <a:t> en 798</a:t>
            </a:r>
            <a:r>
              <a:rPr lang="fr-FR" sz="1200" baseline="30000" dirty="0" smtClean="0">
                <a:hlinkClick r:id="rId5"/>
              </a:rPr>
              <a:t>1</a:t>
            </a:r>
            <a:endParaRPr lang="fr-FR" dirty="0" smtClean="0"/>
          </a:p>
          <a:p>
            <a:r>
              <a:rPr lang="fr-FR" dirty="0" smtClean="0"/>
              <a:t>C'est en 798 que le moine anglais Alcuin écrit à l’empereur Charlemagne qu’il faut se méfier de la voix du peuple, notamment en ce qui concerne l'élection par acclamation, afin d’éviter l’influence d’une émotion populaire éphémère et de permettre les conditions d’un jugement historique dépassionné4.</a:t>
            </a:r>
          </a:p>
          <a:p>
            <a:endParaRPr lang="fr-FR" dirty="0" smtClean="0"/>
          </a:p>
          <a:p>
            <a:r>
              <a:rPr lang="fr-FR" dirty="0" smtClean="0"/>
              <a:t>Au XVIe siècle, l'opinion de Machiavel est bien différente :</a:t>
            </a:r>
          </a:p>
          <a:p>
            <a:endParaRPr lang="fr-FR" dirty="0" smtClean="0"/>
          </a:p>
          <a:p>
            <a:r>
              <a:rPr lang="fr-FR" dirty="0" smtClean="0"/>
              <a:t>« Ce n’est pas sans raison qu’on dit que la voix du peuple est la voix de Dieu. On voit l’opinion publique pronostiquer les événements d’une manière si merveilleuse, qu’on dirait que le peuple est doué de la faculté occulte de prévoir et les biens et les maux.»</a:t>
            </a:r>
          </a:p>
          <a:p>
            <a:endParaRPr lang="fr-FR" dirty="0" smtClean="0"/>
          </a:p>
          <a:p>
            <a:r>
              <a:rPr lang="fr-FR" dirty="0" smtClean="0"/>
              <a:t>Trois siècles plus tard, Hegel écrit que l’adage est faux si l’on veut dire que l’opinion est le substantiel de l’État.</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119</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120</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121</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122</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123</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Ac</a:t>
            </a:r>
            <a:r>
              <a:rPr lang="fr-FR" dirty="0" smtClean="0"/>
              <a:t> 11.28 Et l’un d’entre eux, nommé </a:t>
            </a:r>
            <a:r>
              <a:rPr lang="fr-FR" dirty="0" err="1" smtClean="0"/>
              <a:t>Agabus</a:t>
            </a:r>
            <a:r>
              <a:rPr lang="fr-FR" dirty="0" smtClean="0"/>
              <a:t>, se leva et déclara par l’Esprit, qu’une grande famine aurait lieu dans toute la terre habitée, laquelle aussi eut lieu sous Claude.</a:t>
            </a:r>
          </a:p>
          <a:p>
            <a:r>
              <a:rPr lang="fr-FR" dirty="0" smtClean="0"/>
              <a:t> 29* Et les disciples, chacun selon ses ressources, déterminèrent d’envoyer quelque chose pour le service des frères qui demeuraient en Judée:</a:t>
            </a:r>
          </a:p>
          <a:p>
            <a:r>
              <a:rPr lang="fr-FR" dirty="0" smtClean="0"/>
              <a:t> 30* ce qu’ils firent aussi, l’envoyant aux anciens par les mains de </a:t>
            </a:r>
            <a:r>
              <a:rPr lang="fr-FR" dirty="0" err="1" smtClean="0"/>
              <a:t>Barnabas</a:t>
            </a:r>
            <a:r>
              <a:rPr lang="fr-FR" dirty="0" smtClean="0"/>
              <a:t> et de Saul.</a:t>
            </a:r>
          </a:p>
          <a:p>
            <a:endParaRPr lang="fr-FR" dirty="0" smtClean="0"/>
          </a:p>
          <a:p>
            <a:r>
              <a:rPr lang="fr-FR" dirty="0" err="1" smtClean="0"/>
              <a:t>Ac</a:t>
            </a:r>
            <a:r>
              <a:rPr lang="fr-FR" dirty="0" smtClean="0"/>
              <a:t> 15:22* Alors il sembla bon aux apôtres et aux anciens, avec toute l’assemblée, de choisir parmi eux des hommes, et de les envoyer à Antioche avec Paul et </a:t>
            </a:r>
            <a:r>
              <a:rPr lang="fr-FR" dirty="0" err="1" smtClean="0"/>
              <a:t>Barnabas</a:t>
            </a:r>
            <a:r>
              <a:rPr lang="fr-FR" dirty="0" smtClean="0"/>
              <a:t>: savoir Judas appelé </a:t>
            </a:r>
            <a:r>
              <a:rPr lang="fr-FR" dirty="0" err="1" smtClean="0"/>
              <a:t>Barsabbas</a:t>
            </a:r>
            <a:r>
              <a:rPr lang="fr-FR" dirty="0" smtClean="0"/>
              <a:t>, et </a:t>
            </a:r>
            <a:r>
              <a:rPr lang="fr-FR" dirty="0" err="1" smtClean="0"/>
              <a:t>Silas</a:t>
            </a:r>
            <a:r>
              <a:rPr lang="fr-FR" dirty="0" smtClean="0"/>
              <a:t>, hommes d’entre ceux qui tenaient la première place parmi les frères.:23* Et ils écrivirent par leur main en ces termes: Les apôtres et les anciens et les frères, aux frères d’entre les nations qui sont à Antioche et en Syrie et en Cilicie: Salut!</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21</a:t>
            </a:fld>
            <a:endParaRPr lang="fr-FR"/>
          </a:p>
        </p:txBody>
      </p:sp>
    </p:spTree>
    <p:extLst>
      <p:ext uri="{BB962C8B-B14F-4D97-AF65-F5344CB8AC3E}">
        <p14:creationId xmlns:p14="http://schemas.microsoft.com/office/powerpoint/2010/main" val="24760856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1 Tm 3.4 (GNT) : </a:t>
            </a:r>
            <a:r>
              <a:rPr lang="fr-FR" sz="1200" dirty="0" smtClean="0">
                <a:solidFill>
                  <a:srgbClr val="FFFF00"/>
                </a:solidFill>
              </a:rPr>
              <a:t>« la propre maison, bien gouvernant »</a:t>
            </a:r>
            <a:r>
              <a:rPr lang="fr-FR" sz="1200" dirty="0" smtClean="0"/>
              <a:t>. En grec la maison embrasse tout ce qui est sous l’autorité du chef de maison Cf. </a:t>
            </a:r>
            <a:r>
              <a:rPr lang="fr-FR" sz="1200" dirty="0" smtClean="0">
                <a:solidFill>
                  <a:srgbClr val="FFFF00"/>
                </a:solidFill>
              </a:rPr>
              <a:t>« Moi et ma maison nous servirons l’Eternel »</a:t>
            </a:r>
            <a:r>
              <a:rPr lang="fr-FR" sz="1200" dirty="0" smtClean="0"/>
              <a:t> (Jos 24.15</a:t>
            </a:r>
          </a:p>
          <a:p>
            <a:endParaRPr lang="fr-FR"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De même, que les </a:t>
            </a:r>
            <a:r>
              <a:rPr lang="fr-FR" sz="1200" dirty="0" smtClean="0">
                <a:solidFill>
                  <a:srgbClr val="FFFF00"/>
                </a:solidFill>
              </a:rPr>
              <a:t>femmes âgées </a:t>
            </a:r>
            <a:r>
              <a:rPr lang="fr-FR" sz="1200" dirty="0" smtClean="0"/>
              <a:t>soient, dans toute leur manière d’être, comme il convient à de saintes femmes, -ni médisantes, ni asservies à beaucoup de vin, enseignant de bonnes choses, afin qu’elles instruisent les jeunes femmes à aimer leurs maris, à aimer leurs enfants, à être sages, pures, occupées des soins de la maison, bonnes, soumises à leurs propres maris, afin que la parole de Dieu ne soit pas blasphémée.</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124</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125</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Les parents sont responsables de l’éducation qu’ils donnent mais pas directement de la conversion de leurs enfants. </a:t>
            </a:r>
            <a:endParaRPr lang="fr-FR" dirty="0" smtClean="0"/>
          </a:p>
          <a:p>
            <a:endParaRPr lang="fr-FR" dirty="0" smtClean="0"/>
          </a:p>
          <a:p>
            <a:r>
              <a:rPr lang="fr-FR" dirty="0" smtClean="0"/>
              <a:t>Que la non conversion des enfants soit une interpellation douloureuse: c’est certain.</a:t>
            </a:r>
          </a:p>
          <a:p>
            <a:r>
              <a:rPr lang="fr-FR" dirty="0" smtClean="0"/>
              <a:t>Que ces parents</a:t>
            </a:r>
            <a:r>
              <a:rPr lang="fr-FR" baseline="0" dirty="0" smtClean="0"/>
              <a:t> portent </a:t>
            </a:r>
            <a:r>
              <a:rPr lang="fr-FR" dirty="0" smtClean="0"/>
              <a:t>une culpabilité (car il y a toujours des fautes d’éducation) est légitime</a:t>
            </a:r>
          </a:p>
          <a:p>
            <a:r>
              <a:rPr lang="fr-FR" dirty="0" smtClean="0"/>
              <a:t>Bien que la souffrance les accompagnera probablement toujours,</a:t>
            </a:r>
            <a:r>
              <a:rPr lang="fr-FR" baseline="0" dirty="0" smtClean="0"/>
              <a:t> ils doivent être libérés de la culpabilité, même s’il y a eu un manquement caractérisé. </a:t>
            </a:r>
          </a:p>
          <a:p>
            <a:r>
              <a:rPr lang="fr-FR" baseline="0" dirty="0" smtClean="0"/>
              <a:t>Si le manquement caractérisé a eu lieu pendant que les enfants étaient au foyer, ce frère n’est – dans le principe – pas apte à conduire l’assemblée. Néanmoins une prise de conscience profonde et une humiliation réelle peuvent, au contraire, le qualifier pour « mettre en garde «  les autres. Dans tous les cas il devra le faire avec une grande humilité.</a:t>
            </a:r>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126</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
            </a:r>
            <a:r>
              <a:rPr lang="fr-FR" baseline="0" dirty="0" smtClean="0"/>
              <a:t> Ces frères n’ont pas pour autant de pouvoir décisionnel mais peuvent avoir un travail pastoral ou doctoral utile </a:t>
            </a:r>
            <a:r>
              <a:rPr lang="fr-FR" baseline="0" dirty="0" err="1" smtClean="0"/>
              <a:t>aurprès</a:t>
            </a:r>
            <a:r>
              <a:rPr lang="fr-FR" baseline="0" dirty="0" smtClean="0"/>
              <a:t> des uns et des autres (On passe de la charge locale à  l’exercice d’un don pour le corps)</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127</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 19:32 Tu te lèveras devant les cheveux blancs, et tu honoreras la personne du vieillard, et tu craindras ton Dieu. Moi, je suis l’Éternel.</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1Sa 12:23 Quant à moi aussi, loin de moi que je pèche contre l’Éternel, que je cesse de prier pour vous; mais je vous enseignerai le bon et le droit chemin.</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L’esprit du monde: Es 3:5 et le peuple sera opprimé, l’homme par l’homme, et chacun par son voisin; le jeune garçon usera d’insolence contre le vieillard, et l’homme de néant contre l’homme honorable.</a:t>
            </a:r>
          </a:p>
          <a:p>
            <a:pPr algn="l"/>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Ps 71:18 Et aussi, jusqu’à la vieillesse et aux cheveux blancs, ô Dieu! ne m’abandonne pas, jusqu’à ce que j’annonce ton bras à cette génération, ta puissance à tous ceux qui viendront.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Dieu se plait à honorer les serviteurs fidèles: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Josué:</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14.11 Je suis encore aujourd’hui fort comme le jour où Moïse m’envoya; telle que ma force était alors, telle ma force est maintenant, pour la guerre, et pour sortir et entrer.</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Moïse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Dt</a:t>
            </a:r>
            <a:r>
              <a:rPr lang="fr-FR" dirty="0" smtClean="0"/>
              <a:t> 34.7 Et Moïse était âgé de cent vingt ans quand il mourut; son </a:t>
            </a:r>
            <a:r>
              <a:rPr lang="fr-FR" dirty="0" err="1" smtClean="0"/>
              <a:t>oeil</a:t>
            </a:r>
            <a:r>
              <a:rPr lang="fr-FR" dirty="0" smtClean="0"/>
              <a:t> n’était pas affaibli, et sa vigueur ne s’en était pas allée.</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ndParaRPr>
          </a:p>
          <a:p>
            <a:pPr algn="l"/>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128</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4166 </a:t>
            </a:r>
            <a:r>
              <a:rPr lang="fr-FR" dirty="0" err="1" smtClean="0"/>
              <a:t>poimen</a:t>
            </a:r>
            <a:endParaRPr lang="fr-FR" dirty="0" smtClean="0"/>
          </a:p>
          <a:p>
            <a:r>
              <a:rPr lang="fr-FR" dirty="0" smtClean="0"/>
              <a:t>Mt 9:36* Voyant la foule, il fut ému de compassion pour elle, parce qu’elle était languissante et abattue, comme des brebis qui n’ont point de berger.</a:t>
            </a:r>
          </a:p>
          <a:p>
            <a:r>
              <a:rPr lang="fr-FR" dirty="0" smtClean="0"/>
              <a:t>Mt 25:32* Toutes les nations seront assemblées devant lui. Il séparera les uns d’avec les autres, comme le berger sépare les brebis d’avec les boucs;</a:t>
            </a:r>
          </a:p>
          <a:p>
            <a:r>
              <a:rPr lang="fr-FR" dirty="0" smtClean="0"/>
              <a:t>Mt 26:31* Alors Jésus leur dit: Je serai pour vous tous, cette nuit, une occasion de chute; car il est écrit: Je frapperai le berger, et les brebis du troupeau seront dispersées.</a:t>
            </a:r>
          </a:p>
          <a:p>
            <a:r>
              <a:rPr lang="fr-FR" dirty="0" smtClean="0"/>
              <a:t>Mr 6:34* Quand il sortit de la barque, Jésus vit une grande foule, et fut ému de compassion pour eux, parce qu’ils étaient comme des brebis qui n’ont point de berger; et il se mit à leur enseigner beaucoup de choses.</a:t>
            </a:r>
          </a:p>
          <a:p>
            <a:r>
              <a:rPr lang="fr-FR" dirty="0" smtClean="0"/>
              <a:t>Mr 14:27* Jésus leur dit: Vous serez tous scandalisés; car il est écrit: Je frapperai le berger, et les brebis seront dispersées.</a:t>
            </a:r>
          </a:p>
          <a:p>
            <a:r>
              <a:rPr lang="fr-FR" dirty="0" smtClean="0"/>
              <a:t>Lu 2:8* Il y avait, dans cette même contrée, des bergers qui passaient dans les champs les veilles de la nuit pour garder leurs troupeaux.</a:t>
            </a:r>
          </a:p>
          <a:p>
            <a:r>
              <a:rPr lang="fr-FR" dirty="0" smtClean="0"/>
              <a:t>Lu 2:15* Lorsque les anges les eurent quittés pour retourner au ciel, les bergers se dirent les uns aux autres: Allons jusqu’à </a:t>
            </a:r>
            <a:r>
              <a:rPr lang="fr-FR" dirty="0" err="1" smtClean="0"/>
              <a:t>Bethléhem</a:t>
            </a:r>
            <a:r>
              <a:rPr lang="fr-FR" dirty="0" smtClean="0"/>
              <a:t>, et voyons ce qui est arrivé, ce que le Seigneur nous a fait connaître.</a:t>
            </a:r>
          </a:p>
          <a:p>
            <a:r>
              <a:rPr lang="fr-FR" dirty="0" smtClean="0"/>
              <a:t>Lu 2:18 Tous ceux qui les entendirent furent dans l’étonnement de ce que leur disaient les bergers.</a:t>
            </a:r>
          </a:p>
          <a:p>
            <a:r>
              <a:rPr lang="fr-FR" dirty="0" smtClean="0"/>
              <a:t>Lu 2:20* Et les bergers s’en retournèrent, glorifiant et louant Dieu pour tout ce qu’ils avaient entendu et vu, et qui était conforme à ce qui leur avait été annoncé.</a:t>
            </a:r>
          </a:p>
          <a:p>
            <a:r>
              <a:rPr lang="fr-FR" dirty="0" err="1" smtClean="0"/>
              <a:t>Joh</a:t>
            </a:r>
            <a:r>
              <a:rPr lang="fr-FR" dirty="0" smtClean="0"/>
              <a:t> 10:2* Mais celui qui entre par la porte est le berger des brebis.</a:t>
            </a:r>
          </a:p>
          <a:p>
            <a:r>
              <a:rPr lang="fr-FR" dirty="0" err="1" smtClean="0"/>
              <a:t>Joh</a:t>
            </a:r>
            <a:r>
              <a:rPr lang="fr-FR" dirty="0" smtClean="0"/>
              <a:t> 10:11* Je suis le bon berger. Le bon berger donne sa vie pour ses brebis.</a:t>
            </a:r>
          </a:p>
          <a:p>
            <a:r>
              <a:rPr lang="fr-FR" dirty="0" err="1" smtClean="0"/>
              <a:t>Joh</a:t>
            </a:r>
            <a:r>
              <a:rPr lang="fr-FR" dirty="0" smtClean="0"/>
              <a:t> 10:12 Mais le mercenaire, qui n’est pas le berger, et à qui n’appartiennent pas les brebis, voit venir le loup, abandonne les brebis, et prend la fuite; et le loup les ravit et les disperse.</a:t>
            </a:r>
          </a:p>
          <a:p>
            <a:r>
              <a:rPr lang="fr-FR" dirty="0" err="1" smtClean="0"/>
              <a:t>Joh</a:t>
            </a:r>
            <a:r>
              <a:rPr lang="fr-FR" dirty="0" smtClean="0"/>
              <a:t> 10:13* Le mercenaire s’enfuit, parce qu’il est mercenaire, et qu’il ne se met point en peine des brebis. Je suis le bon berger.</a:t>
            </a:r>
          </a:p>
          <a:p>
            <a:r>
              <a:rPr lang="fr-FR" dirty="0" err="1" smtClean="0"/>
              <a:t>Joh</a:t>
            </a:r>
            <a:r>
              <a:rPr lang="fr-FR" dirty="0" smtClean="0"/>
              <a:t> 10:16* J’ai encore d’autres brebis, qui ne sont pas de cette bergerie; celles-là, il faut que je les amène; elles entendront ma voix, et il y aura un seul troupeau, un seul berger.</a:t>
            </a:r>
          </a:p>
          <a:p>
            <a:endParaRPr lang="fr-FR" dirty="0" smtClean="0"/>
          </a:p>
          <a:p>
            <a:r>
              <a:rPr lang="fr-FR" dirty="0" err="1" smtClean="0"/>
              <a:t>Eph</a:t>
            </a:r>
            <a:r>
              <a:rPr lang="fr-FR" dirty="0" smtClean="0"/>
              <a:t> 4:11* Et il a donné les uns comme apôtres, les autres comme prophètes, les autres comme évangélistes, les autres comme pasteurs et docteurs,</a:t>
            </a:r>
          </a:p>
          <a:p>
            <a:r>
              <a:rPr lang="fr-FR" dirty="0" err="1" smtClean="0"/>
              <a:t>Heb</a:t>
            </a:r>
            <a:r>
              <a:rPr lang="fr-FR" dirty="0" smtClean="0"/>
              <a:t> 13:20 Que le Dieu de paix, qui a ramené d’entre les morts le grand berger des brebis, par le sang d’une alliance éternelle, notre Seigneur Jésus,</a:t>
            </a:r>
          </a:p>
          <a:p>
            <a:r>
              <a:rPr lang="fr-FR" dirty="0" smtClean="0"/>
              <a:t>1Pe 2:25* Car vous étiez comme des brebis errantes. Mais maintenant vous êtes retournés vers le berger et le gardien de vos âmes.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Mot composé: 750 Archi-</a:t>
            </a:r>
            <a:r>
              <a:rPr lang="fr-FR" dirty="0" err="1" smtClean="0"/>
              <a:t>poimen</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1Pe 5:4* et quand le souverain pasteur sera manifesté, vous recevrez la couronne </a:t>
            </a:r>
            <a:r>
              <a:rPr lang="fr-FR" dirty="0" err="1" smtClean="0"/>
              <a:t>inflétrissable</a:t>
            </a:r>
            <a:r>
              <a:rPr lang="fr-FR" dirty="0" smtClean="0"/>
              <a:t> de gloire.</a:t>
            </a:r>
          </a:p>
          <a:p>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129</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Trois emplois dans le NT</a:t>
            </a:r>
          </a:p>
          <a:p>
            <a:r>
              <a:rPr lang="fr-FR" dirty="0" err="1" smtClean="0"/>
              <a:t>Eph</a:t>
            </a:r>
            <a:r>
              <a:rPr lang="fr-FR" dirty="0" smtClean="0"/>
              <a:t> 4:11* et lui, a donné les uns comme apôtres, les autres comme prophètes, les autres comme évangélistes, les autres comme pasteurs et docteurs;</a:t>
            </a:r>
          </a:p>
          <a:p>
            <a:r>
              <a:rPr lang="fr-FR" dirty="0" err="1" smtClean="0"/>
              <a:t>Heb</a:t>
            </a:r>
            <a:r>
              <a:rPr lang="fr-FR" dirty="0" smtClean="0"/>
              <a:t> 13:20 Or le Dieu de paix qui a ramené d’entre les morts le grand pasteur des brebis, dans la puissance du sang de l’alliance éternelle, notre Seigneur Jésus,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1Pe 5:4* et quand le souverain pasteur sera manifesté, vous recevrez la couronne </a:t>
            </a:r>
            <a:r>
              <a:rPr lang="fr-FR" dirty="0" err="1" smtClean="0"/>
              <a:t>inflétrissable</a:t>
            </a:r>
            <a:r>
              <a:rPr lang="fr-FR" dirty="0" smtClean="0"/>
              <a:t> de gloire.</a:t>
            </a:r>
          </a:p>
          <a:p>
            <a:pPr algn="l"/>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130</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131</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dirty="0" smtClean="0"/>
              <a:t>Ps</a:t>
            </a:r>
            <a:r>
              <a:rPr lang="fr-FR" baseline="0" dirty="0" smtClean="0"/>
              <a:t> 23: L’Eternel est mon berger</a:t>
            </a:r>
          </a:p>
          <a:p>
            <a:pPr algn="l"/>
            <a:r>
              <a:rPr lang="fr-FR" baseline="0" dirty="0" err="1" smtClean="0"/>
              <a:t>Jn</a:t>
            </a:r>
            <a:r>
              <a:rPr lang="fr-FR" baseline="0" dirty="0" smtClean="0"/>
              <a:t> 10: Jésus: Moi je suis le bon Berger</a:t>
            </a:r>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132</a:t>
            </a:fld>
            <a:endParaRPr lang="fr-FR"/>
          </a:p>
        </p:txBody>
      </p:sp>
    </p:spTree>
    <p:extLst>
      <p:ext uri="{BB962C8B-B14F-4D97-AF65-F5344CB8AC3E}">
        <p14:creationId xmlns:p14="http://schemas.microsoft.com/office/powerpoint/2010/main" val="7669896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10"/>
          </p:nvPr>
        </p:nvSpPr>
        <p:spPr/>
        <p:txBody>
          <a:bodyPr/>
          <a:lstStyle/>
          <a:p>
            <a:fld id="{C0C00BA9-C3B6-A24F-BCBC-24D9F602B1DF}" type="slidenum">
              <a:rPr lang="fr-FR" smtClean="0"/>
              <a:t>133</a:t>
            </a:fld>
            <a:endParaRPr lang="fr-FR"/>
          </a:p>
        </p:txBody>
      </p:sp>
    </p:spTree>
    <p:extLst>
      <p:ext uri="{BB962C8B-B14F-4D97-AF65-F5344CB8AC3E}">
        <p14:creationId xmlns:p14="http://schemas.microsoft.com/office/powerpoint/2010/main" val="76698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sp>
        <p:nvSpPr>
          <p:cNvPr id="9" name="TextBox 8"/>
          <p:cNvSpPr txBox="1"/>
          <p:nvPr/>
        </p:nvSpPr>
        <p:spPr>
          <a:xfrm>
            <a:off x="253856" y="249201"/>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rgbClr val="10FF0E"/>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rgbClr val="10FF0E"/>
              </a:solidFill>
              <a:effectLst>
                <a:outerShdw blurRad="34925" dist="12700" dir="14400000" algn="ctr" rotWithShape="0">
                  <a:srgbClr val="000000">
                    <a:alpha val="21000"/>
                  </a:srgbClr>
                </a:outerShdw>
              </a:effectLst>
              <a:latin typeface="Wingdings" pitchFamily="2" charset="2"/>
            </a:endParaRPr>
          </a:p>
        </p:txBody>
      </p:sp>
      <p:sp>
        <p:nvSpPr>
          <p:cNvPr id="2" name="Title 1"/>
          <p:cNvSpPr>
            <a:spLocks noGrp="1"/>
          </p:cNvSpPr>
          <p:nvPr userDrawn="1">
            <p:ph type="ctrTitle"/>
          </p:nvPr>
        </p:nvSpPr>
        <p:spPr>
          <a:xfrm>
            <a:off x="1250458" y="36391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FR" dirty="0" smtClean="0"/>
              <a:t>Cliquez et modifiez le titre</a:t>
            </a:r>
            <a:endParaRPr lang="en-US" dirty="0"/>
          </a:p>
        </p:txBody>
      </p:sp>
      <p:sp>
        <p:nvSpPr>
          <p:cNvPr id="3" name="Subtitle 2"/>
          <p:cNvSpPr>
            <a:spLocks noGrp="1"/>
          </p:cNvSpPr>
          <p:nvPr userDrawn="1">
            <p:ph type="subTitle" idx="1"/>
          </p:nvPr>
        </p:nvSpPr>
        <p:spPr>
          <a:xfrm>
            <a:off x="1002890" y="2366765"/>
            <a:ext cx="7821562" cy="4147106"/>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8C6F818-08E3-584D-9800-1757C7AE2135}" type="datetimeFigureOut">
              <a:rPr lang="fr-FR" smtClean="0"/>
              <a:t>16/07/18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71ABA8-1080-0846-B217-DBEB3D57D561}" type="slidenum">
              <a:rPr lang="fr-FR" smtClean="0"/>
              <a:t>‹#›</a:t>
            </a:fld>
            <a:endParaRPr lang="fr-F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8C6F818-08E3-584D-9800-1757C7AE2135}" type="datetimeFigureOut">
              <a:rPr lang="fr-FR" smtClean="0"/>
              <a:t>16/07/18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71ABA8-1080-0846-B217-DBEB3D57D561}" type="slidenum">
              <a:rPr lang="fr-FR" smtClean="0"/>
              <a:t>‹#›</a:t>
            </a:fld>
            <a:endParaRPr lang="fr-F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8C6F818-08E3-584D-9800-1757C7AE2135}" type="datetimeFigureOut">
              <a:rPr lang="fr-FR" smtClean="0"/>
              <a:t>16/07/18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71ABA8-1080-0846-B217-DBEB3D57D561}" type="slidenum">
              <a:rPr lang="fr-FR" smtClean="0"/>
              <a:t>‹#›</a:t>
            </a:fld>
            <a:endParaRPr lang="fr-FR"/>
          </a:p>
        </p:txBody>
      </p:sp>
      <p:sp>
        <p:nvSpPr>
          <p:cNvPr id="11" name="Title 10"/>
          <p:cNvSpPr>
            <a:spLocks noGrp="1"/>
          </p:cNvSpPr>
          <p:nvPr>
            <p:ph type="title"/>
          </p:nvPr>
        </p:nvSpPr>
        <p:spPr/>
        <p:txBody>
          <a:bodyPr/>
          <a:lstStyle/>
          <a:p>
            <a:r>
              <a:rPr lang="fr-FR" smtClean="0"/>
              <a:t>Cliquez et modifiez le titre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48C6F818-08E3-584D-9800-1757C7AE2135}" type="datetimeFigureOut">
              <a:rPr lang="fr-FR" smtClean="0"/>
              <a:t>16/07/18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71ABA8-1080-0846-B217-DBEB3D57D561}" type="slidenum">
              <a:rPr lang="fr-FR" smtClean="0"/>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C6F818-08E3-584D-9800-1757C7AE2135}" type="datetimeFigureOut">
              <a:rPr lang="fr-FR" smtClean="0"/>
              <a:t>16/07/18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71ABA8-1080-0846-B217-DBEB3D57D561}" type="slidenum">
              <a:rPr lang="fr-FR" smtClean="0"/>
              <a:t>‹#›</a:t>
            </a:fld>
            <a:endParaRPr lang="fr-FR"/>
          </a:p>
        </p:txBody>
      </p:sp>
      <p:sp>
        <p:nvSpPr>
          <p:cNvPr id="12" name="Title 11"/>
          <p:cNvSpPr>
            <a:spLocks noGrp="1"/>
          </p:cNvSpPr>
          <p:nvPr>
            <p:ph type="title"/>
          </p:nvPr>
        </p:nvSpPr>
        <p:spPr/>
        <p:txBody>
          <a:bodyPr/>
          <a:lstStyle>
            <a:lvl1pPr>
              <a:defRPr>
                <a:solidFill>
                  <a:schemeClr val="tx2"/>
                </a:solidFill>
              </a:defRPr>
            </a:lvl1pPr>
          </a:lstStyle>
          <a:p>
            <a:r>
              <a:rPr lang="fr-FR" smtClean="0"/>
              <a:t>Cliquez et modifiez le titre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C6F818-08E3-584D-9800-1757C7AE2135}" type="datetimeFigureOut">
              <a:rPr lang="fr-FR" smtClean="0"/>
              <a:t>16/07/18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371ABA8-1080-0846-B217-DBEB3D57D561}" type="slidenum">
              <a:rPr lang="fr-FR" smtClean="0"/>
              <a:t>‹#›</a:t>
            </a:fld>
            <a:endParaRPr lang="fr-F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48C6F818-08E3-584D-9800-1757C7AE2135}" type="datetimeFigureOut">
              <a:rPr lang="fr-FR" smtClean="0"/>
              <a:t>16/07/18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371ABA8-1080-0846-B217-DBEB3D57D561}" type="slidenum">
              <a:rPr lang="fr-FR" smtClean="0"/>
              <a:t>‹#›</a:t>
            </a:fld>
            <a:endParaRPr lang="fr-F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6F818-08E3-584D-9800-1757C7AE2135}" type="datetimeFigureOut">
              <a:rPr lang="fr-FR" smtClean="0"/>
              <a:t>16/07/18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371ABA8-1080-0846-B217-DBEB3D57D561}"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fr-FR" smtClean="0"/>
              <a:t>Cliquez et modifiez le titre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8C6F818-08E3-584D-9800-1757C7AE2135}" type="datetimeFigureOut">
              <a:rPr lang="fr-FR" smtClean="0"/>
              <a:t>16/07/18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71ABA8-1080-0846-B217-DBEB3D57D561}"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fr-FR" smtClean="0"/>
              <a:t>Cliquez et modifiez le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8C6F818-08E3-584D-9800-1757C7AE2135}" type="datetimeFigureOut">
              <a:rPr lang="fr-FR" smtClean="0"/>
              <a:t>16/07/18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71ABA8-1080-0846-B217-DBEB3D57D561}"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8C6F818-08E3-584D-9800-1757C7AE2135}" type="datetimeFigureOut">
              <a:rPr lang="fr-FR" smtClean="0"/>
              <a:t>16/07/18</a:t>
            </a:fld>
            <a:endParaRPr lang="fr-F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371ABA8-1080-0846-B217-DBEB3D57D561}"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103.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1.xml"/><Relationship Id="rId3" Type="http://schemas.openxmlformats.org/officeDocument/2006/relationships/notesSlide" Target="../notesSlides/notesSlide6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107.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1.xml"/><Relationship Id="rId3" Type="http://schemas.openxmlformats.org/officeDocument/2006/relationships/notesSlide" Target="../notesSlides/notesSlide73.xml"/></Relationships>
</file>

<file path=ppt/slides/_rels/slide108.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1.xml"/><Relationship Id="rId3" Type="http://schemas.openxmlformats.org/officeDocument/2006/relationships/notesSlide" Target="../notesSlides/notesSlide7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jpeg"/><Relationship Id="rId9" Type="http://schemas.microsoft.com/office/2007/relationships/hdphoto" Target="../media/hdphoto1.wdp"/><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1.xml"/><Relationship Id="rId3" Type="http://schemas.openxmlformats.org/officeDocument/2006/relationships/notesSlide" Target="../notesSlides/notesSlide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85.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1.xml"/><Relationship Id="rId3" Type="http://schemas.openxmlformats.org/officeDocument/2006/relationships/notesSlide" Target="../notesSlides/notesSlide5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20101PiCl.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p:cNvSpPr>
            <a:spLocks noGrp="1"/>
          </p:cNvSpPr>
          <p:nvPr>
            <p:ph type="title"/>
          </p:nvPr>
        </p:nvSpPr>
        <p:spPr/>
        <p:txBody>
          <a:bodyPr/>
          <a:lstStyle/>
          <a:p>
            <a:r>
              <a:rPr lang="fr-FR" dirty="0" smtClean="0"/>
              <a:t>Le couple de l’auteur</a:t>
            </a:r>
            <a:endParaRPr lang="fr-FR" dirty="0"/>
          </a:p>
        </p:txBody>
      </p:sp>
    </p:spTree>
    <p:extLst>
      <p:ext uri="{BB962C8B-B14F-4D97-AF65-F5344CB8AC3E}">
        <p14:creationId xmlns:p14="http://schemas.microsoft.com/office/powerpoint/2010/main" val="39658805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3341" y="232447"/>
            <a:ext cx="7395304" cy="832714"/>
          </a:xfrm>
        </p:spPr>
        <p:txBody>
          <a:bodyPr/>
          <a:lstStyle/>
          <a:p>
            <a:r>
              <a:rPr lang="fr-FR" dirty="0" smtClean="0"/>
              <a:t>Le sens des mots</a:t>
            </a:r>
            <a:endParaRPr lang="fr-FR" dirty="0"/>
          </a:p>
        </p:txBody>
      </p:sp>
      <p:sp>
        <p:nvSpPr>
          <p:cNvPr id="3" name="Sous-titre 2"/>
          <p:cNvSpPr>
            <a:spLocks noGrp="1"/>
          </p:cNvSpPr>
          <p:nvPr>
            <p:ph type="subTitle" idx="1"/>
          </p:nvPr>
        </p:nvSpPr>
        <p:spPr>
          <a:xfrm>
            <a:off x="704850" y="1204452"/>
            <a:ext cx="8119602" cy="5309419"/>
          </a:xfrm>
        </p:spPr>
        <p:txBody>
          <a:bodyPr>
            <a:normAutofit/>
          </a:bodyPr>
          <a:lstStyle/>
          <a:p>
            <a:pPr algn="l"/>
            <a:r>
              <a:rPr lang="fr-FR" b="1" dirty="0" smtClean="0">
                <a:solidFill>
                  <a:srgbClr val="16F6FF"/>
                </a:solidFill>
              </a:rPr>
              <a:t>En hébreu: </a:t>
            </a:r>
          </a:p>
          <a:p>
            <a:pPr algn="l"/>
            <a:r>
              <a:rPr lang="fr-FR" b="1" dirty="0" smtClean="0">
                <a:solidFill>
                  <a:srgbClr val="FFFF00"/>
                </a:solidFill>
              </a:rPr>
              <a:t>02205 </a:t>
            </a:r>
            <a:r>
              <a:rPr lang="fr-FR" b="1" dirty="0" err="1" smtClean="0">
                <a:solidFill>
                  <a:srgbClr val="FFFF00"/>
                </a:solidFill>
              </a:rPr>
              <a:t>zaqen</a:t>
            </a:r>
            <a:endParaRPr lang="fr-FR" b="1" dirty="0">
              <a:solidFill>
                <a:srgbClr val="FFFF00"/>
              </a:solidFill>
            </a:endParaRPr>
          </a:p>
          <a:p>
            <a:pPr algn="l"/>
            <a:r>
              <a:rPr lang="fr-FR" dirty="0" smtClean="0"/>
              <a:t>Vieux</a:t>
            </a:r>
            <a:r>
              <a:rPr lang="fr-FR" dirty="0"/>
              <a:t>, </a:t>
            </a:r>
            <a:r>
              <a:rPr lang="fr-FR" dirty="0" smtClean="0"/>
              <a:t>vieillard, </a:t>
            </a:r>
            <a:r>
              <a:rPr lang="fr-FR" dirty="0"/>
              <a:t>ancien, âgé, </a:t>
            </a:r>
            <a:r>
              <a:rPr lang="fr-FR" dirty="0" smtClean="0"/>
              <a:t>aîné</a:t>
            </a:r>
          </a:p>
          <a:p>
            <a:pPr algn="l"/>
            <a:r>
              <a:rPr lang="fr-FR" dirty="0" smtClean="0"/>
              <a:t>Avec le sens: </a:t>
            </a:r>
            <a:r>
              <a:rPr lang="fr-FR" b="1" dirty="0" smtClean="0">
                <a:solidFill>
                  <a:srgbClr val="10FF0E"/>
                </a:solidFill>
              </a:rPr>
              <a:t>celui qui a </a:t>
            </a:r>
            <a:r>
              <a:rPr lang="fr-FR" b="1" dirty="0">
                <a:solidFill>
                  <a:srgbClr val="10FF0E"/>
                </a:solidFill>
              </a:rPr>
              <a:t>de </a:t>
            </a:r>
            <a:r>
              <a:rPr lang="fr-FR" b="1" dirty="0" smtClean="0">
                <a:solidFill>
                  <a:srgbClr val="10FF0E"/>
                </a:solidFill>
              </a:rPr>
              <a:t>l'autorité</a:t>
            </a:r>
          </a:p>
          <a:p>
            <a:pPr algn="l"/>
            <a:endParaRPr lang="fr-FR" dirty="0" smtClean="0"/>
          </a:p>
          <a:p>
            <a:pPr algn="l"/>
            <a:r>
              <a:rPr lang="fr-FR" b="1" dirty="0" smtClean="0">
                <a:solidFill>
                  <a:srgbClr val="16F6FF"/>
                </a:solidFill>
              </a:rPr>
              <a:t>En grec: </a:t>
            </a:r>
            <a:r>
              <a:rPr lang="fr-FR" dirty="0" smtClean="0"/>
              <a:t>Deux termes sont employés </a:t>
            </a:r>
          </a:p>
          <a:p>
            <a:pPr algn="l"/>
            <a:r>
              <a:rPr lang="fr-FR" b="1" dirty="0">
                <a:solidFill>
                  <a:srgbClr val="FFFF00"/>
                </a:solidFill>
              </a:rPr>
              <a:t>4245 </a:t>
            </a:r>
            <a:r>
              <a:rPr lang="fr-FR" b="1" dirty="0" err="1" smtClean="0">
                <a:solidFill>
                  <a:srgbClr val="FFFF00"/>
                </a:solidFill>
              </a:rPr>
              <a:t>presbuteros</a:t>
            </a:r>
            <a:r>
              <a:rPr lang="fr-FR" dirty="0"/>
              <a:t> </a:t>
            </a:r>
            <a:r>
              <a:rPr lang="fr-FR" dirty="0" smtClean="0"/>
              <a:t>= </a:t>
            </a:r>
            <a:r>
              <a:rPr lang="fr-FR" b="1" dirty="0">
                <a:solidFill>
                  <a:srgbClr val="10FF0E"/>
                </a:solidFill>
              </a:rPr>
              <a:t>plus </a:t>
            </a:r>
            <a:r>
              <a:rPr lang="fr-FR" b="1" dirty="0" smtClean="0">
                <a:solidFill>
                  <a:srgbClr val="10FF0E"/>
                </a:solidFill>
              </a:rPr>
              <a:t>âgé </a:t>
            </a:r>
            <a:r>
              <a:rPr lang="fr-FR" dirty="0" smtClean="0"/>
              <a:t>(comparatif </a:t>
            </a:r>
            <a:r>
              <a:rPr lang="fr-FR" dirty="0"/>
              <a:t>de </a:t>
            </a:r>
            <a:r>
              <a:rPr lang="fr-FR" dirty="0" err="1"/>
              <a:t>presbus</a:t>
            </a:r>
            <a:r>
              <a:rPr lang="fr-FR" dirty="0"/>
              <a:t> </a:t>
            </a:r>
            <a:r>
              <a:rPr lang="fr-FR" dirty="0" smtClean="0"/>
              <a:t>)</a:t>
            </a:r>
            <a:endParaRPr lang="fr-FR" dirty="0"/>
          </a:p>
          <a:p>
            <a:pPr algn="l"/>
            <a:r>
              <a:rPr lang="fr-FR" dirty="0" smtClean="0"/>
              <a:t>Ancien</a:t>
            </a:r>
            <a:r>
              <a:rPr lang="fr-FR" dirty="0"/>
              <a:t>, aîné, plus âgé, </a:t>
            </a:r>
            <a:r>
              <a:rPr lang="fr-FR" dirty="0" smtClean="0"/>
              <a:t>vieillard, senior …</a:t>
            </a:r>
          </a:p>
          <a:p>
            <a:pPr algn="l"/>
            <a:r>
              <a:rPr lang="fr-FR" b="1" dirty="0">
                <a:solidFill>
                  <a:srgbClr val="FFFF00"/>
                </a:solidFill>
              </a:rPr>
              <a:t>1985 </a:t>
            </a:r>
            <a:r>
              <a:rPr lang="fr-FR" b="1" dirty="0" err="1" smtClean="0">
                <a:solidFill>
                  <a:srgbClr val="FFFF00"/>
                </a:solidFill>
              </a:rPr>
              <a:t>episkopos</a:t>
            </a:r>
            <a:r>
              <a:rPr lang="fr-FR" dirty="0" smtClean="0"/>
              <a:t>: </a:t>
            </a:r>
            <a:r>
              <a:rPr lang="fr-FR" b="1" dirty="0" smtClean="0">
                <a:solidFill>
                  <a:srgbClr val="10FF0E"/>
                </a:solidFill>
              </a:rPr>
              <a:t>celui qui « veille sur »</a:t>
            </a:r>
            <a:endParaRPr lang="fr-FR" b="1" dirty="0">
              <a:solidFill>
                <a:srgbClr val="10FF0E"/>
              </a:solidFill>
            </a:endParaRPr>
          </a:p>
          <a:p>
            <a:pPr algn="l"/>
            <a:r>
              <a:rPr lang="fr-FR" dirty="0" smtClean="0"/>
              <a:t>Évêque, surveillant</a:t>
            </a:r>
            <a:r>
              <a:rPr lang="fr-FR" dirty="0"/>
              <a:t>, </a:t>
            </a:r>
            <a:r>
              <a:rPr lang="fr-FR" dirty="0" smtClean="0"/>
              <a:t>superviseur, inspecteur ecclésiastique gardien</a:t>
            </a:r>
          </a:p>
          <a:p>
            <a:pPr algn="l"/>
            <a:r>
              <a:rPr lang="fr-FR" dirty="0" smtClean="0"/>
              <a:t>Sens: contrôleur, conservateur, gardien, intendant en chef </a:t>
            </a:r>
            <a:endParaRPr lang="fr-FR" dirty="0"/>
          </a:p>
        </p:txBody>
      </p:sp>
    </p:spTree>
    <p:extLst>
      <p:ext uri="{BB962C8B-B14F-4D97-AF65-F5344CB8AC3E}">
        <p14:creationId xmlns:p14="http://schemas.microsoft.com/office/powerpoint/2010/main" val="4020209030"/>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830" y="2023307"/>
            <a:ext cx="8998856" cy="1731982"/>
          </a:xfrm>
        </p:spPr>
        <p:txBody>
          <a:bodyPr/>
          <a:lstStyle/>
          <a:p>
            <a:r>
              <a:rPr lang="fr-FR" sz="6000" dirty="0" smtClean="0">
                <a:solidFill>
                  <a:srgbClr val="FFFF00"/>
                </a:solidFill>
              </a:rPr>
              <a:t>La conséquence </a:t>
            </a:r>
            <a:br>
              <a:rPr lang="fr-FR" sz="6000" dirty="0" smtClean="0">
                <a:solidFill>
                  <a:srgbClr val="FFFF00"/>
                </a:solidFill>
              </a:rPr>
            </a:br>
            <a:r>
              <a:rPr lang="fr-FR" sz="6000" dirty="0" smtClean="0">
                <a:solidFill>
                  <a:srgbClr val="FFFF00"/>
                </a:solidFill>
              </a:rPr>
              <a:t>des choix</a:t>
            </a:r>
            <a:endParaRPr lang="fr-FR" sz="6000" dirty="0"/>
          </a:p>
        </p:txBody>
      </p:sp>
      <p:sp>
        <p:nvSpPr>
          <p:cNvPr id="3" name="Sous-titre 4"/>
          <p:cNvSpPr>
            <a:spLocks noGrp="1"/>
          </p:cNvSpPr>
          <p:nvPr>
            <p:ph type="subTitle" idx="1"/>
          </p:nvPr>
        </p:nvSpPr>
        <p:spPr>
          <a:xfrm>
            <a:off x="693938" y="3697251"/>
            <a:ext cx="7821562" cy="1575351"/>
          </a:xfrm>
        </p:spPr>
        <p:txBody>
          <a:bodyPr>
            <a:normAutofit/>
          </a:bodyPr>
          <a:lstStyle/>
          <a:p>
            <a:r>
              <a:rPr lang="fr-FR" dirty="0" smtClean="0"/>
              <a:t>Positive</a:t>
            </a:r>
          </a:p>
          <a:p>
            <a:r>
              <a:rPr lang="fr-FR" dirty="0" smtClean="0"/>
              <a:t>Négative</a:t>
            </a:r>
          </a:p>
        </p:txBody>
      </p:sp>
      <p:sp>
        <p:nvSpPr>
          <p:cNvPr id="4" name="ZoneTexte 3"/>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14</a:t>
            </a:r>
            <a:endParaRPr lang="fr-FR" dirty="0">
              <a:solidFill>
                <a:srgbClr val="000090"/>
              </a:solidFill>
            </a:endParaRPr>
          </a:p>
        </p:txBody>
      </p:sp>
    </p:spTree>
    <p:extLst>
      <p:ext uri="{BB962C8B-B14F-4D97-AF65-F5344CB8AC3E}">
        <p14:creationId xmlns:p14="http://schemas.microsoft.com/office/powerpoint/2010/main" val="101759655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33" y="206607"/>
            <a:ext cx="8698773" cy="850145"/>
          </a:xfrm>
        </p:spPr>
        <p:txBody>
          <a:bodyPr/>
          <a:lstStyle/>
          <a:p>
            <a:r>
              <a:rPr lang="fr-FR" dirty="0" smtClean="0"/>
              <a:t>Positive</a:t>
            </a:r>
            <a:endParaRPr lang="fr-FR" dirty="0"/>
          </a:p>
        </p:txBody>
      </p:sp>
      <p:sp>
        <p:nvSpPr>
          <p:cNvPr id="3" name="Sous-titre 2"/>
          <p:cNvSpPr>
            <a:spLocks noGrp="1"/>
          </p:cNvSpPr>
          <p:nvPr>
            <p:ph type="subTitle" idx="1"/>
          </p:nvPr>
        </p:nvSpPr>
        <p:spPr>
          <a:xfrm>
            <a:off x="985837" y="1343209"/>
            <a:ext cx="8129969" cy="5218773"/>
          </a:xfrm>
        </p:spPr>
        <p:txBody>
          <a:bodyPr>
            <a:normAutofit fontScale="92500" lnSpcReduction="10000"/>
          </a:bodyPr>
          <a:lstStyle/>
          <a:p>
            <a:pPr marL="457200" indent="-457200" algn="l">
              <a:buClrTx/>
              <a:buAutoNum type="arabicParenR"/>
            </a:pPr>
            <a:r>
              <a:rPr lang="fr-FR" dirty="0" smtClean="0"/>
              <a:t>Vu qu’il est </a:t>
            </a:r>
            <a:r>
              <a:rPr lang="fr-FR" dirty="0" smtClean="0">
                <a:solidFill>
                  <a:srgbClr val="10FF0E"/>
                </a:solidFill>
              </a:rPr>
              <a:t>impossible</a:t>
            </a:r>
            <a:r>
              <a:rPr lang="fr-FR" dirty="0" smtClean="0"/>
              <a:t> qu’un groupe existe sans qu’une hiérarchie se mette en place, il vaut mieux que cette hiérarchie soit connue et acceptée. </a:t>
            </a:r>
            <a:r>
              <a:rPr lang="fr-FR" dirty="0" smtClean="0">
                <a:solidFill>
                  <a:srgbClr val="FFFF00"/>
                </a:solidFill>
              </a:rPr>
              <a:t>Fondamentalement les anciens restent « parmi le troupeau » (1 P 5)</a:t>
            </a:r>
          </a:p>
          <a:p>
            <a:pPr marL="457200" indent="-457200" algn="l">
              <a:buClr>
                <a:schemeClr val="tx1"/>
              </a:buClr>
              <a:buAutoNum type="arabicParenR"/>
            </a:pPr>
            <a:r>
              <a:rPr lang="fr-FR" dirty="0" smtClean="0"/>
              <a:t>On sait à qui se confier ou poser des questions: les anciens doivent être reconnus « dignes de confiance »</a:t>
            </a:r>
          </a:p>
          <a:p>
            <a:pPr marL="457200" indent="-457200" algn="l">
              <a:buClr>
                <a:schemeClr val="tx1"/>
              </a:buClr>
              <a:buAutoNum type="arabicParenR"/>
            </a:pPr>
            <a:r>
              <a:rPr lang="fr-FR" dirty="0" smtClean="0"/>
              <a:t>L’Eglise, déchargée, peut « paître paisiblement »: les problèmes étant pris en charge par les anciens</a:t>
            </a:r>
          </a:p>
          <a:p>
            <a:pPr marL="457200" indent="-457200" algn="l">
              <a:buClr>
                <a:schemeClr val="tx1"/>
              </a:buClr>
              <a:buAutoNum type="arabicParenR"/>
            </a:pPr>
            <a:r>
              <a:rPr lang="fr-FR" dirty="0" smtClean="0"/>
              <a:t>Les anciens sont protégés par leur statut: ils ne sont plus seuls mais font partie d’un groupe reconnu.</a:t>
            </a:r>
          </a:p>
          <a:p>
            <a:pPr marL="457200" indent="-457200" algn="l">
              <a:buClr>
                <a:schemeClr val="tx1"/>
              </a:buClr>
              <a:buAutoNum type="arabicParenR"/>
            </a:pPr>
            <a:r>
              <a:rPr lang="fr-FR" dirty="0" smtClean="0"/>
              <a:t>Les plus jeunes (= tous !) doivent se soumettre à leur autorité (non despotique!), ce qui évite normalement bien des dérapages.</a:t>
            </a:r>
          </a:p>
          <a:p>
            <a:pPr marL="457200" indent="-457200" algn="l">
              <a:buClr>
                <a:schemeClr val="tx1"/>
              </a:buClr>
              <a:buFont typeface="Wingdings" pitchFamily="2" charset="2"/>
              <a:buAutoNum type="arabicParenR"/>
            </a:pPr>
            <a:r>
              <a:rPr lang="fr-FR" dirty="0"/>
              <a:t>Le </a:t>
            </a:r>
            <a:r>
              <a:rPr lang="fr-FR" dirty="0" smtClean="0"/>
              <a:t>vrai </a:t>
            </a:r>
            <a:r>
              <a:rPr lang="fr-FR" dirty="0"/>
              <a:t> pouvoir </a:t>
            </a:r>
            <a:r>
              <a:rPr lang="fr-FR" dirty="0" smtClean="0"/>
              <a:t> des vrais </a:t>
            </a:r>
            <a:r>
              <a:rPr lang="fr-FR" dirty="0"/>
              <a:t>anciens est </a:t>
            </a:r>
            <a:r>
              <a:rPr lang="fr-FR" dirty="0" smtClean="0"/>
              <a:t>de pouvoir convaincre </a:t>
            </a:r>
            <a:r>
              <a:rPr lang="fr-FR" dirty="0"/>
              <a:t>les âmes par leur piété et leur proximité du Père.</a:t>
            </a:r>
          </a:p>
          <a:p>
            <a:pPr marL="457200" indent="-457200" algn="l">
              <a:buClr>
                <a:schemeClr val="tx1"/>
              </a:buClr>
              <a:buAutoNum type="arabicParenR"/>
            </a:pPr>
            <a:endParaRPr lang="fr-FR" dirty="0" smtClean="0"/>
          </a:p>
        </p:txBody>
      </p:sp>
    </p:spTree>
    <p:extLst>
      <p:ext uri="{BB962C8B-B14F-4D97-AF65-F5344CB8AC3E}">
        <p14:creationId xmlns:p14="http://schemas.microsoft.com/office/powerpoint/2010/main" val="2238611717"/>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33" y="206607"/>
            <a:ext cx="8698773" cy="850145"/>
          </a:xfrm>
        </p:spPr>
        <p:txBody>
          <a:bodyPr/>
          <a:lstStyle/>
          <a:p>
            <a:r>
              <a:rPr lang="fr-FR" dirty="0" smtClean="0"/>
              <a:t>Négative</a:t>
            </a:r>
            <a:endParaRPr lang="fr-FR" dirty="0"/>
          </a:p>
        </p:txBody>
      </p:sp>
      <p:sp>
        <p:nvSpPr>
          <p:cNvPr id="3" name="Sous-titre 2"/>
          <p:cNvSpPr>
            <a:spLocks noGrp="1"/>
          </p:cNvSpPr>
          <p:nvPr>
            <p:ph type="subTitle" idx="1"/>
          </p:nvPr>
        </p:nvSpPr>
        <p:spPr>
          <a:xfrm>
            <a:off x="349431" y="1087887"/>
            <a:ext cx="8766376" cy="5218773"/>
          </a:xfrm>
        </p:spPr>
        <p:txBody>
          <a:bodyPr>
            <a:noAutofit/>
          </a:bodyPr>
          <a:lstStyle/>
          <a:p>
            <a:pPr marL="457200" indent="-457200" algn="l">
              <a:buClrTx/>
              <a:buAutoNum type="arabicParenR"/>
            </a:pPr>
            <a:r>
              <a:rPr lang="fr-FR" sz="2800" dirty="0" smtClean="0"/>
              <a:t>Compte tenu de notre culture individualiste et le refus d’une structure d’autorité  « qui prendrait la place du Seigneur » … cela peut générer des problèmes là où il n’y en avait pas jusque là.</a:t>
            </a:r>
          </a:p>
          <a:p>
            <a:pPr marL="457200" indent="-457200" algn="l">
              <a:buClr>
                <a:schemeClr val="tx1"/>
              </a:buClr>
              <a:buAutoNum type="arabicParenR"/>
            </a:pPr>
            <a:r>
              <a:rPr lang="fr-FR" sz="2800" dirty="0" smtClean="0"/>
              <a:t>Il ne faut surtout pas espérer que tout le monde soit d’accord: « cela marchait bien jusqu’à présent » </a:t>
            </a:r>
          </a:p>
          <a:p>
            <a:pPr marL="457200" indent="-457200" algn="l">
              <a:buClr>
                <a:schemeClr val="tx1"/>
              </a:buClr>
              <a:buAutoNum type="arabicParenR"/>
            </a:pPr>
            <a:r>
              <a:rPr lang="fr-FR" sz="2800" dirty="0" smtClean="0"/>
              <a:t>Les </a:t>
            </a:r>
            <a:r>
              <a:rPr lang="fr-FR" sz="2800" dirty="0"/>
              <a:t>anciens peuvent se disputer, ne plus être d’accord, ils peuvent aussi devenir </a:t>
            </a:r>
            <a:r>
              <a:rPr lang="fr-FR" sz="2800" dirty="0" smtClean="0"/>
              <a:t>dictatoriaux</a:t>
            </a:r>
          </a:p>
          <a:p>
            <a:pPr marL="457200" indent="-457200" algn="l">
              <a:buClr>
                <a:schemeClr val="tx1"/>
              </a:buClr>
              <a:buAutoNum type="arabicParenR"/>
            </a:pPr>
            <a:r>
              <a:rPr lang="fr-FR" sz="2800" dirty="0" smtClean="0"/>
              <a:t>Il est plus difficile d’intervenir auprès d’une </a:t>
            </a:r>
            <a:r>
              <a:rPr lang="fr-FR" sz="2800" dirty="0" err="1" smtClean="0"/>
              <a:t>per-sonne</a:t>
            </a:r>
            <a:r>
              <a:rPr lang="fr-FR" sz="2800" dirty="0" smtClean="0"/>
              <a:t> qui est en position d’autorité si elle dérape</a:t>
            </a:r>
          </a:p>
          <a:p>
            <a:pPr marL="457200" indent="-457200" algn="l">
              <a:buClr>
                <a:schemeClr val="tx1"/>
              </a:buClr>
              <a:buAutoNum type="arabicParenR"/>
            </a:pPr>
            <a:r>
              <a:rPr lang="fr-FR" sz="2800" dirty="0" smtClean="0"/>
              <a:t>Que faire quand l’orientation de l’Eglise, donnée par les anciens, n’est plus selon notre conviction?</a:t>
            </a:r>
          </a:p>
        </p:txBody>
      </p:sp>
    </p:spTree>
    <p:extLst>
      <p:ext uri="{BB962C8B-B14F-4D97-AF65-F5344CB8AC3E}">
        <p14:creationId xmlns:p14="http://schemas.microsoft.com/office/powerpoint/2010/main" val="273056002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alpha val="79000"/>
              </a:srgbClr>
            </a:gs>
            <a:gs pos="75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2277" y="3039893"/>
            <a:ext cx="8698773" cy="850145"/>
          </a:xfrm>
        </p:spPr>
        <p:txBody>
          <a:bodyPr/>
          <a:lstStyle/>
          <a:p>
            <a:r>
              <a:rPr lang="fr-FR" sz="8000" dirty="0" smtClean="0">
                <a:solidFill>
                  <a:srgbClr val="FFFF00"/>
                </a:solidFill>
              </a:rPr>
              <a:t>7</a:t>
            </a:r>
            <a:br>
              <a:rPr lang="fr-FR" sz="8000" dirty="0" smtClean="0">
                <a:solidFill>
                  <a:srgbClr val="FFFF00"/>
                </a:solidFill>
              </a:rPr>
            </a:br>
            <a:r>
              <a:rPr lang="fr-FR" sz="8000" dirty="0" smtClean="0">
                <a:solidFill>
                  <a:srgbClr val="FFFF00"/>
                </a:solidFill>
              </a:rPr>
              <a:t>Conclusion</a:t>
            </a:r>
            <a:endParaRPr lang="fr-FR" sz="8000" dirty="0">
              <a:solidFill>
                <a:srgbClr val="FFFF00"/>
              </a:solidFill>
            </a:endParaRPr>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17</a:t>
            </a:r>
            <a:endParaRPr lang="fr-FR" dirty="0">
              <a:solidFill>
                <a:srgbClr val="000090"/>
              </a:solidFill>
            </a:endParaRPr>
          </a:p>
        </p:txBody>
      </p:sp>
    </p:spTree>
    <p:extLst>
      <p:ext uri="{BB962C8B-B14F-4D97-AF65-F5344CB8AC3E}">
        <p14:creationId xmlns:p14="http://schemas.microsoft.com/office/powerpoint/2010/main" val="381445332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98257" y="279818"/>
            <a:ext cx="8698773" cy="850145"/>
          </a:xfrm>
        </p:spPr>
        <p:txBody>
          <a:bodyPr/>
          <a:lstStyle/>
          <a:p>
            <a:r>
              <a:rPr lang="fr-FR" dirty="0" smtClean="0"/>
              <a:t>Les conseils de </a:t>
            </a:r>
            <a:r>
              <a:rPr lang="fr-FR" dirty="0"/>
              <a:t>Pierre </a:t>
            </a:r>
            <a:r>
              <a:rPr lang="fr-FR" sz="2000" dirty="0" smtClean="0"/>
              <a:t>(texte)</a:t>
            </a:r>
            <a:endParaRPr lang="fr-FR" sz="2000" dirty="0"/>
          </a:p>
        </p:txBody>
      </p:sp>
      <p:sp>
        <p:nvSpPr>
          <p:cNvPr id="3" name="Sous-titre 2"/>
          <p:cNvSpPr>
            <a:spLocks noGrp="1"/>
          </p:cNvSpPr>
          <p:nvPr>
            <p:ph type="subTitle" idx="1"/>
          </p:nvPr>
        </p:nvSpPr>
        <p:spPr>
          <a:xfrm>
            <a:off x="579439" y="1343209"/>
            <a:ext cx="8536368" cy="5322448"/>
          </a:xfrm>
        </p:spPr>
        <p:txBody>
          <a:bodyPr>
            <a:noAutofit/>
          </a:bodyPr>
          <a:lstStyle/>
          <a:p>
            <a:pPr algn="l"/>
            <a:r>
              <a:rPr lang="fr-FR" dirty="0" smtClean="0"/>
              <a:t>5.1-5: </a:t>
            </a:r>
            <a:r>
              <a:rPr lang="fr-FR" u="sng" dirty="0"/>
              <a:t>J’exhorte les anciens </a:t>
            </a:r>
            <a:r>
              <a:rPr lang="fr-FR" dirty="0"/>
              <a:t>qui sont </a:t>
            </a:r>
            <a:r>
              <a:rPr lang="fr-FR" b="1" dirty="0">
                <a:solidFill>
                  <a:srgbClr val="10FF0E"/>
                </a:solidFill>
              </a:rPr>
              <a:t>parmi vous</a:t>
            </a:r>
            <a:r>
              <a:rPr lang="fr-FR" dirty="0"/>
              <a:t>, moi qui suis ancien </a:t>
            </a:r>
            <a:r>
              <a:rPr lang="fr-FR" b="1" dirty="0">
                <a:solidFill>
                  <a:srgbClr val="10FF0E"/>
                </a:solidFill>
              </a:rPr>
              <a:t>avec eux </a:t>
            </a:r>
            <a:r>
              <a:rPr lang="fr-FR" dirty="0"/>
              <a:t>et témoin des souffrances de Christ, qui aussi ai part à la gloire qui va être </a:t>
            </a:r>
            <a:r>
              <a:rPr lang="fr-FR" dirty="0" smtClean="0"/>
              <a:t>révélée</a:t>
            </a:r>
            <a:r>
              <a:rPr lang="fr-FR" dirty="0" smtClean="0">
                <a:solidFill>
                  <a:srgbClr val="FFFFFF"/>
                </a:solidFill>
              </a:rPr>
              <a:t>: paissez </a:t>
            </a:r>
            <a:r>
              <a:rPr lang="fr-FR" dirty="0">
                <a:solidFill>
                  <a:srgbClr val="FFFFFF"/>
                </a:solidFill>
              </a:rPr>
              <a:t>le troupeau de Dieu qui est avec vous, le surveillant, non point par contrainte, mais volontairement, ni pour un gain honteux, mais de bon gré</a:t>
            </a:r>
            <a:r>
              <a:rPr lang="fr-FR" dirty="0" smtClean="0">
                <a:solidFill>
                  <a:srgbClr val="FFFFFF"/>
                </a:solidFill>
              </a:rPr>
              <a:t>, comme </a:t>
            </a:r>
            <a:r>
              <a:rPr lang="fr-FR" dirty="0">
                <a:solidFill>
                  <a:srgbClr val="FFFFFF"/>
                </a:solidFill>
              </a:rPr>
              <a:t>dominant sur des héritages, mais en étant les modèles du troupeau</a:t>
            </a:r>
            <a:r>
              <a:rPr lang="fr-FR" dirty="0" smtClean="0">
                <a:solidFill>
                  <a:srgbClr val="FFFFFF"/>
                </a:solidFill>
              </a:rPr>
              <a:t>; et </a:t>
            </a:r>
            <a:r>
              <a:rPr lang="fr-FR" dirty="0">
                <a:solidFill>
                  <a:srgbClr val="FFFFFF"/>
                </a:solidFill>
              </a:rPr>
              <a:t>quand le souverain pasteur sera manifesté, vous recevrez la couronne </a:t>
            </a:r>
            <a:r>
              <a:rPr lang="fr-FR" dirty="0" err="1">
                <a:solidFill>
                  <a:srgbClr val="FFFFFF"/>
                </a:solidFill>
              </a:rPr>
              <a:t>inflétrissable</a:t>
            </a:r>
            <a:r>
              <a:rPr lang="fr-FR" dirty="0">
                <a:solidFill>
                  <a:srgbClr val="FFFFFF"/>
                </a:solidFill>
              </a:rPr>
              <a:t> de gloire.</a:t>
            </a:r>
          </a:p>
          <a:p>
            <a:pPr algn="l"/>
            <a:r>
              <a:rPr lang="fr-FR" u="sng" dirty="0" smtClean="0">
                <a:solidFill>
                  <a:srgbClr val="FFFFFF"/>
                </a:solidFill>
              </a:rPr>
              <a:t>Pareillement</a:t>
            </a:r>
            <a:r>
              <a:rPr lang="fr-FR" u="sng" dirty="0">
                <a:solidFill>
                  <a:srgbClr val="FFFFFF"/>
                </a:solidFill>
              </a:rPr>
              <a:t>, vous, jeunes gens</a:t>
            </a:r>
            <a:r>
              <a:rPr lang="fr-FR" dirty="0">
                <a:solidFill>
                  <a:srgbClr val="FFFFFF"/>
                </a:solidFill>
              </a:rPr>
              <a:t>, soyez soumis aux anciens; </a:t>
            </a:r>
            <a:endParaRPr lang="fr-FR" dirty="0" smtClean="0">
              <a:solidFill>
                <a:srgbClr val="FFFFFF"/>
              </a:solidFill>
            </a:endParaRPr>
          </a:p>
          <a:p>
            <a:pPr algn="l"/>
            <a:r>
              <a:rPr lang="fr-FR" u="sng" dirty="0" smtClean="0">
                <a:solidFill>
                  <a:srgbClr val="FFFFFF"/>
                </a:solidFill>
              </a:rPr>
              <a:t>et </a:t>
            </a:r>
            <a:r>
              <a:rPr lang="fr-FR" u="sng" dirty="0">
                <a:solidFill>
                  <a:srgbClr val="FFFFFF"/>
                </a:solidFill>
              </a:rPr>
              <a:t>tous</a:t>
            </a:r>
            <a:r>
              <a:rPr lang="fr-FR" dirty="0">
                <a:solidFill>
                  <a:srgbClr val="FFFFFF"/>
                </a:solidFill>
              </a:rPr>
              <a:t>, les uns à l’égard des autres, soyez revêtus d’humilité</a:t>
            </a:r>
            <a:r>
              <a:rPr lang="fr-FR" dirty="0" smtClean="0">
                <a:solidFill>
                  <a:srgbClr val="FFFFFF"/>
                </a:solidFill>
              </a:rPr>
              <a:t>; Car Dieu résiste aux orgueilleux, mais il donne la grâce aux humbles</a:t>
            </a:r>
          </a:p>
        </p:txBody>
      </p:sp>
    </p:spTree>
    <p:extLst>
      <p:ext uri="{BB962C8B-B14F-4D97-AF65-F5344CB8AC3E}">
        <p14:creationId xmlns:p14="http://schemas.microsoft.com/office/powerpoint/2010/main" val="1752899987"/>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59904" y="257666"/>
            <a:ext cx="8185438" cy="850145"/>
          </a:xfrm>
        </p:spPr>
        <p:txBody>
          <a:bodyPr/>
          <a:lstStyle/>
          <a:p>
            <a:r>
              <a:rPr lang="fr-FR" dirty="0" smtClean="0"/>
              <a:t>Les conseils de </a:t>
            </a:r>
            <a:r>
              <a:rPr lang="fr-FR" dirty="0"/>
              <a:t>Pierre </a:t>
            </a:r>
            <a:r>
              <a:rPr lang="fr-FR" sz="2000" dirty="0" smtClean="0"/>
              <a:t>(Substance)</a:t>
            </a:r>
            <a:endParaRPr lang="fr-FR" sz="2000" dirty="0"/>
          </a:p>
        </p:txBody>
      </p:sp>
      <p:sp>
        <p:nvSpPr>
          <p:cNvPr id="3" name="Sous-titre 2"/>
          <p:cNvSpPr>
            <a:spLocks noGrp="1"/>
          </p:cNvSpPr>
          <p:nvPr>
            <p:ph type="subTitle" idx="1"/>
          </p:nvPr>
        </p:nvSpPr>
        <p:spPr>
          <a:xfrm>
            <a:off x="579439" y="1141640"/>
            <a:ext cx="8536368" cy="4630348"/>
          </a:xfrm>
        </p:spPr>
        <p:txBody>
          <a:bodyPr>
            <a:noAutofit/>
          </a:bodyPr>
          <a:lstStyle/>
          <a:p>
            <a:pPr algn="l">
              <a:lnSpc>
                <a:spcPts val="2600"/>
              </a:lnSpc>
              <a:spcBef>
                <a:spcPts val="0"/>
              </a:spcBef>
            </a:pPr>
            <a:r>
              <a:rPr lang="fr-FR" dirty="0" smtClean="0">
                <a:solidFill>
                  <a:srgbClr val="FFFF00"/>
                </a:solidFill>
              </a:rPr>
              <a:t>La responsabilité des anciens</a:t>
            </a:r>
          </a:p>
          <a:p>
            <a:pPr marL="539750" algn="l">
              <a:lnSpc>
                <a:spcPts val="2600"/>
              </a:lnSpc>
              <a:spcBef>
                <a:spcPts val="0"/>
              </a:spcBef>
            </a:pPr>
            <a:r>
              <a:rPr lang="fr-FR" dirty="0" smtClean="0"/>
              <a:t>• Paître </a:t>
            </a:r>
            <a:r>
              <a:rPr lang="fr-FR" dirty="0"/>
              <a:t>le troupeau de Dieu </a:t>
            </a:r>
            <a:r>
              <a:rPr lang="fr-FR" dirty="0" smtClean="0"/>
              <a:t>(+ </a:t>
            </a:r>
            <a:r>
              <a:rPr lang="fr-FR" dirty="0" err="1" smtClean="0"/>
              <a:t>Ac</a:t>
            </a:r>
            <a:r>
              <a:rPr lang="fr-FR" dirty="0" smtClean="0"/>
              <a:t> 20.20)</a:t>
            </a:r>
          </a:p>
          <a:p>
            <a:pPr marL="539750" algn="l">
              <a:lnSpc>
                <a:spcPts val="2600"/>
              </a:lnSpc>
              <a:spcBef>
                <a:spcPts val="0"/>
              </a:spcBef>
            </a:pPr>
            <a:r>
              <a:rPr lang="fr-FR" dirty="0" smtClean="0"/>
              <a:t>• Le surveiller volontairement</a:t>
            </a:r>
            <a:r>
              <a:rPr lang="fr-FR" dirty="0"/>
              <a:t>, </a:t>
            </a:r>
            <a:r>
              <a:rPr lang="fr-FR" dirty="0" smtClean="0"/>
              <a:t>de bon gré</a:t>
            </a:r>
          </a:p>
          <a:p>
            <a:pPr marL="539750" algn="l">
              <a:lnSpc>
                <a:spcPts val="2600"/>
              </a:lnSpc>
              <a:spcBef>
                <a:spcPts val="0"/>
              </a:spcBef>
            </a:pPr>
            <a:r>
              <a:rPr lang="fr-FR" dirty="0" smtClean="0"/>
              <a:t>• Ne pas rechercher un profit matériel</a:t>
            </a:r>
          </a:p>
          <a:p>
            <a:pPr marL="539750" algn="l">
              <a:lnSpc>
                <a:spcPts val="2600"/>
              </a:lnSpc>
              <a:spcBef>
                <a:spcPts val="0"/>
              </a:spcBef>
            </a:pPr>
            <a:r>
              <a:rPr lang="fr-FR" dirty="0" smtClean="0"/>
              <a:t>• Ne pas dominer comme si le troupeau leur appartenait</a:t>
            </a:r>
          </a:p>
          <a:p>
            <a:pPr marL="539750" algn="l">
              <a:lnSpc>
                <a:spcPts val="2600"/>
              </a:lnSpc>
              <a:spcBef>
                <a:spcPts val="0"/>
              </a:spcBef>
            </a:pPr>
            <a:r>
              <a:rPr lang="fr-FR" dirty="0" smtClean="0"/>
              <a:t>• Etre des </a:t>
            </a:r>
            <a:r>
              <a:rPr lang="fr-FR" dirty="0"/>
              <a:t>modèles </a:t>
            </a:r>
            <a:r>
              <a:rPr lang="fr-FR" dirty="0" smtClean="0"/>
              <a:t>pour tous</a:t>
            </a:r>
            <a:endParaRPr lang="fr-FR" dirty="0"/>
          </a:p>
          <a:p>
            <a:pPr algn="l">
              <a:lnSpc>
                <a:spcPts val="2600"/>
              </a:lnSpc>
              <a:spcBef>
                <a:spcPts val="0"/>
              </a:spcBef>
            </a:pPr>
            <a:r>
              <a:rPr lang="fr-FR" dirty="0" smtClean="0">
                <a:solidFill>
                  <a:schemeClr val="bg1"/>
                </a:solidFill>
                <a:effectLst>
                  <a:glow rad="101600">
                    <a:srgbClr val="FFFF00">
                      <a:alpha val="75000"/>
                    </a:srgbClr>
                  </a:glow>
                  <a:outerShdw blurRad="136525" dist="50800" dir="20700000" rotWithShape="0">
                    <a:srgbClr val="FFFF00"/>
                  </a:outerShdw>
                </a:effectLst>
              </a:rPr>
              <a:t>Quand </a:t>
            </a:r>
            <a:r>
              <a:rPr lang="fr-FR" dirty="0">
                <a:solidFill>
                  <a:schemeClr val="bg1"/>
                </a:solidFill>
                <a:effectLst>
                  <a:glow rad="101600">
                    <a:srgbClr val="FFFF00">
                      <a:alpha val="75000"/>
                    </a:srgbClr>
                  </a:glow>
                  <a:outerShdw blurRad="136525" dist="50800" dir="20700000" rotWithShape="0">
                    <a:srgbClr val="FFFF00"/>
                  </a:outerShdw>
                </a:effectLst>
              </a:rPr>
              <a:t>le souverain pasteur sera manifesté, vous recevrez la couronne </a:t>
            </a:r>
            <a:r>
              <a:rPr lang="fr-FR" dirty="0" err="1">
                <a:solidFill>
                  <a:schemeClr val="bg1"/>
                </a:solidFill>
                <a:effectLst>
                  <a:glow rad="101600">
                    <a:srgbClr val="FFFF00">
                      <a:alpha val="75000"/>
                    </a:srgbClr>
                  </a:glow>
                  <a:outerShdw blurRad="136525" dist="50800" dir="20700000" rotWithShape="0">
                    <a:srgbClr val="FFFF00"/>
                  </a:outerShdw>
                </a:effectLst>
              </a:rPr>
              <a:t>inflétrissable</a:t>
            </a:r>
            <a:r>
              <a:rPr lang="fr-FR" dirty="0">
                <a:solidFill>
                  <a:schemeClr val="bg1"/>
                </a:solidFill>
                <a:effectLst>
                  <a:glow rad="101600">
                    <a:srgbClr val="FFFF00">
                      <a:alpha val="75000"/>
                    </a:srgbClr>
                  </a:glow>
                  <a:outerShdw blurRad="136525" dist="50800" dir="20700000" rotWithShape="0">
                    <a:srgbClr val="FFFF00"/>
                  </a:outerShdw>
                </a:effectLst>
              </a:rPr>
              <a:t> de gloire</a:t>
            </a:r>
            <a:r>
              <a:rPr lang="fr-FR" dirty="0" smtClean="0">
                <a:solidFill>
                  <a:schemeClr val="bg1"/>
                </a:solidFill>
                <a:effectLst>
                  <a:glow rad="101600">
                    <a:srgbClr val="FFFF00">
                      <a:alpha val="75000"/>
                    </a:srgbClr>
                  </a:glow>
                  <a:outerShdw blurRad="136525" dist="50800" dir="20700000" rotWithShape="0">
                    <a:srgbClr val="FFFF00"/>
                  </a:outerShdw>
                </a:effectLst>
              </a:rPr>
              <a:t>.</a:t>
            </a:r>
          </a:p>
          <a:p>
            <a:pPr algn="l">
              <a:lnSpc>
                <a:spcPts val="2600"/>
              </a:lnSpc>
              <a:spcBef>
                <a:spcPts val="0"/>
              </a:spcBef>
            </a:pPr>
            <a:endParaRPr lang="fr-FR" dirty="0" smtClean="0">
              <a:solidFill>
                <a:schemeClr val="bg1"/>
              </a:solidFill>
              <a:effectLst>
                <a:outerShdw blurRad="136525" dist="50800" dir="20700000" rotWithShape="0">
                  <a:srgbClr val="FFFF00"/>
                </a:outerShdw>
              </a:effectLst>
            </a:endParaRPr>
          </a:p>
          <a:p>
            <a:pPr algn="l">
              <a:lnSpc>
                <a:spcPts val="2600"/>
              </a:lnSpc>
              <a:spcBef>
                <a:spcPts val="0"/>
              </a:spcBef>
            </a:pPr>
            <a:r>
              <a:rPr lang="fr-FR" dirty="0">
                <a:solidFill>
                  <a:srgbClr val="FFFF00"/>
                </a:solidFill>
              </a:rPr>
              <a:t>La responsabilité des </a:t>
            </a:r>
            <a:r>
              <a:rPr lang="fr-FR" dirty="0" smtClean="0">
                <a:solidFill>
                  <a:srgbClr val="FFFF00"/>
                </a:solidFill>
              </a:rPr>
              <a:t>jeunes</a:t>
            </a:r>
            <a:endParaRPr lang="fr-FR" dirty="0"/>
          </a:p>
          <a:p>
            <a:pPr algn="l">
              <a:lnSpc>
                <a:spcPts val="2600"/>
              </a:lnSpc>
              <a:spcBef>
                <a:spcPts val="0"/>
              </a:spcBef>
            </a:pPr>
            <a:r>
              <a:rPr lang="fr-FR" dirty="0" smtClean="0"/>
              <a:t>Etre soumis </a:t>
            </a:r>
            <a:r>
              <a:rPr lang="fr-FR" dirty="0"/>
              <a:t>aux </a:t>
            </a:r>
            <a:r>
              <a:rPr lang="fr-FR" dirty="0" smtClean="0"/>
              <a:t>anciens</a:t>
            </a:r>
          </a:p>
          <a:p>
            <a:pPr algn="l">
              <a:lnSpc>
                <a:spcPct val="50000"/>
              </a:lnSpc>
              <a:spcBef>
                <a:spcPts val="0"/>
              </a:spcBef>
            </a:pPr>
            <a:endParaRPr lang="fr-FR" dirty="0"/>
          </a:p>
          <a:p>
            <a:pPr algn="l">
              <a:lnSpc>
                <a:spcPts val="2600"/>
              </a:lnSpc>
              <a:spcBef>
                <a:spcPts val="0"/>
              </a:spcBef>
            </a:pPr>
            <a:r>
              <a:rPr lang="fr-FR" dirty="0">
                <a:solidFill>
                  <a:srgbClr val="FFFF00"/>
                </a:solidFill>
              </a:rPr>
              <a:t>La responsabilité </a:t>
            </a:r>
            <a:r>
              <a:rPr lang="fr-FR" dirty="0" smtClean="0">
                <a:solidFill>
                  <a:srgbClr val="FFFF00"/>
                </a:solidFill>
              </a:rPr>
              <a:t>de tous</a:t>
            </a:r>
            <a:endParaRPr lang="fr-FR" dirty="0"/>
          </a:p>
          <a:p>
            <a:pPr algn="l">
              <a:lnSpc>
                <a:spcPts val="2600"/>
              </a:lnSpc>
              <a:spcBef>
                <a:spcPts val="0"/>
              </a:spcBef>
            </a:pPr>
            <a:r>
              <a:rPr lang="fr-FR" dirty="0" smtClean="0"/>
              <a:t>Tous</a:t>
            </a:r>
            <a:r>
              <a:rPr lang="fr-FR" dirty="0"/>
              <a:t>, les uns à l’égard des autres, </a:t>
            </a:r>
            <a:r>
              <a:rPr lang="fr-FR" dirty="0" smtClean="0"/>
              <a:t>être </a:t>
            </a:r>
            <a:r>
              <a:rPr lang="fr-FR" dirty="0"/>
              <a:t>revêtus </a:t>
            </a:r>
            <a:r>
              <a:rPr lang="fr-FR" dirty="0" smtClean="0"/>
              <a:t>d’humilité</a:t>
            </a:r>
          </a:p>
        </p:txBody>
      </p:sp>
      <p:sp>
        <p:nvSpPr>
          <p:cNvPr id="4" name="Rectangle 3"/>
          <p:cNvSpPr/>
          <p:nvPr/>
        </p:nvSpPr>
        <p:spPr>
          <a:xfrm>
            <a:off x="580699" y="5901105"/>
            <a:ext cx="8383546" cy="830997"/>
          </a:xfrm>
          <a:prstGeom prst="rect">
            <a:avLst/>
          </a:prstGeom>
          <a:solidFill>
            <a:srgbClr val="FFFF00"/>
          </a:solidFill>
        </p:spPr>
        <p:txBody>
          <a:bodyPr wrap="square">
            <a:spAutoFit/>
          </a:bodyPr>
          <a:lstStyle/>
          <a:p>
            <a:pPr algn="ctr"/>
            <a:r>
              <a:rPr lang="fr-FR" sz="2400" b="1" dirty="0" smtClean="0">
                <a:solidFill>
                  <a:srgbClr val="FF0000"/>
                </a:solidFill>
              </a:rPr>
              <a:t>Car </a:t>
            </a:r>
            <a:r>
              <a:rPr lang="fr-FR" sz="2400" b="1" dirty="0">
                <a:solidFill>
                  <a:srgbClr val="FF0000"/>
                </a:solidFill>
              </a:rPr>
              <a:t>Dieu résiste aux orgueilleux, </a:t>
            </a:r>
            <a:endParaRPr lang="fr-FR" sz="2400" b="1" dirty="0" smtClean="0">
              <a:solidFill>
                <a:srgbClr val="FF0000"/>
              </a:solidFill>
            </a:endParaRPr>
          </a:p>
          <a:p>
            <a:pPr algn="ctr"/>
            <a:r>
              <a:rPr lang="fr-FR" sz="2400" b="1" dirty="0" smtClean="0">
                <a:solidFill>
                  <a:srgbClr val="FF0000"/>
                </a:solidFill>
              </a:rPr>
              <a:t>mais </a:t>
            </a:r>
            <a:r>
              <a:rPr lang="fr-FR" sz="2400" b="1" dirty="0">
                <a:solidFill>
                  <a:srgbClr val="FF0000"/>
                </a:solidFill>
              </a:rPr>
              <a:t>il donne la grâce aux humbles</a:t>
            </a:r>
            <a:r>
              <a:rPr lang="fr-FR" sz="2400" dirty="0"/>
              <a:t>.</a:t>
            </a:r>
          </a:p>
        </p:txBody>
      </p:sp>
    </p:spTree>
    <p:extLst>
      <p:ext uri="{BB962C8B-B14F-4D97-AF65-F5344CB8AC3E}">
        <p14:creationId xmlns:p14="http://schemas.microsoft.com/office/powerpoint/2010/main" val="1131901092"/>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59904" y="257666"/>
            <a:ext cx="8185438" cy="850145"/>
          </a:xfrm>
        </p:spPr>
        <p:txBody>
          <a:bodyPr/>
          <a:lstStyle/>
          <a:p>
            <a:r>
              <a:rPr lang="fr-FR" dirty="0" smtClean="0"/>
              <a:t>La charge redoutable</a:t>
            </a:r>
            <a:r>
              <a:rPr lang="fr-FR" sz="2000" dirty="0" smtClean="0"/>
              <a:t>)</a:t>
            </a:r>
            <a:endParaRPr lang="fr-FR" sz="2000" dirty="0"/>
          </a:p>
        </p:txBody>
      </p:sp>
      <p:sp>
        <p:nvSpPr>
          <p:cNvPr id="3" name="Sous-titre 2"/>
          <p:cNvSpPr>
            <a:spLocks noGrp="1"/>
          </p:cNvSpPr>
          <p:nvPr>
            <p:ph type="subTitle" idx="1"/>
          </p:nvPr>
        </p:nvSpPr>
        <p:spPr>
          <a:xfrm>
            <a:off x="579439" y="1141640"/>
            <a:ext cx="8564561" cy="4630348"/>
          </a:xfrm>
        </p:spPr>
        <p:txBody>
          <a:bodyPr>
            <a:noAutofit/>
          </a:bodyPr>
          <a:lstStyle/>
          <a:p>
            <a:pPr algn="l"/>
            <a:r>
              <a:rPr lang="fr-FR" dirty="0"/>
              <a:t>L’honneur, le respect, l’obéissance, la soumission que l’on doit à un ancien sont liés à un service unique et difficile</a:t>
            </a:r>
            <a:r>
              <a:rPr lang="fr-FR" dirty="0" smtClean="0"/>
              <a:t>:</a:t>
            </a:r>
            <a:endParaRPr lang="fr-FR" dirty="0"/>
          </a:p>
          <a:p>
            <a:pPr algn="l"/>
            <a:r>
              <a:rPr lang="fr-FR" dirty="0" smtClean="0"/>
              <a:t>	• </a:t>
            </a:r>
            <a:r>
              <a:rPr lang="fr-FR" dirty="0" smtClean="0">
                <a:solidFill>
                  <a:srgbClr val="FFFF00"/>
                </a:solidFill>
              </a:rPr>
              <a:t>Ils veillent sur les âmes </a:t>
            </a:r>
            <a:r>
              <a:rPr lang="fr-FR" dirty="0" smtClean="0"/>
              <a:t>(</a:t>
            </a:r>
            <a:r>
              <a:rPr lang="fr-FR" dirty="0" err="1" smtClean="0"/>
              <a:t>Hb</a:t>
            </a:r>
            <a:r>
              <a:rPr lang="fr-FR" dirty="0" smtClean="0"/>
              <a:t> 13.17)</a:t>
            </a:r>
            <a:endParaRPr lang="fr-FR" dirty="0"/>
          </a:p>
          <a:p>
            <a:pPr algn="l"/>
            <a:r>
              <a:rPr lang="fr-FR" dirty="0" smtClean="0"/>
              <a:t>	• </a:t>
            </a:r>
            <a:r>
              <a:rPr lang="fr-FR" dirty="0" smtClean="0">
                <a:solidFill>
                  <a:srgbClr val="FFFF00"/>
                </a:solidFill>
              </a:rPr>
              <a:t>Ils devront en rendre compte à Dieu </a:t>
            </a:r>
            <a:r>
              <a:rPr lang="fr-FR" dirty="0" smtClean="0"/>
              <a:t>(</a:t>
            </a:r>
            <a:r>
              <a:rPr lang="fr-FR" dirty="0" err="1" smtClean="0"/>
              <a:t>Hb</a:t>
            </a:r>
            <a:r>
              <a:rPr lang="fr-FR" dirty="0" smtClean="0"/>
              <a:t> 13.17)</a:t>
            </a:r>
            <a:endParaRPr lang="fr-FR" dirty="0"/>
          </a:p>
          <a:p>
            <a:pPr algn="l"/>
            <a:r>
              <a:rPr lang="fr-FR" dirty="0" smtClean="0"/>
              <a:t>Cette responsabilité (action de rendre compte) devrait écarter toute personne ayant une autre motivation que </a:t>
            </a:r>
          </a:p>
          <a:p>
            <a:pPr algn="l"/>
            <a:r>
              <a:rPr lang="fr-FR" dirty="0"/>
              <a:t>	</a:t>
            </a:r>
            <a:r>
              <a:rPr lang="fr-FR" dirty="0" smtClean="0"/>
              <a:t>• Une </a:t>
            </a:r>
            <a:r>
              <a:rPr lang="fr-FR" dirty="0" smtClean="0">
                <a:solidFill>
                  <a:srgbClr val="FFFF00"/>
                </a:solidFill>
              </a:rPr>
              <a:t>authentique consécration au Seigneur</a:t>
            </a:r>
          </a:p>
          <a:p>
            <a:pPr algn="l"/>
            <a:r>
              <a:rPr lang="fr-FR" dirty="0"/>
              <a:t>	</a:t>
            </a:r>
            <a:r>
              <a:rPr lang="fr-FR" dirty="0" smtClean="0"/>
              <a:t>• Une </a:t>
            </a:r>
            <a:r>
              <a:rPr lang="fr-FR" dirty="0" smtClean="0">
                <a:solidFill>
                  <a:srgbClr val="FFFF00"/>
                </a:solidFill>
              </a:rPr>
              <a:t>authentique consécration à l’Eglise du Seigneur</a:t>
            </a:r>
          </a:p>
        </p:txBody>
      </p:sp>
      <p:sp>
        <p:nvSpPr>
          <p:cNvPr id="4" name="Rectangle 3"/>
          <p:cNvSpPr/>
          <p:nvPr/>
        </p:nvSpPr>
        <p:spPr>
          <a:xfrm>
            <a:off x="412879" y="4992104"/>
            <a:ext cx="8383546" cy="1569660"/>
          </a:xfrm>
          <a:prstGeom prst="rect">
            <a:avLst/>
          </a:prstGeom>
          <a:solidFill>
            <a:srgbClr val="FFFF00"/>
          </a:solidFill>
        </p:spPr>
        <p:txBody>
          <a:bodyPr wrap="square">
            <a:spAutoFit/>
          </a:bodyPr>
          <a:lstStyle/>
          <a:p>
            <a:pPr algn="ctr"/>
            <a:r>
              <a:rPr lang="fr-FR" sz="2400" b="1" dirty="0" smtClean="0">
                <a:solidFill>
                  <a:srgbClr val="FF0000"/>
                </a:solidFill>
              </a:rPr>
              <a:t>Longtemps après le maître de ces esclaves vient et </a:t>
            </a:r>
            <a:r>
              <a:rPr lang="fr-FR" sz="2400" b="1" dirty="0" smtClean="0">
                <a:solidFill>
                  <a:schemeClr val="bg1"/>
                </a:solidFill>
              </a:rPr>
              <a:t>règle compte</a:t>
            </a:r>
            <a:r>
              <a:rPr lang="fr-FR" sz="2400" b="1" dirty="0" smtClean="0">
                <a:solidFill>
                  <a:srgbClr val="FF0000"/>
                </a:solidFill>
              </a:rPr>
              <a:t> avec eux (Mt 25.19)</a:t>
            </a:r>
          </a:p>
          <a:p>
            <a:pPr algn="ctr"/>
            <a:r>
              <a:rPr lang="fr-FR" sz="2400" b="1" dirty="0" smtClean="0">
                <a:solidFill>
                  <a:srgbClr val="FF0000"/>
                </a:solidFill>
              </a:rPr>
              <a:t>Ainsi </a:t>
            </a:r>
            <a:r>
              <a:rPr lang="fr-FR" sz="2400" b="1" dirty="0">
                <a:solidFill>
                  <a:srgbClr val="FF0000"/>
                </a:solidFill>
              </a:rPr>
              <a:t>donc, chacun de nous </a:t>
            </a:r>
            <a:r>
              <a:rPr lang="fr-FR" sz="2400" b="1" dirty="0">
                <a:solidFill>
                  <a:srgbClr val="000000"/>
                </a:solidFill>
              </a:rPr>
              <a:t>rendra compte </a:t>
            </a:r>
            <a:r>
              <a:rPr lang="fr-FR" sz="2400" b="1" dirty="0">
                <a:solidFill>
                  <a:srgbClr val="FF0000"/>
                </a:solidFill>
              </a:rPr>
              <a:t>pour lui-même à Dieu.</a:t>
            </a:r>
            <a:r>
              <a:rPr lang="fr-FR" sz="2400" b="1" dirty="0" smtClean="0">
                <a:solidFill>
                  <a:srgbClr val="FF0000"/>
                </a:solidFill>
              </a:rPr>
              <a:t> (</a:t>
            </a:r>
            <a:r>
              <a:rPr lang="fr-FR" sz="2400" b="1" dirty="0" err="1" smtClean="0">
                <a:solidFill>
                  <a:srgbClr val="FF0000"/>
                </a:solidFill>
              </a:rPr>
              <a:t>Rm</a:t>
            </a:r>
            <a:r>
              <a:rPr lang="fr-FR" sz="2400" b="1" dirty="0" smtClean="0">
                <a:solidFill>
                  <a:srgbClr val="FF0000"/>
                </a:solidFill>
              </a:rPr>
              <a:t> </a:t>
            </a:r>
            <a:r>
              <a:rPr lang="fr-FR" sz="2400" b="1" dirty="0">
                <a:solidFill>
                  <a:srgbClr val="FF0000"/>
                </a:solidFill>
              </a:rPr>
              <a:t>14:</a:t>
            </a:r>
            <a:r>
              <a:rPr lang="fr-FR" sz="2400" b="1" dirty="0" smtClean="0">
                <a:solidFill>
                  <a:srgbClr val="FF0000"/>
                </a:solidFill>
              </a:rPr>
              <a:t>12)  … [spécialement les anciens !]</a:t>
            </a:r>
            <a:endParaRPr lang="fr-FR" sz="2400" b="1" dirty="0">
              <a:solidFill>
                <a:srgbClr val="FF0000"/>
              </a:solidFill>
            </a:endParaRPr>
          </a:p>
        </p:txBody>
      </p:sp>
    </p:spTree>
    <p:extLst>
      <p:ext uri="{BB962C8B-B14F-4D97-AF65-F5344CB8AC3E}">
        <p14:creationId xmlns:p14="http://schemas.microsoft.com/office/powerpoint/2010/main" val="1759712137"/>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alpha val="79000"/>
              </a:srgbClr>
            </a:gs>
            <a:gs pos="75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1524000" y="1659681"/>
            <a:ext cx="5867400" cy="38100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fr-FR" sz="9600" kern="10" dirty="0">
                <a:ln w="9525" cap="sq">
                  <a:round/>
                  <a:headEnd type="none" w="sm" len="sm"/>
                  <a:tailEnd type="none" w="sm" len="sm"/>
                </a:ln>
                <a:gradFill rotWithShape="0">
                  <a:gsLst>
                    <a:gs pos="0">
                      <a:srgbClr val="FFE701"/>
                    </a:gs>
                    <a:gs pos="100000">
                      <a:srgbClr val="FE3E02"/>
                    </a:gs>
                  </a:gsLst>
                  <a:lin ang="5400000" scaled="1"/>
                </a:gradFill>
                <a:latin typeface="Impact"/>
                <a:ea typeface="Impact"/>
                <a:cs typeface="Impact"/>
              </a:rPr>
              <a:t>FIN</a:t>
            </a:r>
          </a:p>
        </p:txBody>
      </p:sp>
      <p:sp>
        <p:nvSpPr>
          <p:cNvPr id="3" name="Rectangle 2"/>
          <p:cNvSpPr/>
          <p:nvPr/>
        </p:nvSpPr>
        <p:spPr>
          <a:xfrm rot="16200000">
            <a:off x="8064953" y="5774297"/>
            <a:ext cx="1850349" cy="246221"/>
          </a:xfrm>
          <a:prstGeom prst="rect">
            <a:avLst/>
          </a:prstGeom>
        </p:spPr>
        <p:txBody>
          <a:bodyPr wrap="none">
            <a:spAutoFit/>
          </a:bodyPr>
          <a:lstStyle/>
          <a:p>
            <a:r>
              <a:rPr lang="fr-FR" sz="1000" dirty="0">
                <a:solidFill>
                  <a:srgbClr val="000000"/>
                </a:solidFill>
              </a:rPr>
              <a:t>http://</a:t>
            </a:r>
            <a:r>
              <a:rPr lang="fr-FR" sz="1000" dirty="0" err="1">
                <a:solidFill>
                  <a:srgbClr val="000000"/>
                </a:solidFill>
              </a:rPr>
              <a:t>minu.me</a:t>
            </a:r>
            <a:r>
              <a:rPr lang="fr-FR" sz="1000" dirty="0">
                <a:solidFill>
                  <a:srgbClr val="000000"/>
                </a:solidFill>
              </a:rPr>
              <a:t>/-po</a:t>
            </a:r>
            <a:r>
              <a:rPr lang="fr-FR" sz="1000" dirty="0" smtClean="0">
                <a:solidFill>
                  <a:srgbClr val="000000"/>
                </a:solidFill>
              </a:rPr>
              <a:t>-anciens</a:t>
            </a:r>
            <a:endParaRPr lang="fr-FR" sz="1000" dirty="0">
              <a:solidFill>
                <a:srgbClr val="000000"/>
              </a:solidFill>
            </a:endParaRPr>
          </a:p>
        </p:txBody>
      </p:sp>
    </p:spTree>
    <p:extLst>
      <p:ext uri="{BB962C8B-B14F-4D97-AF65-F5344CB8AC3E}">
        <p14:creationId xmlns:p14="http://schemas.microsoft.com/office/powerpoint/2010/main" val="204913588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alpha val="79000"/>
              </a:srgbClr>
            </a:gs>
            <a:gs pos="75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2277" y="3714820"/>
            <a:ext cx="8698773" cy="850145"/>
          </a:xfrm>
        </p:spPr>
        <p:txBody>
          <a:bodyPr/>
          <a:lstStyle/>
          <a:p>
            <a:r>
              <a:rPr lang="fr-FR" sz="8000" dirty="0" smtClean="0">
                <a:solidFill>
                  <a:srgbClr val="FFFF00"/>
                </a:solidFill>
              </a:rPr>
              <a:t>La foire aux questions</a:t>
            </a:r>
            <a:endParaRPr lang="fr-FR" sz="8000" dirty="0">
              <a:solidFill>
                <a:srgbClr val="FFFF00"/>
              </a:solidFill>
            </a:endParaRPr>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17</a:t>
            </a:r>
            <a:endParaRPr lang="fr-FR" dirty="0">
              <a:solidFill>
                <a:srgbClr val="000090"/>
              </a:solidFill>
            </a:endParaRPr>
          </a:p>
        </p:txBody>
      </p:sp>
    </p:spTree>
    <p:extLst>
      <p:ext uri="{BB962C8B-B14F-4D97-AF65-F5344CB8AC3E}">
        <p14:creationId xmlns:p14="http://schemas.microsoft.com/office/powerpoint/2010/main" val="145113488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5144" y="-246401"/>
            <a:ext cx="8998856" cy="1731982"/>
          </a:xfrm>
        </p:spPr>
        <p:txBody>
          <a:bodyPr/>
          <a:lstStyle/>
          <a:p>
            <a:r>
              <a:rPr lang="fr-FR" sz="6000" dirty="0" smtClean="0">
                <a:solidFill>
                  <a:srgbClr val="FFFF00"/>
                </a:solidFill>
              </a:rPr>
              <a:t>FAQ</a:t>
            </a:r>
            <a:endParaRPr lang="fr-FR" sz="6000" dirty="0"/>
          </a:p>
        </p:txBody>
      </p:sp>
      <p:sp>
        <p:nvSpPr>
          <p:cNvPr id="3" name="Sous-titre 4"/>
          <p:cNvSpPr>
            <a:spLocks noGrp="1"/>
          </p:cNvSpPr>
          <p:nvPr>
            <p:ph type="subTitle" idx="1"/>
          </p:nvPr>
        </p:nvSpPr>
        <p:spPr>
          <a:xfrm>
            <a:off x="676774" y="1719213"/>
            <a:ext cx="7821562" cy="4944965"/>
          </a:xfrm>
        </p:spPr>
        <p:txBody>
          <a:bodyPr>
            <a:normAutofit fontScale="85000" lnSpcReduction="20000"/>
          </a:bodyPr>
          <a:lstStyle/>
          <a:p>
            <a:r>
              <a:rPr lang="fr-FR" dirty="0" smtClean="0"/>
              <a:t>1 </a:t>
            </a:r>
            <a:r>
              <a:rPr lang="fr-FR" dirty="0"/>
              <a:t>L’assemblée est-elle une gérontocratie </a:t>
            </a:r>
            <a:r>
              <a:rPr lang="fr-FR" dirty="0" smtClean="0"/>
              <a:t>?</a:t>
            </a:r>
          </a:p>
          <a:p>
            <a:r>
              <a:rPr lang="fr-FR" dirty="0" smtClean="0"/>
              <a:t>2 </a:t>
            </a:r>
            <a:r>
              <a:rPr lang="fr-FR" dirty="0"/>
              <a:t>Y a-t-il des âges limites </a:t>
            </a:r>
            <a:r>
              <a:rPr lang="fr-FR" dirty="0" smtClean="0"/>
              <a:t>?</a:t>
            </a:r>
          </a:p>
          <a:p>
            <a:r>
              <a:rPr lang="fr-FR" dirty="0"/>
              <a:t>3 Quel est le nombre optimal d’anciens </a:t>
            </a:r>
            <a:r>
              <a:rPr lang="fr-FR" dirty="0" smtClean="0"/>
              <a:t>?</a:t>
            </a:r>
            <a:endParaRPr lang="fr-FR" dirty="0"/>
          </a:p>
          <a:p>
            <a:r>
              <a:rPr lang="fr-FR" dirty="0" smtClean="0"/>
              <a:t>4 </a:t>
            </a:r>
            <a:r>
              <a:rPr lang="fr-FR" dirty="0"/>
              <a:t>Y a-t-il des couples d’anciens </a:t>
            </a:r>
            <a:r>
              <a:rPr lang="fr-FR" dirty="0" smtClean="0"/>
              <a:t>?</a:t>
            </a:r>
          </a:p>
          <a:p>
            <a:r>
              <a:rPr lang="fr-FR" dirty="0" smtClean="0"/>
              <a:t>5 </a:t>
            </a:r>
            <a:r>
              <a:rPr lang="fr-FR" dirty="0"/>
              <a:t>Voix du peuple, voix de Dieu </a:t>
            </a:r>
            <a:r>
              <a:rPr lang="fr-FR" dirty="0" smtClean="0"/>
              <a:t>?</a:t>
            </a:r>
          </a:p>
          <a:p>
            <a:r>
              <a:rPr lang="fr-FR" dirty="0" smtClean="0"/>
              <a:t>6 </a:t>
            </a:r>
            <a:r>
              <a:rPr lang="fr-FR" dirty="0"/>
              <a:t>Comment être à la fois à la tête et aux pieds </a:t>
            </a:r>
            <a:r>
              <a:rPr lang="fr-FR" dirty="0" smtClean="0"/>
              <a:t>?</a:t>
            </a:r>
          </a:p>
          <a:p>
            <a:r>
              <a:rPr lang="fr-FR" dirty="0" smtClean="0"/>
              <a:t>7 </a:t>
            </a:r>
            <a:r>
              <a:rPr lang="fr-FR" dirty="0"/>
              <a:t>Comment gérer des exceptions </a:t>
            </a:r>
            <a:endParaRPr lang="fr-FR" dirty="0" smtClean="0"/>
          </a:p>
          <a:p>
            <a:r>
              <a:rPr lang="fr-FR" dirty="0" smtClean="0"/>
              <a:t>8 Que faire dans les assemblées peu nombreuses ?</a:t>
            </a:r>
          </a:p>
          <a:p>
            <a:r>
              <a:rPr lang="fr-FR" dirty="0" smtClean="0"/>
              <a:t>9 Que faire s’il n’y a pas de personnes qualifiées ?</a:t>
            </a:r>
          </a:p>
          <a:p>
            <a:r>
              <a:rPr lang="fr-FR" dirty="0" smtClean="0"/>
              <a:t>10 Que faire si la femme d’un ancien est « insoumise » ?</a:t>
            </a:r>
          </a:p>
          <a:p>
            <a:r>
              <a:rPr lang="fr-FR" dirty="0" smtClean="0"/>
              <a:t>11 Peut-on être un ancien sans avoir eu d’enfants ?</a:t>
            </a:r>
          </a:p>
          <a:p>
            <a:r>
              <a:rPr lang="fr-FR" dirty="0" smtClean="0"/>
              <a:t>12 </a:t>
            </a:r>
            <a:r>
              <a:rPr lang="fr-FR" dirty="0"/>
              <a:t>Peut-on </a:t>
            </a:r>
            <a:r>
              <a:rPr lang="fr-FR" dirty="0" smtClean="0"/>
              <a:t>être ancien avec des enfants </a:t>
            </a:r>
            <a:r>
              <a:rPr lang="fr-FR" dirty="0" err="1" smtClean="0"/>
              <a:t>inconvertis</a:t>
            </a:r>
            <a:r>
              <a:rPr lang="fr-FR" dirty="0" smtClean="0"/>
              <a:t> ?</a:t>
            </a:r>
          </a:p>
          <a:p>
            <a:r>
              <a:rPr lang="fr-FR" dirty="0" smtClean="0"/>
              <a:t>13 Que faire quand l’autorité dérive vers l’autoritarisme ?</a:t>
            </a:r>
          </a:p>
          <a:p>
            <a:r>
              <a:rPr lang="fr-FR" dirty="0" smtClean="0"/>
              <a:t>14 Que deviennent les anciens « Anciens » ?</a:t>
            </a:r>
          </a:p>
          <a:p>
            <a:r>
              <a:rPr lang="fr-FR" dirty="0" smtClean="0"/>
              <a:t>15 Différence entre un ancien et un pasteur ?</a:t>
            </a:r>
          </a:p>
          <a:p>
            <a:endParaRPr lang="fr-FR" dirty="0"/>
          </a:p>
        </p:txBody>
      </p:sp>
      <p:sp>
        <p:nvSpPr>
          <p:cNvPr id="5" name="ZoneTexte 4"/>
          <p:cNvSpPr txBox="1"/>
          <p:nvPr/>
        </p:nvSpPr>
        <p:spPr>
          <a:xfrm>
            <a:off x="-8669" y="6488668"/>
            <a:ext cx="300082" cy="369332"/>
          </a:xfrm>
          <a:prstGeom prst="rect">
            <a:avLst/>
          </a:prstGeom>
          <a:noFill/>
        </p:spPr>
        <p:txBody>
          <a:bodyPr wrap="none" rtlCol="0">
            <a:spAutoFit/>
          </a:bodyPr>
          <a:lstStyle/>
          <a:p>
            <a:r>
              <a:rPr lang="fr-FR" dirty="0" smtClean="0">
                <a:solidFill>
                  <a:srgbClr val="000090"/>
                </a:solidFill>
              </a:rPr>
              <a:t>2</a:t>
            </a:r>
            <a:endParaRPr lang="fr-FR" dirty="0">
              <a:solidFill>
                <a:srgbClr val="000090"/>
              </a:solidFill>
            </a:endParaRPr>
          </a:p>
        </p:txBody>
      </p:sp>
    </p:spTree>
    <p:extLst>
      <p:ext uri="{BB962C8B-B14F-4D97-AF65-F5344CB8AC3E}">
        <p14:creationId xmlns:p14="http://schemas.microsoft.com/office/powerpoint/2010/main" val="41324794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2973" y="212520"/>
            <a:ext cx="7266597" cy="871593"/>
          </a:xfrm>
        </p:spPr>
        <p:txBody>
          <a:bodyPr/>
          <a:lstStyle/>
          <a:p>
            <a:r>
              <a:rPr lang="fr-FR" dirty="0" smtClean="0"/>
              <a:t>Ancien = surveillant ?</a:t>
            </a:r>
            <a:endParaRPr lang="fr-FR" dirty="0"/>
          </a:p>
        </p:txBody>
      </p:sp>
      <p:sp>
        <p:nvSpPr>
          <p:cNvPr id="3" name="Sous-titre 2"/>
          <p:cNvSpPr>
            <a:spLocks noGrp="1"/>
          </p:cNvSpPr>
          <p:nvPr>
            <p:ph type="subTitle" idx="1"/>
          </p:nvPr>
        </p:nvSpPr>
        <p:spPr>
          <a:xfrm>
            <a:off x="293637" y="1084114"/>
            <a:ext cx="8850364" cy="4442406"/>
          </a:xfrm>
        </p:spPr>
        <p:txBody>
          <a:bodyPr>
            <a:normAutofit fontScale="92500"/>
          </a:bodyPr>
          <a:lstStyle/>
          <a:p>
            <a:r>
              <a:rPr lang="fr-FR" dirty="0" smtClean="0"/>
              <a:t>Les deux termes sont-ils synonymes?</a:t>
            </a:r>
            <a:endParaRPr lang="fr-FR" dirty="0"/>
          </a:p>
          <a:p>
            <a:pPr algn="l">
              <a:lnSpc>
                <a:spcPct val="80000"/>
              </a:lnSpc>
            </a:pPr>
            <a:r>
              <a:rPr lang="fr-FR" dirty="0" smtClean="0">
                <a:solidFill>
                  <a:srgbClr val="10FF0E"/>
                </a:solidFill>
              </a:rPr>
              <a:t>Oui</a:t>
            </a:r>
          </a:p>
          <a:p>
            <a:pPr algn="l">
              <a:lnSpc>
                <a:spcPct val="90000"/>
              </a:lnSpc>
            </a:pPr>
            <a:r>
              <a:rPr lang="fr-FR" dirty="0" smtClean="0"/>
              <a:t>• Ils sont employés indifféremment en Tite 1.6-7, voire en Ph 1.1</a:t>
            </a:r>
          </a:p>
          <a:p>
            <a:pPr algn="l">
              <a:lnSpc>
                <a:spcPct val="90000"/>
              </a:lnSpc>
            </a:pPr>
            <a:r>
              <a:rPr lang="fr-FR" dirty="0" smtClean="0"/>
              <a:t>• Les caractères demandés aux surveillants en </a:t>
            </a:r>
            <a:r>
              <a:rPr lang="fr-FR" dirty="0"/>
              <a:t>Timothée</a:t>
            </a:r>
          </a:p>
          <a:p>
            <a:pPr algn="l">
              <a:lnSpc>
                <a:spcPct val="90000"/>
              </a:lnSpc>
            </a:pPr>
            <a:r>
              <a:rPr lang="fr-FR" dirty="0" smtClean="0"/>
              <a:t>sont demandés aux anciens dans Tite </a:t>
            </a:r>
          </a:p>
          <a:p>
            <a:pPr algn="l">
              <a:lnSpc>
                <a:spcPct val="90000"/>
              </a:lnSpc>
            </a:pPr>
            <a:r>
              <a:rPr lang="fr-FR" sz="2300" dirty="0" smtClean="0"/>
              <a:t>• Paul appelle les anciens et leur dit qu’ils sont surveillants (</a:t>
            </a:r>
            <a:r>
              <a:rPr lang="fr-FR" sz="2300" dirty="0" err="1" smtClean="0"/>
              <a:t>Ac</a:t>
            </a:r>
            <a:r>
              <a:rPr lang="fr-FR" sz="2300" dirty="0" smtClean="0"/>
              <a:t> 20+1P 5)</a:t>
            </a:r>
          </a:p>
          <a:p>
            <a:pPr algn="l"/>
            <a:r>
              <a:rPr lang="fr-FR" dirty="0" smtClean="0">
                <a:solidFill>
                  <a:srgbClr val="10FF0E"/>
                </a:solidFill>
              </a:rPr>
              <a:t>Non</a:t>
            </a:r>
          </a:p>
          <a:p>
            <a:pPr algn="l"/>
            <a:r>
              <a:rPr lang="fr-FR" dirty="0" smtClean="0"/>
              <a:t>Car la parole fait des nuances. Parmi les anciens il y a ceux qui « président dûment et portent le poids de l’enseignement » (1 Tm 5.17 BDP). Si on est obligatoirement ancien par l’âge on est surveillant ( = ancien aux normes bibliques) par un « profil » spécial: </a:t>
            </a:r>
            <a:r>
              <a:rPr lang="fr-FR" dirty="0" smtClean="0">
                <a:solidFill>
                  <a:srgbClr val="FFFF00"/>
                </a:solidFill>
              </a:rPr>
              <a:t>Caractères moraux, capacité, expérience, dévouement, disponibilité</a:t>
            </a:r>
          </a:p>
          <a:p>
            <a:pPr algn="l"/>
            <a:endParaRPr lang="fr-FR" dirty="0"/>
          </a:p>
          <a:p>
            <a:pPr algn="l"/>
            <a:endParaRPr lang="fr-FR" dirty="0"/>
          </a:p>
        </p:txBody>
      </p:sp>
      <p:sp>
        <p:nvSpPr>
          <p:cNvPr id="4" name="ZoneTexte 3"/>
          <p:cNvSpPr txBox="1"/>
          <p:nvPr/>
        </p:nvSpPr>
        <p:spPr>
          <a:xfrm>
            <a:off x="370703" y="5453109"/>
            <a:ext cx="8395730" cy="1200328"/>
          </a:xfrm>
          <a:prstGeom prst="rect">
            <a:avLst/>
          </a:prstGeom>
          <a:solidFill>
            <a:srgbClr val="FFFF00"/>
          </a:solidFill>
        </p:spPr>
        <p:txBody>
          <a:bodyPr wrap="square" rtlCol="0">
            <a:spAutoFit/>
          </a:bodyPr>
          <a:lstStyle/>
          <a:p>
            <a:r>
              <a:rPr lang="fr-FR" sz="2400" dirty="0" smtClean="0">
                <a:solidFill>
                  <a:srgbClr val="FF0000"/>
                </a:solidFill>
              </a:rPr>
              <a:t>Tous les </a:t>
            </a:r>
            <a:r>
              <a:rPr lang="fr-FR" sz="2400" dirty="0">
                <a:solidFill>
                  <a:srgbClr val="FF0000"/>
                </a:solidFill>
              </a:rPr>
              <a:t>frères </a:t>
            </a:r>
            <a:r>
              <a:rPr lang="fr-FR" sz="2400" dirty="0" smtClean="0">
                <a:solidFill>
                  <a:srgbClr val="FF0000"/>
                </a:solidFill>
              </a:rPr>
              <a:t>âgés </a:t>
            </a:r>
            <a:r>
              <a:rPr lang="fr-FR" sz="2400" dirty="0">
                <a:solidFill>
                  <a:srgbClr val="FF0000"/>
                </a:solidFill>
              </a:rPr>
              <a:t>ne </a:t>
            </a:r>
            <a:r>
              <a:rPr lang="fr-FR" sz="2400" dirty="0" smtClean="0">
                <a:solidFill>
                  <a:srgbClr val="FF0000"/>
                </a:solidFill>
              </a:rPr>
              <a:t>« président pas dûment »</a:t>
            </a:r>
            <a:endParaRPr lang="fr-FR" sz="2400" dirty="0">
              <a:solidFill>
                <a:srgbClr val="FF0000"/>
              </a:solidFill>
            </a:endParaRPr>
          </a:p>
          <a:p>
            <a:r>
              <a:rPr lang="fr-FR" sz="2400" dirty="0" smtClean="0">
                <a:solidFill>
                  <a:srgbClr val="FF0000"/>
                </a:solidFill>
              </a:rPr>
              <a:t>Tous ceux qui « président dûment » ne sont pas enseignants</a:t>
            </a:r>
            <a:endParaRPr lang="fr-FR" sz="2400" dirty="0">
              <a:solidFill>
                <a:srgbClr val="FF0000"/>
              </a:solidFill>
            </a:endParaRPr>
          </a:p>
          <a:p>
            <a:r>
              <a:rPr lang="fr-FR" sz="2400" dirty="0">
                <a:solidFill>
                  <a:srgbClr val="FF0000"/>
                </a:solidFill>
              </a:rPr>
              <a:t>Les </a:t>
            </a:r>
            <a:r>
              <a:rPr lang="fr-FR" sz="2400" dirty="0" smtClean="0">
                <a:solidFill>
                  <a:srgbClr val="FF0000"/>
                </a:solidFill>
              </a:rPr>
              <a:t>« surveillants » </a:t>
            </a:r>
            <a:r>
              <a:rPr lang="fr-FR" sz="2400" dirty="0">
                <a:solidFill>
                  <a:srgbClr val="FF0000"/>
                </a:solidFill>
              </a:rPr>
              <a:t>sont toujours des </a:t>
            </a:r>
            <a:r>
              <a:rPr lang="fr-FR" sz="2400" dirty="0" smtClean="0">
                <a:solidFill>
                  <a:srgbClr val="FF0000"/>
                </a:solidFill>
              </a:rPr>
              <a:t>anciens</a:t>
            </a:r>
            <a:endParaRPr lang="fr-FR" sz="2400" dirty="0">
              <a:solidFill>
                <a:srgbClr val="FF0000"/>
              </a:solidFill>
            </a:endParaRPr>
          </a:p>
        </p:txBody>
      </p:sp>
    </p:spTree>
    <p:extLst>
      <p:ext uri="{BB962C8B-B14F-4D97-AF65-F5344CB8AC3E}">
        <p14:creationId xmlns:p14="http://schemas.microsoft.com/office/powerpoint/2010/main" val="469912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861" y="987427"/>
            <a:ext cx="8259139" cy="850145"/>
          </a:xfrm>
        </p:spPr>
        <p:txBody>
          <a:bodyPr/>
          <a:lstStyle/>
          <a:p>
            <a:pPr>
              <a:lnSpc>
                <a:spcPct val="80000"/>
              </a:lnSpc>
            </a:pPr>
            <a:r>
              <a:rPr lang="fr-FR" dirty="0" smtClean="0"/>
              <a:t>1 L’assemblée est-elle une gérontocratie ?</a:t>
            </a:r>
            <a:endParaRPr lang="fr-FR" sz="2000" dirty="0">
              <a:solidFill>
                <a:srgbClr val="10FF0E"/>
              </a:solidFill>
            </a:endParaRPr>
          </a:p>
        </p:txBody>
      </p:sp>
      <p:sp>
        <p:nvSpPr>
          <p:cNvPr id="3" name="Sous-titre 2"/>
          <p:cNvSpPr>
            <a:spLocks noGrp="1"/>
          </p:cNvSpPr>
          <p:nvPr>
            <p:ph type="subTitle" idx="1"/>
          </p:nvPr>
        </p:nvSpPr>
        <p:spPr>
          <a:xfrm>
            <a:off x="377624" y="1743876"/>
            <a:ext cx="8766376" cy="1093116"/>
          </a:xfrm>
        </p:spPr>
        <p:txBody>
          <a:bodyPr>
            <a:noAutofit/>
          </a:bodyPr>
          <a:lstStyle/>
          <a:p>
            <a:pPr algn="l">
              <a:buClrTx/>
            </a:pPr>
            <a:r>
              <a:rPr lang="fr-FR" sz="2800" dirty="0" smtClean="0">
                <a:solidFill>
                  <a:srgbClr val="FFFF00"/>
                </a:solidFill>
              </a:rPr>
              <a:t>Oui et non !</a:t>
            </a:r>
          </a:p>
          <a:p>
            <a:pPr algn="l">
              <a:buClrTx/>
            </a:pPr>
            <a:r>
              <a:rPr lang="fr-FR" sz="2800" dirty="0" smtClean="0">
                <a:solidFill>
                  <a:srgbClr val="FFFF00"/>
                </a:solidFill>
              </a:rPr>
              <a:t>Oui</a:t>
            </a:r>
            <a:r>
              <a:rPr lang="fr-FR" sz="2800" dirty="0" smtClean="0"/>
              <a:t>, car ne faisant pas exception à ce qui se pratique partout et dans toutes les civilisations et religions, ce sont les personnes d’expérience (=personnes ayant de l’âge) qui détiennent la direction et le pouvoir.</a:t>
            </a:r>
          </a:p>
        </p:txBody>
      </p:sp>
      <p:sp>
        <p:nvSpPr>
          <p:cNvPr id="4" name="Sous-titre 2"/>
          <p:cNvSpPr txBox="1">
            <a:spLocks/>
          </p:cNvSpPr>
          <p:nvPr/>
        </p:nvSpPr>
        <p:spPr>
          <a:xfrm>
            <a:off x="377624" y="3986840"/>
            <a:ext cx="8766376" cy="2430302"/>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sz="2800" dirty="0" smtClean="0">
                <a:solidFill>
                  <a:srgbClr val="FFFF00"/>
                </a:solidFill>
              </a:rPr>
              <a:t>Non</a:t>
            </a:r>
            <a:r>
              <a:rPr lang="fr-FR" sz="2800" dirty="0" smtClean="0"/>
              <a:t>, car il ne faut pas confondre </a:t>
            </a:r>
            <a:r>
              <a:rPr lang="fr-FR" sz="2800" dirty="0" smtClean="0">
                <a:solidFill>
                  <a:srgbClr val="10FF0E"/>
                </a:solidFill>
              </a:rPr>
              <a:t>la gouvernance </a:t>
            </a:r>
            <a:r>
              <a:rPr lang="fr-FR" sz="2800" dirty="0" smtClean="0"/>
              <a:t>d’une assemblée avec </a:t>
            </a:r>
            <a:r>
              <a:rPr lang="fr-FR" sz="2800" dirty="0" smtClean="0">
                <a:solidFill>
                  <a:srgbClr val="10FF0E"/>
                </a:solidFill>
              </a:rPr>
              <a:t>la vie </a:t>
            </a:r>
            <a:r>
              <a:rPr lang="fr-FR" sz="2800" dirty="0" smtClean="0"/>
              <a:t>d’une assemblée !</a:t>
            </a:r>
          </a:p>
        </p:txBody>
      </p:sp>
      <p:sp>
        <p:nvSpPr>
          <p:cNvPr id="5" name="Sous-titre 2"/>
          <p:cNvSpPr txBox="1">
            <a:spLocks/>
          </p:cNvSpPr>
          <p:nvPr/>
        </p:nvSpPr>
        <p:spPr>
          <a:xfrm>
            <a:off x="457153" y="5675818"/>
            <a:ext cx="8766376" cy="2430302"/>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endParaRPr lang="fr-FR" sz="2800" dirty="0" smtClean="0"/>
          </a:p>
        </p:txBody>
      </p:sp>
      <p:sp>
        <p:nvSpPr>
          <p:cNvPr id="7" name="Rectangle 6"/>
          <p:cNvSpPr/>
          <p:nvPr/>
        </p:nvSpPr>
        <p:spPr>
          <a:xfrm>
            <a:off x="301894" y="5026331"/>
            <a:ext cx="8717298" cy="1569660"/>
          </a:xfrm>
          <a:prstGeom prst="rect">
            <a:avLst/>
          </a:prstGeom>
          <a:solidFill>
            <a:srgbClr val="FFFF00"/>
          </a:solidFill>
        </p:spPr>
        <p:txBody>
          <a:bodyPr wrap="square">
            <a:spAutoFit/>
          </a:bodyPr>
          <a:lstStyle/>
          <a:p>
            <a:r>
              <a:rPr lang="fr-FR" sz="2400" dirty="0" smtClean="0">
                <a:solidFill>
                  <a:srgbClr val="FF0000"/>
                </a:solidFill>
              </a:rPr>
              <a:t>Les anciens fixent les limites du « terrain de foot », les « règles de jeu » mais ce sont les joueurs – toujours jeunes - qui s’</a:t>
            </a:r>
            <a:r>
              <a:rPr lang="fr-FR" sz="2400" dirty="0" err="1" smtClean="0">
                <a:solidFill>
                  <a:srgbClr val="FF0000"/>
                </a:solidFill>
              </a:rPr>
              <a:t>acti-vent</a:t>
            </a:r>
            <a:r>
              <a:rPr lang="fr-FR" sz="2400" dirty="0" smtClean="0">
                <a:solidFill>
                  <a:srgbClr val="FF0000"/>
                </a:solidFill>
              </a:rPr>
              <a:t>, qui jouent, qui font des exploits, qui attirent les regards et les applaudissements et qui reçoivent les récompenses !</a:t>
            </a:r>
            <a:endParaRPr lang="fr-FR" sz="2400" dirty="0">
              <a:solidFill>
                <a:srgbClr val="FF0000"/>
              </a:solidFill>
            </a:endParaRPr>
          </a:p>
        </p:txBody>
      </p:sp>
    </p:spTree>
    <p:extLst>
      <p:ext uri="{BB962C8B-B14F-4D97-AF65-F5344CB8AC3E}">
        <p14:creationId xmlns:p14="http://schemas.microsoft.com/office/powerpoint/2010/main" val="90578451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7285" y="227325"/>
            <a:ext cx="8698773" cy="850145"/>
          </a:xfrm>
        </p:spPr>
        <p:txBody>
          <a:bodyPr/>
          <a:lstStyle/>
          <a:p>
            <a:r>
              <a:rPr lang="fr-FR" spc="-150" dirty="0" smtClean="0"/>
              <a:t> 2 Y a-t-il des âges limites ?</a:t>
            </a:r>
            <a:r>
              <a:rPr lang="fr-FR" sz="2000" dirty="0" smtClean="0">
                <a:solidFill>
                  <a:srgbClr val="10FF0E"/>
                </a:solidFill>
              </a:rPr>
              <a:t>1</a:t>
            </a:r>
            <a:endParaRPr lang="fr-FR" sz="2000" dirty="0"/>
          </a:p>
        </p:txBody>
      </p:sp>
      <p:sp>
        <p:nvSpPr>
          <p:cNvPr id="3" name="Sous-titre 2"/>
          <p:cNvSpPr>
            <a:spLocks noGrp="1"/>
          </p:cNvSpPr>
          <p:nvPr>
            <p:ph type="subTitle" idx="1"/>
          </p:nvPr>
        </p:nvSpPr>
        <p:spPr>
          <a:xfrm>
            <a:off x="926502" y="1244046"/>
            <a:ext cx="8123807" cy="5218773"/>
          </a:xfrm>
        </p:spPr>
        <p:txBody>
          <a:bodyPr>
            <a:noAutofit/>
          </a:bodyPr>
          <a:lstStyle/>
          <a:p>
            <a:pPr algn="l"/>
            <a:r>
              <a:rPr lang="fr-FR" dirty="0" smtClean="0"/>
              <a:t>1. Par </a:t>
            </a:r>
            <a:r>
              <a:rPr lang="fr-FR" dirty="0"/>
              <a:t>définition un jeune n’est pas un sénior</a:t>
            </a:r>
          </a:p>
          <a:p>
            <a:pPr algn="l"/>
            <a:r>
              <a:rPr lang="fr-FR" dirty="0" smtClean="0"/>
              <a:t>	• Les </a:t>
            </a:r>
            <a:r>
              <a:rPr lang="fr-FR" dirty="0"/>
              <a:t>anciens conduisent (</a:t>
            </a:r>
            <a:r>
              <a:rPr lang="fr-FR" dirty="0" err="1"/>
              <a:t>Hb</a:t>
            </a:r>
            <a:r>
              <a:rPr lang="fr-FR" dirty="0"/>
              <a:t> 13.17)</a:t>
            </a:r>
          </a:p>
          <a:p>
            <a:pPr algn="l"/>
            <a:r>
              <a:rPr lang="fr-FR" dirty="0" smtClean="0"/>
              <a:t>	• Les </a:t>
            </a:r>
            <a:r>
              <a:rPr lang="fr-FR" dirty="0"/>
              <a:t>jeunes sont soumis aux anciens (1 P 5.5)</a:t>
            </a:r>
          </a:p>
          <a:p>
            <a:pPr algn="l"/>
            <a:r>
              <a:rPr lang="fr-FR" dirty="0" smtClean="0"/>
              <a:t>2. Le </a:t>
            </a:r>
            <a:r>
              <a:rPr lang="fr-FR" dirty="0"/>
              <a:t>simple bon sens impose des </a:t>
            </a:r>
            <a:r>
              <a:rPr lang="fr-FR" dirty="0" smtClean="0"/>
              <a:t>limites d’âge:</a:t>
            </a:r>
            <a:endParaRPr lang="fr-FR" dirty="0"/>
          </a:p>
          <a:p>
            <a:pPr algn="l"/>
            <a:r>
              <a:rPr lang="fr-FR" dirty="0" smtClean="0"/>
              <a:t>	• On </a:t>
            </a:r>
            <a:r>
              <a:rPr lang="fr-FR" dirty="0"/>
              <a:t>ne peut conduire seul qu’à 18 ans</a:t>
            </a:r>
          </a:p>
          <a:p>
            <a:pPr algn="l"/>
            <a:r>
              <a:rPr lang="fr-FR" dirty="0" smtClean="0"/>
              <a:t>	• On devrait retirer </a:t>
            </a:r>
            <a:r>
              <a:rPr lang="fr-FR" dirty="0"/>
              <a:t>le permis à un vieillard qui s’obstine à conduire alors qu’il n’en est plus </a:t>
            </a:r>
            <a:r>
              <a:rPr lang="fr-FR" dirty="0" smtClean="0"/>
              <a:t>capable, en le lui expliquant avec douceur.</a:t>
            </a:r>
            <a:endParaRPr lang="fr-FR" dirty="0"/>
          </a:p>
          <a:p>
            <a:pPr algn="l"/>
            <a:r>
              <a:rPr lang="fr-FR" dirty="0" smtClean="0"/>
              <a:t>3. Les </a:t>
            </a:r>
            <a:r>
              <a:rPr lang="fr-FR" dirty="0"/>
              <a:t>données bibliques nous donnent quelques </a:t>
            </a:r>
            <a:r>
              <a:rPr lang="fr-FR" dirty="0" smtClean="0"/>
              <a:t>indices que nous allons maintenant considérer.</a:t>
            </a:r>
            <a:endParaRPr lang="fr-FR" dirty="0"/>
          </a:p>
          <a:p>
            <a:pPr lvl="2" algn="l">
              <a:lnSpc>
                <a:spcPct val="90000"/>
              </a:lnSpc>
              <a:buClrTx/>
            </a:pPr>
            <a:endParaRPr lang="fr-FR" dirty="0" smtClean="0">
              <a:cs typeface="Abadi MT Condensed Extra Bold"/>
            </a:endParaRPr>
          </a:p>
        </p:txBody>
      </p:sp>
    </p:spTree>
    <p:extLst>
      <p:ext uri="{BB962C8B-B14F-4D97-AF65-F5344CB8AC3E}">
        <p14:creationId xmlns:p14="http://schemas.microsoft.com/office/powerpoint/2010/main" val="3479825954"/>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7285" y="227325"/>
            <a:ext cx="8698773" cy="850145"/>
          </a:xfrm>
        </p:spPr>
        <p:txBody>
          <a:bodyPr/>
          <a:lstStyle/>
          <a:p>
            <a:r>
              <a:rPr lang="fr-FR" spc="-150" dirty="0" smtClean="0"/>
              <a:t> Y a-t-il des âges limites ?</a:t>
            </a:r>
            <a:r>
              <a:rPr lang="fr-FR" sz="2000" dirty="0" smtClean="0">
                <a:solidFill>
                  <a:srgbClr val="10FF0E"/>
                </a:solidFill>
              </a:rPr>
              <a:t>2</a:t>
            </a:r>
            <a:endParaRPr lang="fr-FR" sz="2000" dirty="0"/>
          </a:p>
        </p:txBody>
      </p:sp>
      <p:sp>
        <p:nvSpPr>
          <p:cNvPr id="3" name="Sous-titre 2"/>
          <p:cNvSpPr>
            <a:spLocks noGrp="1"/>
          </p:cNvSpPr>
          <p:nvPr>
            <p:ph type="subTitle" idx="1"/>
          </p:nvPr>
        </p:nvSpPr>
        <p:spPr>
          <a:xfrm>
            <a:off x="926502" y="1244046"/>
            <a:ext cx="8123807" cy="5218773"/>
          </a:xfrm>
        </p:spPr>
        <p:txBody>
          <a:bodyPr>
            <a:noAutofit/>
          </a:bodyPr>
          <a:lstStyle/>
          <a:p>
            <a:pPr marL="514350" indent="-514350" algn="l">
              <a:lnSpc>
                <a:spcPct val="90000"/>
              </a:lnSpc>
              <a:buClrTx/>
              <a:buFont typeface="+mj-lt"/>
              <a:buAutoNum type="arabicPeriod"/>
            </a:pPr>
            <a:r>
              <a:rPr lang="fr-FR" b="1" dirty="0" smtClean="0">
                <a:solidFill>
                  <a:srgbClr val="16F6FF"/>
                </a:solidFill>
                <a:cs typeface="Abadi MT Condensed Extra Bold"/>
              </a:rPr>
              <a:t>Dans l’absolu</a:t>
            </a:r>
          </a:p>
          <a:p>
            <a:pPr marL="971550" lvl="1" indent="-514350" algn="l">
              <a:lnSpc>
                <a:spcPct val="90000"/>
              </a:lnSpc>
              <a:buClrTx/>
              <a:buFont typeface="Arial"/>
              <a:buChar char="•"/>
            </a:pPr>
            <a:r>
              <a:rPr lang="fr-FR" sz="2400" dirty="0" smtClean="0">
                <a:cs typeface="Abadi MT Condensed Extra Bold"/>
              </a:rPr>
              <a:t>Conduisant bien sa propre maison, tenant ses enfants soumis en toute gravité</a:t>
            </a:r>
          </a:p>
          <a:p>
            <a:pPr marL="971550" lvl="1" indent="-514350" algn="l">
              <a:lnSpc>
                <a:spcPct val="90000"/>
              </a:lnSpc>
              <a:buClrTx/>
              <a:buFont typeface="Arial"/>
              <a:buChar char="•"/>
            </a:pPr>
            <a:r>
              <a:rPr lang="fr-FR" sz="2400" dirty="0" smtClean="0">
                <a:cs typeface="Abadi MT Condensed Extra Bold"/>
              </a:rPr>
              <a:t>Cela suppose que </a:t>
            </a:r>
          </a:p>
          <a:p>
            <a:pPr marL="1428750" lvl="2" indent="-514350" algn="l">
              <a:lnSpc>
                <a:spcPct val="90000"/>
              </a:lnSpc>
              <a:buClrTx/>
              <a:buFont typeface="Arial"/>
              <a:buChar char="•"/>
            </a:pPr>
            <a:r>
              <a:rPr lang="fr-FR" dirty="0">
                <a:cs typeface="Abadi MT Condensed Extra Bold"/>
              </a:rPr>
              <a:t>L</a:t>
            </a:r>
            <a:r>
              <a:rPr lang="fr-FR" dirty="0" smtClean="0">
                <a:cs typeface="Abadi MT Condensed Extra Bold"/>
              </a:rPr>
              <a:t>es enfants soient encore à la maison </a:t>
            </a:r>
          </a:p>
          <a:p>
            <a:pPr marL="1428750" lvl="2" indent="-514350" algn="l">
              <a:lnSpc>
                <a:spcPct val="90000"/>
              </a:lnSpc>
              <a:buClrTx/>
              <a:buFont typeface="Arial"/>
              <a:buChar char="•"/>
            </a:pPr>
            <a:r>
              <a:rPr lang="fr-FR" dirty="0" smtClean="0">
                <a:cs typeface="Abadi MT Condensed Extra Bold"/>
              </a:rPr>
              <a:t>Qu’ils soient déjà « élevés » (preuve est faite)</a:t>
            </a:r>
          </a:p>
          <a:p>
            <a:pPr marL="971550" lvl="1" indent="-514350" algn="l">
              <a:lnSpc>
                <a:spcPct val="90000"/>
              </a:lnSpc>
              <a:buClrTx/>
              <a:buFont typeface="Arial"/>
              <a:buChar char="•"/>
            </a:pPr>
            <a:r>
              <a:rPr lang="fr-FR" dirty="0" smtClean="0">
                <a:cs typeface="Abadi MT Condensed Extra Bold"/>
              </a:rPr>
              <a:t>Cela peut amener une déduction théorique:</a:t>
            </a:r>
          </a:p>
          <a:p>
            <a:pPr marL="1428750" lvl="2" indent="-514350" algn="l">
              <a:lnSpc>
                <a:spcPct val="90000"/>
              </a:lnSpc>
              <a:buClrTx/>
              <a:buFont typeface="Arial"/>
              <a:buChar char="•"/>
            </a:pPr>
            <a:r>
              <a:rPr lang="fr-FR" dirty="0" smtClean="0">
                <a:cs typeface="Abadi MT Condensed Extra Bold"/>
              </a:rPr>
              <a:t>On doit avoir élevé au moins 2 enfants </a:t>
            </a:r>
          </a:p>
          <a:p>
            <a:pPr marL="1428750" lvl="2" indent="-514350" algn="l">
              <a:lnSpc>
                <a:spcPct val="90000"/>
              </a:lnSpc>
              <a:buClrTx/>
              <a:buFont typeface="Arial"/>
              <a:buChar char="•"/>
            </a:pPr>
            <a:r>
              <a:rPr lang="fr-FR" dirty="0" smtClean="0">
                <a:cs typeface="Abadi MT Condensed Extra Bold"/>
              </a:rPr>
              <a:t>On ne peut plus être ancien quand tous les enfants ont quitté la maison</a:t>
            </a:r>
            <a:endParaRPr lang="fr-FR" dirty="0">
              <a:cs typeface="Abadi MT Condensed Extra Bold"/>
            </a:endParaRPr>
          </a:p>
          <a:p>
            <a:pPr marL="514350" indent="-514350" algn="l">
              <a:lnSpc>
                <a:spcPct val="90000"/>
              </a:lnSpc>
              <a:buClrTx/>
              <a:buFont typeface="+mj-lt"/>
              <a:buAutoNum type="arabicPeriod"/>
            </a:pPr>
            <a:r>
              <a:rPr lang="fr-FR" b="1" dirty="0" smtClean="0">
                <a:solidFill>
                  <a:srgbClr val="16F6FF"/>
                </a:solidFill>
                <a:cs typeface="Abadi MT Condensed Extra Bold"/>
              </a:rPr>
              <a:t>En pratique</a:t>
            </a:r>
          </a:p>
          <a:p>
            <a:pPr marL="914400" lvl="1" indent="-457200" algn="l">
              <a:lnSpc>
                <a:spcPct val="90000"/>
              </a:lnSpc>
              <a:buClrTx/>
              <a:buFont typeface="Arial"/>
              <a:buChar char="•"/>
            </a:pPr>
            <a:r>
              <a:rPr lang="fr-FR" sz="2400" dirty="0" smtClean="0">
                <a:cs typeface="Abadi MT Condensed Extra Bold"/>
              </a:rPr>
              <a:t>Un enfant n’est pas « élevé » tant qu’on a pas franchi l’adolescence</a:t>
            </a:r>
          </a:p>
          <a:p>
            <a:pPr marL="914400" lvl="1" indent="-457200" algn="l">
              <a:lnSpc>
                <a:spcPct val="90000"/>
              </a:lnSpc>
              <a:buClrTx/>
              <a:buFont typeface="Arial"/>
              <a:buChar char="•"/>
            </a:pPr>
            <a:r>
              <a:rPr lang="fr-FR" sz="2400" dirty="0" smtClean="0">
                <a:cs typeface="Abadi MT Condensed Extra Bold"/>
              </a:rPr>
              <a:t>La plage de l’adolescence, à notre époque, est comprise entre 11 et 20 ans</a:t>
            </a:r>
            <a:endParaRPr lang="fr-FR" dirty="0" smtClean="0">
              <a:cs typeface="Abadi MT Condensed Extra Bold"/>
            </a:endParaRPr>
          </a:p>
        </p:txBody>
      </p:sp>
    </p:spTree>
    <p:extLst>
      <p:ext uri="{BB962C8B-B14F-4D97-AF65-F5344CB8AC3E}">
        <p14:creationId xmlns:p14="http://schemas.microsoft.com/office/powerpoint/2010/main" val="303856414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3185" y="227325"/>
            <a:ext cx="8698773" cy="850145"/>
          </a:xfrm>
        </p:spPr>
        <p:txBody>
          <a:bodyPr/>
          <a:lstStyle/>
          <a:p>
            <a:r>
              <a:rPr lang="fr-FR" dirty="0" smtClean="0"/>
              <a:t>Y a-t-il des âges limites ?</a:t>
            </a:r>
            <a:r>
              <a:rPr lang="fr-FR" sz="2000" dirty="0" smtClean="0">
                <a:solidFill>
                  <a:srgbClr val="10FF0E"/>
                </a:solidFill>
              </a:rPr>
              <a:t>3</a:t>
            </a:r>
            <a:endParaRPr lang="fr-FR" sz="2000" dirty="0"/>
          </a:p>
        </p:txBody>
      </p:sp>
      <p:sp>
        <p:nvSpPr>
          <p:cNvPr id="3" name="Sous-titre 2"/>
          <p:cNvSpPr>
            <a:spLocks noGrp="1"/>
          </p:cNvSpPr>
          <p:nvPr>
            <p:ph type="subTitle" idx="1"/>
          </p:nvPr>
        </p:nvSpPr>
        <p:spPr>
          <a:xfrm>
            <a:off x="926502" y="1025061"/>
            <a:ext cx="8123807" cy="4794117"/>
          </a:xfrm>
        </p:spPr>
        <p:txBody>
          <a:bodyPr>
            <a:noAutofit/>
          </a:bodyPr>
          <a:lstStyle/>
          <a:p>
            <a:pPr marL="514350" indent="-514350" algn="l">
              <a:lnSpc>
                <a:spcPct val="90000"/>
              </a:lnSpc>
              <a:buClrTx/>
              <a:buFont typeface="+mj-lt"/>
              <a:buAutoNum type="arabicPeriod"/>
            </a:pPr>
            <a:r>
              <a:rPr lang="fr-FR" b="1" dirty="0" smtClean="0">
                <a:solidFill>
                  <a:srgbClr val="16F6FF"/>
                </a:solidFill>
                <a:cs typeface="Abadi MT Condensed Extra Bold"/>
              </a:rPr>
              <a:t>En pratique (suite). Mon exemple personnel</a:t>
            </a:r>
          </a:p>
          <a:p>
            <a:pPr marL="914400" lvl="1" indent="-457200" algn="l">
              <a:lnSpc>
                <a:spcPct val="90000"/>
              </a:lnSpc>
              <a:buClrTx/>
              <a:buFont typeface="Arial"/>
              <a:buChar char="•"/>
            </a:pPr>
            <a:r>
              <a:rPr lang="fr-FR" sz="2400" dirty="0" smtClean="0">
                <a:cs typeface="Abadi MT Condensed Extra Bold"/>
              </a:rPr>
              <a:t>Mon premier enfant a eu 20 ans en 1990</a:t>
            </a:r>
          </a:p>
          <a:p>
            <a:pPr marL="914400" lvl="1" indent="-457200" algn="l">
              <a:lnSpc>
                <a:spcPct val="90000"/>
              </a:lnSpc>
              <a:buClrTx/>
              <a:buFont typeface="Arial"/>
              <a:buChar char="•"/>
            </a:pPr>
            <a:r>
              <a:rPr lang="fr-FR" sz="2400" dirty="0" smtClean="0">
                <a:cs typeface="Abadi MT Condensed Extra Bold"/>
              </a:rPr>
              <a:t>En 1990 j’avais 47 ans</a:t>
            </a:r>
          </a:p>
          <a:p>
            <a:pPr marL="914400" lvl="1" indent="-457200" algn="l">
              <a:lnSpc>
                <a:spcPct val="90000"/>
              </a:lnSpc>
              <a:buClrTx/>
              <a:buFont typeface="Arial"/>
              <a:buChar char="•"/>
            </a:pPr>
            <a:r>
              <a:rPr lang="fr-FR" sz="2400" dirty="0" smtClean="0">
                <a:cs typeface="Abadi MT Condensed Extra Bold"/>
              </a:rPr>
              <a:t>Le dernier de mes enfants a eu une autonomie financière en 2001. J’avais alors 58 ans</a:t>
            </a:r>
          </a:p>
          <a:p>
            <a:pPr lvl="1" algn="l">
              <a:lnSpc>
                <a:spcPct val="90000"/>
              </a:lnSpc>
              <a:buClrTx/>
            </a:pPr>
            <a:r>
              <a:rPr lang="fr-FR" sz="2400" dirty="0" smtClean="0">
                <a:solidFill>
                  <a:srgbClr val="FFFF00"/>
                </a:solidFill>
                <a:cs typeface="Abadi MT Condensed Extra Bold"/>
              </a:rPr>
              <a:t>Selon cet exemple la carrière d’ancien est de 11 ans </a:t>
            </a:r>
          </a:p>
          <a:p>
            <a:pPr marL="514350" indent="-514350" algn="l">
              <a:lnSpc>
                <a:spcPct val="90000"/>
              </a:lnSpc>
              <a:buClrTx/>
              <a:buFont typeface="+mj-lt"/>
              <a:buAutoNum type="arabicPeriod"/>
            </a:pPr>
            <a:r>
              <a:rPr lang="fr-FR" b="1" dirty="0" smtClean="0">
                <a:solidFill>
                  <a:srgbClr val="16F6FF"/>
                </a:solidFill>
                <a:cs typeface="Abadi MT Condensed Extra Bold"/>
              </a:rPr>
              <a:t>Réflexions libres</a:t>
            </a:r>
            <a:endParaRPr lang="fr-FR" b="1" dirty="0">
              <a:solidFill>
                <a:srgbClr val="16F6FF"/>
              </a:solidFill>
              <a:cs typeface="Abadi MT Condensed Extra Bold"/>
            </a:endParaRPr>
          </a:p>
          <a:p>
            <a:pPr marL="914400" lvl="1" indent="-457200" algn="l">
              <a:lnSpc>
                <a:spcPct val="90000"/>
              </a:lnSpc>
              <a:buClrTx/>
              <a:buFont typeface="Arial"/>
              <a:buChar char="•"/>
            </a:pPr>
            <a:r>
              <a:rPr lang="fr-FR" sz="2400" dirty="0" smtClean="0">
                <a:cs typeface="Abadi MT Condensed Extra Bold"/>
              </a:rPr>
              <a:t>Ceux qui se marient tard sont désavantagés …</a:t>
            </a:r>
          </a:p>
          <a:p>
            <a:pPr marL="914400" lvl="1" indent="-457200" algn="l">
              <a:lnSpc>
                <a:spcPct val="90000"/>
              </a:lnSpc>
              <a:buClrTx/>
              <a:buFont typeface="Arial"/>
              <a:buChar char="•"/>
            </a:pPr>
            <a:r>
              <a:rPr lang="fr-FR" sz="2400" dirty="0" smtClean="0">
                <a:cs typeface="Abadi MT Condensed Extra Bold"/>
              </a:rPr>
              <a:t>Ceux qui font de grandes études dans leur ville sont avantagés</a:t>
            </a:r>
          </a:p>
          <a:p>
            <a:pPr marL="914400" lvl="1" indent="-457200" algn="l">
              <a:lnSpc>
                <a:spcPct val="90000"/>
              </a:lnSpc>
              <a:buClrTx/>
              <a:buFont typeface="Arial"/>
              <a:buChar char="•"/>
            </a:pPr>
            <a:r>
              <a:rPr lang="fr-FR" sz="2400" dirty="0" smtClean="0">
                <a:cs typeface="Abadi MT Condensed Extra Bold"/>
              </a:rPr>
              <a:t>Ceux qui ont une nombreuse famille sont avantagés</a:t>
            </a:r>
          </a:p>
          <a:p>
            <a:pPr marL="914400" lvl="1" indent="-457200" algn="l">
              <a:lnSpc>
                <a:spcPct val="90000"/>
              </a:lnSpc>
              <a:buClrTx/>
              <a:buFont typeface="Arial"/>
              <a:buChar char="•"/>
            </a:pPr>
            <a:r>
              <a:rPr lang="fr-FR" sz="2400" dirty="0" smtClean="0">
                <a:cs typeface="Abadi MT Condensed Extra Bold"/>
              </a:rPr>
              <a:t>Ceux qui n’ont pu avoir qu’un enfant risquent de ne jamais être éligibles …</a:t>
            </a:r>
          </a:p>
        </p:txBody>
      </p:sp>
      <p:sp>
        <p:nvSpPr>
          <p:cNvPr id="4" name="Rectangle 3"/>
          <p:cNvSpPr/>
          <p:nvPr/>
        </p:nvSpPr>
        <p:spPr>
          <a:xfrm>
            <a:off x="239433" y="6086660"/>
            <a:ext cx="8717298" cy="523220"/>
          </a:xfrm>
          <a:prstGeom prst="rect">
            <a:avLst/>
          </a:prstGeom>
          <a:solidFill>
            <a:srgbClr val="FFFF00"/>
          </a:solidFill>
        </p:spPr>
        <p:txBody>
          <a:bodyPr wrap="square">
            <a:spAutoFit/>
          </a:bodyPr>
          <a:lstStyle/>
          <a:p>
            <a:r>
              <a:rPr lang="fr-FR" sz="2800" dirty="0" smtClean="0">
                <a:solidFill>
                  <a:srgbClr val="FF0000"/>
                </a:solidFill>
              </a:rPr>
              <a:t>Cette approche peut seulement alimenter la réflexion</a:t>
            </a:r>
            <a:endParaRPr lang="fr-FR" sz="2800" dirty="0">
              <a:solidFill>
                <a:srgbClr val="FF0000"/>
              </a:solidFill>
            </a:endParaRPr>
          </a:p>
        </p:txBody>
      </p:sp>
    </p:spTree>
    <p:extLst>
      <p:ext uri="{BB962C8B-B14F-4D97-AF65-F5344CB8AC3E}">
        <p14:creationId xmlns:p14="http://schemas.microsoft.com/office/powerpoint/2010/main" val="2571681180"/>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3185" y="154448"/>
            <a:ext cx="8698773" cy="850145"/>
          </a:xfrm>
        </p:spPr>
        <p:txBody>
          <a:bodyPr/>
          <a:lstStyle/>
          <a:p>
            <a:r>
              <a:rPr lang="fr-FR" dirty="0" smtClean="0"/>
              <a:t>Y a-t-il des âges limites ?</a:t>
            </a:r>
            <a:r>
              <a:rPr lang="fr-FR" sz="2000" dirty="0" smtClean="0">
                <a:solidFill>
                  <a:srgbClr val="10FF0E"/>
                </a:solidFill>
              </a:rPr>
              <a:t>4</a:t>
            </a:r>
            <a:endParaRPr lang="fr-FR" sz="2000" dirty="0"/>
          </a:p>
        </p:txBody>
      </p:sp>
      <p:sp>
        <p:nvSpPr>
          <p:cNvPr id="3" name="Sous-titre 2"/>
          <p:cNvSpPr>
            <a:spLocks noGrp="1"/>
          </p:cNvSpPr>
          <p:nvPr>
            <p:ph type="subTitle" idx="1"/>
          </p:nvPr>
        </p:nvSpPr>
        <p:spPr>
          <a:xfrm>
            <a:off x="926503" y="1119114"/>
            <a:ext cx="7724318" cy="4794117"/>
          </a:xfrm>
        </p:spPr>
        <p:txBody>
          <a:bodyPr>
            <a:noAutofit/>
          </a:bodyPr>
          <a:lstStyle/>
          <a:p>
            <a:pPr marL="514350" indent="-514350" algn="l">
              <a:lnSpc>
                <a:spcPct val="90000"/>
              </a:lnSpc>
              <a:buClrTx/>
              <a:buFont typeface="+mj-lt"/>
              <a:buAutoNum type="arabicPeriod"/>
            </a:pPr>
            <a:r>
              <a:rPr lang="fr-FR" b="1" dirty="0" smtClean="0">
                <a:solidFill>
                  <a:srgbClr val="16F6FF"/>
                </a:solidFill>
                <a:cs typeface="Abadi MT Condensed Extra Bold"/>
              </a:rPr>
              <a:t>Plus simplement sur l’âge minimal</a:t>
            </a:r>
          </a:p>
          <a:p>
            <a:pPr marL="914400" lvl="1" indent="-457200" algn="l">
              <a:lnSpc>
                <a:spcPct val="90000"/>
              </a:lnSpc>
              <a:buClrTx/>
              <a:buFont typeface="Arial"/>
              <a:buChar char="•"/>
            </a:pPr>
            <a:r>
              <a:rPr lang="fr-FR" sz="2400" dirty="0" smtClean="0">
                <a:cs typeface="Abadi MT Condensed Extra Bold"/>
              </a:rPr>
              <a:t>Un ancien n’est éligible que lorsque au moins un de ses enfants a passé « l’âge des tempêtes »</a:t>
            </a:r>
          </a:p>
          <a:p>
            <a:pPr marL="914400" lvl="1" indent="-457200" algn="l">
              <a:lnSpc>
                <a:spcPct val="90000"/>
              </a:lnSpc>
              <a:buClrTx/>
              <a:buFont typeface="Arial"/>
              <a:buChar char="•"/>
            </a:pPr>
            <a:r>
              <a:rPr lang="fr-FR" sz="2400" dirty="0" smtClean="0">
                <a:cs typeface="Abadi MT Condensed Extra Bold"/>
              </a:rPr>
              <a:t>Il est néanmoins sage que tous y soient passés car un ancien qui rencontrerait de gros problèmes avec les enfants suivants n’aurait ni la sérénité ni le temps de s’occuper des affaires de l’assemblée.</a:t>
            </a:r>
          </a:p>
          <a:p>
            <a:pPr marL="514350" indent="-514350" algn="l">
              <a:lnSpc>
                <a:spcPct val="90000"/>
              </a:lnSpc>
              <a:buClrTx/>
              <a:buFont typeface="+mj-lt"/>
              <a:buAutoNum type="arabicPeriod"/>
            </a:pPr>
            <a:r>
              <a:rPr lang="fr-FR" b="1" dirty="0" smtClean="0">
                <a:solidFill>
                  <a:srgbClr val="16F6FF"/>
                </a:solidFill>
                <a:cs typeface="Abadi MT Condensed Extra Bold"/>
              </a:rPr>
              <a:t>Plus simplement sur l’âge maximal </a:t>
            </a:r>
            <a:endParaRPr lang="fr-FR" b="1" dirty="0">
              <a:solidFill>
                <a:srgbClr val="16F6FF"/>
              </a:solidFill>
              <a:cs typeface="Abadi MT Condensed Extra Bold"/>
            </a:endParaRPr>
          </a:p>
          <a:p>
            <a:pPr marL="914400" lvl="1" indent="-457200" algn="l">
              <a:lnSpc>
                <a:spcPct val="90000"/>
              </a:lnSpc>
              <a:buClrTx/>
              <a:buFont typeface="Arial"/>
              <a:buChar char="•"/>
            </a:pPr>
            <a:r>
              <a:rPr lang="fr-FR" sz="2400" dirty="0" smtClean="0">
                <a:cs typeface="Abadi MT Condensed Extra Bold"/>
              </a:rPr>
              <a:t>Le minimum requis de 2 à 3 anciens peut imposer une rallonge</a:t>
            </a:r>
          </a:p>
          <a:p>
            <a:pPr marL="914400" lvl="1" indent="-457200" algn="l">
              <a:lnSpc>
                <a:spcPct val="90000"/>
              </a:lnSpc>
              <a:buClrTx/>
              <a:buFont typeface="Arial"/>
              <a:buChar char="•"/>
            </a:pPr>
            <a:r>
              <a:rPr lang="fr-FR" sz="2400" dirty="0" smtClean="0">
                <a:cs typeface="Abadi MT Condensed Extra Bold"/>
              </a:rPr>
              <a:t>Une dégénérescence précoce devrait anticiper le retrait des responsabilités</a:t>
            </a:r>
          </a:p>
          <a:p>
            <a:pPr marL="914400" lvl="1" indent="-457200" algn="l">
              <a:lnSpc>
                <a:spcPct val="90000"/>
              </a:lnSpc>
              <a:buClrTx/>
              <a:buFont typeface="Arial"/>
              <a:buChar char="•"/>
            </a:pPr>
            <a:r>
              <a:rPr lang="fr-FR" sz="2400" dirty="0" smtClean="0">
                <a:cs typeface="Abadi MT Condensed Extra Bold"/>
              </a:rPr>
              <a:t>Une sage décision personnelle peut amener l’ancien à passer le relais à « qui de droit ». </a:t>
            </a:r>
          </a:p>
        </p:txBody>
      </p:sp>
    </p:spTree>
    <p:extLst>
      <p:ext uri="{BB962C8B-B14F-4D97-AF65-F5344CB8AC3E}">
        <p14:creationId xmlns:p14="http://schemas.microsoft.com/office/powerpoint/2010/main" val="200644274"/>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1170" y="820814"/>
            <a:ext cx="8259139" cy="850145"/>
          </a:xfrm>
        </p:spPr>
        <p:txBody>
          <a:bodyPr/>
          <a:lstStyle/>
          <a:p>
            <a:pPr>
              <a:lnSpc>
                <a:spcPct val="80000"/>
              </a:lnSpc>
            </a:pPr>
            <a:r>
              <a:rPr lang="fr-FR" dirty="0" smtClean="0"/>
              <a:t>Quel était l’âge du </a:t>
            </a:r>
            <a:br>
              <a:rPr lang="fr-FR" dirty="0" smtClean="0"/>
            </a:br>
            <a:r>
              <a:rPr lang="fr-FR" dirty="0" smtClean="0"/>
              <a:t>« jeune homme » Josué ?</a:t>
            </a:r>
            <a:r>
              <a:rPr lang="fr-FR" sz="2000" dirty="0">
                <a:solidFill>
                  <a:srgbClr val="10FF0E"/>
                </a:solidFill>
              </a:rPr>
              <a:t> </a:t>
            </a:r>
            <a:r>
              <a:rPr lang="fr-FR" sz="2000" dirty="0" smtClean="0">
                <a:solidFill>
                  <a:srgbClr val="10FF0E"/>
                </a:solidFill>
              </a:rPr>
              <a:t>5</a:t>
            </a:r>
            <a:endParaRPr lang="fr-FR" sz="2000" dirty="0">
              <a:solidFill>
                <a:srgbClr val="10FF0E"/>
              </a:solidFill>
            </a:endParaRPr>
          </a:p>
        </p:txBody>
      </p:sp>
      <p:sp>
        <p:nvSpPr>
          <p:cNvPr id="3" name="Sous-titre 2"/>
          <p:cNvSpPr>
            <a:spLocks noGrp="1"/>
          </p:cNvSpPr>
          <p:nvPr>
            <p:ph type="subTitle" idx="1"/>
          </p:nvPr>
        </p:nvSpPr>
        <p:spPr>
          <a:xfrm>
            <a:off x="377624" y="1566880"/>
            <a:ext cx="8766376" cy="1093116"/>
          </a:xfrm>
        </p:spPr>
        <p:txBody>
          <a:bodyPr>
            <a:noAutofit/>
          </a:bodyPr>
          <a:lstStyle/>
          <a:p>
            <a:pPr algn="l">
              <a:lnSpc>
                <a:spcPct val="90000"/>
              </a:lnSpc>
              <a:buClrTx/>
            </a:pPr>
            <a:r>
              <a:rPr lang="fr-FR" sz="2800" dirty="0"/>
              <a:t> </a:t>
            </a:r>
            <a:r>
              <a:rPr lang="fr-FR" sz="2800" dirty="0" smtClean="0"/>
              <a:t>Ex 33.11 </a:t>
            </a:r>
            <a:r>
              <a:rPr lang="fr-FR" sz="2800" dirty="0"/>
              <a:t>Et l’Éternel parlait à Moïse face à face, comme un homme parle avec son ami; et Moïse retournait au camp; et son serviteur Josué, fils de </a:t>
            </a:r>
            <a:r>
              <a:rPr lang="fr-FR" sz="2800" dirty="0" err="1"/>
              <a:t>Nun</a:t>
            </a:r>
            <a:r>
              <a:rPr lang="fr-FR" sz="2800" dirty="0"/>
              <a:t>, </a:t>
            </a:r>
            <a:r>
              <a:rPr lang="fr-FR" sz="2800" dirty="0">
                <a:solidFill>
                  <a:srgbClr val="FFFF00"/>
                </a:solidFill>
              </a:rPr>
              <a:t>jeune homme</a:t>
            </a:r>
            <a:r>
              <a:rPr lang="fr-FR" sz="2800" dirty="0"/>
              <a:t>, ne sortait pas de l’intérieur de la tente</a:t>
            </a:r>
            <a:r>
              <a:rPr lang="fr-FR" sz="2800" dirty="0" smtClean="0"/>
              <a:t>.  </a:t>
            </a:r>
          </a:p>
        </p:txBody>
      </p:sp>
      <p:sp>
        <p:nvSpPr>
          <p:cNvPr id="4" name="Sous-titre 2"/>
          <p:cNvSpPr txBox="1">
            <a:spLocks/>
          </p:cNvSpPr>
          <p:nvPr/>
        </p:nvSpPr>
        <p:spPr>
          <a:xfrm>
            <a:off x="377624" y="3315197"/>
            <a:ext cx="8766376" cy="4325037"/>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lnSpc>
                <a:spcPct val="90000"/>
              </a:lnSpc>
            </a:pPr>
            <a:r>
              <a:rPr lang="fr-FR" sz="2800" dirty="0"/>
              <a:t> </a:t>
            </a:r>
            <a:r>
              <a:rPr lang="fr-FR" sz="2800" dirty="0" smtClean="0"/>
              <a:t>Jo 14.7 </a:t>
            </a:r>
            <a:r>
              <a:rPr lang="fr-FR" sz="2800" dirty="0"/>
              <a:t>J’étais âgé de </a:t>
            </a:r>
            <a:r>
              <a:rPr lang="fr-FR" sz="2800" dirty="0">
                <a:solidFill>
                  <a:srgbClr val="FFFF00"/>
                </a:solidFill>
              </a:rPr>
              <a:t>quarante ans </a:t>
            </a:r>
            <a:r>
              <a:rPr lang="fr-FR" sz="2800" dirty="0"/>
              <a:t>quand Moïse, serviteur de l’Éternel, m’envoya de </a:t>
            </a:r>
            <a:r>
              <a:rPr lang="fr-FR" sz="2800" dirty="0" err="1"/>
              <a:t>Kadès-Barnéa</a:t>
            </a:r>
            <a:r>
              <a:rPr lang="fr-FR" sz="2800" dirty="0"/>
              <a:t> pour explorer le </a:t>
            </a:r>
            <a:r>
              <a:rPr lang="fr-FR" sz="2800" dirty="0" smtClean="0"/>
              <a:t>pays … voici</a:t>
            </a:r>
            <a:r>
              <a:rPr lang="fr-FR" sz="2800" dirty="0"/>
              <a:t>, moi je suis aujourd’hui âgé de quatre-vingt-cinq ans</a:t>
            </a:r>
            <a:r>
              <a:rPr lang="fr-FR" sz="2800" dirty="0" smtClean="0"/>
              <a:t>.</a:t>
            </a:r>
            <a:endParaRPr lang="fr-FR" sz="2800" dirty="0"/>
          </a:p>
        </p:txBody>
      </p:sp>
      <p:sp>
        <p:nvSpPr>
          <p:cNvPr id="6" name="Rectangle 5"/>
          <p:cNvSpPr/>
          <p:nvPr/>
        </p:nvSpPr>
        <p:spPr>
          <a:xfrm>
            <a:off x="372356" y="4998087"/>
            <a:ext cx="8383546" cy="1650708"/>
          </a:xfrm>
          <a:prstGeom prst="rect">
            <a:avLst/>
          </a:prstGeom>
          <a:solidFill>
            <a:srgbClr val="FFFF00"/>
          </a:solidFill>
        </p:spPr>
        <p:txBody>
          <a:bodyPr wrap="square">
            <a:spAutoFit/>
          </a:bodyPr>
          <a:lstStyle/>
          <a:p>
            <a:pPr>
              <a:lnSpc>
                <a:spcPct val="90000"/>
              </a:lnSpc>
              <a:defRPr/>
            </a:pPr>
            <a:r>
              <a:rPr lang="fr-FR" sz="2800" dirty="0">
                <a:solidFill>
                  <a:srgbClr val="FF0000"/>
                </a:solidFill>
              </a:rPr>
              <a:t>Le « jeune homme » de la quarantaine (DBY) est mieux traduit par « auxiliaire </a:t>
            </a:r>
            <a:r>
              <a:rPr lang="fr-FR" sz="2800">
                <a:solidFill>
                  <a:srgbClr val="FF0000"/>
                </a:solidFill>
              </a:rPr>
              <a:t>» </a:t>
            </a:r>
            <a:r>
              <a:rPr lang="fr-FR" sz="2800" smtClean="0">
                <a:solidFill>
                  <a:srgbClr val="FF0000"/>
                </a:solidFill>
              </a:rPr>
              <a:t>(NBS) </a:t>
            </a:r>
            <a:r>
              <a:rPr lang="fr-FR" sz="2800" dirty="0" smtClean="0">
                <a:solidFill>
                  <a:srgbClr val="FF0000"/>
                </a:solidFill>
              </a:rPr>
              <a:t>ou «</a:t>
            </a:r>
            <a:r>
              <a:rPr lang="fr-FR" sz="2800" dirty="0">
                <a:solidFill>
                  <a:srgbClr val="FF0000"/>
                </a:solidFill>
              </a:rPr>
              <a:t> assistant » (SEM) « officiant » (CHOU). Il recevra la lourde charge de conduite le peuple à 78 ans !</a:t>
            </a:r>
          </a:p>
        </p:txBody>
      </p:sp>
    </p:spTree>
    <p:extLst>
      <p:ext uri="{BB962C8B-B14F-4D97-AF65-F5344CB8AC3E}">
        <p14:creationId xmlns:p14="http://schemas.microsoft.com/office/powerpoint/2010/main" val="2588947306"/>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2356" y="951151"/>
            <a:ext cx="8698773" cy="850145"/>
          </a:xfrm>
        </p:spPr>
        <p:txBody>
          <a:bodyPr/>
          <a:lstStyle/>
          <a:p>
            <a:r>
              <a:rPr lang="fr-FR" dirty="0" smtClean="0"/>
              <a:t>3 Quel </a:t>
            </a:r>
            <a:r>
              <a:rPr lang="fr-FR" dirty="0"/>
              <a:t>est le nombre </a:t>
            </a:r>
            <a:r>
              <a:rPr lang="fr-FR" dirty="0" smtClean="0"/>
              <a:t/>
            </a:r>
            <a:br>
              <a:rPr lang="fr-FR" dirty="0" smtClean="0"/>
            </a:br>
            <a:r>
              <a:rPr lang="fr-FR" dirty="0" smtClean="0"/>
              <a:t>optimal </a:t>
            </a:r>
            <a:r>
              <a:rPr lang="fr-FR" dirty="0"/>
              <a:t>d’anciens </a:t>
            </a:r>
          </a:p>
        </p:txBody>
      </p:sp>
      <p:sp>
        <p:nvSpPr>
          <p:cNvPr id="3" name="Sous-titre 2"/>
          <p:cNvSpPr>
            <a:spLocks noGrp="1"/>
          </p:cNvSpPr>
          <p:nvPr>
            <p:ph type="subTitle" idx="1"/>
          </p:nvPr>
        </p:nvSpPr>
        <p:spPr>
          <a:xfrm>
            <a:off x="1155524" y="1972842"/>
            <a:ext cx="7828420" cy="5218773"/>
          </a:xfrm>
        </p:spPr>
        <p:txBody>
          <a:bodyPr>
            <a:noAutofit/>
          </a:bodyPr>
          <a:lstStyle/>
          <a:p>
            <a:pPr marL="514350" indent="-514350" algn="l">
              <a:buClrTx/>
              <a:buFont typeface="+mj-lt"/>
              <a:buAutoNum type="arabicPeriod"/>
            </a:pPr>
            <a:r>
              <a:rPr lang="fr-FR" sz="2800" dirty="0" smtClean="0"/>
              <a:t>Cela dépend directement de la taille de l’assemblée</a:t>
            </a:r>
          </a:p>
          <a:p>
            <a:pPr marL="514350" indent="-514350" algn="l">
              <a:buClrTx/>
              <a:buFont typeface="+mj-lt"/>
              <a:buAutoNum type="arabicPeriod"/>
            </a:pPr>
            <a:r>
              <a:rPr lang="fr-FR" sz="2800" dirty="0" smtClean="0"/>
              <a:t>Le nombre « minimal et optimal » semble être trois 	</a:t>
            </a:r>
          </a:p>
          <a:p>
            <a:pPr marL="514350" indent="-514350" algn="l">
              <a:buClrTx/>
              <a:buFont typeface="+mj-lt"/>
              <a:buAutoNum type="arabicPeriod"/>
            </a:pPr>
            <a:r>
              <a:rPr lang="fr-FR" sz="2800" dirty="0" smtClean="0"/>
              <a:t>Ce sera trop pour une petite assemblée et pas assez pour une grande</a:t>
            </a:r>
          </a:p>
          <a:p>
            <a:pPr marL="514350" indent="-514350" algn="l">
              <a:buClrTx/>
              <a:buFont typeface="+mj-lt"/>
              <a:buAutoNum type="arabicPeriod"/>
            </a:pPr>
            <a:r>
              <a:rPr lang="fr-FR" sz="2800" dirty="0" smtClean="0"/>
              <a:t>Rechercher la pensée du Seigneur</a:t>
            </a:r>
          </a:p>
        </p:txBody>
      </p:sp>
      <p:sp>
        <p:nvSpPr>
          <p:cNvPr id="6" name="Rectangle 5"/>
          <p:cNvSpPr/>
          <p:nvPr/>
        </p:nvSpPr>
        <p:spPr>
          <a:xfrm>
            <a:off x="372356" y="5609607"/>
            <a:ext cx="8383546" cy="954107"/>
          </a:xfrm>
          <a:prstGeom prst="rect">
            <a:avLst/>
          </a:prstGeom>
          <a:solidFill>
            <a:srgbClr val="FFFF00"/>
          </a:solidFill>
        </p:spPr>
        <p:txBody>
          <a:bodyPr wrap="square">
            <a:spAutoFit/>
          </a:bodyPr>
          <a:lstStyle/>
          <a:p>
            <a:r>
              <a:rPr lang="fr-FR" sz="2800" dirty="0">
                <a:solidFill>
                  <a:srgbClr val="FF0000"/>
                </a:solidFill>
              </a:rPr>
              <a:t>« </a:t>
            </a:r>
            <a:r>
              <a:rPr lang="fr-FR" sz="2800" dirty="0" smtClean="0">
                <a:solidFill>
                  <a:srgbClr val="FF0000"/>
                </a:solidFill>
              </a:rPr>
              <a:t>Par </a:t>
            </a:r>
            <a:r>
              <a:rPr lang="fr-FR" sz="2800" dirty="0">
                <a:solidFill>
                  <a:srgbClr val="FF0000"/>
                </a:solidFill>
              </a:rPr>
              <a:t>la bouche de 2 ou 3 témoins toute affaire sera établie » (2 Co 13.1)</a:t>
            </a:r>
          </a:p>
        </p:txBody>
      </p:sp>
    </p:spTree>
    <p:extLst>
      <p:ext uri="{BB962C8B-B14F-4D97-AF65-F5344CB8AC3E}">
        <p14:creationId xmlns:p14="http://schemas.microsoft.com/office/powerpoint/2010/main" val="4044038627"/>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9431" y="976994"/>
            <a:ext cx="8698773" cy="850145"/>
          </a:xfrm>
        </p:spPr>
        <p:txBody>
          <a:bodyPr/>
          <a:lstStyle/>
          <a:p>
            <a:r>
              <a:rPr lang="fr-FR" dirty="0" smtClean="0"/>
              <a:t>4 Y a-t-il des couples d’anciens ?</a:t>
            </a:r>
            <a:r>
              <a:rPr lang="fr-FR" sz="2000" dirty="0" smtClean="0">
                <a:solidFill>
                  <a:srgbClr val="10FF0E"/>
                </a:solidFill>
              </a:rPr>
              <a:t>1</a:t>
            </a:r>
            <a:endParaRPr lang="fr-FR" sz="2000" dirty="0">
              <a:solidFill>
                <a:srgbClr val="10FF0E"/>
              </a:solidFill>
            </a:endParaRPr>
          </a:p>
        </p:txBody>
      </p:sp>
      <p:sp>
        <p:nvSpPr>
          <p:cNvPr id="3" name="Sous-titre 2"/>
          <p:cNvSpPr>
            <a:spLocks noGrp="1"/>
          </p:cNvSpPr>
          <p:nvPr>
            <p:ph type="subTitle" idx="1"/>
          </p:nvPr>
        </p:nvSpPr>
        <p:spPr>
          <a:xfrm>
            <a:off x="349431" y="1801033"/>
            <a:ext cx="8766376" cy="2175821"/>
          </a:xfrm>
        </p:spPr>
        <p:txBody>
          <a:bodyPr>
            <a:noAutofit/>
          </a:bodyPr>
          <a:lstStyle/>
          <a:p>
            <a:pPr algn="l">
              <a:buClrTx/>
            </a:pPr>
            <a:r>
              <a:rPr lang="fr-FR" sz="2800" dirty="0" smtClean="0"/>
              <a:t>• Non, le presbytérat est une charge masculine</a:t>
            </a:r>
          </a:p>
          <a:p>
            <a:pPr algn="l">
              <a:buClrTx/>
            </a:pPr>
            <a:r>
              <a:rPr lang="fr-FR" sz="2800" dirty="0" smtClean="0"/>
              <a:t>• Les questions d’assemblée se gèrent entre anciens et non entre les anciens et leurs femmes</a:t>
            </a:r>
          </a:p>
          <a:p>
            <a:pPr algn="l">
              <a:buClrTx/>
            </a:pPr>
            <a:r>
              <a:rPr lang="fr-FR" sz="2800" dirty="0" smtClean="0"/>
              <a:t>• La communication d’un secret est une trahison </a:t>
            </a:r>
          </a:p>
        </p:txBody>
      </p:sp>
      <p:sp>
        <p:nvSpPr>
          <p:cNvPr id="4" name="Sous-titre 2"/>
          <p:cNvSpPr txBox="1">
            <a:spLocks/>
          </p:cNvSpPr>
          <p:nvPr/>
        </p:nvSpPr>
        <p:spPr>
          <a:xfrm>
            <a:off x="377624" y="3753601"/>
            <a:ext cx="8766376" cy="277385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buClrTx/>
            </a:pPr>
            <a:r>
              <a:rPr lang="fr-FR" sz="2800" dirty="0" smtClean="0"/>
              <a:t>• Le partage d’un exercice dans la prière avec sa femme ne devrait pas impliquer la trahison d’un secret. Un conseil peut aussi être opportun.</a:t>
            </a:r>
          </a:p>
          <a:p>
            <a:pPr algn="l">
              <a:buClrTx/>
            </a:pPr>
            <a:r>
              <a:rPr lang="fr-FR" sz="2800" dirty="0" smtClean="0"/>
              <a:t>• Une mission peut leur être confiée par des anciens</a:t>
            </a:r>
          </a:p>
          <a:p>
            <a:pPr algn="l">
              <a:buClrTx/>
            </a:pPr>
            <a:r>
              <a:rPr lang="fr-FR" sz="2800" dirty="0" smtClean="0"/>
              <a:t>• Les « sœurs anciennes » ont un ministère important</a:t>
            </a:r>
          </a:p>
          <a:p>
            <a:pPr algn="l">
              <a:buClrTx/>
            </a:pPr>
            <a:r>
              <a:rPr lang="fr-FR" sz="2800" dirty="0" smtClean="0"/>
              <a:t>(Cf. le ministère féminin) décrit en Tite 2.3-5</a:t>
            </a:r>
          </a:p>
        </p:txBody>
      </p:sp>
    </p:spTree>
    <p:extLst>
      <p:ext uri="{BB962C8B-B14F-4D97-AF65-F5344CB8AC3E}">
        <p14:creationId xmlns:p14="http://schemas.microsoft.com/office/powerpoint/2010/main" val="355015022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861" y="269071"/>
            <a:ext cx="8259139" cy="850145"/>
          </a:xfrm>
        </p:spPr>
        <p:txBody>
          <a:bodyPr/>
          <a:lstStyle/>
          <a:p>
            <a:r>
              <a:rPr lang="fr-FR" dirty="0" smtClean="0"/>
              <a:t>Qualités des anciennes ?</a:t>
            </a:r>
            <a:r>
              <a:rPr lang="fr-FR" sz="2000" dirty="0" smtClean="0">
                <a:solidFill>
                  <a:srgbClr val="10FF0E"/>
                </a:solidFill>
              </a:rPr>
              <a:t>2</a:t>
            </a:r>
            <a:endParaRPr lang="fr-FR" sz="2000" dirty="0">
              <a:solidFill>
                <a:srgbClr val="10FF0E"/>
              </a:solidFill>
            </a:endParaRPr>
          </a:p>
        </p:txBody>
      </p:sp>
      <p:sp>
        <p:nvSpPr>
          <p:cNvPr id="3" name="Sous-titre 2"/>
          <p:cNvSpPr>
            <a:spLocks noGrp="1"/>
          </p:cNvSpPr>
          <p:nvPr>
            <p:ph type="subTitle" idx="1"/>
          </p:nvPr>
        </p:nvSpPr>
        <p:spPr>
          <a:xfrm>
            <a:off x="377624" y="1228455"/>
            <a:ext cx="8766376" cy="1093116"/>
          </a:xfrm>
        </p:spPr>
        <p:txBody>
          <a:bodyPr>
            <a:noAutofit/>
          </a:bodyPr>
          <a:lstStyle/>
          <a:p>
            <a:pPr algn="l">
              <a:buClrTx/>
            </a:pPr>
            <a:r>
              <a:rPr lang="fr-FR" sz="2800" dirty="0" smtClean="0"/>
              <a:t>• C’est le même mot grec mais, en Tite 3 TOUS les </a:t>
            </a:r>
            <a:r>
              <a:rPr lang="fr-FR" sz="2800" dirty="0" err="1" smtClean="0"/>
              <a:t>tra-ducteurs</a:t>
            </a:r>
            <a:r>
              <a:rPr lang="fr-FR" sz="2800" dirty="0" smtClean="0"/>
              <a:t> ont traduit </a:t>
            </a:r>
            <a:r>
              <a:rPr lang="fr-FR" sz="2800" dirty="0" smtClean="0">
                <a:solidFill>
                  <a:srgbClr val="FFFF00"/>
                </a:solidFill>
              </a:rPr>
              <a:t>vieillard</a:t>
            </a:r>
            <a:r>
              <a:rPr lang="fr-FR" sz="2800" dirty="0" smtClean="0"/>
              <a:t> (2.2) et </a:t>
            </a:r>
            <a:r>
              <a:rPr lang="fr-FR" sz="2800" dirty="0" smtClean="0">
                <a:solidFill>
                  <a:srgbClr val="FFFF00"/>
                </a:solidFill>
              </a:rPr>
              <a:t>femme âgée </a:t>
            </a:r>
            <a:r>
              <a:rPr lang="fr-FR" sz="2800" dirty="0" smtClean="0"/>
              <a:t>(2.3)</a:t>
            </a:r>
          </a:p>
        </p:txBody>
      </p:sp>
      <p:sp>
        <p:nvSpPr>
          <p:cNvPr id="4" name="Sous-titre 2"/>
          <p:cNvSpPr txBox="1">
            <a:spLocks/>
          </p:cNvSpPr>
          <p:nvPr/>
        </p:nvSpPr>
        <p:spPr>
          <a:xfrm>
            <a:off x="377624" y="2262140"/>
            <a:ext cx="8766376" cy="4325037"/>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sz="2800" dirty="0" smtClean="0"/>
              <a:t>De </a:t>
            </a:r>
            <a:r>
              <a:rPr lang="fr-FR" sz="2800" dirty="0"/>
              <a:t>même, que les </a:t>
            </a:r>
            <a:r>
              <a:rPr lang="fr-FR" sz="2800" dirty="0">
                <a:solidFill>
                  <a:srgbClr val="FFFF00"/>
                </a:solidFill>
              </a:rPr>
              <a:t>femmes âgées </a:t>
            </a:r>
            <a:r>
              <a:rPr lang="fr-FR" sz="2800" dirty="0"/>
              <a:t>soient, dans toute leur manière d’être, comme il convient à de saintes femmes, -ni médisantes, ni asservies à beaucoup de vin, enseignant de bonnes choses</a:t>
            </a:r>
            <a:r>
              <a:rPr lang="fr-FR" sz="2800" dirty="0" smtClean="0"/>
              <a:t>, afin </a:t>
            </a:r>
            <a:r>
              <a:rPr lang="fr-FR" sz="2800" dirty="0"/>
              <a:t>qu’elles instruisent les jeunes femmes à aimer leurs maris, à aimer leurs enfants</a:t>
            </a:r>
            <a:r>
              <a:rPr lang="fr-FR" sz="2800" dirty="0" smtClean="0"/>
              <a:t>, à </a:t>
            </a:r>
            <a:r>
              <a:rPr lang="fr-FR" sz="2800" dirty="0"/>
              <a:t>être sages, pures, occupées des soins de la maison, bonnes, soumises à leurs propres maris, afin que la parole de Dieu ne soit pas blasphémée</a:t>
            </a:r>
            <a:r>
              <a:rPr lang="fr-FR" sz="2800" dirty="0" smtClean="0"/>
              <a:t>. (Remarquons que la sphère d’activité est différente de celles des hommes)</a:t>
            </a:r>
          </a:p>
        </p:txBody>
      </p:sp>
    </p:spTree>
    <p:extLst>
      <p:ext uri="{BB962C8B-B14F-4D97-AF65-F5344CB8AC3E}">
        <p14:creationId xmlns:p14="http://schemas.microsoft.com/office/powerpoint/2010/main" val="4000032987"/>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861" y="414825"/>
            <a:ext cx="8259139" cy="850145"/>
          </a:xfrm>
        </p:spPr>
        <p:txBody>
          <a:bodyPr/>
          <a:lstStyle/>
          <a:p>
            <a:pPr>
              <a:lnSpc>
                <a:spcPct val="80000"/>
              </a:lnSpc>
            </a:pPr>
            <a:r>
              <a:rPr lang="fr-FR" dirty="0" smtClean="0"/>
              <a:t>5 Vox populi, vox Dei ?</a:t>
            </a:r>
            <a:endParaRPr lang="fr-FR" sz="2000" dirty="0">
              <a:solidFill>
                <a:srgbClr val="10FF0E"/>
              </a:solidFill>
            </a:endParaRPr>
          </a:p>
        </p:txBody>
      </p:sp>
      <p:sp>
        <p:nvSpPr>
          <p:cNvPr id="3" name="Sous-titre 2"/>
          <p:cNvSpPr>
            <a:spLocks noGrp="1"/>
          </p:cNvSpPr>
          <p:nvPr>
            <p:ph type="subTitle" idx="1"/>
          </p:nvPr>
        </p:nvSpPr>
        <p:spPr>
          <a:xfrm>
            <a:off x="346394" y="1395031"/>
            <a:ext cx="8766376" cy="1093116"/>
          </a:xfrm>
        </p:spPr>
        <p:txBody>
          <a:bodyPr>
            <a:noAutofit/>
          </a:bodyPr>
          <a:lstStyle/>
          <a:p>
            <a:pPr algn="l">
              <a:buClrTx/>
            </a:pPr>
            <a:r>
              <a:rPr lang="fr-FR" sz="2800" dirty="0" smtClean="0"/>
              <a:t>Nous sommes dans une société théoriquement démocratique et, globalement, nous en avons retiré beaucoup de bien. Nous devons en être reconnaissants</a:t>
            </a:r>
          </a:p>
        </p:txBody>
      </p:sp>
      <p:sp>
        <p:nvSpPr>
          <p:cNvPr id="4" name="Sous-titre 2"/>
          <p:cNvSpPr txBox="1">
            <a:spLocks/>
          </p:cNvSpPr>
          <p:nvPr/>
        </p:nvSpPr>
        <p:spPr>
          <a:xfrm>
            <a:off x="346394" y="2764585"/>
            <a:ext cx="8766376" cy="2430302"/>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sz="2800" dirty="0" smtClean="0"/>
              <a:t>Ce n’est pas pour autant que nous devons être inconscients des effets pervers de la démocratie: les valeurs ne sont plus rattachées à un absolu incontestable (la Bible) mais à la majorité exprimée d’un peuple qui, globalement, a rejeté Dieu. </a:t>
            </a:r>
          </a:p>
        </p:txBody>
      </p:sp>
      <p:sp>
        <p:nvSpPr>
          <p:cNvPr id="5" name="Sous-titre 2"/>
          <p:cNvSpPr txBox="1">
            <a:spLocks/>
          </p:cNvSpPr>
          <p:nvPr/>
        </p:nvSpPr>
        <p:spPr>
          <a:xfrm>
            <a:off x="457153" y="5675818"/>
            <a:ext cx="8766376" cy="2430302"/>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endParaRPr lang="fr-FR" sz="2800" dirty="0" smtClean="0"/>
          </a:p>
        </p:txBody>
      </p:sp>
      <p:sp>
        <p:nvSpPr>
          <p:cNvPr id="7" name="Rectangle 6"/>
          <p:cNvSpPr/>
          <p:nvPr/>
        </p:nvSpPr>
        <p:spPr>
          <a:xfrm>
            <a:off x="301894" y="5117321"/>
            <a:ext cx="8717298" cy="1569660"/>
          </a:xfrm>
          <a:prstGeom prst="rect">
            <a:avLst/>
          </a:prstGeom>
          <a:solidFill>
            <a:srgbClr val="FFFF00"/>
          </a:solidFill>
        </p:spPr>
        <p:txBody>
          <a:bodyPr wrap="square">
            <a:spAutoFit/>
          </a:bodyPr>
          <a:lstStyle/>
          <a:p>
            <a:r>
              <a:rPr lang="fr-FR" sz="2400" dirty="0" smtClean="0">
                <a:solidFill>
                  <a:srgbClr val="FF0000"/>
                </a:solidFill>
              </a:rPr>
              <a:t>« </a:t>
            </a:r>
            <a:r>
              <a:rPr lang="fr-FR" sz="2400" dirty="0">
                <a:solidFill>
                  <a:srgbClr val="FF0000"/>
                </a:solidFill>
              </a:rPr>
              <a:t> </a:t>
            </a:r>
            <a:r>
              <a:rPr lang="fr-FR" sz="2400" dirty="0" smtClean="0">
                <a:solidFill>
                  <a:srgbClr val="FF0000"/>
                </a:solidFill>
              </a:rPr>
              <a:t>Et </a:t>
            </a:r>
            <a:r>
              <a:rPr lang="fr-FR" sz="2400" dirty="0">
                <a:solidFill>
                  <a:srgbClr val="FF0000"/>
                </a:solidFill>
              </a:rPr>
              <a:t>ces gens qui continuent à dire que la voix du peuple est la voix de Dieu ne devraient pas être écoutés, car la nature turbulente de la foule est toujours très proche de la </a:t>
            </a:r>
            <a:r>
              <a:rPr lang="fr-FR" sz="2400" dirty="0" smtClean="0">
                <a:solidFill>
                  <a:srgbClr val="FF0000"/>
                </a:solidFill>
              </a:rPr>
              <a:t>folie. » </a:t>
            </a:r>
            <a:endParaRPr lang="fr-FR" sz="2400" dirty="0">
              <a:solidFill>
                <a:srgbClr val="FF0000"/>
              </a:solidFill>
            </a:endParaRPr>
          </a:p>
          <a:p>
            <a:r>
              <a:rPr lang="fr-FR" sz="2400" dirty="0" smtClean="0">
                <a:solidFill>
                  <a:srgbClr val="FF0000"/>
                </a:solidFill>
              </a:rPr>
              <a:t>Lettre du moine anglais Alcuin à Charlemagne. 798</a:t>
            </a:r>
            <a:endParaRPr lang="fr-FR" sz="2400" dirty="0">
              <a:solidFill>
                <a:srgbClr val="FF0000"/>
              </a:solidFill>
            </a:endParaRPr>
          </a:p>
        </p:txBody>
      </p:sp>
    </p:spTree>
    <p:extLst>
      <p:ext uri="{BB962C8B-B14F-4D97-AF65-F5344CB8AC3E}">
        <p14:creationId xmlns:p14="http://schemas.microsoft.com/office/powerpoint/2010/main" val="35990947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2973" y="212520"/>
            <a:ext cx="7266597" cy="871593"/>
          </a:xfrm>
        </p:spPr>
        <p:txBody>
          <a:bodyPr/>
          <a:lstStyle/>
          <a:p>
            <a:r>
              <a:rPr lang="fr-FR" dirty="0" smtClean="0"/>
              <a:t>Don ou charge ?</a:t>
            </a:r>
            <a:endParaRPr lang="fr-FR" dirty="0"/>
          </a:p>
        </p:txBody>
      </p:sp>
      <p:sp>
        <p:nvSpPr>
          <p:cNvPr id="3" name="Sous-titre 2"/>
          <p:cNvSpPr>
            <a:spLocks noGrp="1"/>
          </p:cNvSpPr>
          <p:nvPr>
            <p:ph type="subTitle" idx="1"/>
          </p:nvPr>
        </p:nvSpPr>
        <p:spPr>
          <a:xfrm>
            <a:off x="1041013" y="1084114"/>
            <a:ext cx="7725420" cy="2871924"/>
          </a:xfrm>
        </p:spPr>
        <p:txBody>
          <a:bodyPr>
            <a:normAutofit/>
          </a:bodyPr>
          <a:lstStyle/>
          <a:p>
            <a:pPr algn="l"/>
            <a:r>
              <a:rPr lang="fr-FR" dirty="0" smtClean="0"/>
              <a:t>Le presbytérat ne fait partie d’aucune des 4 « listes » de dons que l’on trouve en </a:t>
            </a:r>
            <a:r>
              <a:rPr lang="fr-FR" dirty="0" err="1" smtClean="0"/>
              <a:t>Ep</a:t>
            </a:r>
            <a:r>
              <a:rPr lang="fr-FR" dirty="0" smtClean="0"/>
              <a:t> 4, </a:t>
            </a:r>
            <a:r>
              <a:rPr lang="fr-FR" dirty="0" err="1" smtClean="0"/>
              <a:t>Rm</a:t>
            </a:r>
            <a:r>
              <a:rPr lang="fr-FR" dirty="0" smtClean="0"/>
              <a:t> 12, 1 Co 12, 1 P 4 il doit être considéré, avec le diaconat, comme une « charge » (Cf. « je suis en charge de ce dossier »)</a:t>
            </a:r>
          </a:p>
          <a:p>
            <a:pPr algn="l"/>
            <a:r>
              <a:rPr lang="fr-FR" dirty="0"/>
              <a:t>	</a:t>
            </a:r>
            <a:r>
              <a:rPr lang="fr-FR" b="1" dirty="0" smtClean="0">
                <a:solidFill>
                  <a:srgbClr val="FFFF00"/>
                </a:solidFill>
              </a:rPr>
              <a:t>• Les dons sont pour l’Eglise universelle</a:t>
            </a:r>
          </a:p>
          <a:p>
            <a:pPr algn="l"/>
            <a:r>
              <a:rPr lang="fr-FR" b="1" dirty="0">
                <a:solidFill>
                  <a:srgbClr val="FFFF00"/>
                </a:solidFill>
              </a:rPr>
              <a:t>	</a:t>
            </a:r>
            <a:r>
              <a:rPr lang="fr-FR" b="1" dirty="0" smtClean="0">
                <a:solidFill>
                  <a:srgbClr val="FFFF00"/>
                </a:solidFill>
              </a:rPr>
              <a:t>• Les charges sont pour l’Eglise locale</a:t>
            </a:r>
            <a:endParaRPr lang="fr-FR" dirty="0"/>
          </a:p>
          <a:p>
            <a:pPr algn="l"/>
            <a:endParaRPr lang="fr-FR" dirty="0"/>
          </a:p>
        </p:txBody>
      </p:sp>
      <p:sp>
        <p:nvSpPr>
          <p:cNvPr id="5" name="Sous-titre 2"/>
          <p:cNvSpPr txBox="1">
            <a:spLocks/>
          </p:cNvSpPr>
          <p:nvPr/>
        </p:nvSpPr>
        <p:spPr>
          <a:xfrm>
            <a:off x="1068492" y="3599718"/>
            <a:ext cx="7725420" cy="287192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t>En clair :</a:t>
            </a:r>
          </a:p>
          <a:p>
            <a:pPr algn="l"/>
            <a:r>
              <a:rPr lang="fr-FR" dirty="0" smtClean="0"/>
              <a:t>• Un frère peut/doit exercer son don pour l’ensemble des enfants de Dieu: les dons sont « pour le corps »</a:t>
            </a:r>
          </a:p>
          <a:p>
            <a:pPr algn="l"/>
            <a:r>
              <a:rPr lang="fr-FR" dirty="0" smtClean="0"/>
              <a:t>• Un frère peut avoir une autorité morale au delà de son assemblée locale mais il n’a pas d’autorité de fonction ailleurs. Il ne doit pas intervenir directement dans l’administration d’une autre église que la sienne.</a:t>
            </a:r>
          </a:p>
          <a:p>
            <a:pPr algn="l"/>
            <a:endParaRPr lang="fr-FR" dirty="0" smtClean="0"/>
          </a:p>
          <a:p>
            <a:pPr algn="l"/>
            <a:endParaRPr lang="fr-FR" dirty="0"/>
          </a:p>
        </p:txBody>
      </p:sp>
    </p:spTree>
    <p:extLst>
      <p:ext uri="{BB962C8B-B14F-4D97-AF65-F5344CB8AC3E}">
        <p14:creationId xmlns:p14="http://schemas.microsoft.com/office/powerpoint/2010/main" val="2442235748"/>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1170" y="1156310"/>
            <a:ext cx="8259139" cy="850145"/>
          </a:xfrm>
        </p:spPr>
        <p:txBody>
          <a:bodyPr/>
          <a:lstStyle/>
          <a:p>
            <a:pPr>
              <a:lnSpc>
                <a:spcPct val="80000"/>
              </a:lnSpc>
            </a:pPr>
            <a:r>
              <a:rPr lang="fr-FR" sz="4800" dirty="0" smtClean="0"/>
              <a:t>6 Comment être à la fois </a:t>
            </a:r>
            <a:br>
              <a:rPr lang="fr-FR" sz="4800" dirty="0" smtClean="0"/>
            </a:br>
            <a:r>
              <a:rPr lang="fr-FR" sz="4800" dirty="0" smtClean="0"/>
              <a:t>à la tête de l’Eglise et aux pieds des saints ?</a:t>
            </a:r>
            <a:endParaRPr lang="fr-FR" sz="4800" dirty="0">
              <a:solidFill>
                <a:srgbClr val="10FF0E"/>
              </a:solidFill>
            </a:endParaRPr>
          </a:p>
        </p:txBody>
      </p:sp>
      <p:sp>
        <p:nvSpPr>
          <p:cNvPr id="3" name="Sous-titre 2"/>
          <p:cNvSpPr>
            <a:spLocks noGrp="1"/>
          </p:cNvSpPr>
          <p:nvPr>
            <p:ph type="subTitle" idx="1"/>
          </p:nvPr>
        </p:nvSpPr>
        <p:spPr>
          <a:xfrm>
            <a:off x="377624" y="2133575"/>
            <a:ext cx="8766376" cy="1093116"/>
          </a:xfrm>
        </p:spPr>
        <p:txBody>
          <a:bodyPr>
            <a:noAutofit/>
          </a:bodyPr>
          <a:lstStyle/>
          <a:p>
            <a:pPr algn="l">
              <a:lnSpc>
                <a:spcPct val="90000"/>
              </a:lnSpc>
              <a:buClrTx/>
            </a:pPr>
            <a:r>
              <a:rPr lang="fr-FR" sz="2800" dirty="0" smtClean="0"/>
              <a:t>• Les anciens président (1 Tm 5) sont à la tête (1 Th 5; </a:t>
            </a:r>
            <a:r>
              <a:rPr lang="fr-FR" sz="2800" dirty="0" err="1" smtClean="0"/>
              <a:t>Rm</a:t>
            </a:r>
            <a:r>
              <a:rPr lang="fr-FR" sz="2800" dirty="0" smtClean="0"/>
              <a:t> 12) tiennent la première place (</a:t>
            </a:r>
            <a:r>
              <a:rPr lang="fr-FR" sz="2800" dirty="0" err="1" smtClean="0"/>
              <a:t>Ac</a:t>
            </a:r>
            <a:r>
              <a:rPr lang="fr-FR" sz="2800" dirty="0" smtClean="0"/>
              <a:t> 15) conduisent (</a:t>
            </a:r>
            <a:r>
              <a:rPr lang="fr-FR" sz="2800" dirty="0" err="1" smtClean="0"/>
              <a:t>Hb</a:t>
            </a:r>
            <a:r>
              <a:rPr lang="fr-FR" sz="2800" dirty="0" smtClean="0"/>
              <a:t> 13)</a:t>
            </a:r>
          </a:p>
        </p:txBody>
      </p:sp>
      <p:sp>
        <p:nvSpPr>
          <p:cNvPr id="4" name="Sous-titre 2"/>
          <p:cNvSpPr txBox="1">
            <a:spLocks/>
          </p:cNvSpPr>
          <p:nvPr/>
        </p:nvSpPr>
        <p:spPr>
          <a:xfrm>
            <a:off x="367213" y="3319723"/>
            <a:ext cx="8683096" cy="1149779"/>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lnSpc>
                <a:spcPct val="90000"/>
              </a:lnSpc>
            </a:pPr>
            <a:r>
              <a:rPr lang="fr-FR" sz="2800" dirty="0" smtClean="0"/>
              <a:t>• Ce n’est pas une position facile mais c’est l’exemple même du Seigneur, pour tous et spécialement pour les anciens</a:t>
            </a:r>
            <a:endParaRPr lang="fr-FR" dirty="0" smtClean="0"/>
          </a:p>
        </p:txBody>
      </p:sp>
      <p:sp>
        <p:nvSpPr>
          <p:cNvPr id="5" name="Rectangle 4"/>
          <p:cNvSpPr/>
          <p:nvPr/>
        </p:nvSpPr>
        <p:spPr>
          <a:xfrm>
            <a:off x="218613" y="4680085"/>
            <a:ext cx="8717298" cy="1938992"/>
          </a:xfrm>
          <a:prstGeom prst="rect">
            <a:avLst/>
          </a:prstGeom>
          <a:solidFill>
            <a:srgbClr val="FFFF00"/>
          </a:solidFill>
        </p:spPr>
        <p:txBody>
          <a:bodyPr wrap="square">
            <a:spAutoFit/>
          </a:bodyPr>
          <a:lstStyle/>
          <a:p>
            <a:r>
              <a:rPr lang="fr-FR" sz="2400" dirty="0" smtClean="0">
                <a:solidFill>
                  <a:srgbClr val="FF0000"/>
                </a:solidFill>
              </a:rPr>
              <a:t>Jean 13.13 </a:t>
            </a:r>
            <a:r>
              <a:rPr lang="fr-FR" sz="2400" dirty="0">
                <a:solidFill>
                  <a:srgbClr val="FF0000"/>
                </a:solidFill>
              </a:rPr>
              <a:t>Vous m’appelez maître et seigneur, et vous dites bien, car je le suis</a:t>
            </a:r>
            <a:r>
              <a:rPr lang="fr-FR" sz="2400" dirty="0" smtClean="0">
                <a:solidFill>
                  <a:srgbClr val="FF0000"/>
                </a:solidFill>
              </a:rPr>
              <a:t>; si </a:t>
            </a:r>
            <a:r>
              <a:rPr lang="fr-FR" sz="2400" dirty="0">
                <a:solidFill>
                  <a:srgbClr val="FF0000"/>
                </a:solidFill>
              </a:rPr>
              <a:t>donc moi, le Seigneur et le Maître, j’ai lavé vos pieds, vous aussi vous devez vous laver les pieds les uns aux autres</a:t>
            </a:r>
            <a:r>
              <a:rPr lang="fr-FR" sz="2400" dirty="0" smtClean="0">
                <a:solidFill>
                  <a:srgbClr val="FF0000"/>
                </a:solidFill>
              </a:rPr>
              <a:t>. </a:t>
            </a:r>
            <a:r>
              <a:rPr lang="fr-FR" sz="2400" dirty="0">
                <a:solidFill>
                  <a:srgbClr val="FF0000"/>
                </a:solidFill>
              </a:rPr>
              <a:t>Car je vous ai donné un exemple, afin que, comme je vous ai fait, moi, vous aussi vous fassiez.</a:t>
            </a:r>
          </a:p>
        </p:txBody>
      </p:sp>
    </p:spTree>
    <p:extLst>
      <p:ext uri="{BB962C8B-B14F-4D97-AF65-F5344CB8AC3E}">
        <p14:creationId xmlns:p14="http://schemas.microsoft.com/office/powerpoint/2010/main" val="3019768498"/>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33" y="810445"/>
            <a:ext cx="8698773" cy="850145"/>
          </a:xfrm>
        </p:spPr>
        <p:txBody>
          <a:bodyPr/>
          <a:lstStyle/>
          <a:p>
            <a:pPr>
              <a:lnSpc>
                <a:spcPct val="80000"/>
              </a:lnSpc>
            </a:pPr>
            <a:r>
              <a:rPr lang="fr-FR" dirty="0" smtClean="0"/>
              <a:t>7 Comment gérer les exceptions ?</a:t>
            </a:r>
            <a:endParaRPr lang="fr-FR" dirty="0"/>
          </a:p>
        </p:txBody>
      </p:sp>
      <p:sp>
        <p:nvSpPr>
          <p:cNvPr id="3" name="Sous-titre 2"/>
          <p:cNvSpPr>
            <a:spLocks noGrp="1"/>
          </p:cNvSpPr>
          <p:nvPr>
            <p:ph type="subTitle" idx="1"/>
          </p:nvPr>
        </p:nvSpPr>
        <p:spPr>
          <a:xfrm>
            <a:off x="874451" y="1785422"/>
            <a:ext cx="8015802" cy="3982065"/>
          </a:xfrm>
        </p:spPr>
        <p:txBody>
          <a:bodyPr>
            <a:noAutofit/>
          </a:bodyPr>
          <a:lstStyle/>
          <a:p>
            <a:pPr algn="l">
              <a:lnSpc>
                <a:spcPct val="90000"/>
              </a:lnSpc>
              <a:buClrTx/>
            </a:pPr>
            <a:r>
              <a:rPr lang="fr-FR" sz="2800" dirty="0" smtClean="0"/>
              <a:t>Il y a des ressources pour ceux qui s’attendent à Dieu:</a:t>
            </a:r>
          </a:p>
          <a:p>
            <a:pPr algn="l">
              <a:lnSpc>
                <a:spcPct val="70000"/>
              </a:lnSpc>
              <a:buClrTx/>
            </a:pPr>
            <a:r>
              <a:rPr lang="fr-FR" sz="2800" dirty="0"/>
              <a:t>	</a:t>
            </a:r>
            <a:r>
              <a:rPr lang="fr-FR" sz="2800" dirty="0" smtClean="0"/>
              <a:t>• L’enseignement de la Parole</a:t>
            </a:r>
          </a:p>
          <a:p>
            <a:pPr algn="l">
              <a:lnSpc>
                <a:spcPct val="90000"/>
              </a:lnSpc>
              <a:buClrTx/>
            </a:pPr>
            <a:r>
              <a:rPr lang="fr-FR" sz="2800" dirty="0"/>
              <a:t>	</a:t>
            </a:r>
            <a:r>
              <a:rPr lang="fr-FR" sz="2800" dirty="0" smtClean="0"/>
              <a:t>• La prière personnelle et collective</a:t>
            </a:r>
          </a:p>
          <a:p>
            <a:pPr algn="l">
              <a:lnSpc>
                <a:spcPct val="90000"/>
              </a:lnSpc>
              <a:buClrTx/>
            </a:pPr>
            <a:r>
              <a:rPr lang="fr-FR" sz="2800" dirty="0"/>
              <a:t>	</a:t>
            </a:r>
            <a:r>
              <a:rPr lang="fr-FR" sz="2800" dirty="0" smtClean="0"/>
              <a:t>• La présence du Seigneur au milieu des deux ou trois qui s’attendent à lui</a:t>
            </a:r>
          </a:p>
          <a:p>
            <a:pPr algn="l">
              <a:lnSpc>
                <a:spcPct val="90000"/>
              </a:lnSpc>
              <a:buClrTx/>
            </a:pPr>
            <a:r>
              <a:rPr lang="fr-FR" sz="2800" dirty="0"/>
              <a:t>	</a:t>
            </a:r>
            <a:r>
              <a:rPr lang="fr-FR" sz="2800" dirty="0" smtClean="0"/>
              <a:t>• La conduite de l’Esprit pour ceux qui sont sensibles à sa direction</a:t>
            </a:r>
          </a:p>
          <a:p>
            <a:pPr algn="l">
              <a:buClrTx/>
            </a:pPr>
            <a:endParaRPr lang="fr-FR" sz="2800" dirty="0" smtClean="0"/>
          </a:p>
          <a:p>
            <a:pPr algn="l">
              <a:buClrTx/>
            </a:pPr>
            <a:endParaRPr lang="fr-FR" sz="2800" dirty="0" smtClean="0"/>
          </a:p>
        </p:txBody>
      </p:sp>
      <p:sp>
        <p:nvSpPr>
          <p:cNvPr id="4" name="Rectangle 3"/>
          <p:cNvSpPr/>
          <p:nvPr/>
        </p:nvSpPr>
        <p:spPr>
          <a:xfrm>
            <a:off x="172955" y="5304863"/>
            <a:ext cx="8717298" cy="1200328"/>
          </a:xfrm>
          <a:prstGeom prst="rect">
            <a:avLst/>
          </a:prstGeom>
          <a:solidFill>
            <a:srgbClr val="FFFF00"/>
          </a:solidFill>
        </p:spPr>
        <p:txBody>
          <a:bodyPr wrap="square">
            <a:spAutoFit/>
          </a:bodyPr>
          <a:lstStyle/>
          <a:p>
            <a:r>
              <a:rPr lang="fr-FR" sz="2400" dirty="0" smtClean="0">
                <a:solidFill>
                  <a:srgbClr val="FF0000"/>
                </a:solidFill>
              </a:rPr>
              <a:t>Les exceptions se doivent toujours de confirmer les règles. Elles sont une manifestation de la grâce et jamais l’établissement d’un quelconque droit faisant jurisprudence.</a:t>
            </a:r>
            <a:endParaRPr lang="fr-FR" sz="2400" dirty="0">
              <a:solidFill>
                <a:srgbClr val="FF0000"/>
              </a:solidFill>
            </a:endParaRPr>
          </a:p>
        </p:txBody>
      </p:sp>
    </p:spTree>
    <p:extLst>
      <p:ext uri="{BB962C8B-B14F-4D97-AF65-F5344CB8AC3E}">
        <p14:creationId xmlns:p14="http://schemas.microsoft.com/office/powerpoint/2010/main" val="1755338654"/>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33" y="1664147"/>
            <a:ext cx="8698773" cy="850145"/>
          </a:xfrm>
        </p:spPr>
        <p:txBody>
          <a:bodyPr/>
          <a:lstStyle/>
          <a:p>
            <a:r>
              <a:rPr lang="fr-FR" dirty="0" smtClean="0"/>
              <a:t>8 Que faire dans les assemblées peu nombreuses ?</a:t>
            </a:r>
            <a:endParaRPr lang="fr-FR" dirty="0"/>
          </a:p>
        </p:txBody>
      </p:sp>
      <p:sp>
        <p:nvSpPr>
          <p:cNvPr id="3" name="Sous-titre 2"/>
          <p:cNvSpPr>
            <a:spLocks noGrp="1"/>
          </p:cNvSpPr>
          <p:nvPr>
            <p:ph type="subTitle" idx="1"/>
          </p:nvPr>
        </p:nvSpPr>
        <p:spPr>
          <a:xfrm>
            <a:off x="791169" y="2514292"/>
            <a:ext cx="7689619" cy="5218773"/>
          </a:xfrm>
        </p:spPr>
        <p:txBody>
          <a:bodyPr>
            <a:noAutofit/>
          </a:bodyPr>
          <a:lstStyle/>
          <a:p>
            <a:pPr marL="514350" indent="-514350" algn="l">
              <a:buClrTx/>
              <a:buFont typeface="+mj-lt"/>
              <a:buAutoNum type="arabicPeriod"/>
            </a:pPr>
            <a:r>
              <a:rPr lang="fr-FR" sz="2800" dirty="0" smtClean="0"/>
              <a:t>Prier ardemment pour qu’il y ait un réveil et que des âmes soient ajoutées à l’assemblée</a:t>
            </a:r>
          </a:p>
          <a:p>
            <a:pPr marL="514350" indent="-514350" algn="l">
              <a:buClrTx/>
              <a:buFont typeface="+mj-lt"/>
              <a:buAutoNum type="arabicPeriod"/>
            </a:pPr>
            <a:r>
              <a:rPr lang="fr-FR" sz="2800" dirty="0" smtClean="0"/>
              <a:t>Rendre témoignage autour de soi (famille, proches, voisins…) saisir les occasions</a:t>
            </a:r>
          </a:p>
          <a:p>
            <a:pPr marL="514350" indent="-514350" algn="l">
              <a:buClrTx/>
              <a:buFont typeface="+mj-lt"/>
              <a:buAutoNum type="arabicPeriod"/>
            </a:pPr>
            <a:r>
              <a:rPr lang="fr-FR" sz="2800" dirty="0" smtClean="0"/>
              <a:t>Evangéliser (Appeler à l’aide des personnes qualifiées)</a:t>
            </a:r>
          </a:p>
          <a:p>
            <a:pPr marL="514350" indent="-514350" algn="l">
              <a:buClrTx/>
              <a:buFont typeface="+mj-lt"/>
              <a:buAutoNum type="arabicPeriod"/>
            </a:pPr>
            <a:r>
              <a:rPr lang="fr-FR" sz="2800" dirty="0" smtClean="0"/>
              <a:t>Faire « comme avant » tant que la situation n’a pas évolué.</a:t>
            </a:r>
          </a:p>
        </p:txBody>
      </p:sp>
    </p:spTree>
    <p:extLst>
      <p:ext uri="{BB962C8B-B14F-4D97-AF65-F5344CB8AC3E}">
        <p14:creationId xmlns:p14="http://schemas.microsoft.com/office/powerpoint/2010/main" val="572717047"/>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5227" y="2512739"/>
            <a:ext cx="8698773" cy="850145"/>
          </a:xfrm>
        </p:spPr>
        <p:txBody>
          <a:bodyPr/>
          <a:lstStyle/>
          <a:p>
            <a:r>
              <a:rPr lang="fr-FR" dirty="0" smtClean="0"/>
              <a:t>9 Que faire si, sur la base des critères présentés, on n’a personne de qualifié ?</a:t>
            </a:r>
            <a:endParaRPr lang="fr-FR" dirty="0"/>
          </a:p>
        </p:txBody>
      </p:sp>
      <p:sp>
        <p:nvSpPr>
          <p:cNvPr id="3" name="Sous-titre 2"/>
          <p:cNvSpPr>
            <a:spLocks noGrp="1"/>
          </p:cNvSpPr>
          <p:nvPr>
            <p:ph type="subTitle" idx="1"/>
          </p:nvPr>
        </p:nvSpPr>
        <p:spPr>
          <a:xfrm>
            <a:off x="1155524" y="3680184"/>
            <a:ext cx="7689619" cy="5218773"/>
          </a:xfrm>
        </p:spPr>
        <p:txBody>
          <a:bodyPr>
            <a:noAutofit/>
          </a:bodyPr>
          <a:lstStyle/>
          <a:p>
            <a:pPr marL="514350" indent="-514350" algn="l">
              <a:buClrTx/>
              <a:buFont typeface="+mj-lt"/>
              <a:buAutoNum type="arabicPeriod"/>
            </a:pPr>
            <a:r>
              <a:rPr lang="fr-FR" sz="2800" dirty="0" smtClean="0"/>
              <a:t>On peut toujours s’humilier de la situation</a:t>
            </a:r>
          </a:p>
          <a:p>
            <a:pPr marL="514350" indent="-514350" algn="l">
              <a:buClrTx/>
              <a:buFont typeface="+mj-lt"/>
              <a:buAutoNum type="arabicPeriod"/>
            </a:pPr>
            <a:r>
              <a:rPr lang="fr-FR" sz="2800" dirty="0" smtClean="0"/>
              <a:t>On peut aussi régler les problèmes </a:t>
            </a:r>
          </a:p>
          <a:p>
            <a:pPr marL="514350" indent="-514350" algn="l">
              <a:buClrTx/>
              <a:buFont typeface="+mj-lt"/>
              <a:buAutoNum type="arabicPeriod"/>
            </a:pPr>
            <a:r>
              <a:rPr lang="fr-FR" sz="2800" dirty="0" smtClean="0"/>
              <a:t>On doit prier … jusqu’à la réponse</a:t>
            </a:r>
          </a:p>
          <a:p>
            <a:pPr marL="514350" indent="-514350" algn="l">
              <a:buClrTx/>
              <a:buFont typeface="+mj-lt"/>
              <a:buAutoNum type="arabicPeriod"/>
            </a:pPr>
            <a:r>
              <a:rPr lang="fr-FR" sz="2800" dirty="0" smtClean="0"/>
              <a:t>On continue comme avant jusqu’à ce que la situation change</a:t>
            </a:r>
          </a:p>
        </p:txBody>
      </p:sp>
    </p:spTree>
    <p:extLst>
      <p:ext uri="{BB962C8B-B14F-4D97-AF65-F5344CB8AC3E}">
        <p14:creationId xmlns:p14="http://schemas.microsoft.com/office/powerpoint/2010/main" val="3832548491"/>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9431" y="1455868"/>
            <a:ext cx="8698773" cy="850145"/>
          </a:xfrm>
        </p:spPr>
        <p:txBody>
          <a:bodyPr/>
          <a:lstStyle/>
          <a:p>
            <a:pPr>
              <a:lnSpc>
                <a:spcPct val="80000"/>
              </a:lnSpc>
            </a:pPr>
            <a:r>
              <a:rPr lang="fr-FR" dirty="0" smtClean="0"/>
              <a:t>10 Que faire si la femme </a:t>
            </a:r>
            <a:br>
              <a:rPr lang="fr-FR" dirty="0" smtClean="0"/>
            </a:br>
            <a:r>
              <a:rPr lang="fr-FR" dirty="0" smtClean="0"/>
              <a:t>d’un ancien commande </a:t>
            </a:r>
            <a:br>
              <a:rPr lang="fr-FR" dirty="0" smtClean="0"/>
            </a:br>
            <a:r>
              <a:rPr lang="fr-FR" dirty="0" smtClean="0"/>
              <a:t>à la maison … et ailleurs ?</a:t>
            </a:r>
            <a:endParaRPr lang="fr-FR" dirty="0"/>
          </a:p>
        </p:txBody>
      </p:sp>
      <p:sp>
        <p:nvSpPr>
          <p:cNvPr id="3" name="Sous-titre 2"/>
          <p:cNvSpPr>
            <a:spLocks noGrp="1"/>
          </p:cNvSpPr>
          <p:nvPr>
            <p:ph type="subTitle" idx="1"/>
          </p:nvPr>
        </p:nvSpPr>
        <p:spPr>
          <a:xfrm>
            <a:off x="853631" y="2337148"/>
            <a:ext cx="8194574" cy="5218773"/>
          </a:xfrm>
        </p:spPr>
        <p:txBody>
          <a:bodyPr>
            <a:noAutofit/>
          </a:bodyPr>
          <a:lstStyle/>
          <a:p>
            <a:pPr algn="l">
              <a:buClrTx/>
            </a:pPr>
            <a:r>
              <a:rPr lang="fr-FR" sz="2800" dirty="0" smtClean="0"/>
              <a:t>Toute violation directe d’un commandement de Dieu disqualifie pour exercer la fonction d’ancien :</a:t>
            </a:r>
          </a:p>
          <a:p>
            <a:pPr algn="l">
              <a:buClrTx/>
            </a:pPr>
            <a:r>
              <a:rPr lang="fr-FR" sz="2800" dirty="0" err="1" smtClean="0"/>
              <a:t>Ep</a:t>
            </a:r>
            <a:r>
              <a:rPr lang="fr-FR" sz="2800" dirty="0" smtClean="0"/>
              <a:t> 5.22: </a:t>
            </a:r>
            <a:r>
              <a:rPr lang="fr-FR" sz="2800" dirty="0" smtClean="0">
                <a:solidFill>
                  <a:srgbClr val="FFFF00"/>
                </a:solidFill>
              </a:rPr>
              <a:t>Femmes soyez soumises à vos propres maris comme au Seigneur. </a:t>
            </a:r>
          </a:p>
          <a:p>
            <a:pPr algn="l">
              <a:buClrTx/>
            </a:pPr>
            <a:r>
              <a:rPr lang="fr-FR" sz="2800" dirty="0" smtClean="0"/>
              <a:t>Tt 2.2-5: </a:t>
            </a:r>
            <a:r>
              <a:rPr lang="fr-FR" sz="2800" dirty="0" smtClean="0">
                <a:solidFill>
                  <a:srgbClr val="FFFF00"/>
                </a:solidFill>
              </a:rPr>
              <a:t>Que les femmes âgées </a:t>
            </a:r>
            <a:r>
              <a:rPr lang="fr-FR" sz="2800" dirty="0" smtClean="0"/>
              <a:t>(</a:t>
            </a:r>
            <a:r>
              <a:rPr lang="fr-FR" sz="2800" dirty="0" err="1" smtClean="0"/>
              <a:t>litt</a:t>
            </a:r>
            <a:r>
              <a:rPr lang="fr-FR" sz="2800" dirty="0" smtClean="0"/>
              <a:t>: les anciennes) </a:t>
            </a:r>
            <a:r>
              <a:rPr lang="fr-FR" sz="2800" dirty="0" smtClean="0">
                <a:solidFill>
                  <a:srgbClr val="FFFF00"/>
                </a:solidFill>
              </a:rPr>
              <a:t>… soient soumises à leurs propres maris </a:t>
            </a:r>
            <a:r>
              <a:rPr lang="fr-FR" sz="2800" dirty="0" smtClean="0">
                <a:solidFill>
                  <a:srgbClr val="FFFF00"/>
                </a:solidFill>
                <a:effectLst>
                  <a:glow rad="101600">
                    <a:schemeClr val="bg1"/>
                  </a:glow>
                  <a:outerShdw blurRad="34925" dist="12700" dir="14400000" rotWithShape="0">
                    <a:prstClr val="black">
                      <a:alpha val="21000"/>
                    </a:prstClr>
                  </a:outerShdw>
                </a:effectLst>
              </a:rPr>
              <a:t>afin que la parole de Dieu ne soit pas blasphémée</a:t>
            </a:r>
          </a:p>
          <a:p>
            <a:pPr algn="l">
              <a:buClrTx/>
            </a:pPr>
            <a:r>
              <a:rPr lang="fr-FR" sz="2800" dirty="0" smtClean="0">
                <a:solidFill>
                  <a:srgbClr val="FFFFFF"/>
                </a:solidFill>
              </a:rPr>
              <a:t>1 Tm 2.12: </a:t>
            </a:r>
            <a:r>
              <a:rPr lang="fr-FR" sz="2800" dirty="0" smtClean="0">
                <a:solidFill>
                  <a:srgbClr val="FFFF00"/>
                </a:solidFill>
              </a:rPr>
              <a:t>Je ne permets pas à la femme </a:t>
            </a:r>
            <a:r>
              <a:rPr lang="fr-FR" sz="2800" dirty="0" smtClean="0"/>
              <a:t>d’enseigner ni </a:t>
            </a:r>
            <a:r>
              <a:rPr lang="fr-FR" sz="2800" dirty="0" smtClean="0">
                <a:solidFill>
                  <a:srgbClr val="FFFF00"/>
                </a:solidFill>
              </a:rPr>
              <a:t>d’user d’autorité sur l’homme</a:t>
            </a:r>
          </a:p>
        </p:txBody>
      </p:sp>
    </p:spTree>
    <p:extLst>
      <p:ext uri="{BB962C8B-B14F-4D97-AF65-F5344CB8AC3E}">
        <p14:creationId xmlns:p14="http://schemas.microsoft.com/office/powerpoint/2010/main" val="1508902672"/>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1170" y="820814"/>
            <a:ext cx="8259139" cy="850145"/>
          </a:xfrm>
        </p:spPr>
        <p:txBody>
          <a:bodyPr/>
          <a:lstStyle/>
          <a:p>
            <a:pPr>
              <a:lnSpc>
                <a:spcPct val="90000"/>
              </a:lnSpc>
            </a:pPr>
            <a:r>
              <a:rPr lang="fr-FR" dirty="0" smtClean="0"/>
              <a:t>11 Et les couples qui n’ont pas d’enfant ?</a:t>
            </a:r>
            <a:endParaRPr lang="fr-FR" sz="2000" dirty="0">
              <a:solidFill>
                <a:srgbClr val="10FF0E"/>
              </a:solidFill>
            </a:endParaRPr>
          </a:p>
        </p:txBody>
      </p:sp>
      <p:sp>
        <p:nvSpPr>
          <p:cNvPr id="5" name="Sous-titre 4"/>
          <p:cNvSpPr>
            <a:spLocks noGrp="1"/>
          </p:cNvSpPr>
          <p:nvPr>
            <p:ph type="subTitle" idx="1"/>
          </p:nvPr>
        </p:nvSpPr>
        <p:spPr>
          <a:xfrm>
            <a:off x="870381" y="1670958"/>
            <a:ext cx="8273619" cy="5187041"/>
          </a:xfrm>
        </p:spPr>
        <p:txBody>
          <a:bodyPr>
            <a:normAutofit/>
          </a:bodyPr>
          <a:lstStyle/>
          <a:p>
            <a:pPr algn="l"/>
            <a:r>
              <a:rPr lang="fr-FR" sz="2800" dirty="0" smtClean="0"/>
              <a:t>Il y a manifestement des couples sans enfants dont le mari montre des caractères « paternels » et un intérêt pour l’Eglise incontestables.</a:t>
            </a:r>
          </a:p>
          <a:p>
            <a:pPr algn="l"/>
            <a:r>
              <a:rPr lang="fr-FR" sz="2800" dirty="0" smtClean="0"/>
              <a:t>• Paul avait beaucoup de sollicitude pour les églises mais il n’est jamais appelé ancien.</a:t>
            </a:r>
          </a:p>
          <a:p>
            <a:pPr algn="l"/>
            <a:r>
              <a:rPr lang="fr-FR" sz="2800" dirty="0" smtClean="0"/>
              <a:t>• S’ils n’ont pas </a:t>
            </a:r>
            <a:r>
              <a:rPr lang="fr-FR" sz="2800" dirty="0" smtClean="0">
                <a:solidFill>
                  <a:srgbClr val="FFFF00"/>
                </a:solidFill>
              </a:rPr>
              <a:t>VOULU</a:t>
            </a:r>
            <a:r>
              <a:rPr lang="fr-FR" sz="2800" dirty="0" smtClean="0"/>
              <a:t> avoir d’enfants, ils ne sont pas propre à conduire l’assemblée.</a:t>
            </a:r>
          </a:p>
          <a:p>
            <a:pPr algn="l"/>
            <a:r>
              <a:rPr lang="fr-FR" sz="2800" dirty="0" smtClean="0"/>
              <a:t>• S’ils n’ont pas </a:t>
            </a:r>
            <a:r>
              <a:rPr lang="fr-FR" sz="2800" dirty="0" smtClean="0">
                <a:solidFill>
                  <a:srgbClr val="FFFF00"/>
                </a:solidFill>
              </a:rPr>
              <a:t>PU</a:t>
            </a:r>
            <a:r>
              <a:rPr lang="fr-FR" sz="2800" dirty="0" smtClean="0"/>
              <a:t> avoir des enfants le cas sera traité avec bienveillance. Le presbytérat étant lié à l’expérience, ils devront avoir une légitime retenue </a:t>
            </a:r>
            <a:r>
              <a:rPr lang="fr-FR" sz="2800" dirty="0" err="1" smtClean="0"/>
              <a:t>dasn</a:t>
            </a:r>
            <a:r>
              <a:rPr lang="fr-FR" sz="2800" dirty="0" smtClean="0"/>
              <a:t> des domaines comme l’éducation des enfants.</a:t>
            </a:r>
            <a:endParaRPr lang="fr-FR" sz="2800" dirty="0"/>
          </a:p>
        </p:txBody>
      </p:sp>
    </p:spTree>
    <p:extLst>
      <p:ext uri="{BB962C8B-B14F-4D97-AF65-F5344CB8AC3E}">
        <p14:creationId xmlns:p14="http://schemas.microsoft.com/office/powerpoint/2010/main" val="1995191956"/>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1170" y="820814"/>
            <a:ext cx="8259139" cy="850145"/>
          </a:xfrm>
        </p:spPr>
        <p:txBody>
          <a:bodyPr/>
          <a:lstStyle/>
          <a:p>
            <a:pPr>
              <a:lnSpc>
                <a:spcPct val="90000"/>
              </a:lnSpc>
            </a:pPr>
            <a:r>
              <a:rPr lang="fr-FR" dirty="0" smtClean="0"/>
              <a:t>12 Et les couples qui ont des enfants </a:t>
            </a:r>
            <a:r>
              <a:rPr lang="fr-FR" dirty="0" err="1" smtClean="0"/>
              <a:t>inconvertis</a:t>
            </a:r>
            <a:r>
              <a:rPr lang="fr-FR" dirty="0" smtClean="0"/>
              <a:t> ?</a:t>
            </a:r>
            <a:endParaRPr lang="fr-FR" sz="2000" dirty="0">
              <a:solidFill>
                <a:srgbClr val="10FF0E"/>
              </a:solidFill>
            </a:endParaRPr>
          </a:p>
        </p:txBody>
      </p:sp>
      <p:sp>
        <p:nvSpPr>
          <p:cNvPr id="5" name="Sous-titre 4"/>
          <p:cNvSpPr>
            <a:spLocks noGrp="1"/>
          </p:cNvSpPr>
          <p:nvPr>
            <p:ph type="subTitle" idx="1"/>
          </p:nvPr>
        </p:nvSpPr>
        <p:spPr>
          <a:xfrm>
            <a:off x="870381" y="1670958"/>
            <a:ext cx="8273619" cy="4035575"/>
          </a:xfrm>
        </p:spPr>
        <p:txBody>
          <a:bodyPr>
            <a:normAutofit/>
          </a:bodyPr>
          <a:lstStyle/>
          <a:p>
            <a:pPr algn="l">
              <a:lnSpc>
                <a:spcPct val="80000"/>
              </a:lnSpc>
              <a:spcBef>
                <a:spcPts val="0"/>
              </a:spcBef>
            </a:pPr>
            <a:r>
              <a:rPr lang="fr-FR" sz="2800" dirty="0" smtClean="0"/>
              <a:t>Les parents ne peuvent porter (±) la responsabilité directe des enfants que lorsque</a:t>
            </a:r>
          </a:p>
          <a:p>
            <a:pPr algn="l">
              <a:lnSpc>
                <a:spcPct val="80000"/>
              </a:lnSpc>
              <a:spcBef>
                <a:spcPts val="0"/>
              </a:spcBef>
            </a:pPr>
            <a:r>
              <a:rPr lang="fr-FR" sz="2800" dirty="0"/>
              <a:t>	</a:t>
            </a:r>
            <a:r>
              <a:rPr lang="fr-FR" sz="2800" dirty="0" smtClean="0"/>
              <a:t>• ils sont mineurs</a:t>
            </a:r>
          </a:p>
          <a:p>
            <a:pPr algn="l">
              <a:lnSpc>
                <a:spcPct val="80000"/>
              </a:lnSpc>
              <a:spcBef>
                <a:spcPts val="0"/>
              </a:spcBef>
            </a:pPr>
            <a:r>
              <a:rPr lang="fr-FR" sz="2800" dirty="0"/>
              <a:t>	</a:t>
            </a:r>
            <a:r>
              <a:rPr lang="fr-FR" sz="2800" dirty="0" smtClean="0"/>
              <a:t>• ils demeurent sous le toit parental</a:t>
            </a:r>
          </a:p>
          <a:p>
            <a:pPr algn="l">
              <a:lnSpc>
                <a:spcPct val="80000"/>
              </a:lnSpc>
              <a:spcBef>
                <a:spcPts val="0"/>
              </a:spcBef>
            </a:pPr>
            <a:r>
              <a:rPr lang="fr-FR" sz="2800" dirty="0"/>
              <a:t>	</a:t>
            </a:r>
            <a:r>
              <a:rPr lang="fr-FR" sz="2800" dirty="0" smtClean="0"/>
              <a:t>• ils dépendent des parents financièrement.</a:t>
            </a:r>
          </a:p>
          <a:p>
            <a:pPr algn="l">
              <a:lnSpc>
                <a:spcPct val="80000"/>
              </a:lnSpc>
              <a:spcBef>
                <a:spcPts val="0"/>
              </a:spcBef>
            </a:pPr>
            <a:r>
              <a:rPr lang="fr-FR" sz="2800" dirty="0"/>
              <a:t>	</a:t>
            </a:r>
            <a:r>
              <a:rPr lang="fr-FR" sz="2800" dirty="0" smtClean="0"/>
              <a:t>• ils sont handicapés</a:t>
            </a:r>
          </a:p>
          <a:p>
            <a:pPr algn="l">
              <a:lnSpc>
                <a:spcPct val="80000"/>
              </a:lnSpc>
              <a:spcBef>
                <a:spcPts val="0"/>
              </a:spcBef>
            </a:pPr>
            <a:r>
              <a:rPr lang="fr-FR" sz="2800" dirty="0" smtClean="0"/>
              <a:t>La nouvelle naissance est une action de l’Esprit de Dieu dans une âme. La conversion est un acte volontaire de l’individu.</a:t>
            </a:r>
          </a:p>
          <a:p>
            <a:pPr algn="l">
              <a:lnSpc>
                <a:spcPct val="80000"/>
              </a:lnSpc>
              <a:spcBef>
                <a:spcPts val="0"/>
              </a:spcBef>
            </a:pPr>
            <a:endParaRPr lang="fr-FR" sz="2800" dirty="0"/>
          </a:p>
        </p:txBody>
      </p:sp>
      <p:sp>
        <p:nvSpPr>
          <p:cNvPr id="4" name="Rectangle 3"/>
          <p:cNvSpPr/>
          <p:nvPr/>
        </p:nvSpPr>
        <p:spPr>
          <a:xfrm>
            <a:off x="206821" y="4974949"/>
            <a:ext cx="8717298" cy="1684564"/>
          </a:xfrm>
          <a:prstGeom prst="rect">
            <a:avLst/>
          </a:prstGeom>
          <a:solidFill>
            <a:srgbClr val="FFFF00"/>
          </a:solidFill>
        </p:spPr>
        <p:txBody>
          <a:bodyPr wrap="square">
            <a:spAutoFit/>
          </a:bodyPr>
          <a:lstStyle/>
          <a:p>
            <a:pPr>
              <a:lnSpc>
                <a:spcPct val="80000"/>
              </a:lnSpc>
            </a:pPr>
            <a:r>
              <a:rPr lang="fr-FR" sz="3200" dirty="0">
                <a:solidFill>
                  <a:srgbClr val="FF0000"/>
                </a:solidFill>
              </a:rPr>
              <a:t>Les parents qui ont des enfants adultes qui se sont détournés de la foi après leur émancipation n’en portent pas la responsabilité mais la souffrance</a:t>
            </a:r>
            <a:r>
              <a:rPr lang="fr-FR" sz="3200" dirty="0" smtClean="0">
                <a:solidFill>
                  <a:srgbClr val="FF0000"/>
                </a:solidFill>
              </a:rPr>
              <a:t>.</a:t>
            </a:r>
            <a:endParaRPr lang="fr-FR" sz="3200" dirty="0">
              <a:solidFill>
                <a:srgbClr val="FF0000"/>
              </a:solidFill>
            </a:endParaRPr>
          </a:p>
        </p:txBody>
      </p:sp>
    </p:spTree>
    <p:extLst>
      <p:ext uri="{BB962C8B-B14F-4D97-AF65-F5344CB8AC3E}">
        <p14:creationId xmlns:p14="http://schemas.microsoft.com/office/powerpoint/2010/main" val="485662467"/>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1170" y="820814"/>
            <a:ext cx="8259139" cy="850145"/>
          </a:xfrm>
        </p:spPr>
        <p:txBody>
          <a:bodyPr/>
          <a:lstStyle/>
          <a:p>
            <a:pPr>
              <a:lnSpc>
                <a:spcPct val="80000"/>
              </a:lnSpc>
            </a:pPr>
            <a:r>
              <a:rPr lang="fr-FR" dirty="0" smtClean="0"/>
              <a:t>13 De l’autorité à l’autoritarisme ?</a:t>
            </a:r>
            <a:endParaRPr lang="fr-FR" sz="2000" dirty="0">
              <a:solidFill>
                <a:srgbClr val="10FF0E"/>
              </a:solidFill>
            </a:endParaRPr>
          </a:p>
        </p:txBody>
      </p:sp>
      <p:sp>
        <p:nvSpPr>
          <p:cNvPr id="3" name="Sous-titre 2"/>
          <p:cNvSpPr>
            <a:spLocks noGrp="1"/>
          </p:cNvSpPr>
          <p:nvPr>
            <p:ph type="subTitle" idx="1"/>
          </p:nvPr>
        </p:nvSpPr>
        <p:spPr>
          <a:xfrm>
            <a:off x="377624" y="1566880"/>
            <a:ext cx="8766376" cy="1093116"/>
          </a:xfrm>
        </p:spPr>
        <p:txBody>
          <a:bodyPr>
            <a:noAutofit/>
          </a:bodyPr>
          <a:lstStyle/>
          <a:p>
            <a:pPr algn="l">
              <a:buClrTx/>
            </a:pPr>
            <a:r>
              <a:rPr lang="fr-FR" sz="2800" dirty="0" smtClean="0"/>
              <a:t>Il peut arriver que des anciens conscients de leur responsabilité tendent vers le despotisme et se retranchent derrière une « immunité » utopique.</a:t>
            </a:r>
          </a:p>
        </p:txBody>
      </p:sp>
      <p:sp>
        <p:nvSpPr>
          <p:cNvPr id="4" name="Sous-titre 2"/>
          <p:cNvSpPr txBox="1">
            <a:spLocks/>
          </p:cNvSpPr>
          <p:nvPr/>
        </p:nvSpPr>
        <p:spPr>
          <a:xfrm>
            <a:off x="367214" y="2920776"/>
            <a:ext cx="8766376" cy="4325037"/>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sz="2800" dirty="0" smtClean="0"/>
              <a:t>• C’est une atteinte aux droits du Seigneur sur son assemblée, c’est devenir de mauvais bergers (</a:t>
            </a:r>
            <a:r>
              <a:rPr lang="fr-FR" sz="2800" dirty="0" err="1" smtClean="0"/>
              <a:t>Ez</a:t>
            </a:r>
            <a:r>
              <a:rPr lang="fr-FR" sz="2800" dirty="0" smtClean="0"/>
              <a:t> 34)</a:t>
            </a:r>
          </a:p>
          <a:p>
            <a:pPr algn="l"/>
            <a:r>
              <a:rPr lang="fr-FR" sz="2800" dirty="0" smtClean="0"/>
              <a:t>• Les anciens qui pèchent doivent être repris  publiquement, devant tous, afin que les autres en aient de la crainte (1 Tm 5.20)</a:t>
            </a:r>
          </a:p>
          <a:p>
            <a:pPr algn="l"/>
            <a:r>
              <a:rPr lang="fr-FR" sz="2800" dirty="0" smtClean="0"/>
              <a:t>• Qui peut jouer le rôle confié jadis à Timothée ? </a:t>
            </a:r>
          </a:p>
          <a:p>
            <a:pPr algn="l"/>
            <a:r>
              <a:rPr lang="fr-FR" sz="2800" dirty="0"/>
              <a:t>	</a:t>
            </a:r>
            <a:r>
              <a:rPr lang="fr-FR" dirty="0" smtClean="0"/>
              <a:t>- Le </a:t>
            </a:r>
            <a:r>
              <a:rPr lang="fr-FR" dirty="0"/>
              <a:t>« corps des anciens </a:t>
            </a:r>
            <a:r>
              <a:rPr lang="fr-FR" dirty="0" smtClean="0"/>
              <a:t>» local	</a:t>
            </a:r>
          </a:p>
          <a:p>
            <a:pPr algn="l"/>
            <a:r>
              <a:rPr lang="fr-FR" dirty="0" smtClean="0"/>
              <a:t>	- Un ou plusieurs frères capables d’une autre assemblée*</a:t>
            </a:r>
          </a:p>
        </p:txBody>
      </p:sp>
    </p:spTree>
    <p:extLst>
      <p:ext uri="{BB962C8B-B14F-4D97-AF65-F5344CB8AC3E}">
        <p14:creationId xmlns:p14="http://schemas.microsoft.com/office/powerpoint/2010/main" val="3808665068"/>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1170" y="820814"/>
            <a:ext cx="8259139" cy="850145"/>
          </a:xfrm>
        </p:spPr>
        <p:txBody>
          <a:bodyPr/>
          <a:lstStyle/>
          <a:p>
            <a:pPr>
              <a:lnSpc>
                <a:spcPct val="80000"/>
              </a:lnSpc>
            </a:pPr>
            <a:r>
              <a:rPr lang="fr-FR" dirty="0" smtClean="0"/>
              <a:t>14 Que deviennent les anciens anciens ?</a:t>
            </a:r>
            <a:endParaRPr lang="fr-FR" sz="2000" dirty="0">
              <a:solidFill>
                <a:srgbClr val="10FF0E"/>
              </a:solidFill>
            </a:endParaRPr>
          </a:p>
        </p:txBody>
      </p:sp>
      <p:sp>
        <p:nvSpPr>
          <p:cNvPr id="3" name="Sous-titre 2"/>
          <p:cNvSpPr>
            <a:spLocks noGrp="1"/>
          </p:cNvSpPr>
          <p:nvPr>
            <p:ph type="subTitle" idx="1"/>
          </p:nvPr>
        </p:nvSpPr>
        <p:spPr>
          <a:xfrm>
            <a:off x="377624" y="1566880"/>
            <a:ext cx="8766376" cy="1093116"/>
          </a:xfrm>
        </p:spPr>
        <p:txBody>
          <a:bodyPr>
            <a:noAutofit/>
          </a:bodyPr>
          <a:lstStyle/>
          <a:p>
            <a:pPr algn="l">
              <a:buClrTx/>
            </a:pPr>
            <a:r>
              <a:rPr lang="fr-FR" sz="2800" dirty="0" smtClean="0">
                <a:solidFill>
                  <a:srgbClr val="FFFF00"/>
                </a:solidFill>
              </a:rPr>
              <a:t>N’importe quel « homme âgé » se doit d’être respecté et honoré  jusqu’à sa mort. Combien plus un serviteur de Dieu qui « a blanchi sous le harnais </a:t>
            </a:r>
            <a:r>
              <a:rPr lang="fr-FR" sz="2800" dirty="0" smtClean="0"/>
              <a:t>» (</a:t>
            </a:r>
            <a:r>
              <a:rPr lang="fr-FR" sz="2800" dirty="0" err="1" smtClean="0"/>
              <a:t>Lv</a:t>
            </a:r>
            <a:r>
              <a:rPr lang="fr-FR" sz="2800" dirty="0" smtClean="0"/>
              <a:t> 19.32)</a:t>
            </a:r>
          </a:p>
        </p:txBody>
      </p:sp>
      <p:sp>
        <p:nvSpPr>
          <p:cNvPr id="4" name="Sous-titre 2"/>
          <p:cNvSpPr txBox="1">
            <a:spLocks/>
          </p:cNvSpPr>
          <p:nvPr/>
        </p:nvSpPr>
        <p:spPr>
          <a:xfrm>
            <a:off x="377624" y="2928489"/>
            <a:ext cx="8981944" cy="3929512"/>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lnSpc>
                <a:spcPct val="90000"/>
              </a:lnSpc>
            </a:pPr>
            <a:r>
              <a:rPr lang="fr-FR" sz="2800" dirty="0" smtClean="0"/>
              <a:t>• Si la sénilité a justifié le retrait on continuera à les estimer« très haut en amour » à cause du travail qu’ils ont accompli pour l ‘assemblée.(1 Th 5.13) </a:t>
            </a:r>
          </a:p>
          <a:p>
            <a:pPr algn="l">
              <a:lnSpc>
                <a:spcPct val="90000"/>
              </a:lnSpc>
            </a:pPr>
            <a:r>
              <a:rPr lang="fr-FR" sz="2800" dirty="0" smtClean="0"/>
              <a:t>• Si c’est un « sage retrait », les anciens-surveillants auront le privilège de pouvoir consulter des hommes d’expérience qui ont le temps de « se tenir devant Dieu » pour porter l’assemblée par la prière</a:t>
            </a:r>
            <a:r>
              <a:rPr lang="fr-FR" sz="2800" spc="-150" dirty="0" smtClean="0"/>
              <a:t>. (1 Sa 12.23)</a:t>
            </a:r>
            <a:endParaRPr lang="fr-FR" sz="2800" spc="-150" dirty="0"/>
          </a:p>
          <a:p>
            <a:pPr algn="l">
              <a:lnSpc>
                <a:spcPct val="90000"/>
              </a:lnSpc>
            </a:pPr>
            <a:r>
              <a:rPr lang="fr-FR" sz="2800" dirty="0"/>
              <a:t>I</a:t>
            </a:r>
            <a:r>
              <a:rPr lang="fr-FR" sz="2800" dirty="0" smtClean="0"/>
              <a:t>n fine, ce sont eux qui porteront la responsabilité de leur décision face à l’assemblée.</a:t>
            </a:r>
          </a:p>
        </p:txBody>
      </p:sp>
    </p:spTree>
    <p:extLst>
      <p:ext uri="{BB962C8B-B14F-4D97-AF65-F5344CB8AC3E}">
        <p14:creationId xmlns:p14="http://schemas.microsoft.com/office/powerpoint/2010/main" val="3726860322"/>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1170" y="820814"/>
            <a:ext cx="8259139" cy="850145"/>
          </a:xfrm>
        </p:spPr>
        <p:txBody>
          <a:bodyPr/>
          <a:lstStyle/>
          <a:p>
            <a:pPr>
              <a:lnSpc>
                <a:spcPct val="90000"/>
              </a:lnSpc>
            </a:pPr>
            <a:r>
              <a:rPr lang="fr-FR" dirty="0" smtClean="0"/>
              <a:t>15 Quelle différence entre un ancien et un pasteur ?</a:t>
            </a:r>
            <a:r>
              <a:rPr lang="fr-FR" sz="2000" dirty="0">
                <a:solidFill>
                  <a:srgbClr val="10FF0E"/>
                </a:solidFill>
              </a:rPr>
              <a:t> 1</a:t>
            </a:r>
          </a:p>
        </p:txBody>
      </p:sp>
      <p:sp>
        <p:nvSpPr>
          <p:cNvPr id="5" name="Sous-titre 4"/>
          <p:cNvSpPr>
            <a:spLocks noGrp="1"/>
          </p:cNvSpPr>
          <p:nvPr>
            <p:ph type="subTitle" idx="1"/>
          </p:nvPr>
        </p:nvSpPr>
        <p:spPr>
          <a:xfrm>
            <a:off x="870381" y="1670958"/>
            <a:ext cx="8273619" cy="5187041"/>
          </a:xfrm>
        </p:spPr>
        <p:txBody>
          <a:bodyPr>
            <a:normAutofit fontScale="70000" lnSpcReduction="20000"/>
          </a:bodyPr>
          <a:lstStyle/>
          <a:p>
            <a:pPr algn="l">
              <a:lnSpc>
                <a:spcPct val="120000"/>
              </a:lnSpc>
            </a:pPr>
            <a:r>
              <a:rPr lang="fr-FR" sz="3600" dirty="0"/>
              <a:t>• </a:t>
            </a:r>
            <a:r>
              <a:rPr lang="fr-FR" sz="3600" dirty="0" smtClean="0"/>
              <a:t>Un pasteur n’est jamais celui qui est à la tête d’une assemblée. (</a:t>
            </a:r>
            <a:r>
              <a:rPr lang="fr-FR" sz="3600" dirty="0" err="1" smtClean="0"/>
              <a:t>Cf</a:t>
            </a:r>
            <a:r>
              <a:rPr lang="fr-FR" sz="3600" dirty="0" smtClean="0"/>
              <a:t> Ph 1.1) ce sont les anciens qui président (1 Tim 5.17) </a:t>
            </a:r>
            <a:r>
              <a:rPr lang="fr-FR" sz="3600" dirty="0" smtClean="0">
                <a:solidFill>
                  <a:srgbClr val="FFFF00"/>
                </a:solidFill>
              </a:rPr>
              <a:t>(Le mot pasteur signifie simplement </a:t>
            </a:r>
            <a:r>
              <a:rPr lang="fr-FR" sz="3600" dirty="0">
                <a:solidFill>
                  <a:srgbClr val="FFFF00"/>
                </a:solidFill>
              </a:rPr>
              <a:t>berger</a:t>
            </a:r>
            <a:r>
              <a:rPr lang="fr-FR" sz="3600" dirty="0" smtClean="0">
                <a:solidFill>
                  <a:srgbClr val="FFFF00"/>
                </a:solidFill>
              </a:rPr>
              <a:t>)</a:t>
            </a:r>
            <a:endParaRPr lang="fr-FR" sz="3600" dirty="0" smtClean="0"/>
          </a:p>
          <a:p>
            <a:pPr algn="l">
              <a:lnSpc>
                <a:spcPct val="120000"/>
              </a:lnSpc>
            </a:pPr>
            <a:r>
              <a:rPr lang="fr-FR" sz="3600" dirty="0" smtClean="0"/>
              <a:t>• Le mot est employé souvent dans l’AT et dans les évangiles mais il n’est employé  que 4 fois dans les épîtres (</a:t>
            </a:r>
            <a:r>
              <a:rPr lang="fr-FR" sz="3600" dirty="0" err="1" smtClean="0"/>
              <a:t>Ep</a:t>
            </a:r>
            <a:r>
              <a:rPr lang="fr-FR" sz="3600" dirty="0" smtClean="0"/>
              <a:t> 4.11; </a:t>
            </a:r>
            <a:r>
              <a:rPr lang="fr-FR" sz="3600" dirty="0" err="1" smtClean="0"/>
              <a:t>Hb</a:t>
            </a:r>
            <a:r>
              <a:rPr lang="fr-FR" sz="3600" dirty="0" smtClean="0"/>
              <a:t> 13.20; 1 P 2.25; 5.4) </a:t>
            </a:r>
          </a:p>
          <a:p>
            <a:pPr algn="l">
              <a:lnSpc>
                <a:spcPct val="120000"/>
              </a:lnSpc>
            </a:pPr>
            <a:r>
              <a:rPr lang="fr-FR" sz="3600" dirty="0" smtClean="0"/>
              <a:t>• </a:t>
            </a:r>
            <a:r>
              <a:rPr lang="fr-FR" sz="3600" dirty="0"/>
              <a:t>La Bible parle une fois du </a:t>
            </a:r>
            <a:r>
              <a:rPr lang="fr-FR" sz="3600" dirty="0" smtClean="0"/>
              <a:t>don/ministère </a:t>
            </a:r>
            <a:r>
              <a:rPr lang="fr-FR" sz="3600" dirty="0"/>
              <a:t>de pasteur (</a:t>
            </a:r>
            <a:r>
              <a:rPr lang="fr-FR" sz="3600" dirty="0" err="1"/>
              <a:t>Ep</a:t>
            </a:r>
            <a:r>
              <a:rPr lang="fr-FR" sz="3600" dirty="0"/>
              <a:t> 4.11) mais </a:t>
            </a:r>
            <a:r>
              <a:rPr lang="fr-FR" sz="3600" dirty="0" smtClean="0"/>
              <a:t>jamais </a:t>
            </a:r>
            <a:r>
              <a:rPr lang="fr-FR" sz="3600" dirty="0"/>
              <a:t>de </a:t>
            </a:r>
            <a:r>
              <a:rPr lang="fr-FR" sz="3600" dirty="0" smtClean="0"/>
              <a:t>la charge </a:t>
            </a:r>
            <a:r>
              <a:rPr lang="fr-FR" sz="3600" dirty="0"/>
              <a:t>de pasteur.</a:t>
            </a:r>
          </a:p>
          <a:p>
            <a:pPr algn="l">
              <a:lnSpc>
                <a:spcPct val="120000"/>
              </a:lnSpc>
            </a:pPr>
            <a:r>
              <a:rPr lang="fr-FR" sz="3600" dirty="0" smtClean="0"/>
              <a:t>• Trois fois (sur les 4 emplois) le mot est employé pour Jésus Christ: </a:t>
            </a:r>
            <a:r>
              <a:rPr lang="fr-FR" sz="3600" dirty="0" smtClean="0">
                <a:solidFill>
                  <a:srgbClr val="FFFF00"/>
                </a:solidFill>
              </a:rPr>
              <a:t>« Le grand pasteur des brebis </a:t>
            </a:r>
            <a:r>
              <a:rPr lang="fr-FR" sz="3600" dirty="0" smtClean="0"/>
              <a:t>» (</a:t>
            </a:r>
            <a:r>
              <a:rPr lang="fr-FR" sz="3600" dirty="0" err="1" smtClean="0"/>
              <a:t>Hb</a:t>
            </a:r>
            <a:r>
              <a:rPr lang="fr-FR" sz="3600" dirty="0" smtClean="0"/>
              <a:t> 13.20) </a:t>
            </a:r>
            <a:r>
              <a:rPr lang="fr-FR" sz="3600" dirty="0" smtClean="0">
                <a:solidFill>
                  <a:srgbClr val="FFFF00"/>
                </a:solidFill>
              </a:rPr>
              <a:t>« le berger et le gardien de nos âmes » </a:t>
            </a:r>
            <a:r>
              <a:rPr lang="fr-FR" sz="3600" dirty="0" smtClean="0"/>
              <a:t>(1 P 2.25)  </a:t>
            </a:r>
            <a:r>
              <a:rPr lang="fr-FR" sz="3600" dirty="0" smtClean="0">
                <a:solidFill>
                  <a:srgbClr val="FFFF00"/>
                </a:solidFill>
              </a:rPr>
              <a:t>et « le souverain pasteur »</a:t>
            </a:r>
            <a:r>
              <a:rPr lang="fr-FR" sz="3600" dirty="0" smtClean="0"/>
              <a:t> ( 1 P 5.4)</a:t>
            </a:r>
            <a:endParaRPr lang="fr-FR" sz="3600" dirty="0"/>
          </a:p>
          <a:p>
            <a:pPr algn="l">
              <a:lnSpc>
                <a:spcPct val="120000"/>
              </a:lnSpc>
            </a:pPr>
            <a:endParaRPr lang="fr-FR" sz="3600" dirty="0" smtClean="0"/>
          </a:p>
          <a:p>
            <a:pPr algn="l">
              <a:lnSpc>
                <a:spcPct val="120000"/>
              </a:lnSpc>
            </a:pPr>
            <a:endParaRPr lang="fr-FR" sz="2800" dirty="0"/>
          </a:p>
        </p:txBody>
      </p:sp>
    </p:spTree>
    <p:extLst>
      <p:ext uri="{BB962C8B-B14F-4D97-AF65-F5344CB8AC3E}">
        <p14:creationId xmlns:p14="http://schemas.microsoft.com/office/powerpoint/2010/main" val="833001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alpha val="79000"/>
              </a:srgbClr>
            </a:gs>
            <a:gs pos="75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13264" y="4036486"/>
            <a:ext cx="8175601" cy="850145"/>
          </a:xfrm>
        </p:spPr>
        <p:txBody>
          <a:bodyPr/>
          <a:lstStyle/>
          <a:p>
            <a:r>
              <a:rPr lang="fr-FR" sz="8000" dirty="0" smtClean="0">
                <a:solidFill>
                  <a:srgbClr val="FFFF00"/>
                </a:solidFill>
              </a:rPr>
              <a:t>1</a:t>
            </a:r>
            <a:br>
              <a:rPr lang="fr-FR" sz="8000" dirty="0" smtClean="0">
                <a:solidFill>
                  <a:srgbClr val="FFFF00"/>
                </a:solidFill>
              </a:rPr>
            </a:br>
            <a:r>
              <a:rPr lang="fr-FR" sz="8000" dirty="0" smtClean="0">
                <a:solidFill>
                  <a:srgbClr val="FFFF00"/>
                </a:solidFill>
              </a:rPr>
              <a:t>Omniprésence des anciens</a:t>
            </a:r>
            <a:endParaRPr lang="fr-FR" sz="8000" dirty="0">
              <a:solidFill>
                <a:srgbClr val="FFFF00"/>
              </a:solidFill>
            </a:endParaRPr>
          </a:p>
        </p:txBody>
      </p:sp>
      <p:sp>
        <p:nvSpPr>
          <p:cNvPr id="3" name="ZoneTexte 2"/>
          <p:cNvSpPr txBox="1"/>
          <p:nvPr/>
        </p:nvSpPr>
        <p:spPr>
          <a:xfrm>
            <a:off x="-8669" y="6488668"/>
            <a:ext cx="300082" cy="369332"/>
          </a:xfrm>
          <a:prstGeom prst="rect">
            <a:avLst/>
          </a:prstGeom>
          <a:noFill/>
        </p:spPr>
        <p:txBody>
          <a:bodyPr wrap="none" rtlCol="0">
            <a:spAutoFit/>
          </a:bodyPr>
          <a:lstStyle/>
          <a:p>
            <a:r>
              <a:rPr lang="fr-FR" dirty="0" smtClean="0">
                <a:solidFill>
                  <a:srgbClr val="000090"/>
                </a:solidFill>
              </a:rPr>
              <a:t>5</a:t>
            </a:r>
            <a:endParaRPr lang="fr-FR" dirty="0">
              <a:solidFill>
                <a:srgbClr val="000090"/>
              </a:solidFill>
            </a:endParaRPr>
          </a:p>
        </p:txBody>
      </p:sp>
    </p:spTree>
    <p:extLst>
      <p:ext uri="{BB962C8B-B14F-4D97-AF65-F5344CB8AC3E}">
        <p14:creationId xmlns:p14="http://schemas.microsoft.com/office/powerpoint/2010/main" val="1031167052"/>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1170" y="1530099"/>
            <a:ext cx="8259139" cy="850145"/>
          </a:xfrm>
        </p:spPr>
        <p:txBody>
          <a:bodyPr/>
          <a:lstStyle/>
          <a:p>
            <a:pPr>
              <a:lnSpc>
                <a:spcPct val="90000"/>
              </a:lnSpc>
            </a:pPr>
            <a:r>
              <a:rPr lang="fr-FR" dirty="0" smtClean="0"/>
              <a:t>Pourquoi y a-t-il des pasteurs dans beaucoup d’églises protestantes ? </a:t>
            </a:r>
            <a:r>
              <a:rPr lang="fr-FR" sz="2000" dirty="0" smtClean="0">
                <a:solidFill>
                  <a:srgbClr val="10FF0E"/>
                </a:solidFill>
              </a:rPr>
              <a:t>2</a:t>
            </a:r>
            <a:endParaRPr lang="fr-FR" sz="2000" dirty="0">
              <a:solidFill>
                <a:srgbClr val="10FF0E"/>
              </a:solidFill>
            </a:endParaRPr>
          </a:p>
        </p:txBody>
      </p:sp>
      <p:sp>
        <p:nvSpPr>
          <p:cNvPr id="5" name="Sous-titre 4"/>
          <p:cNvSpPr>
            <a:spLocks noGrp="1"/>
          </p:cNvSpPr>
          <p:nvPr>
            <p:ph type="subTitle" idx="1"/>
          </p:nvPr>
        </p:nvSpPr>
        <p:spPr>
          <a:xfrm>
            <a:off x="870381" y="2380244"/>
            <a:ext cx="8179927" cy="4118980"/>
          </a:xfrm>
        </p:spPr>
        <p:txBody>
          <a:bodyPr>
            <a:normAutofit fontScale="85000" lnSpcReduction="10000"/>
          </a:bodyPr>
          <a:lstStyle/>
          <a:p>
            <a:pPr algn="l">
              <a:lnSpc>
                <a:spcPct val="120000"/>
              </a:lnSpc>
            </a:pPr>
            <a:r>
              <a:rPr lang="fr-FR" sz="2800" dirty="0" smtClean="0"/>
              <a:t>C’est une interprétation (quelque peu forcée) de l’Ecriture </a:t>
            </a:r>
          </a:p>
          <a:p>
            <a:pPr algn="l">
              <a:lnSpc>
                <a:spcPct val="120000"/>
              </a:lnSpc>
            </a:pPr>
            <a:r>
              <a:rPr lang="fr-FR" sz="2800" dirty="0" smtClean="0"/>
              <a:t>• C’est le terme général employé dans l’AT pour les conducteurs (Cf. </a:t>
            </a:r>
            <a:r>
              <a:rPr lang="fr-FR" sz="2800" dirty="0" err="1" smtClean="0"/>
              <a:t>Ez</a:t>
            </a:r>
            <a:r>
              <a:rPr lang="fr-FR" sz="2800" dirty="0" smtClean="0"/>
              <a:t> 34) qui est transféré dans l’Eglise.</a:t>
            </a:r>
          </a:p>
          <a:p>
            <a:pPr algn="l">
              <a:lnSpc>
                <a:spcPct val="120000"/>
              </a:lnSpc>
            </a:pPr>
            <a:r>
              <a:rPr lang="fr-FR" sz="2800" dirty="0"/>
              <a:t>• Presque toujours </a:t>
            </a:r>
            <a:r>
              <a:rPr lang="fr-FR" sz="2800" dirty="0">
                <a:solidFill>
                  <a:srgbClr val="FFFF00"/>
                </a:solidFill>
              </a:rPr>
              <a:t>cela correspond actuellement à une formation théologique (Fac/Institut biblique), et à un emploi à plein temps, rémunéré</a:t>
            </a:r>
            <a:r>
              <a:rPr lang="fr-FR" sz="2800" dirty="0" smtClean="0">
                <a:solidFill>
                  <a:srgbClr val="FFFF00"/>
                </a:solidFill>
              </a:rPr>
              <a:t>.</a:t>
            </a:r>
          </a:p>
          <a:p>
            <a:pPr algn="l">
              <a:lnSpc>
                <a:spcPct val="120000"/>
              </a:lnSpc>
            </a:pPr>
            <a:r>
              <a:rPr lang="fr-FR" sz="2800" dirty="0" smtClean="0"/>
              <a:t>• </a:t>
            </a:r>
            <a:r>
              <a:rPr lang="fr-FR" sz="2800" dirty="0" err="1" smtClean="0"/>
              <a:t>Ep</a:t>
            </a:r>
            <a:r>
              <a:rPr lang="fr-FR" sz="2800" dirty="0" smtClean="0"/>
              <a:t> 4.11 associe le terme pasteur à « docteur » (</a:t>
            </a:r>
            <a:r>
              <a:rPr lang="fr-FR" sz="2800" dirty="0" err="1" smtClean="0"/>
              <a:t>càd</a:t>
            </a:r>
            <a:r>
              <a:rPr lang="fr-FR" sz="2800" dirty="0" smtClean="0"/>
              <a:t> enseignant) ce qui place ce ministère « à la tête » et qui le fait correspondre au service demandé aux anciens …</a:t>
            </a:r>
          </a:p>
        </p:txBody>
      </p:sp>
    </p:spTree>
    <p:extLst>
      <p:ext uri="{BB962C8B-B14F-4D97-AF65-F5344CB8AC3E}">
        <p14:creationId xmlns:p14="http://schemas.microsoft.com/office/powerpoint/2010/main" val="1314082360"/>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861" y="259946"/>
            <a:ext cx="8259139" cy="850145"/>
          </a:xfrm>
        </p:spPr>
        <p:txBody>
          <a:bodyPr/>
          <a:lstStyle/>
          <a:p>
            <a:pPr>
              <a:lnSpc>
                <a:spcPct val="90000"/>
              </a:lnSpc>
            </a:pPr>
            <a:r>
              <a:rPr lang="fr-FR" dirty="0" smtClean="0"/>
              <a:t>Pasteur = Leader ?</a:t>
            </a:r>
            <a:r>
              <a:rPr lang="fr-FR" sz="2000" dirty="0" smtClean="0">
                <a:solidFill>
                  <a:srgbClr val="10FF0E"/>
                </a:solidFill>
              </a:rPr>
              <a:t>3</a:t>
            </a:r>
            <a:endParaRPr lang="fr-FR" sz="2000" dirty="0">
              <a:solidFill>
                <a:srgbClr val="10FF0E"/>
              </a:solidFill>
            </a:endParaRPr>
          </a:p>
        </p:txBody>
      </p:sp>
      <p:sp>
        <p:nvSpPr>
          <p:cNvPr id="5" name="Sous-titre 4"/>
          <p:cNvSpPr>
            <a:spLocks noGrp="1"/>
          </p:cNvSpPr>
          <p:nvPr>
            <p:ph type="subTitle" idx="1"/>
          </p:nvPr>
        </p:nvSpPr>
        <p:spPr>
          <a:xfrm>
            <a:off x="870381" y="1291540"/>
            <a:ext cx="8179927" cy="5566459"/>
          </a:xfrm>
        </p:spPr>
        <p:txBody>
          <a:bodyPr>
            <a:normAutofit lnSpcReduction="10000"/>
          </a:bodyPr>
          <a:lstStyle/>
          <a:p>
            <a:pPr algn="l"/>
            <a:r>
              <a:rPr lang="fr-FR" sz="2800" dirty="0" smtClean="0"/>
              <a:t>Oui et non !</a:t>
            </a:r>
          </a:p>
          <a:p>
            <a:pPr algn="l"/>
            <a:r>
              <a:rPr lang="fr-FR" sz="2800" dirty="0" smtClean="0"/>
              <a:t>• Israël et l’Eglise sont considérés comme des « troupeaux » dont Dieu est le berger. Le berger est évidemment « à la tête » du troupeau.</a:t>
            </a:r>
          </a:p>
          <a:p>
            <a:pPr algn="l"/>
            <a:r>
              <a:rPr lang="fr-FR" sz="2800" dirty="0" smtClean="0"/>
              <a:t>• Globalement, dans les églises qui ont un pasteur, c’est un </a:t>
            </a:r>
            <a:r>
              <a:rPr lang="fr-FR" sz="2800" dirty="0" smtClean="0">
                <a:solidFill>
                  <a:srgbClr val="FFFF00"/>
                </a:solidFill>
              </a:rPr>
              <a:t>« serviteur de Dieu instruit et rémunéré »</a:t>
            </a:r>
          </a:p>
          <a:p>
            <a:pPr algn="l"/>
            <a:r>
              <a:rPr lang="fr-FR" sz="2800" dirty="0" smtClean="0"/>
              <a:t>• Il est en relation avec « un conseil des anciens » 	- soit comme Chef du Conseil</a:t>
            </a:r>
          </a:p>
          <a:p>
            <a:pPr algn="l"/>
            <a:r>
              <a:rPr lang="fr-FR" sz="2800" dirty="0"/>
              <a:t>	</a:t>
            </a:r>
            <a:r>
              <a:rPr lang="fr-FR" sz="2800" dirty="0" smtClean="0"/>
              <a:t>- soit étant soumis au Conseil</a:t>
            </a:r>
          </a:p>
          <a:p>
            <a:pPr algn="l"/>
            <a:r>
              <a:rPr lang="fr-FR" sz="2800" dirty="0" smtClean="0">
                <a:solidFill>
                  <a:srgbClr val="FFFF00"/>
                </a:solidFill>
              </a:rPr>
              <a:t>Il y a de nombreuses « passerelles » entre la charge d’ancien, de conducteur et  le don de pasteur voire avec d’autres dons</a:t>
            </a:r>
            <a:endParaRPr lang="fr-FR" sz="2800" dirty="0">
              <a:solidFill>
                <a:srgbClr val="FFFF00"/>
              </a:solidFill>
            </a:endParaRPr>
          </a:p>
        </p:txBody>
      </p:sp>
    </p:spTree>
    <p:extLst>
      <p:ext uri="{BB962C8B-B14F-4D97-AF65-F5344CB8AC3E}">
        <p14:creationId xmlns:p14="http://schemas.microsoft.com/office/powerpoint/2010/main" val="1097345858"/>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861" y="259946"/>
            <a:ext cx="8259139" cy="850145"/>
          </a:xfrm>
        </p:spPr>
        <p:txBody>
          <a:bodyPr/>
          <a:lstStyle/>
          <a:p>
            <a:pPr>
              <a:lnSpc>
                <a:spcPct val="90000"/>
              </a:lnSpc>
            </a:pPr>
            <a:r>
              <a:rPr lang="fr-FR" dirty="0" smtClean="0"/>
              <a:t>Ancien = Pasteur ?</a:t>
            </a:r>
            <a:r>
              <a:rPr lang="fr-FR" sz="2000" dirty="0" smtClean="0">
                <a:solidFill>
                  <a:srgbClr val="10FF0E"/>
                </a:solidFill>
              </a:rPr>
              <a:t>4</a:t>
            </a:r>
            <a:endParaRPr lang="fr-FR" sz="2000" dirty="0">
              <a:solidFill>
                <a:srgbClr val="10FF0E"/>
              </a:solidFill>
            </a:endParaRPr>
          </a:p>
        </p:txBody>
      </p:sp>
      <p:sp>
        <p:nvSpPr>
          <p:cNvPr id="5" name="Sous-titre 4"/>
          <p:cNvSpPr>
            <a:spLocks noGrp="1"/>
          </p:cNvSpPr>
          <p:nvPr>
            <p:ph type="subTitle" idx="1"/>
          </p:nvPr>
        </p:nvSpPr>
        <p:spPr>
          <a:xfrm>
            <a:off x="870381" y="1291540"/>
            <a:ext cx="8179927" cy="5566459"/>
          </a:xfrm>
        </p:spPr>
        <p:txBody>
          <a:bodyPr>
            <a:normAutofit/>
          </a:bodyPr>
          <a:lstStyle/>
          <a:p>
            <a:pPr algn="l">
              <a:lnSpc>
                <a:spcPct val="120000"/>
              </a:lnSpc>
            </a:pPr>
            <a:r>
              <a:rPr lang="fr-FR" sz="2800" dirty="0" smtClean="0"/>
              <a:t>Plusieurs fonctions des anciens correspondent aux fonctions des « pasteurs »: Ils doivent</a:t>
            </a:r>
          </a:p>
          <a:p>
            <a:pPr algn="l">
              <a:lnSpc>
                <a:spcPct val="120000"/>
              </a:lnSpc>
            </a:pPr>
            <a:r>
              <a:rPr lang="fr-FR" sz="2800" dirty="0"/>
              <a:t>﻿</a:t>
            </a:r>
            <a:r>
              <a:rPr lang="fr-FR" sz="2800" dirty="0" smtClean="0"/>
              <a:t>• Paître le troupeau </a:t>
            </a:r>
            <a:r>
              <a:rPr lang="fr-FR" sz="2800" dirty="0"/>
              <a:t>(1P5)</a:t>
            </a:r>
          </a:p>
          <a:p>
            <a:pPr algn="l">
              <a:lnSpc>
                <a:spcPct val="120000"/>
              </a:lnSpc>
            </a:pPr>
            <a:r>
              <a:rPr lang="fr-FR" sz="2800" dirty="0" smtClean="0"/>
              <a:t>• En prendre soin </a:t>
            </a:r>
            <a:r>
              <a:rPr lang="fr-FR" sz="2800" dirty="0"/>
              <a:t>(1 Tm 3)</a:t>
            </a:r>
          </a:p>
          <a:p>
            <a:pPr algn="l">
              <a:lnSpc>
                <a:spcPct val="120000"/>
              </a:lnSpc>
            </a:pPr>
            <a:r>
              <a:rPr lang="fr-FR" sz="2800" dirty="0" smtClean="0"/>
              <a:t>• Le surveiller </a:t>
            </a:r>
            <a:r>
              <a:rPr lang="fr-FR" sz="2800" dirty="0"/>
              <a:t>(1P5)</a:t>
            </a:r>
          </a:p>
          <a:p>
            <a:pPr algn="l">
              <a:lnSpc>
                <a:spcPct val="120000"/>
              </a:lnSpc>
            </a:pPr>
            <a:r>
              <a:rPr lang="fr-FR" sz="2800" dirty="0" smtClean="0"/>
              <a:t>• Veiller sur </a:t>
            </a:r>
            <a:r>
              <a:rPr lang="fr-FR" sz="2800" dirty="0"/>
              <a:t>les âmes (</a:t>
            </a:r>
            <a:r>
              <a:rPr lang="fr-FR" sz="2800" dirty="0" err="1"/>
              <a:t>Hb</a:t>
            </a:r>
            <a:r>
              <a:rPr lang="fr-FR" sz="2800" dirty="0"/>
              <a:t> 13</a:t>
            </a:r>
            <a:r>
              <a:rPr lang="fr-FR" sz="2800" dirty="0" smtClean="0"/>
              <a:t>)</a:t>
            </a:r>
            <a:endParaRPr lang="fr-FR" sz="2800" dirty="0"/>
          </a:p>
          <a:p>
            <a:pPr algn="l">
              <a:lnSpc>
                <a:spcPct val="120000"/>
              </a:lnSpc>
            </a:pPr>
            <a:r>
              <a:rPr lang="fr-FR" sz="2800" dirty="0" smtClean="0">
                <a:solidFill>
                  <a:srgbClr val="FFFF00"/>
                </a:solidFill>
              </a:rPr>
              <a:t>Faut-il donc le don de pasteur pour accomplir la charge d’ancien ?</a:t>
            </a:r>
          </a:p>
          <a:p>
            <a:pPr algn="l">
              <a:lnSpc>
                <a:spcPct val="120000"/>
              </a:lnSpc>
            </a:pPr>
            <a:endParaRPr lang="fr-FR" sz="2800" dirty="0"/>
          </a:p>
        </p:txBody>
      </p:sp>
      <p:sp>
        <p:nvSpPr>
          <p:cNvPr id="4" name="Rectangle 3"/>
          <p:cNvSpPr/>
          <p:nvPr/>
        </p:nvSpPr>
        <p:spPr>
          <a:xfrm>
            <a:off x="172955" y="6113142"/>
            <a:ext cx="8717298" cy="461665"/>
          </a:xfrm>
          <a:prstGeom prst="rect">
            <a:avLst/>
          </a:prstGeom>
          <a:solidFill>
            <a:srgbClr val="FFFF00"/>
          </a:solidFill>
        </p:spPr>
        <p:txBody>
          <a:bodyPr wrap="square">
            <a:spAutoFit/>
          </a:bodyPr>
          <a:lstStyle/>
          <a:p>
            <a:r>
              <a:rPr lang="fr-FR" sz="2400" dirty="0" smtClean="0">
                <a:solidFill>
                  <a:srgbClr val="FF0000"/>
                </a:solidFill>
              </a:rPr>
              <a:t>A défaut du don il faudra les qualités d’un « bon berger » !</a:t>
            </a:r>
            <a:endParaRPr lang="fr-FR" sz="2400" i="1" dirty="0">
              <a:solidFill>
                <a:srgbClr val="FF0000"/>
              </a:solidFill>
            </a:endParaRPr>
          </a:p>
        </p:txBody>
      </p:sp>
    </p:spTree>
    <p:extLst>
      <p:ext uri="{BB962C8B-B14F-4D97-AF65-F5344CB8AC3E}">
        <p14:creationId xmlns:p14="http://schemas.microsoft.com/office/powerpoint/2010/main" val="634430550"/>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861" y="685018"/>
            <a:ext cx="8259139" cy="850145"/>
          </a:xfrm>
        </p:spPr>
        <p:txBody>
          <a:bodyPr/>
          <a:lstStyle/>
          <a:p>
            <a:pPr>
              <a:lnSpc>
                <a:spcPct val="90000"/>
              </a:lnSpc>
            </a:pPr>
            <a:r>
              <a:rPr lang="fr-FR" dirty="0" smtClean="0"/>
              <a:t>Ancien = don de </a:t>
            </a:r>
            <a:r>
              <a:rPr lang="fr-FR" dirty="0" err="1" smtClean="0"/>
              <a:t>gou-vernement</a:t>
            </a:r>
            <a:r>
              <a:rPr lang="fr-FR" dirty="0" smtClean="0"/>
              <a:t> </a:t>
            </a:r>
            <a:r>
              <a:rPr lang="fr-FR" sz="4000" dirty="0" smtClean="0"/>
              <a:t>(1 Co 12.28</a:t>
            </a:r>
            <a:r>
              <a:rPr lang="fr-FR" dirty="0" smtClean="0"/>
              <a:t>) ?</a:t>
            </a:r>
            <a:r>
              <a:rPr lang="fr-FR" sz="2000" dirty="0" smtClean="0">
                <a:solidFill>
                  <a:srgbClr val="10FF0E"/>
                </a:solidFill>
              </a:rPr>
              <a:t>5</a:t>
            </a:r>
            <a:endParaRPr lang="fr-FR" sz="2000" dirty="0">
              <a:solidFill>
                <a:srgbClr val="10FF0E"/>
              </a:solidFill>
            </a:endParaRPr>
          </a:p>
        </p:txBody>
      </p:sp>
      <p:sp>
        <p:nvSpPr>
          <p:cNvPr id="5" name="Sous-titre 4"/>
          <p:cNvSpPr>
            <a:spLocks noGrp="1"/>
          </p:cNvSpPr>
          <p:nvPr>
            <p:ph type="subTitle" idx="1"/>
          </p:nvPr>
        </p:nvSpPr>
        <p:spPr>
          <a:xfrm>
            <a:off x="870381" y="1540042"/>
            <a:ext cx="8179927" cy="5566459"/>
          </a:xfrm>
        </p:spPr>
        <p:txBody>
          <a:bodyPr>
            <a:normAutofit/>
          </a:bodyPr>
          <a:lstStyle/>
          <a:p>
            <a:pPr algn="l"/>
            <a:r>
              <a:rPr lang="fr-FR" sz="2800" dirty="0"/>
              <a:t>﻿</a:t>
            </a:r>
            <a:r>
              <a:rPr lang="fr-FR" sz="2800" dirty="0" smtClean="0"/>
              <a:t>•Ils doivent présider </a:t>
            </a:r>
            <a:r>
              <a:rPr lang="fr-FR" sz="2800" dirty="0"/>
              <a:t>dûment (1 Tm 5)</a:t>
            </a:r>
          </a:p>
          <a:p>
            <a:pPr algn="l"/>
            <a:r>
              <a:rPr lang="fr-FR" sz="2800" dirty="0" smtClean="0"/>
              <a:t>• Ils ne doivent pas dominer (</a:t>
            </a:r>
            <a:r>
              <a:rPr lang="fr-FR" sz="2800" dirty="0"/>
              <a:t>1P5)</a:t>
            </a:r>
          </a:p>
          <a:p>
            <a:pPr algn="l"/>
            <a:r>
              <a:rPr lang="fr-FR" sz="2800" dirty="0" smtClean="0"/>
              <a:t>• Ils doivent avoir une autorité à laquelle les jeunes sont soumis </a:t>
            </a:r>
            <a:r>
              <a:rPr lang="fr-FR" sz="2800" dirty="0"/>
              <a:t>(1P5</a:t>
            </a:r>
            <a:r>
              <a:rPr lang="fr-FR" sz="2800" dirty="0" smtClean="0"/>
              <a:t>)</a:t>
            </a:r>
          </a:p>
          <a:p>
            <a:pPr algn="l"/>
            <a:r>
              <a:rPr lang="fr-FR" sz="2800" dirty="0" smtClean="0">
                <a:solidFill>
                  <a:srgbClr val="FFFF00"/>
                </a:solidFill>
              </a:rPr>
              <a:t>Faut-il donc avoir le don de « gouvernement » pour remplir la charge d’ancien ?</a:t>
            </a:r>
          </a:p>
          <a:p>
            <a:pPr algn="l"/>
            <a:endParaRPr lang="fr-FR" sz="2800" dirty="0"/>
          </a:p>
        </p:txBody>
      </p:sp>
      <p:sp>
        <p:nvSpPr>
          <p:cNvPr id="4" name="Rectangle 3"/>
          <p:cNvSpPr/>
          <p:nvPr/>
        </p:nvSpPr>
        <p:spPr>
          <a:xfrm>
            <a:off x="172955" y="4568548"/>
            <a:ext cx="8717298" cy="2062103"/>
          </a:xfrm>
          <a:prstGeom prst="rect">
            <a:avLst/>
          </a:prstGeom>
          <a:solidFill>
            <a:srgbClr val="FFFF00"/>
          </a:solidFill>
        </p:spPr>
        <p:txBody>
          <a:bodyPr wrap="square">
            <a:spAutoFit/>
          </a:bodyPr>
          <a:lstStyle/>
          <a:p>
            <a:r>
              <a:rPr lang="fr-FR" sz="3200" dirty="0" smtClean="0">
                <a:solidFill>
                  <a:srgbClr val="FF0000"/>
                </a:solidFill>
              </a:rPr>
              <a:t>Le premier pas est de bien conduire sa maison mais on conçoit qu’il faille des qualités de leader pour conduire un groupe quelconque, donc aussi une assemblée.</a:t>
            </a:r>
            <a:endParaRPr lang="fr-FR" sz="3200" i="1" dirty="0">
              <a:solidFill>
                <a:srgbClr val="FF0000"/>
              </a:solidFill>
            </a:endParaRPr>
          </a:p>
        </p:txBody>
      </p:sp>
    </p:spTree>
    <p:extLst>
      <p:ext uri="{BB962C8B-B14F-4D97-AF65-F5344CB8AC3E}">
        <p14:creationId xmlns:p14="http://schemas.microsoft.com/office/powerpoint/2010/main" val="275166481"/>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861" y="685018"/>
            <a:ext cx="8259139" cy="850145"/>
          </a:xfrm>
        </p:spPr>
        <p:txBody>
          <a:bodyPr/>
          <a:lstStyle/>
          <a:p>
            <a:pPr>
              <a:lnSpc>
                <a:spcPct val="90000"/>
              </a:lnSpc>
            </a:pPr>
            <a:r>
              <a:rPr lang="fr-FR" dirty="0" smtClean="0"/>
              <a:t>Ancien = don d’enseignement </a:t>
            </a:r>
            <a:r>
              <a:rPr lang="fr-FR" sz="4000" dirty="0" smtClean="0"/>
              <a:t>(</a:t>
            </a:r>
            <a:r>
              <a:rPr lang="fr-FR" sz="4000" dirty="0" err="1" smtClean="0"/>
              <a:t>Rm</a:t>
            </a:r>
            <a:r>
              <a:rPr lang="fr-FR" sz="4000" dirty="0" smtClean="0"/>
              <a:t> 12.7</a:t>
            </a:r>
            <a:r>
              <a:rPr lang="fr-FR" dirty="0" smtClean="0"/>
              <a:t>) ?</a:t>
            </a:r>
            <a:r>
              <a:rPr lang="fr-FR" sz="2000" dirty="0" smtClean="0">
                <a:solidFill>
                  <a:srgbClr val="10FF0E"/>
                </a:solidFill>
              </a:rPr>
              <a:t>6</a:t>
            </a:r>
            <a:endParaRPr lang="fr-FR" sz="2000" dirty="0">
              <a:solidFill>
                <a:srgbClr val="10FF0E"/>
              </a:solidFill>
            </a:endParaRPr>
          </a:p>
        </p:txBody>
      </p:sp>
      <p:sp>
        <p:nvSpPr>
          <p:cNvPr id="5" name="Sous-titre 4"/>
          <p:cNvSpPr>
            <a:spLocks noGrp="1"/>
          </p:cNvSpPr>
          <p:nvPr>
            <p:ph type="subTitle" idx="1"/>
          </p:nvPr>
        </p:nvSpPr>
        <p:spPr>
          <a:xfrm>
            <a:off x="870381" y="1885365"/>
            <a:ext cx="8179927" cy="5566459"/>
          </a:xfrm>
        </p:spPr>
        <p:txBody>
          <a:bodyPr>
            <a:normAutofit/>
          </a:bodyPr>
          <a:lstStyle/>
          <a:p>
            <a:pPr algn="l">
              <a:lnSpc>
                <a:spcPct val="120000"/>
              </a:lnSpc>
            </a:pPr>
            <a:r>
              <a:rPr lang="fr-FR" sz="2800" dirty="0"/>
              <a:t>﻿﻿</a:t>
            </a:r>
            <a:r>
              <a:rPr lang="fr-FR" sz="2800" dirty="0" smtClean="0"/>
              <a:t>• Certains </a:t>
            </a:r>
            <a:r>
              <a:rPr lang="fr-FR" sz="2800" dirty="0"/>
              <a:t>travaillent dans la parole (1 Tm 5)</a:t>
            </a:r>
          </a:p>
          <a:p>
            <a:pPr algn="l">
              <a:lnSpc>
                <a:spcPct val="120000"/>
              </a:lnSpc>
            </a:pPr>
            <a:r>
              <a:rPr lang="fr-FR" sz="2800" dirty="0" smtClean="0"/>
              <a:t>• Ils </a:t>
            </a:r>
            <a:r>
              <a:rPr lang="fr-FR" sz="2800" dirty="0"/>
              <a:t>tiennent ferme la doctrine (Tt 1)</a:t>
            </a:r>
          </a:p>
          <a:p>
            <a:pPr algn="l">
              <a:lnSpc>
                <a:spcPct val="120000"/>
              </a:lnSpc>
            </a:pPr>
            <a:r>
              <a:rPr lang="fr-FR" sz="2800" dirty="0" smtClean="0"/>
              <a:t>• Ils </a:t>
            </a:r>
            <a:r>
              <a:rPr lang="fr-FR" sz="2800" dirty="0"/>
              <a:t>exhortent par un sain enseignement (Tt 1)</a:t>
            </a:r>
          </a:p>
          <a:p>
            <a:pPr algn="l">
              <a:lnSpc>
                <a:spcPct val="120000"/>
              </a:lnSpc>
            </a:pPr>
            <a:r>
              <a:rPr lang="fr-FR" sz="2800" dirty="0" smtClean="0"/>
              <a:t>•Ils </a:t>
            </a:r>
            <a:r>
              <a:rPr lang="fr-FR" sz="2800" dirty="0"/>
              <a:t>réfutent les contredisants  (Tt 1)</a:t>
            </a:r>
          </a:p>
          <a:p>
            <a:pPr algn="l">
              <a:lnSpc>
                <a:spcPct val="120000"/>
              </a:lnSpc>
            </a:pPr>
            <a:r>
              <a:rPr lang="fr-FR" sz="2800" dirty="0"/>
              <a:t> </a:t>
            </a:r>
          </a:p>
          <a:p>
            <a:pPr algn="l">
              <a:lnSpc>
                <a:spcPct val="120000"/>
              </a:lnSpc>
            </a:pPr>
            <a:r>
              <a:rPr lang="fr-FR" sz="2800" dirty="0" smtClean="0">
                <a:solidFill>
                  <a:srgbClr val="FFFF00"/>
                </a:solidFill>
              </a:rPr>
              <a:t>Le don d’enseignement est-il nécessaire pour occuper une charge d’ancien ?</a:t>
            </a:r>
          </a:p>
          <a:p>
            <a:pPr algn="l">
              <a:lnSpc>
                <a:spcPct val="120000"/>
              </a:lnSpc>
            </a:pPr>
            <a:endParaRPr lang="fr-FR" sz="2800" dirty="0"/>
          </a:p>
        </p:txBody>
      </p:sp>
      <p:sp>
        <p:nvSpPr>
          <p:cNvPr id="4" name="Rectangle 3"/>
          <p:cNvSpPr/>
          <p:nvPr/>
        </p:nvSpPr>
        <p:spPr>
          <a:xfrm>
            <a:off x="172955" y="6113142"/>
            <a:ext cx="8717298" cy="461665"/>
          </a:xfrm>
          <a:prstGeom prst="rect">
            <a:avLst/>
          </a:prstGeom>
          <a:solidFill>
            <a:srgbClr val="FFFF00"/>
          </a:solidFill>
        </p:spPr>
        <p:txBody>
          <a:bodyPr wrap="square">
            <a:spAutoFit/>
          </a:bodyPr>
          <a:lstStyle/>
          <a:p>
            <a:r>
              <a:rPr lang="fr-FR" sz="2400" dirty="0" smtClean="0">
                <a:solidFill>
                  <a:srgbClr val="FF0000"/>
                </a:solidFill>
              </a:rPr>
              <a:t>POUR CERTAINS : OUI        </a:t>
            </a:r>
            <a:r>
              <a:rPr lang="fr-FR" sz="2400" i="1" dirty="0" smtClean="0">
                <a:solidFill>
                  <a:srgbClr val="FF0000"/>
                </a:solidFill>
              </a:rPr>
              <a:t>1 Timothée 5.17-19</a:t>
            </a:r>
            <a:endParaRPr lang="fr-FR" sz="2400" i="1" dirty="0">
              <a:solidFill>
                <a:srgbClr val="FF0000"/>
              </a:solidFill>
            </a:endParaRPr>
          </a:p>
        </p:txBody>
      </p:sp>
    </p:spTree>
    <p:extLst>
      <p:ext uri="{BB962C8B-B14F-4D97-AF65-F5344CB8AC3E}">
        <p14:creationId xmlns:p14="http://schemas.microsoft.com/office/powerpoint/2010/main" val="916695990"/>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4861" y="685018"/>
            <a:ext cx="8259139" cy="850145"/>
          </a:xfrm>
        </p:spPr>
        <p:txBody>
          <a:bodyPr/>
          <a:lstStyle/>
          <a:p>
            <a:pPr>
              <a:lnSpc>
                <a:spcPct val="90000"/>
              </a:lnSpc>
            </a:pPr>
            <a:r>
              <a:rPr lang="fr-FR" dirty="0" smtClean="0"/>
              <a:t>Ancien = don d’évangéliste </a:t>
            </a:r>
            <a:r>
              <a:rPr lang="fr-FR" sz="4000" dirty="0" smtClean="0"/>
              <a:t>(</a:t>
            </a:r>
            <a:r>
              <a:rPr lang="fr-FR" sz="4000" dirty="0" err="1" smtClean="0"/>
              <a:t>Ep</a:t>
            </a:r>
            <a:r>
              <a:rPr lang="fr-FR" sz="4000" dirty="0" smtClean="0"/>
              <a:t> 4.11</a:t>
            </a:r>
            <a:r>
              <a:rPr lang="fr-FR" dirty="0" smtClean="0"/>
              <a:t>) ?</a:t>
            </a:r>
            <a:r>
              <a:rPr lang="fr-FR" sz="2000" dirty="0">
                <a:solidFill>
                  <a:srgbClr val="10FF0E"/>
                </a:solidFill>
              </a:rPr>
              <a:t>7</a:t>
            </a:r>
          </a:p>
        </p:txBody>
      </p:sp>
      <p:sp>
        <p:nvSpPr>
          <p:cNvPr id="5" name="Sous-titre 4"/>
          <p:cNvSpPr>
            <a:spLocks noGrp="1"/>
          </p:cNvSpPr>
          <p:nvPr>
            <p:ph type="subTitle" idx="1"/>
          </p:nvPr>
        </p:nvSpPr>
        <p:spPr>
          <a:xfrm>
            <a:off x="870381" y="1555465"/>
            <a:ext cx="8179927" cy="5566459"/>
          </a:xfrm>
        </p:spPr>
        <p:txBody>
          <a:bodyPr>
            <a:normAutofit/>
          </a:bodyPr>
          <a:lstStyle/>
          <a:p>
            <a:pPr algn="l">
              <a:lnSpc>
                <a:spcPct val="120000"/>
              </a:lnSpc>
            </a:pPr>
            <a:r>
              <a:rPr lang="fr-FR" sz="2800" dirty="0"/>
              <a:t>﻿﻿﻿</a:t>
            </a:r>
            <a:r>
              <a:rPr lang="fr-FR" sz="2800" dirty="0" smtClean="0"/>
              <a:t>• Ils </a:t>
            </a:r>
            <a:r>
              <a:rPr lang="fr-FR" sz="2800" dirty="0"/>
              <a:t>ont annoncé la Parole (</a:t>
            </a:r>
            <a:r>
              <a:rPr lang="fr-FR" sz="2800" dirty="0" err="1"/>
              <a:t>Hb</a:t>
            </a:r>
            <a:r>
              <a:rPr lang="fr-FR" sz="2800" dirty="0"/>
              <a:t> 13)</a:t>
            </a:r>
          </a:p>
          <a:p>
            <a:pPr algn="l">
              <a:lnSpc>
                <a:spcPct val="120000"/>
              </a:lnSpc>
            </a:pPr>
            <a:r>
              <a:rPr lang="fr-FR" sz="2800" dirty="0" smtClean="0"/>
              <a:t>• Ils </a:t>
            </a:r>
            <a:r>
              <a:rPr lang="fr-FR" sz="2800" dirty="0"/>
              <a:t>doivent avoir un bon témoignage (1 Tm 3)</a:t>
            </a:r>
          </a:p>
          <a:p>
            <a:pPr algn="l">
              <a:lnSpc>
                <a:spcPct val="120000"/>
              </a:lnSpc>
            </a:pPr>
            <a:r>
              <a:rPr lang="fr-FR" sz="2800" dirty="0" smtClean="0"/>
              <a:t>• En </a:t>
            </a:r>
            <a:r>
              <a:rPr lang="fr-FR" sz="2800" dirty="0" err="1" smtClean="0"/>
              <a:t>Ac</a:t>
            </a:r>
            <a:r>
              <a:rPr lang="fr-FR" sz="2800" dirty="0" smtClean="0"/>
              <a:t> 13 ce </a:t>
            </a:r>
            <a:r>
              <a:rPr lang="fr-FR" sz="2800" dirty="0"/>
              <a:t>sont les docteurs qui évangélisent! </a:t>
            </a:r>
            <a:r>
              <a:rPr lang="fr-FR" sz="2800" dirty="0" smtClean="0">
                <a:solidFill>
                  <a:srgbClr val="FFFF00"/>
                </a:solidFill>
              </a:rPr>
              <a:t>Faut-il donc le don d’évangéliste pour occuper la charge d’ancien ? </a:t>
            </a:r>
            <a:endParaRPr lang="fr-FR" sz="2800" dirty="0">
              <a:solidFill>
                <a:srgbClr val="FFFF00"/>
              </a:solidFill>
            </a:endParaRPr>
          </a:p>
          <a:p>
            <a:pPr algn="l">
              <a:lnSpc>
                <a:spcPct val="120000"/>
              </a:lnSpc>
            </a:pPr>
            <a:endParaRPr lang="fr-FR" sz="2800" dirty="0"/>
          </a:p>
        </p:txBody>
      </p:sp>
      <p:sp>
        <p:nvSpPr>
          <p:cNvPr id="4" name="Rectangle 3"/>
          <p:cNvSpPr/>
          <p:nvPr/>
        </p:nvSpPr>
        <p:spPr>
          <a:xfrm>
            <a:off x="172955" y="4568548"/>
            <a:ext cx="8717298" cy="2062103"/>
          </a:xfrm>
          <a:prstGeom prst="rect">
            <a:avLst/>
          </a:prstGeom>
          <a:solidFill>
            <a:srgbClr val="FFFF00"/>
          </a:solidFill>
        </p:spPr>
        <p:txBody>
          <a:bodyPr wrap="square">
            <a:spAutoFit/>
          </a:bodyPr>
          <a:lstStyle/>
          <a:p>
            <a:r>
              <a:rPr lang="fr-FR" sz="3200" dirty="0" smtClean="0">
                <a:solidFill>
                  <a:srgbClr val="FF0000"/>
                </a:solidFill>
              </a:rPr>
              <a:t>Il est parfaitement clair que les anciens doivent avoir à cœur le salut des âmes perdues. Comme les anciens de Philippes, ils doivent « prendre part à l’évangile » (Ph 1.5)</a:t>
            </a:r>
            <a:endParaRPr lang="fr-FR" sz="3200" i="1" dirty="0">
              <a:solidFill>
                <a:srgbClr val="FF0000"/>
              </a:solidFill>
            </a:endParaRPr>
          </a:p>
        </p:txBody>
      </p:sp>
    </p:spTree>
    <p:extLst>
      <p:ext uri="{BB962C8B-B14F-4D97-AF65-F5344CB8AC3E}">
        <p14:creationId xmlns:p14="http://schemas.microsoft.com/office/powerpoint/2010/main" val="42459307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23874" y="2023307"/>
            <a:ext cx="8554811" cy="1731982"/>
          </a:xfrm>
        </p:spPr>
        <p:txBody>
          <a:bodyPr/>
          <a:lstStyle/>
          <a:p>
            <a:r>
              <a:rPr lang="fr-FR" sz="6000" dirty="0" smtClean="0">
                <a:solidFill>
                  <a:srgbClr val="FFFF00"/>
                </a:solidFill>
              </a:rPr>
              <a:t>Omniprésence des anciens</a:t>
            </a:r>
            <a:endParaRPr lang="fr-FR" sz="6000" dirty="0"/>
          </a:p>
        </p:txBody>
      </p:sp>
      <p:sp>
        <p:nvSpPr>
          <p:cNvPr id="5" name="Sous-titre 4"/>
          <p:cNvSpPr>
            <a:spLocks noGrp="1"/>
          </p:cNvSpPr>
          <p:nvPr>
            <p:ph type="subTitle" idx="1"/>
          </p:nvPr>
        </p:nvSpPr>
        <p:spPr>
          <a:xfrm>
            <a:off x="1002890" y="3697251"/>
            <a:ext cx="7821562" cy="1575351"/>
          </a:xfrm>
        </p:spPr>
        <p:txBody>
          <a:bodyPr>
            <a:normAutofit fontScale="85000" lnSpcReduction="20000"/>
          </a:bodyPr>
          <a:lstStyle/>
          <a:p>
            <a:r>
              <a:rPr lang="fr-FR" dirty="0" smtClean="0"/>
              <a:t>1) Dans tous les peuples de la terre</a:t>
            </a:r>
          </a:p>
          <a:p>
            <a:r>
              <a:rPr lang="fr-FR" dirty="0" smtClean="0"/>
              <a:t>2) Dans le judaïsme</a:t>
            </a:r>
          </a:p>
          <a:p>
            <a:r>
              <a:rPr lang="fr-FR" dirty="0" smtClean="0"/>
              <a:t>3) Dans le christianisme</a:t>
            </a:r>
          </a:p>
          <a:p>
            <a:r>
              <a:rPr lang="fr-FR" dirty="0" smtClean="0"/>
              <a:t>4) Au ciel</a:t>
            </a:r>
          </a:p>
          <a:p>
            <a:r>
              <a:rPr lang="fr-FR" dirty="0" smtClean="0"/>
              <a:t>5) Synthèse</a:t>
            </a:r>
            <a:endParaRPr lang="fr-FR" dirty="0"/>
          </a:p>
        </p:txBody>
      </p:sp>
    </p:spTree>
    <p:extLst>
      <p:ext uri="{BB962C8B-B14F-4D97-AF65-F5344CB8AC3E}">
        <p14:creationId xmlns:p14="http://schemas.microsoft.com/office/powerpoint/2010/main" val="38248420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830" y="2509540"/>
            <a:ext cx="8998856" cy="1731982"/>
          </a:xfrm>
        </p:spPr>
        <p:txBody>
          <a:bodyPr/>
          <a:lstStyle/>
          <a:p>
            <a:r>
              <a:rPr lang="fr-FR" sz="6000" dirty="0" smtClean="0">
                <a:solidFill>
                  <a:srgbClr val="FFFF00"/>
                </a:solidFill>
              </a:rPr>
              <a:t>1) </a:t>
            </a:r>
            <a:r>
              <a:rPr lang="fr-FR" sz="6000" dirty="0">
                <a:solidFill>
                  <a:srgbClr val="FFFF00"/>
                </a:solidFill>
              </a:rPr>
              <a:t>Dans </a:t>
            </a:r>
            <a:r>
              <a:rPr lang="fr-FR" sz="6000" dirty="0" smtClean="0">
                <a:solidFill>
                  <a:srgbClr val="FFFF00"/>
                </a:solidFill>
              </a:rPr>
              <a:t>tous les </a:t>
            </a:r>
            <a:br>
              <a:rPr lang="fr-FR" sz="6000" dirty="0" smtClean="0">
                <a:solidFill>
                  <a:srgbClr val="FFFF00"/>
                </a:solidFill>
              </a:rPr>
            </a:br>
            <a:r>
              <a:rPr lang="fr-FR" sz="6000" dirty="0" smtClean="0">
                <a:solidFill>
                  <a:srgbClr val="FFFF00"/>
                </a:solidFill>
              </a:rPr>
              <a:t>peuples de la terre</a:t>
            </a:r>
            <a:endParaRPr lang="fr-FR" sz="6000" dirty="0"/>
          </a:p>
        </p:txBody>
      </p:sp>
    </p:spTree>
    <p:extLst>
      <p:ext uri="{BB962C8B-B14F-4D97-AF65-F5344CB8AC3E}">
        <p14:creationId xmlns:p14="http://schemas.microsoft.com/office/powerpoint/2010/main" val="20238159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9303" y="349644"/>
            <a:ext cx="8698773" cy="850145"/>
          </a:xfrm>
        </p:spPr>
        <p:txBody>
          <a:bodyPr/>
          <a:lstStyle/>
          <a:p>
            <a:r>
              <a:rPr lang="fr-FR" sz="6000" dirty="0" smtClean="0">
                <a:solidFill>
                  <a:srgbClr val="FFFF00"/>
                </a:solidFill>
              </a:rPr>
              <a:t>Toujours et partout</a:t>
            </a:r>
            <a:endParaRPr lang="fr-FR" sz="6000" dirty="0">
              <a:solidFill>
                <a:srgbClr val="FFFF00"/>
              </a:solidFill>
            </a:endParaRPr>
          </a:p>
        </p:txBody>
      </p:sp>
      <p:sp>
        <p:nvSpPr>
          <p:cNvPr id="3" name="Sous-titre 2"/>
          <p:cNvSpPr>
            <a:spLocks noGrp="1"/>
          </p:cNvSpPr>
          <p:nvPr>
            <p:ph type="subTitle" idx="1"/>
          </p:nvPr>
        </p:nvSpPr>
        <p:spPr>
          <a:xfrm>
            <a:off x="985837" y="1683657"/>
            <a:ext cx="7891093" cy="4878325"/>
          </a:xfrm>
        </p:spPr>
        <p:txBody>
          <a:bodyPr>
            <a:normAutofit/>
          </a:bodyPr>
          <a:lstStyle/>
          <a:p>
            <a:pPr algn="l"/>
            <a:r>
              <a:rPr lang="fr-FR" dirty="0" smtClean="0">
                <a:solidFill>
                  <a:srgbClr val="10FF0E"/>
                </a:solidFill>
              </a:rPr>
              <a:t>1) </a:t>
            </a:r>
            <a:r>
              <a:rPr lang="fr-FR" dirty="0" err="1" smtClean="0">
                <a:solidFill>
                  <a:srgbClr val="10FF0E"/>
                </a:solidFill>
              </a:rPr>
              <a:t>Gn</a:t>
            </a:r>
            <a:r>
              <a:rPr lang="fr-FR" dirty="0" smtClean="0">
                <a:solidFill>
                  <a:srgbClr val="10FF0E"/>
                </a:solidFill>
              </a:rPr>
              <a:t> </a:t>
            </a:r>
            <a:r>
              <a:rPr lang="fr-FR" dirty="0">
                <a:solidFill>
                  <a:srgbClr val="10FF0E"/>
                </a:solidFill>
              </a:rPr>
              <a:t>50.7 </a:t>
            </a:r>
            <a:endParaRPr lang="fr-FR" dirty="0" smtClean="0">
              <a:solidFill>
                <a:srgbClr val="10FF0E"/>
              </a:solidFill>
            </a:endParaRPr>
          </a:p>
          <a:p>
            <a:pPr algn="l"/>
            <a:r>
              <a:rPr lang="fr-FR" dirty="0" smtClean="0"/>
              <a:t>Et </a:t>
            </a:r>
            <a:r>
              <a:rPr lang="fr-FR" dirty="0"/>
              <a:t>Joseph monta pour enterrer son père; et tous les serviteurs du </a:t>
            </a:r>
            <a:r>
              <a:rPr lang="fr-FR" dirty="0" smtClean="0"/>
              <a:t>Pharaon</a:t>
            </a:r>
            <a:r>
              <a:rPr lang="fr-FR" dirty="0"/>
              <a:t> </a:t>
            </a:r>
            <a:r>
              <a:rPr lang="fr-FR" dirty="0" smtClean="0"/>
              <a:t>…</a:t>
            </a:r>
          </a:p>
          <a:p>
            <a:pPr algn="l"/>
            <a:r>
              <a:rPr lang="fr-FR" dirty="0"/>
              <a:t>	</a:t>
            </a:r>
            <a:r>
              <a:rPr lang="fr-FR" dirty="0" smtClean="0"/>
              <a:t>• et </a:t>
            </a:r>
            <a:r>
              <a:rPr lang="fr-FR" dirty="0"/>
              <a:t>tous les </a:t>
            </a:r>
            <a:r>
              <a:rPr lang="fr-FR" b="1" dirty="0">
                <a:solidFill>
                  <a:srgbClr val="FFFF00"/>
                </a:solidFill>
              </a:rPr>
              <a:t>anciens</a:t>
            </a:r>
            <a:r>
              <a:rPr lang="fr-FR" dirty="0"/>
              <a:t> </a:t>
            </a:r>
            <a:r>
              <a:rPr lang="fr-FR" b="1" dirty="0">
                <a:solidFill>
                  <a:srgbClr val="FFFF00"/>
                </a:solidFill>
              </a:rPr>
              <a:t>du pays d’Égypte, </a:t>
            </a:r>
            <a:endParaRPr lang="fr-FR" b="1" dirty="0" smtClean="0">
              <a:solidFill>
                <a:srgbClr val="FFFF00"/>
              </a:solidFill>
            </a:endParaRPr>
          </a:p>
          <a:p>
            <a:pPr algn="l"/>
            <a:r>
              <a:rPr lang="fr-FR" dirty="0" smtClean="0"/>
              <a:t>montèrent </a:t>
            </a:r>
            <a:r>
              <a:rPr lang="fr-FR" dirty="0"/>
              <a:t>avec </a:t>
            </a:r>
            <a:r>
              <a:rPr lang="fr-FR" dirty="0" smtClean="0"/>
              <a:t>lui.</a:t>
            </a:r>
          </a:p>
          <a:p>
            <a:pPr algn="l"/>
            <a:endParaRPr lang="fr-FR" dirty="0"/>
          </a:p>
          <a:p>
            <a:pPr algn="l"/>
            <a:r>
              <a:rPr lang="fr-FR" dirty="0">
                <a:solidFill>
                  <a:srgbClr val="10FF0E"/>
                </a:solidFill>
              </a:rPr>
              <a:t>2) Nb 22.7 	</a:t>
            </a:r>
            <a:endParaRPr lang="fr-FR" dirty="0" smtClean="0">
              <a:solidFill>
                <a:srgbClr val="10FF0E"/>
              </a:solidFill>
            </a:endParaRPr>
          </a:p>
          <a:p>
            <a:pPr algn="l"/>
            <a:r>
              <a:rPr lang="fr-FR" dirty="0">
                <a:solidFill>
                  <a:srgbClr val="10FF0E"/>
                </a:solidFill>
              </a:rPr>
              <a:t>	</a:t>
            </a:r>
            <a:r>
              <a:rPr lang="fr-FR" dirty="0" smtClean="0"/>
              <a:t>•</a:t>
            </a:r>
            <a:r>
              <a:rPr lang="fr-FR" dirty="0" smtClean="0">
                <a:solidFill>
                  <a:srgbClr val="10FF0E"/>
                </a:solidFill>
              </a:rPr>
              <a:t> </a:t>
            </a:r>
            <a:r>
              <a:rPr lang="fr-FR" dirty="0" smtClean="0"/>
              <a:t>Et </a:t>
            </a:r>
            <a:r>
              <a:rPr lang="fr-FR" dirty="0"/>
              <a:t>les </a:t>
            </a:r>
            <a:r>
              <a:rPr lang="fr-FR" b="1" dirty="0">
                <a:solidFill>
                  <a:srgbClr val="FFFF00"/>
                </a:solidFill>
              </a:rPr>
              <a:t>anciens de Moab </a:t>
            </a:r>
            <a:endParaRPr lang="fr-FR" b="1" dirty="0" smtClean="0">
              <a:solidFill>
                <a:srgbClr val="FFFF00"/>
              </a:solidFill>
            </a:endParaRPr>
          </a:p>
          <a:p>
            <a:pPr algn="l"/>
            <a:r>
              <a:rPr lang="fr-FR" dirty="0"/>
              <a:t>	</a:t>
            </a:r>
            <a:r>
              <a:rPr lang="fr-FR" dirty="0" smtClean="0"/>
              <a:t>• et </a:t>
            </a:r>
            <a:r>
              <a:rPr lang="fr-FR" dirty="0"/>
              <a:t>les </a:t>
            </a:r>
            <a:r>
              <a:rPr lang="fr-FR" b="1" dirty="0">
                <a:solidFill>
                  <a:srgbClr val="FFFF00"/>
                </a:solidFill>
              </a:rPr>
              <a:t>anciens de Madian </a:t>
            </a:r>
            <a:endParaRPr lang="fr-FR" b="1" dirty="0" smtClean="0">
              <a:solidFill>
                <a:srgbClr val="FFFF00"/>
              </a:solidFill>
            </a:endParaRPr>
          </a:p>
          <a:p>
            <a:pPr algn="l"/>
            <a:r>
              <a:rPr lang="fr-FR" dirty="0" smtClean="0"/>
              <a:t>s’en </a:t>
            </a:r>
            <a:r>
              <a:rPr lang="fr-FR" dirty="0"/>
              <a:t>allèrent, ayant dans leurs mains le salaire de la </a:t>
            </a:r>
            <a:r>
              <a:rPr lang="fr-FR" dirty="0" smtClean="0"/>
              <a:t>divination.</a:t>
            </a:r>
            <a:endParaRPr lang="fr-FR" dirty="0"/>
          </a:p>
        </p:txBody>
      </p:sp>
    </p:spTree>
    <p:extLst>
      <p:ext uri="{BB962C8B-B14F-4D97-AF65-F5344CB8AC3E}">
        <p14:creationId xmlns:p14="http://schemas.microsoft.com/office/powerpoint/2010/main" val="35191788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830" y="2023307"/>
            <a:ext cx="8998856" cy="1731982"/>
          </a:xfrm>
        </p:spPr>
        <p:txBody>
          <a:bodyPr/>
          <a:lstStyle/>
          <a:p>
            <a:r>
              <a:rPr lang="fr-FR" sz="6000" dirty="0">
                <a:solidFill>
                  <a:srgbClr val="FFFF00"/>
                </a:solidFill>
              </a:rPr>
              <a:t>2) Dans le Judaïsme</a:t>
            </a:r>
            <a:endParaRPr lang="fr-FR" sz="6000" dirty="0"/>
          </a:p>
        </p:txBody>
      </p:sp>
      <p:sp>
        <p:nvSpPr>
          <p:cNvPr id="3" name="ZoneTexte 2"/>
          <p:cNvSpPr txBox="1"/>
          <p:nvPr/>
        </p:nvSpPr>
        <p:spPr>
          <a:xfrm>
            <a:off x="-8669" y="6488668"/>
            <a:ext cx="300082" cy="369332"/>
          </a:xfrm>
          <a:prstGeom prst="rect">
            <a:avLst/>
          </a:prstGeom>
          <a:noFill/>
        </p:spPr>
        <p:txBody>
          <a:bodyPr wrap="none" rtlCol="0">
            <a:spAutoFit/>
          </a:bodyPr>
          <a:lstStyle/>
          <a:p>
            <a:r>
              <a:rPr lang="fr-FR" dirty="0" smtClean="0">
                <a:solidFill>
                  <a:srgbClr val="000090"/>
                </a:solidFill>
              </a:rPr>
              <a:t>8</a:t>
            </a:r>
            <a:endParaRPr lang="fr-FR" dirty="0">
              <a:solidFill>
                <a:srgbClr val="000090"/>
              </a:solidFill>
            </a:endParaRPr>
          </a:p>
        </p:txBody>
      </p:sp>
    </p:spTree>
    <p:extLst>
      <p:ext uri="{BB962C8B-B14F-4D97-AF65-F5344CB8AC3E}">
        <p14:creationId xmlns:p14="http://schemas.microsoft.com/office/powerpoint/2010/main" val="23471280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1314" y="208239"/>
            <a:ext cx="7743138" cy="850145"/>
          </a:xfrm>
        </p:spPr>
        <p:txBody>
          <a:bodyPr/>
          <a:lstStyle/>
          <a:p>
            <a:r>
              <a:rPr lang="fr-FR" dirty="0" smtClean="0"/>
              <a:t>Dès les temps anciens</a:t>
            </a:r>
            <a:endParaRPr lang="fr-FR" dirty="0"/>
          </a:p>
        </p:txBody>
      </p:sp>
      <p:sp>
        <p:nvSpPr>
          <p:cNvPr id="3" name="Sous-titre 2"/>
          <p:cNvSpPr>
            <a:spLocks noGrp="1"/>
          </p:cNvSpPr>
          <p:nvPr>
            <p:ph type="subTitle" idx="1"/>
          </p:nvPr>
        </p:nvSpPr>
        <p:spPr>
          <a:xfrm>
            <a:off x="852488" y="1187196"/>
            <a:ext cx="7891093" cy="2106787"/>
          </a:xfrm>
        </p:spPr>
        <p:txBody>
          <a:bodyPr>
            <a:normAutofit fontScale="92500" lnSpcReduction="10000"/>
          </a:bodyPr>
          <a:lstStyle/>
          <a:p>
            <a:pPr algn="l"/>
            <a:r>
              <a:rPr lang="fr-FR" b="1" dirty="0" smtClean="0">
                <a:solidFill>
                  <a:srgbClr val="16F6FF"/>
                </a:solidFill>
                <a:effectLst/>
              </a:rPr>
              <a:t>C’est </a:t>
            </a:r>
            <a:r>
              <a:rPr lang="fr-FR" b="1" dirty="0">
                <a:solidFill>
                  <a:srgbClr val="16F6FF"/>
                </a:solidFill>
                <a:effectLst/>
              </a:rPr>
              <a:t>un titre que l’on trouve </a:t>
            </a:r>
            <a:r>
              <a:rPr lang="fr-FR" b="1" dirty="0" smtClean="0">
                <a:solidFill>
                  <a:srgbClr val="16F6FF"/>
                </a:solidFill>
                <a:effectLst/>
              </a:rPr>
              <a:t>dès la Genèse et dans le pentateuque</a:t>
            </a:r>
            <a:endParaRPr lang="fr-FR" dirty="0">
              <a:solidFill>
                <a:srgbClr val="16F6FF"/>
              </a:solidFill>
              <a:effectLst/>
            </a:endParaRPr>
          </a:p>
          <a:p>
            <a:pPr algn="l"/>
            <a:r>
              <a:rPr lang="fr-FR" dirty="0" err="1" smtClean="0">
                <a:solidFill>
                  <a:srgbClr val="10FF0E"/>
                </a:solidFill>
                <a:effectLst/>
              </a:rPr>
              <a:t>Gn</a:t>
            </a:r>
            <a:r>
              <a:rPr lang="fr-FR" dirty="0" smtClean="0">
                <a:solidFill>
                  <a:srgbClr val="10FF0E"/>
                </a:solidFill>
                <a:effectLst/>
              </a:rPr>
              <a:t> </a:t>
            </a:r>
            <a:r>
              <a:rPr lang="fr-FR" dirty="0">
                <a:solidFill>
                  <a:srgbClr val="10FF0E"/>
                </a:solidFill>
                <a:effectLst/>
              </a:rPr>
              <a:t>24.2 </a:t>
            </a:r>
            <a:r>
              <a:rPr lang="fr-FR" dirty="0">
                <a:effectLst/>
              </a:rPr>
              <a:t>La première mention est celle d'Eliezer le serviteur d'Abraham « </a:t>
            </a:r>
            <a:r>
              <a:rPr lang="fr-FR" b="1" dirty="0">
                <a:solidFill>
                  <a:srgbClr val="FFFF00"/>
                </a:solidFill>
                <a:effectLst/>
              </a:rPr>
              <a:t>le plus ancien</a:t>
            </a:r>
            <a:r>
              <a:rPr lang="fr-FR" dirty="0">
                <a:effectLst/>
              </a:rPr>
              <a:t> (LXX : </a:t>
            </a:r>
            <a:r>
              <a:rPr lang="fr-FR" dirty="0" err="1">
                <a:effectLst/>
              </a:rPr>
              <a:t>Presbuterô</a:t>
            </a:r>
            <a:r>
              <a:rPr lang="fr-FR" dirty="0">
                <a:effectLst/>
              </a:rPr>
              <a:t>) de sa maison, qui avait le gouvernement de tout ce qui était à lui »</a:t>
            </a:r>
          </a:p>
          <a:p>
            <a:pPr algn="l"/>
            <a:r>
              <a:rPr lang="fr-FR" dirty="0">
                <a:solidFill>
                  <a:srgbClr val="10FF0E"/>
                </a:solidFill>
                <a:effectLst/>
              </a:rPr>
              <a:t>Ex 3:16 </a:t>
            </a:r>
            <a:r>
              <a:rPr lang="fr-FR" dirty="0">
                <a:effectLst/>
              </a:rPr>
              <a:t>Va, et assemble les anciens d’Israël … 	</a:t>
            </a:r>
            <a:endParaRPr lang="fr-FR" dirty="0"/>
          </a:p>
        </p:txBody>
      </p:sp>
      <p:sp>
        <p:nvSpPr>
          <p:cNvPr id="4" name="Sous-titre 2"/>
          <p:cNvSpPr txBox="1">
            <a:spLocks/>
          </p:cNvSpPr>
          <p:nvPr/>
        </p:nvSpPr>
        <p:spPr>
          <a:xfrm>
            <a:off x="852488" y="4359948"/>
            <a:ext cx="7891093" cy="2830551"/>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b="1" dirty="0" smtClean="0">
                <a:solidFill>
                  <a:srgbClr val="16F6FF"/>
                </a:solidFill>
                <a:effectLst/>
              </a:rPr>
              <a:t>C’est un titre que l’on trouve tout au long de l’histoire d’Israël</a:t>
            </a:r>
            <a:endParaRPr lang="fr-FR" dirty="0" smtClean="0">
              <a:solidFill>
                <a:srgbClr val="16F6FF"/>
              </a:solidFill>
              <a:effectLst/>
            </a:endParaRPr>
          </a:p>
          <a:p>
            <a:pPr algn="l"/>
            <a:r>
              <a:rPr lang="fr-FR" dirty="0" smtClean="0">
                <a:solidFill>
                  <a:srgbClr val="10FF0E"/>
                </a:solidFill>
                <a:effectLst/>
              </a:rPr>
              <a:t>Jr 19:1 </a:t>
            </a:r>
            <a:r>
              <a:rPr lang="fr-FR" dirty="0" smtClean="0">
                <a:solidFill>
                  <a:srgbClr val="F9FFF3"/>
                </a:solidFill>
                <a:effectLst/>
              </a:rPr>
              <a:t>Ainsi dit l’Éternel: Va, et achète un vase de potier, et prends des </a:t>
            </a:r>
            <a:r>
              <a:rPr lang="fr-FR" b="1" dirty="0" smtClean="0">
                <a:solidFill>
                  <a:srgbClr val="FFFF00"/>
                </a:solidFill>
                <a:effectLst/>
              </a:rPr>
              <a:t>anciens du peuple</a:t>
            </a:r>
            <a:r>
              <a:rPr lang="fr-FR" b="1" dirty="0" smtClean="0">
                <a:effectLst/>
              </a:rPr>
              <a:t> </a:t>
            </a:r>
            <a:r>
              <a:rPr lang="fr-FR" dirty="0" smtClean="0">
                <a:effectLst/>
              </a:rPr>
              <a:t>et </a:t>
            </a:r>
            <a:r>
              <a:rPr lang="fr-FR" dirty="0" smtClean="0">
                <a:solidFill>
                  <a:srgbClr val="F9FFF3"/>
                </a:solidFill>
                <a:effectLst/>
              </a:rPr>
              <a:t>des</a:t>
            </a:r>
            <a:r>
              <a:rPr lang="fr-FR" dirty="0" smtClean="0">
                <a:solidFill>
                  <a:srgbClr val="FFFF00"/>
                </a:solidFill>
                <a:effectLst/>
              </a:rPr>
              <a:t> </a:t>
            </a:r>
            <a:r>
              <a:rPr lang="fr-FR" b="1" dirty="0" smtClean="0">
                <a:solidFill>
                  <a:srgbClr val="FFFF00"/>
                </a:solidFill>
                <a:effectLst/>
              </a:rPr>
              <a:t>anciens des sacrificateurs</a:t>
            </a:r>
            <a:r>
              <a:rPr lang="fr-FR" b="1" dirty="0" smtClean="0">
                <a:effectLst/>
              </a:rPr>
              <a:t>…</a:t>
            </a:r>
          </a:p>
          <a:p>
            <a:pPr algn="l"/>
            <a:r>
              <a:rPr lang="fr-FR" dirty="0" smtClean="0">
                <a:solidFill>
                  <a:srgbClr val="10FF0E"/>
                </a:solidFill>
                <a:effectLst/>
              </a:rPr>
              <a:t>Jr 26.17 </a:t>
            </a:r>
            <a:r>
              <a:rPr lang="fr-FR" dirty="0" smtClean="0">
                <a:effectLst/>
              </a:rPr>
              <a:t>Et quelques hommes </a:t>
            </a:r>
            <a:r>
              <a:rPr lang="fr-FR" b="1" dirty="0" smtClean="0">
                <a:solidFill>
                  <a:srgbClr val="FFFF00"/>
                </a:solidFill>
                <a:effectLst/>
              </a:rPr>
              <a:t>des anciens du pays </a:t>
            </a:r>
            <a:r>
              <a:rPr lang="fr-FR" dirty="0" smtClean="0">
                <a:effectLst/>
              </a:rPr>
              <a:t>se levèrent, et parlèrent à toute la congrégation du peuple, (pour la défense de Jérémie)</a:t>
            </a:r>
          </a:p>
          <a:p>
            <a:pPr algn="l"/>
            <a:r>
              <a:rPr lang="fr-FR" dirty="0" smtClean="0">
                <a:effectLst/>
              </a:rPr>
              <a:t>	</a:t>
            </a:r>
            <a:endParaRPr lang="fr-FR" dirty="0"/>
          </a:p>
        </p:txBody>
      </p:sp>
      <p:sp>
        <p:nvSpPr>
          <p:cNvPr id="5" name="Sous-titre 2"/>
          <p:cNvSpPr txBox="1">
            <a:spLocks/>
          </p:cNvSpPr>
          <p:nvPr/>
        </p:nvSpPr>
        <p:spPr>
          <a:xfrm>
            <a:off x="852488" y="3340730"/>
            <a:ext cx="7774558" cy="959631"/>
          </a:xfrm>
          <a:prstGeom prst="rect">
            <a:avLst/>
          </a:prstGeom>
          <a:solidFill>
            <a:srgbClr val="FFFF00"/>
          </a:solidFill>
        </p:spPr>
        <p:txBody>
          <a:bodyPr vert="horz" lIns="91440" tIns="45720" rIns="91440" bIns="45720" rtlCol="0">
            <a:normAutofit fontScale="92500" lnSpcReduction="20000"/>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fr-FR" dirty="0">
                <a:solidFill>
                  <a:srgbClr val="FF0000"/>
                </a:solidFill>
              </a:rPr>
              <a:t>C'est un point TRES important car avant même qu'Israël ait son identité de peuple par la sortie d'Egypte, </a:t>
            </a:r>
            <a:r>
              <a:rPr lang="fr-FR" b="1" dirty="0">
                <a:solidFill>
                  <a:schemeClr val="bg1"/>
                </a:solidFill>
              </a:rPr>
              <a:t>Dieu reconnait des anciens …</a:t>
            </a:r>
            <a:r>
              <a:rPr lang="fr-FR" dirty="0">
                <a:solidFill>
                  <a:srgbClr val="FF0000"/>
                </a:solidFill>
              </a:rPr>
              <a:t> qu'il n'a </a:t>
            </a:r>
            <a:r>
              <a:rPr lang="fr-FR" dirty="0" smtClean="0">
                <a:solidFill>
                  <a:srgbClr val="FF0000"/>
                </a:solidFill>
              </a:rPr>
              <a:t>ni nommés, ni désignés.</a:t>
            </a:r>
            <a:endParaRPr lang="fr-FR" dirty="0">
              <a:solidFill>
                <a:srgbClr val="FF0000"/>
              </a:solidFill>
            </a:endParaRPr>
          </a:p>
        </p:txBody>
      </p:sp>
    </p:spTree>
    <p:extLst>
      <p:ext uri="{BB962C8B-B14F-4D97-AF65-F5344CB8AC3E}">
        <p14:creationId xmlns:p14="http://schemas.microsoft.com/office/powerpoint/2010/main" val="850310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1314" y="208239"/>
            <a:ext cx="7743138" cy="850145"/>
          </a:xfrm>
        </p:spPr>
        <p:txBody>
          <a:bodyPr/>
          <a:lstStyle/>
          <a:p>
            <a:r>
              <a:rPr lang="fr-FR" dirty="0" smtClean="0"/>
              <a:t>Du temps du Seigneur</a:t>
            </a:r>
            <a:endParaRPr lang="fr-FR" dirty="0"/>
          </a:p>
        </p:txBody>
      </p:sp>
      <p:sp>
        <p:nvSpPr>
          <p:cNvPr id="3" name="Sous-titre 2"/>
          <p:cNvSpPr>
            <a:spLocks noGrp="1"/>
          </p:cNvSpPr>
          <p:nvPr>
            <p:ph type="subTitle" idx="1"/>
          </p:nvPr>
        </p:nvSpPr>
        <p:spPr>
          <a:xfrm>
            <a:off x="985837" y="1427449"/>
            <a:ext cx="7891093" cy="5134534"/>
          </a:xfrm>
        </p:spPr>
        <p:txBody>
          <a:bodyPr>
            <a:normAutofit/>
          </a:bodyPr>
          <a:lstStyle/>
          <a:p>
            <a:pPr algn="l"/>
            <a:r>
              <a:rPr lang="fr-FR" b="1" dirty="0" smtClean="0">
                <a:solidFill>
                  <a:srgbClr val="16F6FF"/>
                </a:solidFill>
                <a:effectLst/>
              </a:rPr>
              <a:t>C’est </a:t>
            </a:r>
            <a:r>
              <a:rPr lang="fr-FR" b="1" dirty="0">
                <a:solidFill>
                  <a:srgbClr val="16F6FF"/>
                </a:solidFill>
                <a:effectLst/>
              </a:rPr>
              <a:t>un corps reconnu du temps de notre Seigneur Jésus </a:t>
            </a:r>
            <a:r>
              <a:rPr lang="fr-FR" b="1" dirty="0" smtClean="0">
                <a:solidFill>
                  <a:srgbClr val="16F6FF"/>
                </a:solidFill>
                <a:effectLst/>
              </a:rPr>
              <a:t>Christ et une des composantes du sanhédrin</a:t>
            </a:r>
          </a:p>
          <a:p>
            <a:pPr algn="l"/>
            <a:endParaRPr lang="fr-FR" dirty="0" smtClean="0">
              <a:solidFill>
                <a:srgbClr val="16F6FF"/>
              </a:solidFill>
              <a:effectLst/>
            </a:endParaRPr>
          </a:p>
          <a:p>
            <a:pPr algn="l"/>
            <a:r>
              <a:rPr lang="fr-FR" dirty="0">
                <a:solidFill>
                  <a:srgbClr val="10FF0E"/>
                </a:solidFill>
              </a:rPr>
              <a:t>Mt 16:</a:t>
            </a:r>
            <a:r>
              <a:rPr lang="fr-FR" dirty="0" smtClean="0">
                <a:solidFill>
                  <a:srgbClr val="10FF0E"/>
                </a:solidFill>
              </a:rPr>
              <a:t>21 </a:t>
            </a:r>
            <a:r>
              <a:rPr lang="fr-FR" dirty="0"/>
              <a:t>Dès lors Jésus commença à montrer à ses disciples qu’il fallait qu’il allât à Jérusalem, et qu’il souffrît beaucoup de la part des </a:t>
            </a:r>
            <a:r>
              <a:rPr lang="fr-FR" b="1" u="sng" dirty="0">
                <a:solidFill>
                  <a:srgbClr val="FFFF00"/>
                </a:solidFill>
              </a:rPr>
              <a:t>anciens</a:t>
            </a:r>
            <a:r>
              <a:rPr lang="fr-FR" dirty="0"/>
              <a:t> et des </a:t>
            </a:r>
            <a:r>
              <a:rPr lang="fr-FR" u="sng" dirty="0"/>
              <a:t>principaux sacrificateurs </a:t>
            </a:r>
            <a:r>
              <a:rPr lang="fr-FR" dirty="0"/>
              <a:t>et des </a:t>
            </a:r>
            <a:r>
              <a:rPr lang="fr-FR" u="sng" dirty="0"/>
              <a:t>scribes</a:t>
            </a:r>
            <a:r>
              <a:rPr lang="fr-FR" dirty="0"/>
              <a:t>, et qu’il fût mis à mort, et qu’il fût ressuscité le troisième jour.</a:t>
            </a:r>
            <a:endParaRPr lang="fr-FR" dirty="0">
              <a:solidFill>
                <a:srgbClr val="16F6FF"/>
              </a:solidFill>
              <a:effectLst/>
            </a:endParaRPr>
          </a:p>
          <a:p>
            <a:pPr algn="l"/>
            <a:endParaRPr lang="fr-FR" dirty="0">
              <a:solidFill>
                <a:srgbClr val="16F6FF"/>
              </a:solidFill>
              <a:effectLst/>
            </a:endParaRPr>
          </a:p>
          <a:p>
            <a:pPr algn="l"/>
            <a:r>
              <a:rPr lang="fr-FR" dirty="0" err="1">
                <a:solidFill>
                  <a:srgbClr val="10FF0E"/>
                </a:solidFill>
                <a:effectLst/>
              </a:rPr>
              <a:t>Lc</a:t>
            </a:r>
            <a:r>
              <a:rPr lang="fr-FR" dirty="0">
                <a:solidFill>
                  <a:srgbClr val="10FF0E"/>
                </a:solidFill>
                <a:effectLst/>
              </a:rPr>
              <a:t> 22:</a:t>
            </a:r>
            <a:r>
              <a:rPr lang="fr-FR" dirty="0" smtClean="0">
                <a:solidFill>
                  <a:srgbClr val="10FF0E"/>
                </a:solidFill>
                <a:effectLst/>
              </a:rPr>
              <a:t>66 </a:t>
            </a:r>
            <a:r>
              <a:rPr lang="fr-FR" dirty="0">
                <a:effectLst/>
              </a:rPr>
              <a:t>Et quand le jour fut venu, le corps des </a:t>
            </a:r>
            <a:r>
              <a:rPr lang="fr-FR" b="1" u="sng" dirty="0">
                <a:solidFill>
                  <a:srgbClr val="FFFF00"/>
                </a:solidFill>
                <a:effectLst/>
              </a:rPr>
              <a:t>anciens</a:t>
            </a:r>
            <a:r>
              <a:rPr lang="fr-FR" b="1" dirty="0">
                <a:solidFill>
                  <a:srgbClr val="FFFF00"/>
                </a:solidFill>
                <a:effectLst/>
              </a:rPr>
              <a:t> du peuple</a:t>
            </a:r>
            <a:r>
              <a:rPr lang="fr-FR" dirty="0">
                <a:effectLst/>
              </a:rPr>
              <a:t>, </a:t>
            </a:r>
            <a:r>
              <a:rPr lang="fr-FR" u="sng" dirty="0">
                <a:effectLst/>
              </a:rPr>
              <a:t>principaux sacrificateurs </a:t>
            </a:r>
            <a:r>
              <a:rPr lang="fr-FR" dirty="0">
                <a:effectLst/>
              </a:rPr>
              <a:t>et </a:t>
            </a:r>
            <a:r>
              <a:rPr lang="fr-FR" u="sng" dirty="0">
                <a:effectLst/>
              </a:rPr>
              <a:t>scribes</a:t>
            </a:r>
            <a:r>
              <a:rPr lang="fr-FR" dirty="0">
                <a:effectLst/>
              </a:rPr>
              <a:t>, s’assembla; et ils l’amenèrent dans leur sanhédrin </a:t>
            </a:r>
          </a:p>
          <a:p>
            <a:pPr algn="l"/>
            <a:endParaRPr lang="fr-FR" dirty="0"/>
          </a:p>
        </p:txBody>
      </p:sp>
    </p:spTree>
    <p:extLst>
      <p:ext uri="{BB962C8B-B14F-4D97-AF65-F5344CB8AC3E}">
        <p14:creationId xmlns:p14="http://schemas.microsoft.com/office/powerpoint/2010/main" val="30265791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Fourgon3.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rot="21210040">
            <a:off x="584736" y="1967254"/>
            <a:ext cx="3662598" cy="1967957"/>
          </a:xfrm>
        </p:spPr>
      </p:pic>
      <p:sp>
        <p:nvSpPr>
          <p:cNvPr id="3" name="Titre 2"/>
          <p:cNvSpPr>
            <a:spLocks noGrp="1"/>
          </p:cNvSpPr>
          <p:nvPr>
            <p:ph type="title"/>
          </p:nvPr>
        </p:nvSpPr>
        <p:spPr>
          <a:xfrm>
            <a:off x="688490" y="325644"/>
            <a:ext cx="7756263" cy="1054250"/>
          </a:xfrm>
        </p:spPr>
        <p:txBody>
          <a:bodyPr/>
          <a:lstStyle/>
          <a:p>
            <a:r>
              <a:rPr lang="fr-FR" dirty="0" smtClean="0"/>
              <a:t>Le service</a:t>
            </a:r>
            <a:endParaRPr lang="fr-FR" dirty="0"/>
          </a:p>
        </p:txBody>
      </p:sp>
      <p:pic>
        <p:nvPicPr>
          <p:cNvPr id="2" name="Image 1" descr="A_LA_FOIRE_DE_LILL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18734">
            <a:off x="6558175" y="176981"/>
            <a:ext cx="2123875" cy="1420355"/>
          </a:xfrm>
          <a:prstGeom prst="rect">
            <a:avLst/>
          </a:prstGeom>
        </p:spPr>
      </p:pic>
      <p:sp>
        <p:nvSpPr>
          <p:cNvPr id="5" name="ZoneTexte 4"/>
          <p:cNvSpPr txBox="1"/>
          <p:nvPr/>
        </p:nvSpPr>
        <p:spPr>
          <a:xfrm rot="21210040">
            <a:off x="723799" y="3933212"/>
            <a:ext cx="3321642" cy="369332"/>
          </a:xfrm>
          <a:prstGeom prst="rect">
            <a:avLst/>
          </a:prstGeom>
          <a:noFill/>
        </p:spPr>
        <p:txBody>
          <a:bodyPr wrap="none" rtlCol="0">
            <a:spAutoFit/>
          </a:bodyPr>
          <a:lstStyle/>
          <a:p>
            <a:r>
              <a:rPr lang="fr-FR" dirty="0" smtClean="0"/>
              <a:t>Colportage biblique/Bibliobus</a:t>
            </a:r>
            <a:endParaRPr lang="fr-FR" dirty="0"/>
          </a:p>
        </p:txBody>
      </p:sp>
      <p:sp>
        <p:nvSpPr>
          <p:cNvPr id="6" name="ZoneTexte 5"/>
          <p:cNvSpPr txBox="1"/>
          <p:nvPr/>
        </p:nvSpPr>
        <p:spPr>
          <a:xfrm rot="21418734">
            <a:off x="6760393" y="1597336"/>
            <a:ext cx="1921657" cy="369332"/>
          </a:xfrm>
          <a:prstGeom prst="rect">
            <a:avLst/>
          </a:prstGeom>
          <a:noFill/>
        </p:spPr>
        <p:txBody>
          <a:bodyPr wrap="none" rtlCol="0">
            <a:spAutoFit/>
          </a:bodyPr>
          <a:lstStyle/>
          <a:p>
            <a:r>
              <a:rPr lang="fr-FR" dirty="0" smtClean="0"/>
              <a:t>Foires exposition</a:t>
            </a:r>
            <a:endParaRPr lang="fr-FR" dirty="0"/>
          </a:p>
        </p:txBody>
      </p:sp>
      <p:sp>
        <p:nvSpPr>
          <p:cNvPr id="7" name="ZoneTexte 6"/>
          <p:cNvSpPr txBox="1"/>
          <p:nvPr/>
        </p:nvSpPr>
        <p:spPr>
          <a:xfrm>
            <a:off x="4407985" y="3486132"/>
            <a:ext cx="1794068" cy="369332"/>
          </a:xfrm>
          <a:prstGeom prst="rect">
            <a:avLst/>
          </a:prstGeom>
          <a:noFill/>
        </p:spPr>
        <p:txBody>
          <a:bodyPr wrap="none" rtlCol="0">
            <a:spAutoFit/>
          </a:bodyPr>
          <a:lstStyle/>
          <a:p>
            <a:r>
              <a:rPr lang="fr-FR" dirty="0" smtClean="0"/>
              <a:t>Cours bibliques</a:t>
            </a:r>
            <a:endParaRPr lang="fr-FR" dirty="0"/>
          </a:p>
        </p:txBody>
      </p:sp>
      <p:sp>
        <p:nvSpPr>
          <p:cNvPr id="8" name="ZoneTexte 7"/>
          <p:cNvSpPr txBox="1"/>
          <p:nvPr/>
        </p:nvSpPr>
        <p:spPr>
          <a:xfrm rot="21246517">
            <a:off x="1541934" y="6364235"/>
            <a:ext cx="2692714" cy="369332"/>
          </a:xfrm>
          <a:prstGeom prst="rect">
            <a:avLst/>
          </a:prstGeom>
          <a:noFill/>
        </p:spPr>
        <p:txBody>
          <a:bodyPr wrap="none" rtlCol="0">
            <a:spAutoFit/>
          </a:bodyPr>
          <a:lstStyle/>
          <a:p>
            <a:r>
              <a:rPr lang="fr-FR" dirty="0" smtClean="0"/>
              <a:t>Conférences/Edification</a:t>
            </a:r>
            <a:endParaRPr lang="fr-FR" dirty="0"/>
          </a:p>
        </p:txBody>
      </p:sp>
      <p:pic>
        <p:nvPicPr>
          <p:cNvPr id="9" name="Image 8" descr="DSCN163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19623">
            <a:off x="4061506" y="3974246"/>
            <a:ext cx="2033880" cy="1355038"/>
          </a:xfrm>
          <a:prstGeom prst="rect">
            <a:avLst/>
          </a:prstGeom>
        </p:spPr>
      </p:pic>
      <p:pic>
        <p:nvPicPr>
          <p:cNvPr id="12" name="Image 11" descr="DSCN002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46517">
            <a:off x="1536888" y="4344757"/>
            <a:ext cx="2697760" cy="2023320"/>
          </a:xfrm>
          <a:prstGeom prst="rect">
            <a:avLst/>
          </a:prstGeom>
        </p:spPr>
      </p:pic>
      <p:pic>
        <p:nvPicPr>
          <p:cNvPr id="10" name="Imag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67902">
            <a:off x="529381" y="176981"/>
            <a:ext cx="2098413" cy="1435820"/>
          </a:xfrm>
          <a:prstGeom prst="rect">
            <a:avLst/>
          </a:prstGeom>
        </p:spPr>
      </p:pic>
      <p:pic>
        <p:nvPicPr>
          <p:cNvPr id="13" name="Imag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7459">
            <a:off x="4243929" y="1391075"/>
            <a:ext cx="2063105" cy="2002527"/>
          </a:xfrm>
          <a:prstGeom prst="rect">
            <a:avLst/>
          </a:prstGeom>
        </p:spPr>
      </p:pic>
      <p:sp>
        <p:nvSpPr>
          <p:cNvPr id="14" name="ZoneTexte 13"/>
          <p:cNvSpPr txBox="1"/>
          <p:nvPr/>
        </p:nvSpPr>
        <p:spPr>
          <a:xfrm rot="267902">
            <a:off x="950879" y="1597336"/>
            <a:ext cx="1299717" cy="369332"/>
          </a:xfrm>
          <a:prstGeom prst="rect">
            <a:avLst/>
          </a:prstGeom>
          <a:noFill/>
        </p:spPr>
        <p:txBody>
          <a:bodyPr wrap="none" rtlCol="0">
            <a:spAutoFit/>
          </a:bodyPr>
          <a:lstStyle/>
          <a:p>
            <a:r>
              <a:rPr lang="fr-FR" dirty="0" smtClean="0"/>
              <a:t>Séminaires</a:t>
            </a:r>
            <a:endParaRPr lang="fr-FR" dirty="0"/>
          </a:p>
        </p:txBody>
      </p:sp>
      <p:sp>
        <p:nvSpPr>
          <p:cNvPr id="15" name="ZoneTexte 14"/>
          <p:cNvSpPr txBox="1"/>
          <p:nvPr/>
        </p:nvSpPr>
        <p:spPr>
          <a:xfrm rot="432462">
            <a:off x="362437" y="6183323"/>
            <a:ext cx="818666" cy="369332"/>
          </a:xfrm>
          <a:prstGeom prst="rect">
            <a:avLst/>
          </a:prstGeom>
          <a:noFill/>
        </p:spPr>
        <p:txBody>
          <a:bodyPr wrap="none" rtlCol="0">
            <a:spAutoFit/>
          </a:bodyPr>
          <a:lstStyle/>
          <a:p>
            <a:r>
              <a:rPr lang="fr-FR" dirty="0" smtClean="0"/>
              <a:t>Livres</a:t>
            </a:r>
            <a:endParaRPr lang="fr-FR" dirty="0"/>
          </a:p>
        </p:txBody>
      </p:sp>
      <p:pic>
        <p:nvPicPr>
          <p:cNvPr id="11" name="Image 10"/>
          <p:cNvPicPr>
            <a:picLocks noChangeAspect="1"/>
          </p:cNvPicPr>
          <p:nvPr/>
        </p:nvPicPr>
        <p:blipFill rotWithShape="1">
          <a:blip r:embed="rId8" cstate="screen">
            <a:extLst>
              <a:ext uri="{BEBA8EAE-BF5A-486C-A8C5-ECC9F3942E4B}">
                <a14:imgProps xmlns:a14="http://schemas.microsoft.com/office/drawing/2010/main">
                  <a14:imgLayer r:embed="rId9">
                    <a14:imgEffect>
                      <a14:sharpenSoften amount="26000"/>
                    </a14:imgEffect>
                    <a14:imgEffect>
                      <a14:colorTemperature colorTemp="6503"/>
                    </a14:imgEffect>
                    <a14:imgEffect>
                      <a14:saturation sat="102000"/>
                    </a14:imgEffect>
                    <a14:imgEffect>
                      <a14:brightnessContrast bright="10000" contrast="5000"/>
                    </a14:imgEffect>
                  </a14:imgLayer>
                </a14:imgProps>
              </a:ext>
              <a:ext uri="{28A0092B-C50C-407E-A947-70E740481C1C}">
                <a14:useLocalDpi xmlns:a14="http://schemas.microsoft.com/office/drawing/2010/main"/>
              </a:ext>
            </a:extLst>
          </a:blip>
          <a:srcRect/>
          <a:stretch/>
        </p:blipFill>
        <p:spPr>
          <a:xfrm rot="343639">
            <a:off x="6807266" y="2048524"/>
            <a:ext cx="1903786" cy="2270802"/>
          </a:xfrm>
          <a:prstGeom prst="rect">
            <a:avLst/>
          </a:prstGeom>
        </p:spPr>
      </p:pic>
      <p:sp>
        <p:nvSpPr>
          <p:cNvPr id="16" name="ZoneTexte 15"/>
          <p:cNvSpPr txBox="1"/>
          <p:nvPr/>
        </p:nvSpPr>
        <p:spPr>
          <a:xfrm rot="343639">
            <a:off x="6176625" y="4291301"/>
            <a:ext cx="2393217" cy="286946"/>
          </a:xfrm>
          <a:prstGeom prst="rect">
            <a:avLst/>
          </a:prstGeom>
          <a:noFill/>
        </p:spPr>
        <p:txBody>
          <a:bodyPr wrap="none" rtlCol="0">
            <a:spAutoFit/>
          </a:bodyPr>
          <a:lstStyle/>
          <a:p>
            <a:r>
              <a:rPr lang="fr-FR" dirty="0" smtClean="0"/>
              <a:t>Prédication/Evangélisation</a:t>
            </a:r>
            <a:endParaRPr lang="fr-FR" dirty="0"/>
          </a:p>
        </p:txBody>
      </p:sp>
      <p:sp>
        <p:nvSpPr>
          <p:cNvPr id="18" name="ZoneTexte 17"/>
          <p:cNvSpPr txBox="1"/>
          <p:nvPr/>
        </p:nvSpPr>
        <p:spPr>
          <a:xfrm rot="419623">
            <a:off x="4490671" y="5298051"/>
            <a:ext cx="1177877" cy="369332"/>
          </a:xfrm>
          <a:prstGeom prst="rect">
            <a:avLst/>
          </a:prstGeom>
          <a:noFill/>
        </p:spPr>
        <p:txBody>
          <a:bodyPr wrap="none" rtlCol="0">
            <a:spAutoFit/>
          </a:bodyPr>
          <a:lstStyle/>
          <a:p>
            <a:r>
              <a:rPr lang="fr-FR" dirty="0" smtClean="0"/>
              <a:t>Baptêmes</a:t>
            </a:r>
            <a:endParaRPr lang="fr-FR" dirty="0"/>
          </a:p>
        </p:txBody>
      </p:sp>
      <p:pic>
        <p:nvPicPr>
          <p:cNvPr id="19" name="Image 1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165643">
            <a:off x="5626498" y="4993667"/>
            <a:ext cx="3111752" cy="1488106"/>
          </a:xfrm>
          <a:prstGeom prst="rect">
            <a:avLst/>
          </a:prstGeom>
        </p:spPr>
      </p:pic>
      <p:sp>
        <p:nvSpPr>
          <p:cNvPr id="20" name="ZoneTexte 19"/>
          <p:cNvSpPr txBox="1"/>
          <p:nvPr/>
        </p:nvSpPr>
        <p:spPr>
          <a:xfrm rot="21186874">
            <a:off x="7033064" y="6345323"/>
            <a:ext cx="1938453" cy="380943"/>
          </a:xfrm>
          <a:prstGeom prst="rect">
            <a:avLst/>
          </a:prstGeom>
          <a:noFill/>
        </p:spPr>
        <p:txBody>
          <a:bodyPr wrap="square" rtlCol="0">
            <a:spAutoFit/>
          </a:bodyPr>
          <a:lstStyle/>
          <a:p>
            <a:r>
              <a:rPr lang="fr-FR" dirty="0" smtClean="0"/>
              <a:t>Editions</a:t>
            </a:r>
            <a:endParaRPr lang="fr-FR" dirty="0"/>
          </a:p>
        </p:txBody>
      </p:sp>
      <p:pic>
        <p:nvPicPr>
          <p:cNvPr id="21" name="Image 2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388906">
            <a:off x="371799" y="4646725"/>
            <a:ext cx="1133348" cy="1602682"/>
          </a:xfrm>
          <a:prstGeom prst="rect">
            <a:avLst/>
          </a:prstGeom>
        </p:spPr>
      </p:pic>
    </p:spTree>
    <p:extLst>
      <p:ext uri="{BB962C8B-B14F-4D97-AF65-F5344CB8AC3E}">
        <p14:creationId xmlns:p14="http://schemas.microsoft.com/office/powerpoint/2010/main" val="20744439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23874" y="2023307"/>
            <a:ext cx="8554811" cy="1731982"/>
          </a:xfrm>
        </p:spPr>
        <p:txBody>
          <a:bodyPr/>
          <a:lstStyle/>
          <a:p>
            <a:r>
              <a:rPr lang="fr-FR" sz="6000" dirty="0" smtClean="0">
                <a:solidFill>
                  <a:srgbClr val="FFFF00"/>
                </a:solidFill>
              </a:rPr>
              <a:t>3) </a:t>
            </a:r>
            <a:r>
              <a:rPr lang="fr-FR" sz="6000" dirty="0">
                <a:solidFill>
                  <a:srgbClr val="FFFF00"/>
                </a:solidFill>
              </a:rPr>
              <a:t>Dans le </a:t>
            </a:r>
            <a:r>
              <a:rPr lang="fr-FR" sz="6000" dirty="0" smtClean="0">
                <a:solidFill>
                  <a:srgbClr val="FFFF00"/>
                </a:solidFill>
              </a:rPr>
              <a:t>christianisme</a:t>
            </a:r>
            <a:endParaRPr lang="fr-FR" sz="6000" dirty="0"/>
          </a:p>
        </p:txBody>
      </p:sp>
      <p:sp>
        <p:nvSpPr>
          <p:cNvPr id="3" name="ZoneTexte 2"/>
          <p:cNvSpPr txBox="1"/>
          <p:nvPr/>
        </p:nvSpPr>
        <p:spPr>
          <a:xfrm>
            <a:off x="-8669" y="6488668"/>
            <a:ext cx="402762" cy="369332"/>
          </a:xfrm>
          <a:prstGeom prst="rect">
            <a:avLst/>
          </a:prstGeom>
          <a:noFill/>
        </p:spPr>
        <p:txBody>
          <a:bodyPr wrap="none" rtlCol="0">
            <a:spAutoFit/>
          </a:bodyPr>
          <a:lstStyle/>
          <a:p>
            <a:r>
              <a:rPr lang="fr-FR" dirty="0" smtClean="0">
                <a:solidFill>
                  <a:srgbClr val="000090"/>
                </a:solidFill>
              </a:rPr>
              <a:t>11</a:t>
            </a:r>
            <a:endParaRPr lang="fr-FR" dirty="0">
              <a:solidFill>
                <a:srgbClr val="000090"/>
              </a:solidFill>
            </a:endParaRPr>
          </a:p>
        </p:txBody>
      </p:sp>
    </p:spTree>
    <p:extLst>
      <p:ext uri="{BB962C8B-B14F-4D97-AF65-F5344CB8AC3E}">
        <p14:creationId xmlns:p14="http://schemas.microsoft.com/office/powerpoint/2010/main" val="5506413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85837" y="208239"/>
            <a:ext cx="8107363" cy="850145"/>
          </a:xfrm>
        </p:spPr>
        <p:txBody>
          <a:bodyPr/>
          <a:lstStyle/>
          <a:p>
            <a:r>
              <a:rPr lang="fr-FR" dirty="0" smtClean="0"/>
              <a:t>Les anciens de Jérusalem</a:t>
            </a:r>
            <a:endParaRPr lang="fr-FR" dirty="0"/>
          </a:p>
        </p:txBody>
      </p:sp>
      <p:sp>
        <p:nvSpPr>
          <p:cNvPr id="3" name="Sous-titre 2"/>
          <p:cNvSpPr>
            <a:spLocks noGrp="1"/>
          </p:cNvSpPr>
          <p:nvPr>
            <p:ph type="subTitle" idx="1"/>
          </p:nvPr>
        </p:nvSpPr>
        <p:spPr>
          <a:xfrm>
            <a:off x="985837" y="1427449"/>
            <a:ext cx="7891093" cy="2571237"/>
          </a:xfrm>
        </p:spPr>
        <p:txBody>
          <a:bodyPr>
            <a:normAutofit lnSpcReduction="10000"/>
          </a:bodyPr>
          <a:lstStyle/>
          <a:p>
            <a:pPr algn="l"/>
            <a:r>
              <a:rPr lang="fr-FR" dirty="0" smtClean="0"/>
              <a:t>Comme pour le peuple juif, les anciens apparaissent « naturellement » dans l’assemblée à Jérusalem sans qu’il y ait eu un enseignement spécifique sur cette question, ni une désignation particulière.</a:t>
            </a:r>
          </a:p>
          <a:p>
            <a:pPr algn="l"/>
            <a:r>
              <a:rPr lang="fr-FR" dirty="0" err="1" smtClean="0">
                <a:solidFill>
                  <a:srgbClr val="10FF0E"/>
                </a:solidFill>
              </a:rPr>
              <a:t>Ac</a:t>
            </a:r>
            <a:r>
              <a:rPr lang="fr-FR" dirty="0" smtClean="0">
                <a:solidFill>
                  <a:srgbClr val="10FF0E"/>
                </a:solidFill>
              </a:rPr>
              <a:t> 11.29: </a:t>
            </a:r>
            <a:r>
              <a:rPr lang="fr-FR" dirty="0"/>
              <a:t>Et les </a:t>
            </a:r>
            <a:r>
              <a:rPr lang="fr-FR" dirty="0" smtClean="0"/>
              <a:t>disciples … déterminèrent </a:t>
            </a:r>
            <a:r>
              <a:rPr lang="fr-FR" dirty="0"/>
              <a:t>d’envoyer quelque chose pour le service des frères </a:t>
            </a:r>
            <a:r>
              <a:rPr lang="fr-FR" dirty="0" smtClean="0"/>
              <a:t>… l’envoyant </a:t>
            </a:r>
            <a:r>
              <a:rPr lang="fr-FR" b="1" dirty="0">
                <a:solidFill>
                  <a:srgbClr val="FFFF00"/>
                </a:solidFill>
              </a:rPr>
              <a:t>aux anciens </a:t>
            </a:r>
            <a:r>
              <a:rPr lang="fr-FR" dirty="0"/>
              <a:t>par les mains de </a:t>
            </a:r>
            <a:r>
              <a:rPr lang="fr-FR" dirty="0" err="1"/>
              <a:t>Barnabas</a:t>
            </a:r>
            <a:r>
              <a:rPr lang="fr-FR" dirty="0"/>
              <a:t> et de Saul.</a:t>
            </a:r>
          </a:p>
          <a:p>
            <a:pPr algn="l"/>
            <a:endParaRPr lang="fr-FR" dirty="0"/>
          </a:p>
        </p:txBody>
      </p:sp>
      <p:sp>
        <p:nvSpPr>
          <p:cNvPr id="5" name="Sous-titre 2"/>
          <p:cNvSpPr txBox="1">
            <a:spLocks/>
          </p:cNvSpPr>
          <p:nvPr/>
        </p:nvSpPr>
        <p:spPr>
          <a:xfrm>
            <a:off x="1036637" y="3996478"/>
            <a:ext cx="8056563" cy="2571237"/>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t>Le « corps des anciens » est nettement différencié: </a:t>
            </a:r>
          </a:p>
          <a:p>
            <a:pPr algn="l"/>
            <a:r>
              <a:rPr lang="fr-FR" dirty="0" err="1" smtClean="0">
                <a:solidFill>
                  <a:srgbClr val="10FF0E"/>
                </a:solidFill>
              </a:rPr>
              <a:t>Ac</a:t>
            </a:r>
            <a:r>
              <a:rPr lang="fr-FR" dirty="0" smtClean="0">
                <a:solidFill>
                  <a:srgbClr val="10FF0E"/>
                </a:solidFill>
              </a:rPr>
              <a:t> 15.4: </a:t>
            </a:r>
            <a:r>
              <a:rPr lang="fr-FR" dirty="0" smtClean="0"/>
              <a:t>Paul et </a:t>
            </a:r>
            <a:r>
              <a:rPr lang="fr-FR" dirty="0" err="1" smtClean="0"/>
              <a:t>Silas</a:t>
            </a:r>
            <a:r>
              <a:rPr lang="fr-FR" dirty="0" smtClean="0"/>
              <a:t> étant </a:t>
            </a:r>
            <a:r>
              <a:rPr lang="fr-FR" dirty="0"/>
              <a:t>arrivés à Jérusalem, ils furent reçus par </a:t>
            </a:r>
            <a:r>
              <a:rPr lang="fr-FR" b="1" dirty="0">
                <a:solidFill>
                  <a:srgbClr val="FFFF00"/>
                </a:solidFill>
              </a:rPr>
              <a:t>l’assemblée et les apôtres et les </a:t>
            </a:r>
            <a:r>
              <a:rPr lang="fr-FR" b="1" dirty="0" smtClean="0">
                <a:solidFill>
                  <a:srgbClr val="FFFF00"/>
                </a:solidFill>
              </a:rPr>
              <a:t>anciens</a:t>
            </a:r>
            <a:r>
              <a:rPr lang="fr-FR" dirty="0" smtClean="0"/>
              <a:t>.</a:t>
            </a:r>
          </a:p>
          <a:p>
            <a:pPr algn="l"/>
            <a:r>
              <a:rPr lang="fr-FR" dirty="0" err="1">
                <a:solidFill>
                  <a:srgbClr val="10FF0E"/>
                </a:solidFill>
              </a:rPr>
              <a:t>Ac</a:t>
            </a:r>
            <a:r>
              <a:rPr lang="fr-FR" dirty="0">
                <a:solidFill>
                  <a:srgbClr val="10FF0E"/>
                </a:solidFill>
              </a:rPr>
              <a:t> </a:t>
            </a:r>
            <a:r>
              <a:rPr lang="fr-FR" dirty="0" smtClean="0">
                <a:solidFill>
                  <a:srgbClr val="10FF0E"/>
                </a:solidFill>
              </a:rPr>
              <a:t>15.23: </a:t>
            </a:r>
            <a:r>
              <a:rPr lang="fr-FR" dirty="0" smtClean="0"/>
              <a:t>Et </a:t>
            </a:r>
            <a:r>
              <a:rPr lang="fr-FR" dirty="0"/>
              <a:t>ils écrivirent par leur main en ces termes: </a:t>
            </a:r>
            <a:r>
              <a:rPr lang="fr-FR" b="1" dirty="0">
                <a:solidFill>
                  <a:srgbClr val="FFFF00"/>
                </a:solidFill>
              </a:rPr>
              <a:t>Les apôtres et les anciens et les frères, </a:t>
            </a:r>
            <a:r>
              <a:rPr lang="fr-FR" dirty="0"/>
              <a:t>aux frères </a:t>
            </a:r>
            <a:r>
              <a:rPr lang="fr-FR" dirty="0" smtClean="0"/>
              <a:t>… Salut</a:t>
            </a:r>
            <a:r>
              <a:rPr lang="fr-FR" dirty="0"/>
              <a:t>!</a:t>
            </a:r>
          </a:p>
        </p:txBody>
      </p:sp>
    </p:spTree>
    <p:extLst>
      <p:ext uri="{BB962C8B-B14F-4D97-AF65-F5344CB8AC3E}">
        <p14:creationId xmlns:p14="http://schemas.microsoft.com/office/powerpoint/2010/main" val="1840515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85837" y="208239"/>
            <a:ext cx="7838615" cy="850145"/>
          </a:xfrm>
        </p:spPr>
        <p:txBody>
          <a:bodyPr/>
          <a:lstStyle/>
          <a:p>
            <a:r>
              <a:rPr lang="fr-FR" dirty="0" smtClean="0"/>
              <a:t>Mention des anciens</a:t>
            </a:r>
            <a:endParaRPr lang="fr-FR" dirty="0"/>
          </a:p>
        </p:txBody>
      </p:sp>
      <p:sp>
        <p:nvSpPr>
          <p:cNvPr id="3" name="Sous-titre 2"/>
          <p:cNvSpPr>
            <a:spLocks noGrp="1"/>
          </p:cNvSpPr>
          <p:nvPr>
            <p:ph type="subTitle" idx="1"/>
          </p:nvPr>
        </p:nvSpPr>
        <p:spPr>
          <a:xfrm>
            <a:off x="985837" y="1427449"/>
            <a:ext cx="8013020" cy="5134534"/>
          </a:xfrm>
        </p:spPr>
        <p:txBody>
          <a:bodyPr>
            <a:normAutofit fontScale="92500"/>
          </a:bodyPr>
          <a:lstStyle/>
          <a:p>
            <a:pPr algn="l"/>
            <a:r>
              <a:rPr lang="fr-FR" dirty="0">
                <a:effectLst/>
              </a:rPr>
              <a:t>	</a:t>
            </a:r>
            <a:r>
              <a:rPr lang="fr-FR" b="1" dirty="0">
                <a:solidFill>
                  <a:srgbClr val="16F6FF"/>
                </a:solidFill>
                <a:effectLst/>
              </a:rPr>
              <a:t>C’est une mention répétitive dans le livre des actes</a:t>
            </a:r>
            <a:endParaRPr lang="fr-FR" dirty="0">
              <a:solidFill>
                <a:srgbClr val="16F6FF"/>
              </a:solidFill>
              <a:effectLst/>
            </a:endParaRPr>
          </a:p>
          <a:p>
            <a:pPr algn="l"/>
            <a:r>
              <a:rPr lang="fr-FR" dirty="0" err="1">
                <a:solidFill>
                  <a:srgbClr val="10FF0E"/>
                </a:solidFill>
                <a:effectLst/>
              </a:rPr>
              <a:t>Ac</a:t>
            </a:r>
            <a:r>
              <a:rPr lang="fr-FR" dirty="0">
                <a:solidFill>
                  <a:srgbClr val="10FF0E"/>
                </a:solidFill>
                <a:effectLst/>
              </a:rPr>
              <a:t> 14:23 </a:t>
            </a:r>
            <a:r>
              <a:rPr lang="fr-FR" dirty="0">
                <a:effectLst/>
              </a:rPr>
              <a:t>Et Paul </a:t>
            </a:r>
            <a:r>
              <a:rPr lang="fr-FR" b="1" dirty="0">
                <a:solidFill>
                  <a:srgbClr val="FFFF00"/>
                </a:solidFill>
                <a:effectLst/>
              </a:rPr>
              <a:t>ayant choisi des anciens </a:t>
            </a:r>
            <a:r>
              <a:rPr lang="fr-FR" dirty="0">
                <a:effectLst/>
              </a:rPr>
              <a:t>dans chaque assemblée, ils prièrent avec jeûne, et les recommandèrent au Seigneur en qui ils avaient cru.</a:t>
            </a:r>
          </a:p>
          <a:p>
            <a:pPr algn="l"/>
            <a:r>
              <a:rPr lang="fr-FR" dirty="0" err="1">
                <a:solidFill>
                  <a:srgbClr val="10FF0E"/>
                </a:solidFill>
                <a:effectLst/>
              </a:rPr>
              <a:t>Ac</a:t>
            </a:r>
            <a:r>
              <a:rPr lang="fr-FR" dirty="0">
                <a:solidFill>
                  <a:srgbClr val="10FF0E"/>
                </a:solidFill>
                <a:effectLst/>
              </a:rPr>
              <a:t> 20:</a:t>
            </a:r>
            <a:r>
              <a:rPr lang="fr-FR" dirty="0" smtClean="0">
                <a:solidFill>
                  <a:srgbClr val="10FF0E"/>
                </a:solidFill>
                <a:effectLst/>
              </a:rPr>
              <a:t>17 </a:t>
            </a:r>
            <a:r>
              <a:rPr lang="fr-FR" dirty="0">
                <a:effectLst/>
              </a:rPr>
              <a:t>Paul envoya de Milet à Éphèse, et appela auprès de lui les </a:t>
            </a:r>
            <a:r>
              <a:rPr lang="fr-FR" b="1" dirty="0">
                <a:solidFill>
                  <a:srgbClr val="FFFF00"/>
                </a:solidFill>
                <a:effectLst/>
              </a:rPr>
              <a:t>anciens de </a:t>
            </a:r>
            <a:r>
              <a:rPr lang="fr-FR" b="1" dirty="0" smtClean="0">
                <a:solidFill>
                  <a:srgbClr val="FFFF00"/>
                </a:solidFill>
                <a:effectLst/>
              </a:rPr>
              <a:t>l’assemblée</a:t>
            </a:r>
          </a:p>
          <a:p>
            <a:pPr algn="l"/>
            <a:endParaRPr lang="fr-FR" b="1" dirty="0">
              <a:solidFill>
                <a:srgbClr val="FFFF00"/>
              </a:solidFill>
              <a:effectLst/>
            </a:endParaRPr>
          </a:p>
          <a:p>
            <a:pPr algn="l"/>
            <a:r>
              <a:rPr lang="fr-FR" b="1" dirty="0">
                <a:effectLst/>
              </a:rPr>
              <a:t>	</a:t>
            </a:r>
            <a:r>
              <a:rPr lang="fr-FR" b="1" dirty="0">
                <a:solidFill>
                  <a:srgbClr val="16F6FF"/>
                </a:solidFill>
                <a:effectLst/>
              </a:rPr>
              <a:t>C’est un sujet très largement traité dans les épîtres</a:t>
            </a:r>
            <a:endParaRPr lang="fr-FR" dirty="0">
              <a:solidFill>
                <a:srgbClr val="16F6FF"/>
              </a:solidFill>
              <a:effectLst/>
            </a:endParaRPr>
          </a:p>
          <a:p>
            <a:pPr algn="l"/>
            <a:r>
              <a:rPr lang="fr-FR" dirty="0" smtClean="0">
                <a:solidFill>
                  <a:srgbClr val="10FF0E"/>
                </a:solidFill>
                <a:effectLst/>
              </a:rPr>
              <a:t>Tt </a:t>
            </a:r>
            <a:r>
              <a:rPr lang="fr-FR" dirty="0">
                <a:solidFill>
                  <a:srgbClr val="10FF0E"/>
                </a:solidFill>
                <a:effectLst/>
              </a:rPr>
              <a:t>1:</a:t>
            </a:r>
            <a:r>
              <a:rPr lang="fr-FR" dirty="0" smtClean="0">
                <a:solidFill>
                  <a:srgbClr val="10FF0E"/>
                </a:solidFill>
                <a:effectLst/>
              </a:rPr>
              <a:t>5 </a:t>
            </a:r>
            <a:r>
              <a:rPr lang="fr-FR" dirty="0">
                <a:effectLst/>
              </a:rPr>
              <a:t>Je t’ai laissé en Crète dans ce </a:t>
            </a:r>
            <a:r>
              <a:rPr lang="fr-FR" dirty="0" smtClean="0">
                <a:effectLst/>
              </a:rPr>
              <a:t>but </a:t>
            </a:r>
            <a:r>
              <a:rPr lang="fr-FR" dirty="0">
                <a:effectLst/>
              </a:rPr>
              <a:t>… que, dans chaque ville, </a:t>
            </a:r>
            <a:r>
              <a:rPr lang="fr-FR" b="1" dirty="0">
                <a:solidFill>
                  <a:srgbClr val="FFFF00"/>
                </a:solidFill>
                <a:effectLst/>
              </a:rPr>
              <a:t>tu établisses des anciens </a:t>
            </a:r>
            <a:r>
              <a:rPr lang="fr-FR" dirty="0">
                <a:effectLst/>
              </a:rPr>
              <a:t>suivant que moi je t’ai </a:t>
            </a:r>
            <a:r>
              <a:rPr lang="fr-FR" dirty="0" smtClean="0">
                <a:effectLst/>
              </a:rPr>
              <a:t>ordonné.</a:t>
            </a:r>
            <a:endParaRPr lang="fr-FR" dirty="0">
              <a:effectLst/>
            </a:endParaRPr>
          </a:p>
          <a:p>
            <a:pPr algn="l"/>
            <a:r>
              <a:rPr lang="fr-FR" dirty="0" smtClean="0">
                <a:solidFill>
                  <a:srgbClr val="10FF0E"/>
                </a:solidFill>
                <a:effectLst/>
              </a:rPr>
              <a:t>1Tm </a:t>
            </a:r>
            <a:r>
              <a:rPr lang="fr-FR" dirty="0">
                <a:solidFill>
                  <a:srgbClr val="10FF0E"/>
                </a:solidFill>
                <a:effectLst/>
              </a:rPr>
              <a:t>5:</a:t>
            </a:r>
            <a:r>
              <a:rPr lang="fr-FR" dirty="0" smtClean="0">
                <a:solidFill>
                  <a:srgbClr val="10FF0E"/>
                </a:solidFill>
                <a:effectLst/>
              </a:rPr>
              <a:t>17 </a:t>
            </a:r>
            <a:r>
              <a:rPr lang="fr-FR" dirty="0">
                <a:effectLst/>
              </a:rPr>
              <a:t>Que les </a:t>
            </a:r>
            <a:r>
              <a:rPr lang="fr-FR" b="1" dirty="0">
                <a:solidFill>
                  <a:srgbClr val="FFFF00"/>
                </a:solidFill>
                <a:effectLst/>
              </a:rPr>
              <a:t>anciens qui président dûment </a:t>
            </a:r>
            <a:r>
              <a:rPr lang="fr-FR" dirty="0">
                <a:effectLst/>
              </a:rPr>
              <a:t>soient estimés dignes d’un double honneur, spécialement ceux qui travaillent dans la parole et dans </a:t>
            </a:r>
            <a:r>
              <a:rPr lang="fr-FR" dirty="0" smtClean="0">
                <a:effectLst/>
              </a:rPr>
              <a:t>l’enseignement.</a:t>
            </a:r>
            <a:endParaRPr lang="fr-FR" dirty="0">
              <a:effectLst/>
            </a:endParaRPr>
          </a:p>
          <a:p>
            <a:pPr algn="l"/>
            <a:endParaRPr lang="fr-FR" dirty="0"/>
          </a:p>
        </p:txBody>
      </p:sp>
    </p:spTree>
    <p:extLst>
      <p:ext uri="{BB962C8B-B14F-4D97-AF65-F5344CB8AC3E}">
        <p14:creationId xmlns:p14="http://schemas.microsoft.com/office/powerpoint/2010/main" val="6068202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23874" y="2023307"/>
            <a:ext cx="8554811" cy="1731982"/>
          </a:xfrm>
        </p:spPr>
        <p:txBody>
          <a:bodyPr/>
          <a:lstStyle/>
          <a:p>
            <a:r>
              <a:rPr lang="fr-FR" sz="6000" dirty="0">
                <a:solidFill>
                  <a:srgbClr val="FFFF00"/>
                </a:solidFill>
              </a:rPr>
              <a:t>4</a:t>
            </a:r>
            <a:r>
              <a:rPr lang="fr-FR" sz="6000" dirty="0" smtClean="0">
                <a:solidFill>
                  <a:srgbClr val="FFFF00"/>
                </a:solidFill>
              </a:rPr>
              <a:t>) Au ciel ?</a:t>
            </a:r>
            <a:endParaRPr lang="fr-FR" sz="6000" dirty="0"/>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14</a:t>
            </a:r>
            <a:endParaRPr lang="fr-FR" dirty="0">
              <a:solidFill>
                <a:srgbClr val="000090"/>
              </a:solidFill>
            </a:endParaRPr>
          </a:p>
        </p:txBody>
      </p:sp>
    </p:spTree>
    <p:extLst>
      <p:ext uri="{BB962C8B-B14F-4D97-AF65-F5344CB8AC3E}">
        <p14:creationId xmlns:p14="http://schemas.microsoft.com/office/powerpoint/2010/main" val="24818615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5143" y="208239"/>
            <a:ext cx="7409309" cy="850145"/>
          </a:xfrm>
        </p:spPr>
        <p:txBody>
          <a:bodyPr/>
          <a:lstStyle/>
          <a:p>
            <a:r>
              <a:rPr lang="fr-FR" dirty="0" smtClean="0"/>
              <a:t>Des anciens au ciel ?</a:t>
            </a:r>
            <a:endParaRPr lang="fr-FR" dirty="0"/>
          </a:p>
        </p:txBody>
      </p:sp>
      <p:sp>
        <p:nvSpPr>
          <p:cNvPr id="3" name="Sous-titre 2"/>
          <p:cNvSpPr>
            <a:spLocks noGrp="1"/>
          </p:cNvSpPr>
          <p:nvPr>
            <p:ph type="subTitle" idx="1"/>
          </p:nvPr>
        </p:nvSpPr>
        <p:spPr>
          <a:xfrm>
            <a:off x="985837" y="1427449"/>
            <a:ext cx="7891093" cy="5134534"/>
          </a:xfrm>
        </p:spPr>
        <p:txBody>
          <a:bodyPr>
            <a:normAutofit/>
          </a:bodyPr>
          <a:lstStyle/>
          <a:p>
            <a:pPr algn="l"/>
            <a:r>
              <a:rPr lang="fr-FR" b="1" dirty="0" smtClean="0">
                <a:effectLst/>
              </a:rPr>
              <a:t>C’est </a:t>
            </a:r>
            <a:r>
              <a:rPr lang="fr-FR" b="1" dirty="0">
                <a:effectLst/>
              </a:rPr>
              <a:t>une notion qui se trouve dans l’Apocalypse … et au ciel !</a:t>
            </a:r>
            <a:endParaRPr lang="fr-FR" dirty="0">
              <a:effectLst/>
            </a:endParaRPr>
          </a:p>
          <a:p>
            <a:pPr algn="l"/>
            <a:r>
              <a:rPr lang="fr-FR" dirty="0" err="1">
                <a:solidFill>
                  <a:srgbClr val="10FF0E"/>
                </a:solidFill>
                <a:effectLst/>
              </a:rPr>
              <a:t>Ap</a:t>
            </a:r>
            <a:r>
              <a:rPr lang="fr-FR" dirty="0">
                <a:solidFill>
                  <a:srgbClr val="10FF0E"/>
                </a:solidFill>
                <a:effectLst/>
              </a:rPr>
              <a:t> 4:4 </a:t>
            </a:r>
            <a:r>
              <a:rPr lang="fr-FR" dirty="0">
                <a:effectLst/>
              </a:rPr>
              <a:t>et autour du trône, vingt-quatre trônes, et sur les trônes, </a:t>
            </a:r>
            <a:r>
              <a:rPr lang="fr-FR" b="1" dirty="0">
                <a:solidFill>
                  <a:srgbClr val="FFFF00"/>
                </a:solidFill>
                <a:effectLst/>
              </a:rPr>
              <a:t>vingt-quatre anciens </a:t>
            </a:r>
            <a:r>
              <a:rPr lang="fr-FR" dirty="0">
                <a:effectLst/>
              </a:rPr>
              <a:t>assis, vêtus de vêtements blancs, et sur leurs têtes des couronnes d’or</a:t>
            </a:r>
            <a:r>
              <a:rPr lang="fr-FR" dirty="0" smtClean="0">
                <a:effectLst/>
              </a:rPr>
              <a:t>.</a:t>
            </a:r>
          </a:p>
          <a:p>
            <a:pPr algn="l"/>
            <a:endParaRPr lang="fr-FR" dirty="0">
              <a:effectLst/>
            </a:endParaRPr>
          </a:p>
          <a:p>
            <a:pPr algn="l"/>
            <a:r>
              <a:rPr lang="fr-FR" dirty="0" err="1">
                <a:solidFill>
                  <a:srgbClr val="10FF0E"/>
                </a:solidFill>
                <a:effectLst/>
              </a:rPr>
              <a:t>Ap</a:t>
            </a:r>
            <a:r>
              <a:rPr lang="fr-FR" dirty="0">
                <a:solidFill>
                  <a:srgbClr val="10FF0E"/>
                </a:solidFill>
                <a:effectLst/>
              </a:rPr>
              <a:t> 19:4 </a:t>
            </a:r>
            <a:r>
              <a:rPr lang="fr-FR" dirty="0">
                <a:effectLst/>
              </a:rPr>
              <a:t>Et les </a:t>
            </a:r>
            <a:r>
              <a:rPr lang="fr-FR" b="1" dirty="0">
                <a:solidFill>
                  <a:srgbClr val="FFFF00"/>
                </a:solidFill>
                <a:effectLst/>
              </a:rPr>
              <a:t>vingt-quatre anciens </a:t>
            </a:r>
            <a:r>
              <a:rPr lang="fr-FR" dirty="0">
                <a:effectLst/>
              </a:rPr>
              <a:t>et les quatre êtres vivants tombèrent sur leurs faces et rendirent hommage à Dieu qui était assis sur le trône, disant: Amen! Alléluia!</a:t>
            </a:r>
          </a:p>
          <a:p>
            <a:pPr algn="l"/>
            <a:r>
              <a:rPr lang="fr-FR" dirty="0">
                <a:effectLst/>
              </a:rPr>
              <a:t> </a:t>
            </a:r>
          </a:p>
        </p:txBody>
      </p:sp>
    </p:spTree>
    <p:extLst>
      <p:ext uri="{BB962C8B-B14F-4D97-AF65-F5344CB8AC3E}">
        <p14:creationId xmlns:p14="http://schemas.microsoft.com/office/powerpoint/2010/main" val="40004457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85837" y="861389"/>
            <a:ext cx="7891093" cy="850145"/>
          </a:xfrm>
        </p:spPr>
        <p:txBody>
          <a:bodyPr/>
          <a:lstStyle/>
          <a:p>
            <a:r>
              <a:rPr lang="fr-FR" sz="4800" dirty="0" smtClean="0"/>
              <a:t>Autour de l’Ancien des jours… aux cheveux blancs</a:t>
            </a:r>
            <a:endParaRPr lang="fr-FR" sz="4800" dirty="0"/>
          </a:p>
        </p:txBody>
      </p:sp>
      <p:sp>
        <p:nvSpPr>
          <p:cNvPr id="3" name="Sous-titre 2"/>
          <p:cNvSpPr>
            <a:spLocks noGrp="1"/>
          </p:cNvSpPr>
          <p:nvPr>
            <p:ph type="subTitle" idx="1"/>
          </p:nvPr>
        </p:nvSpPr>
        <p:spPr>
          <a:xfrm>
            <a:off x="985837" y="1828799"/>
            <a:ext cx="7891093" cy="5029201"/>
          </a:xfrm>
        </p:spPr>
        <p:txBody>
          <a:bodyPr>
            <a:normAutofit fontScale="85000" lnSpcReduction="10000"/>
          </a:bodyPr>
          <a:lstStyle/>
          <a:p>
            <a:pPr algn="l"/>
            <a:r>
              <a:rPr lang="fr-FR" dirty="0"/>
              <a:t> </a:t>
            </a:r>
            <a:r>
              <a:rPr lang="fr-FR" dirty="0" smtClean="0">
                <a:solidFill>
                  <a:srgbClr val="10FF0E"/>
                </a:solidFill>
              </a:rPr>
              <a:t>Da7.9</a:t>
            </a:r>
            <a:r>
              <a:rPr lang="fr-FR" dirty="0" smtClean="0"/>
              <a:t> </a:t>
            </a:r>
            <a:r>
              <a:rPr lang="fr-FR" dirty="0"/>
              <a:t>Je vis jusqu’à ce que les trônes furent placés, </a:t>
            </a:r>
            <a:r>
              <a:rPr lang="fr-FR" dirty="0" smtClean="0"/>
              <a:t>et que  </a:t>
            </a:r>
            <a:r>
              <a:rPr lang="fr-FR" b="1" dirty="0" smtClean="0">
                <a:solidFill>
                  <a:schemeClr val="bg1"/>
                </a:solidFill>
                <a:effectLst>
                  <a:glow rad="101600">
                    <a:srgbClr val="FFFF00">
                      <a:alpha val="75000"/>
                    </a:srgbClr>
                  </a:glow>
                  <a:outerShdw blurRad="34925" dist="12700" dir="14400000" rotWithShape="0">
                    <a:prstClr val="black">
                      <a:alpha val="21000"/>
                    </a:prstClr>
                  </a:outerShdw>
                </a:effectLst>
              </a:rPr>
              <a:t>l’Ancien </a:t>
            </a:r>
            <a:r>
              <a:rPr lang="fr-FR" b="1" dirty="0">
                <a:solidFill>
                  <a:schemeClr val="bg1"/>
                </a:solidFill>
                <a:effectLst>
                  <a:glow rad="101600">
                    <a:srgbClr val="FFFF00">
                      <a:alpha val="75000"/>
                    </a:srgbClr>
                  </a:glow>
                  <a:outerShdw blurRad="34925" dist="12700" dir="14400000" rotWithShape="0">
                    <a:prstClr val="black">
                      <a:alpha val="21000"/>
                    </a:prstClr>
                  </a:outerShdw>
                </a:effectLst>
              </a:rPr>
              <a:t>des jours</a:t>
            </a:r>
            <a:r>
              <a:rPr lang="fr-FR" b="1" dirty="0">
                <a:solidFill>
                  <a:srgbClr val="FFFF00"/>
                </a:solidFill>
              </a:rPr>
              <a:t> </a:t>
            </a:r>
            <a:r>
              <a:rPr lang="fr-FR" dirty="0"/>
              <a:t>s’assit. Son vêtement était blanc comme la neige, et les </a:t>
            </a:r>
            <a:r>
              <a:rPr lang="fr-FR" dirty="0">
                <a:solidFill>
                  <a:srgbClr val="FFFF00"/>
                </a:solidFill>
              </a:rPr>
              <a:t>cheveux de sa tête, comme de la laine pure</a:t>
            </a:r>
            <a:r>
              <a:rPr lang="fr-FR" dirty="0"/>
              <a:t>; son trône était des flammes de feu; les roues du trône, un feu brûlant</a:t>
            </a:r>
            <a:r>
              <a:rPr lang="fr-FR" dirty="0" smtClean="0"/>
              <a:t>.</a:t>
            </a:r>
          </a:p>
          <a:p>
            <a:pPr algn="l"/>
            <a:r>
              <a:rPr lang="fr-FR" dirty="0"/>
              <a:t> </a:t>
            </a:r>
            <a:r>
              <a:rPr lang="fr-FR" dirty="0" err="1" smtClean="0">
                <a:solidFill>
                  <a:srgbClr val="10FF0E"/>
                </a:solidFill>
              </a:rPr>
              <a:t>Ap</a:t>
            </a:r>
            <a:r>
              <a:rPr lang="fr-FR" dirty="0" smtClean="0">
                <a:solidFill>
                  <a:srgbClr val="10FF0E"/>
                </a:solidFill>
              </a:rPr>
              <a:t> 1.12</a:t>
            </a:r>
            <a:r>
              <a:rPr lang="fr-FR" dirty="0" smtClean="0"/>
              <a:t> Et </a:t>
            </a:r>
            <a:r>
              <a:rPr lang="fr-FR" dirty="0"/>
              <a:t>je me retournai pour voir la voix qui me parlait; et, m’étant retourné, je vis </a:t>
            </a:r>
            <a:r>
              <a:rPr lang="fr-FR" dirty="0" smtClean="0"/>
              <a:t>… au </a:t>
            </a:r>
            <a:r>
              <a:rPr lang="fr-FR" dirty="0"/>
              <a:t>milieu des sept lampes quelqu’un de semblable au Fils de l’homme, vêtu d’une robe qui allait jusqu’aux pieds, et ceint, à la poitrine, d’une ceinture d’or</a:t>
            </a:r>
            <a:r>
              <a:rPr lang="fr-FR" dirty="0" smtClean="0"/>
              <a:t>. 14 </a:t>
            </a:r>
            <a:r>
              <a:rPr lang="fr-FR" dirty="0"/>
              <a:t>Sa tête et ses </a:t>
            </a:r>
            <a:r>
              <a:rPr lang="fr-FR" dirty="0">
                <a:solidFill>
                  <a:srgbClr val="FFFF00"/>
                </a:solidFill>
              </a:rPr>
              <a:t>cheveux étaient blancs comme de la laine blanche, comme de la neige; </a:t>
            </a:r>
            <a:r>
              <a:rPr lang="fr-FR" dirty="0"/>
              <a:t>et ses yeux, comme une flamme de feu</a:t>
            </a:r>
            <a:r>
              <a:rPr lang="fr-FR" dirty="0" smtClean="0"/>
              <a:t>;  15 </a:t>
            </a:r>
            <a:r>
              <a:rPr lang="fr-FR" dirty="0"/>
              <a:t>et ses pieds, semblables à de l’airain brillant, comme embrasés dans une fournaise; et sa voix, comme une voix de grandes </a:t>
            </a:r>
            <a:r>
              <a:rPr lang="fr-FR" dirty="0" smtClean="0"/>
              <a:t>eaux</a:t>
            </a:r>
            <a:r>
              <a:rPr lang="fr-FR" dirty="0"/>
              <a:t> </a:t>
            </a:r>
            <a:r>
              <a:rPr lang="fr-FR" dirty="0" smtClean="0"/>
              <a:t>… et </a:t>
            </a:r>
            <a:r>
              <a:rPr lang="fr-FR" dirty="0"/>
              <a:t>son visage, comme le soleil quand il luit dans sa force</a:t>
            </a:r>
            <a:r>
              <a:rPr lang="fr-FR" dirty="0" smtClean="0"/>
              <a:t>. 17 </a:t>
            </a:r>
            <a:r>
              <a:rPr lang="fr-FR" dirty="0"/>
              <a:t>Et, lorsque je le vis, je tombai à ses pieds comme mort; et il mit sa droite sur moi, disant: Ne crains point; moi, je suis le premier et le dernier, et le vivant</a:t>
            </a:r>
            <a:r>
              <a:rPr lang="fr-FR" dirty="0" smtClean="0"/>
              <a:t>; 18 </a:t>
            </a:r>
            <a:r>
              <a:rPr lang="fr-FR" dirty="0"/>
              <a:t>et j’ai été mort; et voici, je suis vivant aux siècles des siècles; et je tiens les clefs de la mort et du </a:t>
            </a:r>
            <a:r>
              <a:rPr lang="fr-FR" dirty="0" err="1"/>
              <a:t>hadès</a:t>
            </a:r>
            <a:r>
              <a:rPr lang="fr-FR" dirty="0"/>
              <a:t>.</a:t>
            </a:r>
          </a:p>
        </p:txBody>
      </p:sp>
    </p:spTree>
    <p:extLst>
      <p:ext uri="{BB962C8B-B14F-4D97-AF65-F5344CB8AC3E}">
        <p14:creationId xmlns:p14="http://schemas.microsoft.com/office/powerpoint/2010/main" val="42890361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23874" y="2023307"/>
            <a:ext cx="8554811" cy="1731982"/>
          </a:xfrm>
        </p:spPr>
        <p:txBody>
          <a:bodyPr/>
          <a:lstStyle/>
          <a:p>
            <a:r>
              <a:rPr lang="fr-FR" sz="6000" dirty="0" smtClean="0">
                <a:solidFill>
                  <a:srgbClr val="FFFF00"/>
                </a:solidFill>
              </a:rPr>
              <a:t>5) Synthèse</a:t>
            </a:r>
            <a:endParaRPr lang="fr-FR" sz="6000" dirty="0"/>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17</a:t>
            </a:r>
            <a:endParaRPr lang="fr-FR" dirty="0">
              <a:solidFill>
                <a:srgbClr val="000090"/>
              </a:solidFill>
            </a:endParaRPr>
          </a:p>
        </p:txBody>
      </p:sp>
    </p:spTree>
    <p:extLst>
      <p:ext uri="{BB962C8B-B14F-4D97-AF65-F5344CB8AC3E}">
        <p14:creationId xmlns:p14="http://schemas.microsoft.com/office/powerpoint/2010/main" val="42009593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679" y="208239"/>
            <a:ext cx="8698773" cy="850145"/>
          </a:xfrm>
        </p:spPr>
        <p:txBody>
          <a:bodyPr/>
          <a:lstStyle/>
          <a:p>
            <a:r>
              <a:rPr lang="fr-FR" dirty="0" smtClean="0"/>
              <a:t>Des anciens partout!</a:t>
            </a:r>
            <a:endParaRPr lang="fr-FR" dirty="0"/>
          </a:p>
        </p:txBody>
      </p:sp>
      <p:sp>
        <p:nvSpPr>
          <p:cNvPr id="3" name="Sous-titre 2"/>
          <p:cNvSpPr>
            <a:spLocks noGrp="1"/>
          </p:cNvSpPr>
          <p:nvPr>
            <p:ph type="subTitle" idx="1"/>
          </p:nvPr>
        </p:nvSpPr>
        <p:spPr>
          <a:xfrm>
            <a:off x="1335313" y="1173245"/>
            <a:ext cx="6669315" cy="3686284"/>
          </a:xfrm>
        </p:spPr>
        <p:txBody>
          <a:bodyPr>
            <a:normAutofit/>
          </a:bodyPr>
          <a:lstStyle/>
          <a:p>
            <a:pPr algn="l"/>
            <a:r>
              <a:rPr lang="fr-FR" dirty="0"/>
              <a:t>Anciens du </a:t>
            </a:r>
            <a:r>
              <a:rPr lang="fr-FR" dirty="0">
                <a:solidFill>
                  <a:srgbClr val="FFFF00"/>
                </a:solidFill>
              </a:rPr>
              <a:t>pays</a:t>
            </a:r>
            <a:r>
              <a:rPr lang="fr-FR" dirty="0"/>
              <a:t> (Egypte et Juda. </a:t>
            </a:r>
            <a:r>
              <a:rPr lang="fr-FR" dirty="0" err="1"/>
              <a:t>Gn</a:t>
            </a:r>
            <a:r>
              <a:rPr lang="fr-FR" dirty="0"/>
              <a:t> 50.7</a:t>
            </a:r>
            <a:r>
              <a:rPr lang="fr-FR" dirty="0" smtClean="0"/>
              <a:t>)</a:t>
            </a:r>
          </a:p>
          <a:p>
            <a:pPr algn="l"/>
            <a:r>
              <a:rPr lang="fr-FR" dirty="0"/>
              <a:t>Anciens du </a:t>
            </a:r>
            <a:r>
              <a:rPr lang="fr-FR" dirty="0" smtClean="0">
                <a:solidFill>
                  <a:srgbClr val="FFFF00"/>
                </a:solidFill>
              </a:rPr>
              <a:t>peuple </a:t>
            </a:r>
            <a:r>
              <a:rPr lang="fr-FR" dirty="0" smtClean="0"/>
              <a:t>(</a:t>
            </a:r>
            <a:r>
              <a:rPr lang="fr-FR" dirty="0" err="1" smtClean="0"/>
              <a:t>Rt</a:t>
            </a:r>
            <a:r>
              <a:rPr lang="fr-FR" dirty="0" smtClean="0"/>
              <a:t> 4.2; </a:t>
            </a:r>
            <a:r>
              <a:rPr lang="fr-FR" dirty="0" smtClean="0">
                <a:effectLst/>
              </a:rPr>
              <a:t>Jr 19</a:t>
            </a:r>
            <a:r>
              <a:rPr lang="fr-FR" dirty="0">
                <a:effectLst/>
              </a:rPr>
              <a:t>:1 </a:t>
            </a:r>
            <a:r>
              <a:rPr lang="fr-FR" dirty="0" smtClean="0">
                <a:effectLst/>
              </a:rPr>
              <a:t>)</a:t>
            </a:r>
            <a:endParaRPr lang="fr-FR" dirty="0" smtClean="0"/>
          </a:p>
          <a:p>
            <a:pPr algn="l"/>
            <a:r>
              <a:rPr lang="fr-FR" dirty="0"/>
              <a:t>Anciens de </a:t>
            </a:r>
            <a:r>
              <a:rPr lang="fr-FR" dirty="0" smtClean="0">
                <a:solidFill>
                  <a:srgbClr val="FFFF00"/>
                </a:solidFill>
              </a:rPr>
              <a:t>tribus (</a:t>
            </a:r>
            <a:r>
              <a:rPr lang="fr-FR" dirty="0"/>
              <a:t>De 31:</a:t>
            </a:r>
            <a:r>
              <a:rPr lang="fr-FR" dirty="0" smtClean="0"/>
              <a:t>28)</a:t>
            </a:r>
            <a:endParaRPr lang="fr-FR" dirty="0" smtClean="0">
              <a:solidFill>
                <a:srgbClr val="FFFF00"/>
              </a:solidFill>
            </a:endParaRPr>
          </a:p>
          <a:p>
            <a:pPr algn="l"/>
            <a:r>
              <a:rPr lang="fr-FR" dirty="0"/>
              <a:t>Anciens </a:t>
            </a:r>
            <a:r>
              <a:rPr lang="fr-FR" dirty="0" smtClean="0"/>
              <a:t>de </a:t>
            </a:r>
            <a:r>
              <a:rPr lang="fr-FR" dirty="0" smtClean="0">
                <a:solidFill>
                  <a:srgbClr val="FFFF00"/>
                </a:solidFill>
              </a:rPr>
              <a:t>ville </a:t>
            </a:r>
            <a:r>
              <a:rPr lang="fr-FR" dirty="0" smtClean="0">
                <a:solidFill>
                  <a:srgbClr val="FFFFFF"/>
                </a:solidFill>
              </a:rPr>
              <a:t>(</a:t>
            </a:r>
            <a:r>
              <a:rPr lang="fr-FR" dirty="0"/>
              <a:t>De 22:18 </a:t>
            </a:r>
            <a:r>
              <a:rPr lang="fr-FR" dirty="0" smtClean="0"/>
              <a:t>)</a:t>
            </a:r>
          </a:p>
          <a:p>
            <a:pPr algn="l"/>
            <a:r>
              <a:rPr lang="fr-FR" dirty="0" smtClean="0"/>
              <a:t>Anciens de </a:t>
            </a:r>
            <a:r>
              <a:rPr lang="fr-FR" dirty="0" smtClean="0">
                <a:solidFill>
                  <a:srgbClr val="FFFF00"/>
                </a:solidFill>
              </a:rPr>
              <a:t>maisons</a:t>
            </a:r>
            <a:r>
              <a:rPr lang="fr-FR" dirty="0" smtClean="0"/>
              <a:t> (de Joseph, de David) d’Israël, de Juda (</a:t>
            </a:r>
            <a:r>
              <a:rPr lang="fr-FR" dirty="0" err="1" smtClean="0"/>
              <a:t>Gn</a:t>
            </a:r>
            <a:r>
              <a:rPr lang="fr-FR" dirty="0" smtClean="0"/>
              <a:t> 50.7; 2 Sa 12.17;17.4;19.11)</a:t>
            </a:r>
          </a:p>
          <a:p>
            <a:pPr algn="l"/>
            <a:r>
              <a:rPr lang="fr-FR" dirty="0" smtClean="0"/>
              <a:t>Anciens des </a:t>
            </a:r>
            <a:r>
              <a:rPr lang="fr-FR" dirty="0" smtClean="0">
                <a:solidFill>
                  <a:srgbClr val="FFFF00"/>
                </a:solidFill>
              </a:rPr>
              <a:t>sacrificateurs </a:t>
            </a:r>
            <a:r>
              <a:rPr lang="fr-FR" dirty="0" smtClean="0">
                <a:solidFill>
                  <a:srgbClr val="FFFFFF"/>
                </a:solidFill>
              </a:rPr>
              <a:t>(</a:t>
            </a:r>
            <a:r>
              <a:rPr lang="fr-FR" dirty="0" smtClean="0">
                <a:solidFill>
                  <a:srgbClr val="FFFFFF"/>
                </a:solidFill>
                <a:effectLst/>
              </a:rPr>
              <a:t>Jr 19</a:t>
            </a:r>
            <a:r>
              <a:rPr lang="fr-FR" dirty="0">
                <a:solidFill>
                  <a:srgbClr val="FFFFFF"/>
                </a:solidFill>
                <a:effectLst/>
              </a:rPr>
              <a:t>:</a:t>
            </a:r>
            <a:r>
              <a:rPr lang="fr-FR" dirty="0" smtClean="0">
                <a:solidFill>
                  <a:srgbClr val="FFFFFF"/>
                </a:solidFill>
                <a:effectLst/>
              </a:rPr>
              <a:t>1)</a:t>
            </a:r>
            <a:endParaRPr lang="fr-FR" dirty="0" smtClean="0">
              <a:solidFill>
                <a:srgbClr val="FFFFFF"/>
              </a:solidFill>
            </a:endParaRPr>
          </a:p>
          <a:p>
            <a:pPr algn="l"/>
            <a:r>
              <a:rPr lang="fr-FR" dirty="0" smtClean="0"/>
              <a:t>Anciens de </a:t>
            </a:r>
            <a:r>
              <a:rPr lang="fr-FR" dirty="0" smtClean="0">
                <a:solidFill>
                  <a:srgbClr val="FFFF00"/>
                </a:solidFill>
              </a:rPr>
              <a:t>l’assemblée </a:t>
            </a:r>
            <a:r>
              <a:rPr lang="fr-FR" dirty="0" smtClean="0">
                <a:solidFill>
                  <a:srgbClr val="FFFFFF"/>
                </a:solidFill>
              </a:rPr>
              <a:t>(</a:t>
            </a:r>
            <a:r>
              <a:rPr lang="fr-FR" dirty="0" err="1" smtClean="0">
                <a:solidFill>
                  <a:srgbClr val="FFFFFF"/>
                </a:solidFill>
              </a:rPr>
              <a:t>Jg</a:t>
            </a:r>
            <a:r>
              <a:rPr lang="fr-FR" dirty="0" smtClean="0">
                <a:solidFill>
                  <a:srgbClr val="FFFFFF"/>
                </a:solidFill>
              </a:rPr>
              <a:t> 21.16; </a:t>
            </a:r>
            <a:r>
              <a:rPr lang="fr-FR" dirty="0" err="1" smtClean="0">
                <a:solidFill>
                  <a:srgbClr val="FFFFFF"/>
                </a:solidFill>
              </a:rPr>
              <a:t>Jc</a:t>
            </a:r>
            <a:r>
              <a:rPr lang="fr-FR" dirty="0" smtClean="0">
                <a:solidFill>
                  <a:srgbClr val="FFFFFF"/>
                </a:solidFill>
              </a:rPr>
              <a:t> 5.14)</a:t>
            </a:r>
            <a:endParaRPr lang="fr-FR" dirty="0">
              <a:solidFill>
                <a:srgbClr val="FFFFFF"/>
              </a:solidFill>
            </a:endParaRPr>
          </a:p>
          <a:p>
            <a:pPr algn="l"/>
            <a:endParaRPr lang="fr-FR" dirty="0" smtClean="0"/>
          </a:p>
          <a:p>
            <a:pPr algn="l"/>
            <a:endParaRPr lang="fr-FR" dirty="0"/>
          </a:p>
        </p:txBody>
      </p:sp>
      <p:sp>
        <p:nvSpPr>
          <p:cNvPr id="5" name="Sous-titre 2"/>
          <p:cNvSpPr txBox="1">
            <a:spLocks/>
          </p:cNvSpPr>
          <p:nvPr/>
        </p:nvSpPr>
        <p:spPr>
          <a:xfrm>
            <a:off x="529998" y="4815947"/>
            <a:ext cx="8294454" cy="591865"/>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t>Soyons simples:</a:t>
            </a:r>
          </a:p>
        </p:txBody>
      </p:sp>
      <p:sp>
        <p:nvSpPr>
          <p:cNvPr id="6" name="Sous-titre 2"/>
          <p:cNvSpPr txBox="1">
            <a:spLocks/>
          </p:cNvSpPr>
          <p:nvPr/>
        </p:nvSpPr>
        <p:spPr>
          <a:xfrm>
            <a:off x="523875" y="5306214"/>
            <a:ext cx="8300577" cy="1290532"/>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solidFill>
                  <a:srgbClr val="FF0000"/>
                </a:solidFill>
              </a:rPr>
              <a:t>Un ancien est une personne âgée, un aîné, un vieux, un vieillard, un sénior. Quelqu’un qui a vécu et qui, par la force de l’âge, possède une autorité naturelle. (Grec: plus âgé)</a:t>
            </a:r>
          </a:p>
          <a:p>
            <a:pPr algn="l"/>
            <a:endParaRPr lang="fr-FR" dirty="0">
              <a:solidFill>
                <a:srgbClr val="FF0000"/>
              </a:solidFill>
            </a:endParaRPr>
          </a:p>
        </p:txBody>
      </p:sp>
    </p:spTree>
    <p:extLst>
      <p:ext uri="{BB962C8B-B14F-4D97-AF65-F5344CB8AC3E}">
        <p14:creationId xmlns:p14="http://schemas.microsoft.com/office/powerpoint/2010/main" val="2405054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5366" y="707967"/>
            <a:ext cx="8698773" cy="850145"/>
          </a:xfrm>
        </p:spPr>
        <p:txBody>
          <a:bodyPr/>
          <a:lstStyle/>
          <a:p>
            <a:pPr>
              <a:lnSpc>
                <a:spcPct val="80000"/>
              </a:lnSpc>
            </a:pPr>
            <a:r>
              <a:rPr lang="fr-FR" dirty="0" smtClean="0"/>
              <a:t>Uniquement et toujours </a:t>
            </a:r>
            <a:br>
              <a:rPr lang="fr-FR" dirty="0" smtClean="0"/>
            </a:br>
            <a:r>
              <a:rPr lang="fr-FR" dirty="0" smtClean="0"/>
              <a:t>des hommes</a:t>
            </a:r>
            <a:endParaRPr lang="fr-FR" dirty="0"/>
          </a:p>
        </p:txBody>
      </p:sp>
      <p:sp>
        <p:nvSpPr>
          <p:cNvPr id="3" name="Sous-titre 2"/>
          <p:cNvSpPr>
            <a:spLocks noGrp="1"/>
          </p:cNvSpPr>
          <p:nvPr>
            <p:ph type="subTitle" idx="1"/>
          </p:nvPr>
        </p:nvSpPr>
        <p:spPr>
          <a:xfrm>
            <a:off x="895272" y="1527228"/>
            <a:ext cx="8047032" cy="3686284"/>
          </a:xfrm>
        </p:spPr>
        <p:txBody>
          <a:bodyPr>
            <a:normAutofit/>
          </a:bodyPr>
          <a:lstStyle/>
          <a:p>
            <a:pPr algn="l"/>
            <a:r>
              <a:rPr lang="fr-FR" dirty="0" smtClean="0"/>
              <a:t>• Cela est en complète opposition avec la pensée actuelle et spécialement avec la pensée « féministe »</a:t>
            </a:r>
          </a:p>
          <a:p>
            <a:pPr algn="l"/>
            <a:r>
              <a:rPr lang="fr-FR" dirty="0" smtClean="0">
                <a:solidFill>
                  <a:srgbClr val="FFFFFF"/>
                </a:solidFill>
              </a:rPr>
              <a:t>• Cela a été la norme « biblique » pendant 60 siècles </a:t>
            </a:r>
          </a:p>
          <a:p>
            <a:pPr algn="l"/>
            <a:r>
              <a:rPr lang="fr-FR" dirty="0" smtClean="0">
                <a:solidFill>
                  <a:srgbClr val="FFFFFF"/>
                </a:solidFill>
              </a:rPr>
              <a:t>• Selon 2 Tm 3.1-5 le chrétien doit-il suivre les évolutions des « derniers jours » ou résister  à l’esprit du monde ?</a:t>
            </a:r>
          </a:p>
          <a:p>
            <a:pPr algn="l"/>
            <a:r>
              <a:rPr lang="fr-FR" dirty="0" smtClean="0">
                <a:solidFill>
                  <a:srgbClr val="FFFFFF"/>
                </a:solidFill>
              </a:rPr>
              <a:t>• Il peut néanmoins y avoir des « abus de pouvoir «  des hommes vis à vis des femmes, même dans l’Eglise.</a:t>
            </a:r>
            <a:endParaRPr lang="fr-FR" dirty="0" smtClean="0"/>
          </a:p>
          <a:p>
            <a:pPr algn="l"/>
            <a:endParaRPr lang="fr-FR" dirty="0"/>
          </a:p>
        </p:txBody>
      </p:sp>
      <p:sp>
        <p:nvSpPr>
          <p:cNvPr id="6" name="Sous-titre 2"/>
          <p:cNvSpPr txBox="1">
            <a:spLocks/>
          </p:cNvSpPr>
          <p:nvPr/>
        </p:nvSpPr>
        <p:spPr>
          <a:xfrm>
            <a:off x="523875" y="4540427"/>
            <a:ext cx="8300577" cy="2012456"/>
          </a:xfrm>
          <a:prstGeom prst="rect">
            <a:avLst/>
          </a:prstGeom>
          <a:solidFill>
            <a:srgbClr val="FFFF00"/>
          </a:solidFill>
        </p:spPr>
        <p:txBody>
          <a:bodyPr vert="horz" lIns="91440" tIns="45720" rIns="91440" bIns="45720" rtlCol="0">
            <a:normAutofit fontScale="92500" lnSpcReduction="20000"/>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solidFill>
                  <a:srgbClr val="FF0000"/>
                </a:solidFill>
              </a:rPr>
              <a:t>Quelles normes voulons-nous pour l’Eglise locale ? </a:t>
            </a:r>
          </a:p>
          <a:p>
            <a:pPr algn="l"/>
            <a:r>
              <a:rPr lang="fr-FR" dirty="0">
                <a:solidFill>
                  <a:srgbClr val="FF0000"/>
                </a:solidFill>
              </a:rPr>
              <a:t>	</a:t>
            </a:r>
            <a:r>
              <a:rPr lang="fr-FR" dirty="0" smtClean="0">
                <a:solidFill>
                  <a:srgbClr val="FF0000"/>
                </a:solidFill>
              </a:rPr>
              <a:t>• Celles de la bible ?</a:t>
            </a:r>
          </a:p>
          <a:p>
            <a:pPr algn="l"/>
            <a:r>
              <a:rPr lang="fr-FR" dirty="0">
                <a:solidFill>
                  <a:srgbClr val="FF0000"/>
                </a:solidFill>
              </a:rPr>
              <a:t>	</a:t>
            </a:r>
            <a:r>
              <a:rPr lang="fr-FR" dirty="0" smtClean="0">
                <a:solidFill>
                  <a:srgbClr val="FF0000"/>
                </a:solidFill>
              </a:rPr>
              <a:t>• Celles du féminisme portées principalement  par le « socialisme dialectique » : Contrôle des naissances, travail des femmes, maîtrise des corps (droit à l’IVG), théorie du genre …</a:t>
            </a:r>
          </a:p>
          <a:p>
            <a:pPr algn="l"/>
            <a:r>
              <a:rPr lang="fr-FR" dirty="0" err="1">
                <a:solidFill>
                  <a:srgbClr val="FF0000"/>
                </a:solidFill>
              </a:rPr>
              <a:t>https</a:t>
            </a:r>
            <a:r>
              <a:rPr lang="fr-FR" dirty="0">
                <a:solidFill>
                  <a:srgbClr val="FF0000"/>
                </a:solidFill>
              </a:rPr>
              <a:t>://</a:t>
            </a:r>
            <a:r>
              <a:rPr lang="fr-FR" dirty="0" err="1">
                <a:solidFill>
                  <a:srgbClr val="FF0000"/>
                </a:solidFill>
              </a:rPr>
              <a:t>fr.wikipedia.org</a:t>
            </a:r>
            <a:r>
              <a:rPr lang="fr-FR" dirty="0">
                <a:solidFill>
                  <a:srgbClr val="FF0000"/>
                </a:solidFill>
              </a:rPr>
              <a:t>/wiki/F%C3%A9minisme</a:t>
            </a:r>
            <a:endParaRPr lang="fr-FR" dirty="0" smtClean="0">
              <a:solidFill>
                <a:srgbClr val="FF0000"/>
              </a:solidFill>
            </a:endParaRPr>
          </a:p>
          <a:p>
            <a:pPr algn="l"/>
            <a:endParaRPr lang="fr-FR" dirty="0" smtClean="0">
              <a:solidFill>
                <a:srgbClr val="FF0000"/>
              </a:solidFill>
            </a:endParaRPr>
          </a:p>
          <a:p>
            <a:pPr algn="l"/>
            <a:endParaRPr lang="fr-FR" dirty="0">
              <a:solidFill>
                <a:srgbClr val="FF0000"/>
              </a:solidFill>
            </a:endParaRPr>
          </a:p>
        </p:txBody>
      </p:sp>
    </p:spTree>
    <p:extLst>
      <p:ext uri="{BB962C8B-B14F-4D97-AF65-F5344CB8AC3E}">
        <p14:creationId xmlns:p14="http://schemas.microsoft.com/office/powerpoint/2010/main" val="10147096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679" y="208239"/>
            <a:ext cx="8698773" cy="850145"/>
          </a:xfrm>
        </p:spPr>
        <p:txBody>
          <a:bodyPr/>
          <a:lstStyle/>
          <a:p>
            <a:r>
              <a:rPr lang="fr-FR" dirty="0" smtClean="0"/>
              <a:t>Conclusion</a:t>
            </a:r>
            <a:endParaRPr lang="fr-FR" dirty="0"/>
          </a:p>
        </p:txBody>
      </p:sp>
      <p:sp>
        <p:nvSpPr>
          <p:cNvPr id="3" name="Sous-titre 2"/>
          <p:cNvSpPr>
            <a:spLocks noGrp="1"/>
          </p:cNvSpPr>
          <p:nvPr>
            <p:ph type="subTitle" idx="1"/>
          </p:nvPr>
        </p:nvSpPr>
        <p:spPr>
          <a:xfrm>
            <a:off x="852488" y="3325666"/>
            <a:ext cx="7269312" cy="3292079"/>
          </a:xfrm>
        </p:spPr>
        <p:txBody>
          <a:bodyPr>
            <a:normAutofit/>
          </a:bodyPr>
          <a:lstStyle/>
          <a:p>
            <a:pPr algn="l"/>
            <a:r>
              <a:rPr lang="fr-FR" b="1" dirty="0" smtClean="0">
                <a:solidFill>
                  <a:srgbClr val="FFFF00"/>
                </a:solidFill>
              </a:rPr>
              <a:t>Un ancien est toujours </a:t>
            </a:r>
            <a:r>
              <a:rPr lang="fr-FR" b="1" dirty="0" smtClean="0">
                <a:solidFill>
                  <a:srgbClr val="10FF0E"/>
                </a:solidFill>
              </a:rPr>
              <a:t>un homme âgé</a:t>
            </a:r>
          </a:p>
          <a:p>
            <a:pPr algn="l"/>
            <a:r>
              <a:rPr lang="fr-FR" dirty="0" smtClean="0"/>
              <a:t>• Un </a:t>
            </a:r>
            <a:r>
              <a:rPr lang="fr-FR" dirty="0"/>
              <a:t>« père </a:t>
            </a:r>
            <a:r>
              <a:rPr lang="fr-FR" dirty="0" smtClean="0"/>
              <a:t>», un « grand père » </a:t>
            </a:r>
          </a:p>
          <a:p>
            <a:pPr algn="l"/>
            <a:r>
              <a:rPr lang="fr-FR" dirty="0"/>
              <a:t>• </a:t>
            </a:r>
            <a:r>
              <a:rPr lang="fr-FR" dirty="0" smtClean="0"/>
              <a:t>Un </a:t>
            </a:r>
            <a:r>
              <a:rPr lang="fr-FR" dirty="0"/>
              <a:t>homme « qui a vécu </a:t>
            </a:r>
            <a:r>
              <a:rPr lang="fr-FR" dirty="0" smtClean="0"/>
              <a:t>», qui a de l’expérience</a:t>
            </a:r>
            <a:endParaRPr lang="fr-FR" dirty="0"/>
          </a:p>
          <a:p>
            <a:pPr algn="l"/>
            <a:r>
              <a:rPr lang="fr-FR" dirty="0" smtClean="0"/>
              <a:t>•</a:t>
            </a:r>
            <a:r>
              <a:rPr lang="fr-FR" dirty="0"/>
              <a:t> I</a:t>
            </a:r>
            <a:r>
              <a:rPr lang="fr-FR" dirty="0" smtClean="0"/>
              <a:t>l </a:t>
            </a:r>
            <a:r>
              <a:rPr lang="fr-FR" dirty="0"/>
              <a:t>possède le savoir et </a:t>
            </a:r>
            <a:r>
              <a:rPr lang="fr-FR" dirty="0" smtClean="0"/>
              <a:t>l’autorité</a:t>
            </a:r>
          </a:p>
          <a:p>
            <a:pPr algn="l"/>
            <a:r>
              <a:rPr lang="fr-FR" dirty="0" smtClean="0"/>
              <a:t>• Il est une référence et un exemple</a:t>
            </a:r>
          </a:p>
          <a:p>
            <a:pPr algn="l"/>
            <a:r>
              <a:rPr lang="fr-FR" dirty="0" smtClean="0"/>
              <a:t>• Il représente le « groupe » devant Dieu</a:t>
            </a:r>
          </a:p>
          <a:p>
            <a:pPr algn="l"/>
            <a:r>
              <a:rPr lang="fr-FR" dirty="0" smtClean="0"/>
              <a:t>• Il représente Dieu devant le « groupe »</a:t>
            </a:r>
          </a:p>
        </p:txBody>
      </p:sp>
      <p:sp>
        <p:nvSpPr>
          <p:cNvPr id="4" name="Sous-titre 2"/>
          <p:cNvSpPr txBox="1">
            <a:spLocks/>
          </p:cNvSpPr>
          <p:nvPr/>
        </p:nvSpPr>
        <p:spPr>
          <a:xfrm>
            <a:off x="852488" y="1321744"/>
            <a:ext cx="6854046" cy="2093313"/>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b="1" dirty="0" smtClean="0">
                <a:solidFill>
                  <a:srgbClr val="FFFF00"/>
                </a:solidFill>
              </a:rPr>
              <a:t>L’ancien existe toujours et partout</a:t>
            </a:r>
          </a:p>
          <a:p>
            <a:pPr algn="l"/>
            <a:r>
              <a:rPr lang="fr-FR" dirty="0" smtClean="0"/>
              <a:t>• dans tous les peuples et civilisations</a:t>
            </a:r>
          </a:p>
          <a:p>
            <a:pPr algn="l"/>
            <a:r>
              <a:rPr lang="fr-FR" dirty="0" smtClean="0"/>
              <a:t>• dans le peuple d’Israël et dans l’Eglise</a:t>
            </a:r>
          </a:p>
          <a:p>
            <a:pPr algn="l"/>
            <a:r>
              <a:rPr lang="fr-FR" dirty="0" smtClean="0"/>
              <a:t>• dans le millénium et dans le ciel même! </a:t>
            </a:r>
          </a:p>
        </p:txBody>
      </p:sp>
    </p:spTree>
    <p:extLst>
      <p:ext uri="{BB962C8B-B14F-4D97-AF65-F5344CB8AC3E}">
        <p14:creationId xmlns:p14="http://schemas.microsoft.com/office/powerpoint/2010/main" val="8375355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8490" y="299470"/>
            <a:ext cx="7756263" cy="1054250"/>
          </a:xfrm>
        </p:spPr>
        <p:txBody>
          <a:bodyPr/>
          <a:lstStyle/>
          <a:p>
            <a:r>
              <a:rPr lang="fr-FR" dirty="0" smtClean="0"/>
              <a:t>La famille</a:t>
            </a:r>
            <a:endParaRPr lang="fr-FR" dirty="0"/>
          </a:p>
        </p:txBody>
      </p:sp>
      <p:pic>
        <p:nvPicPr>
          <p:cNvPr id="3" name="Image 2" descr="IMG_033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17118"/>
            <a:ext cx="9144000" cy="5540882"/>
          </a:xfrm>
          <a:prstGeom prst="rect">
            <a:avLst/>
          </a:prstGeom>
        </p:spPr>
      </p:pic>
    </p:spTree>
    <p:extLst>
      <p:ext uri="{BB962C8B-B14F-4D97-AF65-F5344CB8AC3E}">
        <p14:creationId xmlns:p14="http://schemas.microsoft.com/office/powerpoint/2010/main" val="15786747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alpha val="79000"/>
              </a:srgbClr>
            </a:gs>
            <a:gs pos="75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6461" y="3971028"/>
            <a:ext cx="8698773" cy="850145"/>
          </a:xfrm>
        </p:spPr>
        <p:txBody>
          <a:bodyPr/>
          <a:lstStyle/>
          <a:p>
            <a:r>
              <a:rPr lang="fr-FR" sz="8000" dirty="0" smtClean="0">
                <a:solidFill>
                  <a:srgbClr val="FFFF00"/>
                </a:solidFill>
              </a:rPr>
              <a:t>2</a:t>
            </a:r>
            <a:br>
              <a:rPr lang="fr-FR" sz="8000" dirty="0" smtClean="0">
                <a:solidFill>
                  <a:srgbClr val="FFFF00"/>
                </a:solidFill>
              </a:rPr>
            </a:br>
            <a:r>
              <a:rPr lang="fr-FR" sz="8000" dirty="0" smtClean="0">
                <a:solidFill>
                  <a:srgbClr val="FFFF00"/>
                </a:solidFill>
              </a:rPr>
              <a:t> La liste </a:t>
            </a:r>
            <a:br>
              <a:rPr lang="fr-FR" sz="8000" dirty="0" smtClean="0">
                <a:solidFill>
                  <a:srgbClr val="FFFF00"/>
                </a:solidFill>
              </a:rPr>
            </a:br>
            <a:r>
              <a:rPr lang="fr-FR" sz="8000" dirty="0" smtClean="0">
                <a:solidFill>
                  <a:srgbClr val="FFFF00"/>
                </a:solidFill>
              </a:rPr>
              <a:t>impossible</a:t>
            </a:r>
            <a:endParaRPr lang="fr-FR" sz="8000" dirty="0">
              <a:solidFill>
                <a:srgbClr val="FFFF00"/>
              </a:solidFill>
            </a:endParaRPr>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20</a:t>
            </a:r>
            <a:endParaRPr lang="fr-FR" dirty="0">
              <a:solidFill>
                <a:srgbClr val="000090"/>
              </a:solidFill>
            </a:endParaRPr>
          </a:p>
        </p:txBody>
      </p:sp>
    </p:spTree>
    <p:extLst>
      <p:ext uri="{BB962C8B-B14F-4D97-AF65-F5344CB8AC3E}">
        <p14:creationId xmlns:p14="http://schemas.microsoft.com/office/powerpoint/2010/main" val="2957152242"/>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23874" y="2023307"/>
            <a:ext cx="8554811" cy="1731982"/>
          </a:xfrm>
        </p:spPr>
        <p:txBody>
          <a:bodyPr/>
          <a:lstStyle/>
          <a:p>
            <a:r>
              <a:rPr lang="fr-FR" sz="6000" dirty="0" smtClean="0">
                <a:solidFill>
                  <a:srgbClr val="FFFF00"/>
                </a:solidFill>
              </a:rPr>
              <a:t>La liste impossible</a:t>
            </a:r>
            <a:endParaRPr lang="fr-FR" sz="6000" dirty="0"/>
          </a:p>
        </p:txBody>
      </p:sp>
      <p:sp>
        <p:nvSpPr>
          <p:cNvPr id="5" name="Sous-titre 4"/>
          <p:cNvSpPr>
            <a:spLocks noGrp="1"/>
          </p:cNvSpPr>
          <p:nvPr>
            <p:ph type="subTitle" idx="1"/>
          </p:nvPr>
        </p:nvSpPr>
        <p:spPr>
          <a:xfrm>
            <a:off x="1002890" y="3697251"/>
            <a:ext cx="7821562" cy="1575351"/>
          </a:xfrm>
        </p:spPr>
        <p:txBody>
          <a:bodyPr>
            <a:normAutofit/>
          </a:bodyPr>
          <a:lstStyle/>
          <a:p>
            <a:r>
              <a:rPr lang="fr-FR" dirty="0" smtClean="0"/>
              <a:t>Trop c’est trop !</a:t>
            </a:r>
          </a:p>
          <a:p>
            <a:r>
              <a:rPr lang="fr-FR" dirty="0" smtClean="0"/>
              <a:t>Encore des conditions !</a:t>
            </a:r>
          </a:p>
          <a:p>
            <a:r>
              <a:rPr lang="fr-FR" dirty="0" smtClean="0"/>
              <a:t>La barre est trop haute !</a:t>
            </a:r>
            <a:endParaRPr lang="fr-FR" dirty="0"/>
          </a:p>
        </p:txBody>
      </p:sp>
    </p:spTree>
    <p:extLst>
      <p:ext uri="{BB962C8B-B14F-4D97-AF65-F5344CB8AC3E}">
        <p14:creationId xmlns:p14="http://schemas.microsoft.com/office/powerpoint/2010/main" val="13526625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3341" y="232447"/>
            <a:ext cx="7395304" cy="832714"/>
          </a:xfrm>
        </p:spPr>
        <p:txBody>
          <a:bodyPr/>
          <a:lstStyle/>
          <a:p>
            <a:r>
              <a:rPr lang="fr-FR" dirty="0" smtClean="0"/>
              <a:t>Trop c’est trop !</a:t>
            </a:r>
            <a:endParaRPr lang="fr-FR" dirty="0"/>
          </a:p>
        </p:txBody>
      </p:sp>
      <p:sp>
        <p:nvSpPr>
          <p:cNvPr id="3" name="Sous-titre 2"/>
          <p:cNvSpPr>
            <a:spLocks noGrp="1"/>
          </p:cNvSpPr>
          <p:nvPr>
            <p:ph type="subTitle" idx="1"/>
          </p:nvPr>
        </p:nvSpPr>
        <p:spPr>
          <a:xfrm>
            <a:off x="704850" y="1204452"/>
            <a:ext cx="8119602" cy="5309419"/>
          </a:xfrm>
        </p:spPr>
        <p:txBody>
          <a:bodyPr>
            <a:normAutofit fontScale="92500" lnSpcReduction="10000"/>
          </a:bodyPr>
          <a:lstStyle/>
          <a:p>
            <a:pPr algn="l"/>
            <a:r>
              <a:rPr lang="fr-FR" dirty="0" smtClean="0"/>
              <a:t>1 Tm 3.1: Cette </a:t>
            </a:r>
            <a:r>
              <a:rPr lang="fr-FR" dirty="0"/>
              <a:t>parole est certaine, que </a:t>
            </a:r>
            <a:r>
              <a:rPr lang="fr-FR" b="1" dirty="0">
                <a:solidFill>
                  <a:srgbClr val="FFFF00"/>
                </a:solidFill>
              </a:rPr>
              <a:t>si quelqu’un aspire à la surveillance</a:t>
            </a:r>
            <a:r>
              <a:rPr lang="fr-FR" dirty="0"/>
              <a:t>, il désire une </a:t>
            </a:r>
            <a:r>
              <a:rPr lang="fr-FR" dirty="0" err="1"/>
              <a:t>oeuvre</a:t>
            </a:r>
            <a:r>
              <a:rPr lang="fr-FR" dirty="0"/>
              <a:t> bonne:</a:t>
            </a:r>
          </a:p>
          <a:p>
            <a:pPr algn="l"/>
            <a:r>
              <a:rPr lang="fr-FR" dirty="0"/>
              <a:t> </a:t>
            </a:r>
            <a:r>
              <a:rPr lang="fr-FR" dirty="0" smtClean="0"/>
              <a:t>2 </a:t>
            </a:r>
            <a:r>
              <a:rPr lang="fr-FR" dirty="0"/>
              <a:t>il faut donc que </a:t>
            </a:r>
            <a:r>
              <a:rPr lang="fr-FR" b="1" dirty="0">
                <a:solidFill>
                  <a:srgbClr val="FFFF00"/>
                </a:solidFill>
              </a:rPr>
              <a:t>le surveillant </a:t>
            </a:r>
            <a:r>
              <a:rPr lang="fr-FR" dirty="0"/>
              <a:t>soit irrépréhensible, mari d’une seule femme, sobre, sage, honorable, hospitalier,</a:t>
            </a:r>
          </a:p>
          <a:p>
            <a:pPr algn="l"/>
            <a:r>
              <a:rPr lang="fr-FR" dirty="0"/>
              <a:t> </a:t>
            </a:r>
            <a:r>
              <a:rPr lang="fr-FR" dirty="0" smtClean="0"/>
              <a:t>3 </a:t>
            </a:r>
            <a:r>
              <a:rPr lang="fr-FR" dirty="0"/>
              <a:t>propre à enseigner, non adonné au vin, non batteur, mais doux, non querelleur, n’aimant pas l’argent,</a:t>
            </a:r>
          </a:p>
          <a:p>
            <a:pPr algn="l"/>
            <a:r>
              <a:rPr lang="fr-FR" dirty="0"/>
              <a:t> </a:t>
            </a:r>
            <a:r>
              <a:rPr lang="fr-FR" dirty="0" smtClean="0"/>
              <a:t>4 </a:t>
            </a:r>
            <a:r>
              <a:rPr lang="fr-FR" dirty="0"/>
              <a:t>conduisant bien sa propre maison, tenant ses enfants soumis en toute gravité.</a:t>
            </a:r>
          </a:p>
          <a:p>
            <a:pPr algn="l"/>
            <a:r>
              <a:rPr lang="fr-FR" dirty="0"/>
              <a:t> 5 Mais si quelqu’un ne sait pas conduire sa propre maison, comment prendra-t-il soin de l’assemblée de Dieu</a:t>
            </a:r>
            <a:r>
              <a:rPr lang="fr-FR" dirty="0" smtClean="0"/>
              <a:t>?</a:t>
            </a:r>
            <a:endParaRPr lang="fr-FR" dirty="0"/>
          </a:p>
          <a:p>
            <a:pPr algn="l"/>
            <a:r>
              <a:rPr lang="fr-FR" dirty="0"/>
              <a:t> </a:t>
            </a:r>
            <a:r>
              <a:rPr lang="fr-FR" dirty="0" smtClean="0"/>
              <a:t>6 </a:t>
            </a:r>
            <a:r>
              <a:rPr lang="fr-FR" dirty="0"/>
              <a:t>Qu’il ne soit pas nouvellement converti, de peur qu’étant enflé d’orgueil, il ne tombe dans la faute du diable.</a:t>
            </a:r>
          </a:p>
          <a:p>
            <a:pPr algn="l"/>
            <a:r>
              <a:rPr lang="fr-FR" dirty="0"/>
              <a:t> </a:t>
            </a:r>
            <a:r>
              <a:rPr lang="fr-FR" dirty="0" smtClean="0"/>
              <a:t>7 </a:t>
            </a:r>
            <a:r>
              <a:rPr lang="fr-FR" dirty="0"/>
              <a:t>Or il faut aussi qu’il ait un bon témoignage de ceux de dehors, afin qu’il ne tombe pas dans l’opprobre et dans le piège du diable.</a:t>
            </a:r>
          </a:p>
        </p:txBody>
      </p:sp>
    </p:spTree>
    <p:extLst>
      <p:ext uri="{BB962C8B-B14F-4D97-AF65-F5344CB8AC3E}">
        <p14:creationId xmlns:p14="http://schemas.microsoft.com/office/powerpoint/2010/main" val="138486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3340" y="232447"/>
            <a:ext cx="7886917" cy="832714"/>
          </a:xfrm>
        </p:spPr>
        <p:txBody>
          <a:bodyPr/>
          <a:lstStyle/>
          <a:p>
            <a:r>
              <a:rPr lang="fr-FR" dirty="0" smtClean="0"/>
              <a:t>Encore des conditions ?</a:t>
            </a:r>
            <a:endParaRPr lang="fr-FR" dirty="0"/>
          </a:p>
        </p:txBody>
      </p:sp>
      <p:sp>
        <p:nvSpPr>
          <p:cNvPr id="3" name="Sous-titre 2"/>
          <p:cNvSpPr>
            <a:spLocks noGrp="1"/>
          </p:cNvSpPr>
          <p:nvPr>
            <p:ph type="subTitle" idx="1"/>
          </p:nvPr>
        </p:nvSpPr>
        <p:spPr>
          <a:xfrm>
            <a:off x="704850" y="1204452"/>
            <a:ext cx="8119602" cy="5309419"/>
          </a:xfrm>
        </p:spPr>
        <p:txBody>
          <a:bodyPr>
            <a:normAutofit lnSpcReduction="10000"/>
          </a:bodyPr>
          <a:lstStyle/>
          <a:p>
            <a:pPr algn="l"/>
            <a:r>
              <a:rPr lang="fr-FR" dirty="0"/>
              <a:t> </a:t>
            </a:r>
            <a:r>
              <a:rPr lang="fr-FR" dirty="0" smtClean="0"/>
              <a:t>Tt 1.5: </a:t>
            </a:r>
            <a:r>
              <a:rPr lang="fr-FR" dirty="0"/>
              <a:t>Je t’ai laissé en Crète dans ce but, que tu mettes en bon ordre les choses qui restent à régler, et que, dans chaque ville, </a:t>
            </a:r>
            <a:r>
              <a:rPr lang="fr-FR" b="1" dirty="0">
                <a:solidFill>
                  <a:srgbClr val="FFFF00"/>
                </a:solidFill>
              </a:rPr>
              <a:t>tu établisses des anciens </a:t>
            </a:r>
            <a:r>
              <a:rPr lang="fr-FR" dirty="0"/>
              <a:t>suivant que moi je t’ai ordonné:</a:t>
            </a:r>
          </a:p>
          <a:p>
            <a:pPr algn="l"/>
            <a:r>
              <a:rPr lang="fr-FR" dirty="0"/>
              <a:t> </a:t>
            </a:r>
            <a:r>
              <a:rPr lang="fr-FR" dirty="0" smtClean="0"/>
              <a:t>6 Si </a:t>
            </a:r>
            <a:r>
              <a:rPr lang="fr-FR" dirty="0"/>
              <a:t>quelqu’un est irréprochable, mari d’une seule femme, ayant des enfants fidèles, qui ne soient pas accusés de dissipation, ou insubordonnés.</a:t>
            </a:r>
          </a:p>
          <a:p>
            <a:pPr algn="l"/>
            <a:r>
              <a:rPr lang="fr-FR" dirty="0"/>
              <a:t> </a:t>
            </a:r>
            <a:r>
              <a:rPr lang="fr-FR" dirty="0" smtClean="0"/>
              <a:t>7 </a:t>
            </a:r>
            <a:r>
              <a:rPr lang="fr-FR" dirty="0"/>
              <a:t>Car il faut que </a:t>
            </a:r>
            <a:r>
              <a:rPr lang="fr-FR" b="1" dirty="0">
                <a:solidFill>
                  <a:srgbClr val="FFFF00"/>
                </a:solidFill>
              </a:rPr>
              <a:t>le surveillant </a:t>
            </a:r>
            <a:r>
              <a:rPr lang="fr-FR" dirty="0"/>
              <a:t>soit irréprochable comme administrateur de Dieu, non adonné à son sens, non colère, non adonné au vin, non batteur, non avide d’un gain honteux</a:t>
            </a:r>
            <a:r>
              <a:rPr lang="fr-FR" dirty="0" smtClean="0"/>
              <a:t>, 8 </a:t>
            </a:r>
            <a:r>
              <a:rPr lang="fr-FR" dirty="0"/>
              <a:t>mais hospitalier, aimant le bien, sage, juste, pieux, continent</a:t>
            </a:r>
            <a:r>
              <a:rPr lang="fr-FR" dirty="0" smtClean="0"/>
              <a:t>, </a:t>
            </a:r>
            <a:r>
              <a:rPr lang="fr-FR" dirty="0" smtClean="0">
                <a:solidFill>
                  <a:srgbClr val="10FF0E"/>
                </a:solidFill>
              </a:rPr>
              <a:t>9 </a:t>
            </a:r>
            <a:r>
              <a:rPr lang="fr-FR" dirty="0">
                <a:solidFill>
                  <a:srgbClr val="10FF0E"/>
                </a:solidFill>
              </a:rPr>
              <a:t>tenant ferme la fidèle parole selon la doctrine, afin qu’il soit capable, tant d’exhorter par un sain enseignement, que de réfuter les contredisants.</a:t>
            </a:r>
          </a:p>
        </p:txBody>
      </p:sp>
    </p:spTree>
    <p:extLst>
      <p:ext uri="{BB962C8B-B14F-4D97-AF65-F5344CB8AC3E}">
        <p14:creationId xmlns:p14="http://schemas.microsoft.com/office/powerpoint/2010/main" val="24138946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0458" y="208239"/>
            <a:ext cx="6777318" cy="1731982"/>
          </a:xfrm>
        </p:spPr>
        <p:txBody>
          <a:bodyPr/>
          <a:lstStyle/>
          <a:p>
            <a:r>
              <a:rPr lang="fr-FR" dirty="0" smtClean="0"/>
              <a:t>La barre est trop haute !</a:t>
            </a:r>
            <a:endParaRPr lang="fr-FR" dirty="0"/>
          </a:p>
        </p:txBody>
      </p:sp>
      <p:sp>
        <p:nvSpPr>
          <p:cNvPr id="3" name="Sous-titre 2"/>
          <p:cNvSpPr>
            <a:spLocks noGrp="1"/>
          </p:cNvSpPr>
          <p:nvPr>
            <p:ph type="subTitle" idx="1"/>
          </p:nvPr>
        </p:nvSpPr>
        <p:spPr>
          <a:xfrm>
            <a:off x="1049894" y="2075706"/>
            <a:ext cx="7671118" cy="2634272"/>
          </a:xfrm>
        </p:spPr>
        <p:txBody>
          <a:bodyPr/>
          <a:lstStyle/>
          <a:p>
            <a:pPr algn="l"/>
            <a:r>
              <a:rPr lang="fr-FR" dirty="0" smtClean="0"/>
              <a:t>C’est le sentiment premier: </a:t>
            </a:r>
            <a:r>
              <a:rPr lang="fr-FR" b="1" dirty="0" smtClean="0">
                <a:solidFill>
                  <a:srgbClr val="FFFF00"/>
                </a:solidFill>
              </a:rPr>
              <a:t>Etre irréprochable …</a:t>
            </a:r>
          </a:p>
          <a:p>
            <a:pPr algn="l"/>
            <a:r>
              <a:rPr lang="fr-FR" dirty="0" smtClean="0"/>
              <a:t>C’est ce qui, de génération en génération, se dit:</a:t>
            </a:r>
          </a:p>
          <a:p>
            <a:pPr algn="l"/>
            <a:r>
              <a:rPr lang="fr-FR" dirty="0" smtClean="0"/>
              <a:t>	• « Dieu </a:t>
            </a:r>
            <a:r>
              <a:rPr lang="fr-FR" dirty="0"/>
              <a:t>ne demande </a:t>
            </a:r>
            <a:r>
              <a:rPr lang="fr-FR" dirty="0" smtClean="0"/>
              <a:t>jamais l’impossible mais, pour les anciens, Dieu place la barre très très haut »</a:t>
            </a:r>
          </a:p>
          <a:p>
            <a:pPr algn="l"/>
            <a:r>
              <a:rPr lang="fr-FR" dirty="0" smtClean="0"/>
              <a:t>	• « Qui oserait dire, ou même seulement penser, qu’il est irréprochable? » </a:t>
            </a:r>
            <a:endParaRPr lang="fr-FR" dirty="0"/>
          </a:p>
        </p:txBody>
      </p:sp>
      <p:sp>
        <p:nvSpPr>
          <p:cNvPr id="4" name="Sous-titre 2"/>
          <p:cNvSpPr txBox="1">
            <a:spLocks/>
          </p:cNvSpPr>
          <p:nvPr/>
        </p:nvSpPr>
        <p:spPr>
          <a:xfrm>
            <a:off x="1049894" y="4629957"/>
            <a:ext cx="7774558" cy="959631"/>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fr-FR" dirty="0" smtClean="0">
                <a:solidFill>
                  <a:srgbClr val="FF0000"/>
                </a:solidFill>
              </a:rPr>
              <a:t>De plus Dieu ne demande pas aux anciens de le </a:t>
            </a:r>
            <a:r>
              <a:rPr lang="fr-FR" b="1" dirty="0" smtClean="0">
                <a:solidFill>
                  <a:srgbClr val="FF0000"/>
                </a:solidFill>
              </a:rPr>
              <a:t>penser</a:t>
            </a:r>
            <a:r>
              <a:rPr lang="fr-FR" dirty="0" smtClean="0">
                <a:solidFill>
                  <a:srgbClr val="FF0000"/>
                </a:solidFill>
              </a:rPr>
              <a:t> ni de le </a:t>
            </a:r>
            <a:r>
              <a:rPr lang="fr-FR" b="1" dirty="0" smtClean="0">
                <a:solidFill>
                  <a:srgbClr val="FF0000"/>
                </a:solidFill>
              </a:rPr>
              <a:t>dire</a:t>
            </a:r>
            <a:r>
              <a:rPr lang="fr-FR" dirty="0" smtClean="0">
                <a:solidFill>
                  <a:srgbClr val="FF0000"/>
                </a:solidFill>
              </a:rPr>
              <a:t>, mais il leur demande de </a:t>
            </a:r>
            <a:r>
              <a:rPr lang="fr-FR" b="1" dirty="0" smtClean="0">
                <a:solidFill>
                  <a:srgbClr val="FF0000"/>
                </a:solidFill>
              </a:rPr>
              <a:t>l’être</a:t>
            </a:r>
            <a:r>
              <a:rPr lang="fr-FR" dirty="0" smtClean="0">
                <a:solidFill>
                  <a:srgbClr val="FF0000"/>
                </a:solidFill>
              </a:rPr>
              <a:t>!</a:t>
            </a:r>
            <a:endParaRPr lang="fr-FR" dirty="0">
              <a:solidFill>
                <a:srgbClr val="FF0000"/>
              </a:solidFill>
            </a:endParaRPr>
          </a:p>
        </p:txBody>
      </p:sp>
      <p:sp>
        <p:nvSpPr>
          <p:cNvPr id="5" name="Sous-titre 2"/>
          <p:cNvSpPr txBox="1">
            <a:spLocks/>
          </p:cNvSpPr>
          <p:nvPr/>
        </p:nvSpPr>
        <p:spPr>
          <a:xfrm>
            <a:off x="1049894" y="6006331"/>
            <a:ext cx="7821562" cy="75435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endParaRPr lang="fr-FR" dirty="0"/>
          </a:p>
        </p:txBody>
      </p:sp>
      <p:sp>
        <p:nvSpPr>
          <p:cNvPr id="6" name="ZoneTexte 5"/>
          <p:cNvSpPr txBox="1"/>
          <p:nvPr/>
        </p:nvSpPr>
        <p:spPr>
          <a:xfrm>
            <a:off x="1049894" y="5676133"/>
            <a:ext cx="6977882" cy="830997"/>
          </a:xfrm>
          <a:prstGeom prst="rect">
            <a:avLst/>
          </a:prstGeom>
          <a:noFill/>
        </p:spPr>
        <p:txBody>
          <a:bodyPr wrap="square" rtlCol="0">
            <a:spAutoFit/>
          </a:bodyPr>
          <a:lstStyle/>
          <a:p>
            <a:r>
              <a:rPr lang="fr-FR" sz="2400" dirty="0">
                <a:solidFill>
                  <a:srgbClr val="FFFF00"/>
                </a:solidFill>
              </a:rPr>
              <a:t>L</a:t>
            </a:r>
            <a:r>
              <a:rPr lang="fr-FR" sz="2400" dirty="0" smtClean="0">
                <a:solidFill>
                  <a:srgbClr val="FFFF00"/>
                </a:solidFill>
              </a:rPr>
              <a:t>a vieille nature </a:t>
            </a:r>
            <a:r>
              <a:rPr lang="fr-FR" sz="2400" dirty="0" smtClean="0"/>
              <a:t>m’amène à renoncer sans essayer</a:t>
            </a:r>
          </a:p>
          <a:p>
            <a:r>
              <a:rPr lang="fr-FR" sz="2400" dirty="0" smtClean="0">
                <a:solidFill>
                  <a:srgbClr val="FFFF00"/>
                </a:solidFill>
              </a:rPr>
              <a:t>La foi </a:t>
            </a:r>
            <a:r>
              <a:rPr lang="fr-FR" sz="2400" dirty="0" smtClean="0">
                <a:solidFill>
                  <a:srgbClr val="F9FFF3"/>
                </a:solidFill>
              </a:rPr>
              <a:t>m’amène </a:t>
            </a:r>
            <a:r>
              <a:rPr lang="fr-FR" sz="2400" dirty="0" smtClean="0"/>
              <a:t>à essayer sans renoncer</a:t>
            </a:r>
            <a:endParaRPr lang="fr-FR" sz="2400" dirty="0"/>
          </a:p>
        </p:txBody>
      </p:sp>
    </p:spTree>
    <p:extLst>
      <p:ext uri="{BB962C8B-B14F-4D97-AF65-F5344CB8AC3E}">
        <p14:creationId xmlns:p14="http://schemas.microsoft.com/office/powerpoint/2010/main" val="1707809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71278" y="-218601"/>
            <a:ext cx="6777318" cy="1731982"/>
          </a:xfrm>
        </p:spPr>
        <p:txBody>
          <a:bodyPr/>
          <a:lstStyle/>
          <a:p>
            <a:pPr>
              <a:lnSpc>
                <a:spcPct val="80000"/>
              </a:lnSpc>
            </a:pPr>
            <a:r>
              <a:rPr lang="fr-FR" dirty="0" smtClean="0"/>
              <a:t>Des serviteurs « haut de gamme » !</a:t>
            </a:r>
            <a:endParaRPr lang="fr-FR" dirty="0"/>
          </a:p>
        </p:txBody>
      </p:sp>
      <p:sp>
        <p:nvSpPr>
          <p:cNvPr id="3" name="Sous-titre 2"/>
          <p:cNvSpPr>
            <a:spLocks noGrp="1"/>
          </p:cNvSpPr>
          <p:nvPr>
            <p:ph type="subTitle" idx="1"/>
          </p:nvPr>
        </p:nvSpPr>
        <p:spPr>
          <a:xfrm>
            <a:off x="1049893" y="1413269"/>
            <a:ext cx="8006921" cy="4374438"/>
          </a:xfrm>
        </p:spPr>
        <p:txBody>
          <a:bodyPr>
            <a:normAutofit fontScale="92500" lnSpcReduction="20000"/>
          </a:bodyPr>
          <a:lstStyle/>
          <a:p>
            <a:pPr algn="l"/>
            <a:r>
              <a:rPr lang="fr-FR" dirty="0" smtClean="0"/>
              <a:t>Les caractères concernant les diacres = serviteurs  (27 emplois pour les hommes 1 emploi pour une femme en </a:t>
            </a:r>
            <a:r>
              <a:rPr lang="fr-FR" dirty="0" err="1" smtClean="0"/>
              <a:t>Rm</a:t>
            </a:r>
            <a:r>
              <a:rPr lang="fr-FR" dirty="0" smtClean="0"/>
              <a:t> 16.1) sont aussi exigeants que ceux demandés aux anciens !</a:t>
            </a:r>
          </a:p>
          <a:p>
            <a:pPr algn="l"/>
            <a:r>
              <a:rPr lang="fr-FR" dirty="0"/>
              <a:t>	</a:t>
            </a:r>
            <a:r>
              <a:rPr lang="fr-FR" b="1" dirty="0" smtClean="0">
                <a:solidFill>
                  <a:srgbClr val="FFFF00"/>
                </a:solidFill>
              </a:rPr>
              <a:t>• </a:t>
            </a:r>
            <a:r>
              <a:rPr lang="fr-FR" b="1" dirty="0" err="1" smtClean="0">
                <a:solidFill>
                  <a:srgbClr val="FFFF00"/>
                </a:solidFill>
              </a:rPr>
              <a:t>Ac</a:t>
            </a:r>
            <a:r>
              <a:rPr lang="fr-FR" b="1" dirty="0" smtClean="0">
                <a:solidFill>
                  <a:srgbClr val="FFFF00"/>
                </a:solidFill>
              </a:rPr>
              <a:t> 6. 1-6</a:t>
            </a:r>
          </a:p>
          <a:p>
            <a:pPr algn="l"/>
            <a:r>
              <a:rPr lang="fr-FR" dirty="0" smtClean="0"/>
              <a:t>C’est la communauté qui, sur la demande des apôtres, « jette les yeux » sur des hommes</a:t>
            </a:r>
          </a:p>
          <a:p>
            <a:pPr algn="l">
              <a:lnSpc>
                <a:spcPct val="90000"/>
              </a:lnSpc>
            </a:pPr>
            <a:r>
              <a:rPr lang="fr-FR" dirty="0"/>
              <a:t>	</a:t>
            </a:r>
            <a:r>
              <a:rPr lang="fr-FR" dirty="0" smtClean="0"/>
              <a:t>	- ayant un bon témoignage</a:t>
            </a:r>
          </a:p>
          <a:p>
            <a:pPr algn="l">
              <a:lnSpc>
                <a:spcPct val="90000"/>
              </a:lnSpc>
            </a:pPr>
            <a:r>
              <a:rPr lang="fr-FR" dirty="0"/>
              <a:t>	</a:t>
            </a:r>
            <a:r>
              <a:rPr lang="fr-FR" dirty="0" smtClean="0"/>
              <a:t>	- pleins de l’Esprit saint</a:t>
            </a:r>
          </a:p>
          <a:p>
            <a:pPr algn="l">
              <a:lnSpc>
                <a:spcPct val="90000"/>
              </a:lnSpc>
            </a:pPr>
            <a:r>
              <a:rPr lang="fr-FR" dirty="0"/>
              <a:t>	</a:t>
            </a:r>
            <a:r>
              <a:rPr lang="fr-FR" dirty="0" smtClean="0"/>
              <a:t>	- pleins de sagesse</a:t>
            </a:r>
          </a:p>
          <a:p>
            <a:pPr algn="l"/>
            <a:r>
              <a:rPr lang="fr-FR" dirty="0" smtClean="0"/>
              <a:t>• C’est la communauté qui les désigne</a:t>
            </a:r>
          </a:p>
          <a:p>
            <a:pPr algn="l"/>
            <a:r>
              <a:rPr lang="fr-FR" dirty="0" smtClean="0"/>
              <a:t>• Ce sont les apôtres qui prient puis qui approuvent et s’identifient à leur service (imposition des mains)</a:t>
            </a:r>
          </a:p>
          <a:p>
            <a:pPr algn="l"/>
            <a:r>
              <a:rPr lang="fr-FR" dirty="0"/>
              <a:t>	</a:t>
            </a:r>
            <a:r>
              <a:rPr lang="fr-FR" b="1" dirty="0" smtClean="0">
                <a:solidFill>
                  <a:srgbClr val="FFFF00"/>
                </a:solidFill>
              </a:rPr>
              <a:t>• 1 Tm 3.8-10 </a:t>
            </a:r>
            <a:r>
              <a:rPr lang="fr-FR" dirty="0" smtClean="0"/>
              <a:t>Mêmes caractères que les anciens …</a:t>
            </a:r>
            <a:endParaRPr lang="fr-FR" dirty="0"/>
          </a:p>
        </p:txBody>
      </p:sp>
      <p:sp>
        <p:nvSpPr>
          <p:cNvPr id="4" name="Sous-titre 2"/>
          <p:cNvSpPr txBox="1">
            <a:spLocks/>
          </p:cNvSpPr>
          <p:nvPr/>
        </p:nvSpPr>
        <p:spPr>
          <a:xfrm>
            <a:off x="364355" y="5569076"/>
            <a:ext cx="8376816" cy="1070293"/>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nSpc>
                <a:spcPct val="80000"/>
              </a:lnSpc>
            </a:pPr>
            <a:r>
              <a:rPr lang="fr-FR" b="1" dirty="0" smtClean="0">
                <a:solidFill>
                  <a:srgbClr val="FF0000"/>
                </a:solidFill>
              </a:rPr>
              <a:t>Les diacres apparaissent comme des aides reconnues pour aider les anciens et l’assemblée dans certaines tâches.</a:t>
            </a:r>
          </a:p>
          <a:p>
            <a:pPr>
              <a:lnSpc>
                <a:spcPct val="80000"/>
              </a:lnSpc>
            </a:pPr>
            <a:r>
              <a:rPr lang="fr-FR" b="1" dirty="0" smtClean="0">
                <a:solidFill>
                  <a:srgbClr val="FF0000"/>
                </a:solidFill>
              </a:rPr>
              <a:t>Cela peut être aussi une préparation à la charge d’ancien </a:t>
            </a:r>
            <a:endParaRPr lang="fr-FR" b="1" dirty="0">
              <a:solidFill>
                <a:srgbClr val="FF0000"/>
              </a:solidFill>
            </a:endParaRPr>
          </a:p>
        </p:txBody>
      </p:sp>
      <p:sp>
        <p:nvSpPr>
          <p:cNvPr id="5" name="Sous-titre 2"/>
          <p:cNvSpPr txBox="1">
            <a:spLocks/>
          </p:cNvSpPr>
          <p:nvPr/>
        </p:nvSpPr>
        <p:spPr>
          <a:xfrm>
            <a:off x="1049894" y="6006331"/>
            <a:ext cx="7821562" cy="75435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endParaRPr lang="fr-FR" dirty="0"/>
          </a:p>
        </p:txBody>
      </p:sp>
    </p:spTree>
    <p:extLst>
      <p:ext uri="{BB962C8B-B14F-4D97-AF65-F5344CB8AC3E}">
        <p14:creationId xmlns:p14="http://schemas.microsoft.com/office/powerpoint/2010/main" val="2320971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alpha val="79000"/>
              </a:srgbClr>
            </a:gs>
            <a:gs pos="75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359" y="4847501"/>
            <a:ext cx="8698773" cy="850145"/>
          </a:xfrm>
        </p:spPr>
        <p:txBody>
          <a:bodyPr/>
          <a:lstStyle/>
          <a:p>
            <a:r>
              <a:rPr lang="fr-FR" sz="8000" dirty="0" smtClean="0">
                <a:solidFill>
                  <a:srgbClr val="FFFF00"/>
                </a:solidFill>
              </a:rPr>
              <a:t/>
            </a:r>
            <a:br>
              <a:rPr lang="fr-FR" sz="8000" dirty="0" smtClean="0">
                <a:solidFill>
                  <a:srgbClr val="FFFF00"/>
                </a:solidFill>
              </a:rPr>
            </a:br>
            <a:r>
              <a:rPr lang="fr-FR" sz="8000" dirty="0">
                <a:solidFill>
                  <a:srgbClr val="FFFF00"/>
                </a:solidFill>
              </a:rPr>
              <a:t/>
            </a:r>
            <a:br>
              <a:rPr lang="fr-FR" sz="8000" dirty="0">
                <a:solidFill>
                  <a:srgbClr val="FFFF00"/>
                </a:solidFill>
              </a:rPr>
            </a:br>
            <a:r>
              <a:rPr lang="fr-FR" sz="8000" dirty="0" smtClean="0">
                <a:solidFill>
                  <a:srgbClr val="FFFF00"/>
                </a:solidFill>
              </a:rPr>
              <a:t>3</a:t>
            </a:r>
            <a:br>
              <a:rPr lang="fr-FR" sz="8000" dirty="0" smtClean="0">
                <a:solidFill>
                  <a:srgbClr val="FFFF00"/>
                </a:solidFill>
              </a:rPr>
            </a:br>
            <a:r>
              <a:rPr lang="fr-FR" sz="8000" dirty="0" smtClean="0">
                <a:solidFill>
                  <a:srgbClr val="FFFF00"/>
                </a:solidFill>
              </a:rPr>
              <a:t>Les caractères chrétiens </a:t>
            </a:r>
            <a:br>
              <a:rPr lang="fr-FR" sz="8000" dirty="0" smtClean="0">
                <a:solidFill>
                  <a:srgbClr val="FFFF00"/>
                </a:solidFill>
              </a:rPr>
            </a:br>
            <a:r>
              <a:rPr lang="fr-FR" sz="8000" dirty="0" smtClean="0">
                <a:solidFill>
                  <a:srgbClr val="FFFF00"/>
                </a:solidFill>
              </a:rPr>
              <a:t>des anciens</a:t>
            </a:r>
            <a:endParaRPr lang="fr-FR" sz="8000" dirty="0">
              <a:solidFill>
                <a:srgbClr val="FFFF00"/>
              </a:solidFill>
            </a:endParaRPr>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24</a:t>
            </a:r>
            <a:endParaRPr lang="fr-FR" dirty="0">
              <a:solidFill>
                <a:srgbClr val="000090"/>
              </a:solidFill>
            </a:endParaRPr>
          </a:p>
        </p:txBody>
      </p:sp>
    </p:spTree>
    <p:extLst>
      <p:ext uri="{BB962C8B-B14F-4D97-AF65-F5344CB8AC3E}">
        <p14:creationId xmlns:p14="http://schemas.microsoft.com/office/powerpoint/2010/main" val="270636315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23874" y="2023307"/>
            <a:ext cx="8554811" cy="1731982"/>
          </a:xfrm>
        </p:spPr>
        <p:txBody>
          <a:bodyPr/>
          <a:lstStyle/>
          <a:p>
            <a:r>
              <a:rPr lang="fr-FR" sz="6000" dirty="0" smtClean="0">
                <a:solidFill>
                  <a:srgbClr val="FFFF00"/>
                </a:solidFill>
              </a:rPr>
              <a:t>Les caractères chrétiens des anciens</a:t>
            </a:r>
            <a:br>
              <a:rPr lang="fr-FR" sz="6000" dirty="0" smtClean="0">
                <a:solidFill>
                  <a:srgbClr val="FFFF00"/>
                </a:solidFill>
              </a:rPr>
            </a:br>
            <a:endParaRPr lang="fr-FR" sz="6000" dirty="0"/>
          </a:p>
        </p:txBody>
      </p:sp>
      <p:sp>
        <p:nvSpPr>
          <p:cNvPr id="5" name="Sous-titre 4"/>
          <p:cNvSpPr>
            <a:spLocks noGrp="1"/>
          </p:cNvSpPr>
          <p:nvPr>
            <p:ph type="subTitle" idx="1"/>
          </p:nvPr>
        </p:nvSpPr>
        <p:spPr>
          <a:xfrm>
            <a:off x="1002890" y="3697251"/>
            <a:ext cx="7821562" cy="1575351"/>
          </a:xfrm>
        </p:spPr>
        <p:txBody>
          <a:bodyPr/>
          <a:lstStyle/>
          <a:p>
            <a:r>
              <a:rPr lang="fr-FR" dirty="0" smtClean="0"/>
              <a:t>1) L’exemple des anciens d’Ephèse</a:t>
            </a:r>
          </a:p>
          <a:p>
            <a:r>
              <a:rPr lang="fr-FR" dirty="0" smtClean="0"/>
              <a:t>2) Les valeurs communes à tous les chrétiens</a:t>
            </a:r>
          </a:p>
          <a:p>
            <a:r>
              <a:rPr lang="fr-FR" dirty="0" smtClean="0"/>
              <a:t>3) Des caractères chrétiens non demandés aux anciens?</a:t>
            </a:r>
            <a:endParaRPr lang="fr-FR" dirty="0"/>
          </a:p>
        </p:txBody>
      </p:sp>
    </p:spTree>
    <p:extLst>
      <p:ext uri="{BB962C8B-B14F-4D97-AF65-F5344CB8AC3E}">
        <p14:creationId xmlns:p14="http://schemas.microsoft.com/office/powerpoint/2010/main" val="17360360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23874" y="2023307"/>
            <a:ext cx="8554811" cy="1731982"/>
          </a:xfrm>
        </p:spPr>
        <p:txBody>
          <a:bodyPr/>
          <a:lstStyle/>
          <a:p>
            <a:r>
              <a:rPr lang="fr-FR" sz="6000" dirty="0" smtClean="0">
                <a:solidFill>
                  <a:srgbClr val="FFFF00"/>
                </a:solidFill>
              </a:rPr>
              <a:t>Les anciens d’Ephèse</a:t>
            </a:r>
            <a:endParaRPr lang="fr-FR" sz="6000" dirty="0"/>
          </a:p>
        </p:txBody>
      </p:sp>
    </p:spTree>
    <p:extLst>
      <p:ext uri="{BB962C8B-B14F-4D97-AF65-F5344CB8AC3E}">
        <p14:creationId xmlns:p14="http://schemas.microsoft.com/office/powerpoint/2010/main" val="34788053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4345" y="832354"/>
            <a:ext cx="7994064" cy="850145"/>
          </a:xfrm>
        </p:spPr>
        <p:txBody>
          <a:bodyPr/>
          <a:lstStyle/>
          <a:p>
            <a:r>
              <a:rPr lang="fr-FR" dirty="0" smtClean="0">
                <a:solidFill>
                  <a:srgbClr val="FFFF00"/>
                </a:solidFill>
              </a:rPr>
              <a:t>Le contexte historique</a:t>
            </a:r>
            <a:br>
              <a:rPr lang="fr-FR" dirty="0" smtClean="0">
                <a:solidFill>
                  <a:srgbClr val="FFFF00"/>
                </a:solidFill>
              </a:rPr>
            </a:br>
            <a:r>
              <a:rPr lang="fr-FR" dirty="0" smtClean="0">
                <a:solidFill>
                  <a:srgbClr val="FFFF00"/>
                </a:solidFill>
              </a:rPr>
              <a:t>des lettres à Tim. et à Tite</a:t>
            </a:r>
            <a:endParaRPr lang="fr-FR" dirty="0">
              <a:solidFill>
                <a:srgbClr val="FFFF00"/>
              </a:solidFill>
            </a:endParaRPr>
          </a:p>
        </p:txBody>
      </p:sp>
      <p:sp>
        <p:nvSpPr>
          <p:cNvPr id="3" name="Sous-titre 2"/>
          <p:cNvSpPr>
            <a:spLocks noGrp="1"/>
          </p:cNvSpPr>
          <p:nvPr>
            <p:ph type="subTitle" idx="1"/>
          </p:nvPr>
        </p:nvSpPr>
        <p:spPr>
          <a:xfrm>
            <a:off x="985837" y="1839806"/>
            <a:ext cx="7891093" cy="4413869"/>
          </a:xfrm>
        </p:spPr>
        <p:txBody>
          <a:bodyPr>
            <a:normAutofit fontScale="92500" lnSpcReduction="10000"/>
          </a:bodyPr>
          <a:lstStyle/>
          <a:p>
            <a:pPr algn="l"/>
            <a:r>
              <a:rPr lang="fr-FR" dirty="0" smtClean="0"/>
              <a:t>Alors que Paul continue son voyage missionnaire vers la Macédoine il insiste (prie) pour que </a:t>
            </a:r>
            <a:r>
              <a:rPr lang="fr-FR" dirty="0" smtClean="0">
                <a:solidFill>
                  <a:srgbClr val="FFFF00"/>
                </a:solidFill>
              </a:rPr>
              <a:t>Timothée reste à Ephèse pour remettre de l’ordre dans une assemblée </a:t>
            </a:r>
            <a:r>
              <a:rPr lang="fr-FR" dirty="0" smtClean="0"/>
              <a:t>où il semble que les anciens faisaient « n’importe quoi ». </a:t>
            </a:r>
            <a:r>
              <a:rPr lang="fr-FR" dirty="0"/>
              <a:t>T</a:t>
            </a:r>
            <a:r>
              <a:rPr lang="fr-FR" dirty="0" smtClean="0"/>
              <a:t>imothée connaissait bien cette assemblée puisqu’il y avait séjourné 3 ans avec l’apôtre Paul, lors de sa constitution (</a:t>
            </a:r>
            <a:r>
              <a:rPr lang="fr-FR" dirty="0" err="1" smtClean="0"/>
              <a:t>Ac</a:t>
            </a:r>
            <a:r>
              <a:rPr lang="fr-FR" dirty="0" smtClean="0"/>
              <a:t> 19).</a:t>
            </a:r>
          </a:p>
          <a:p>
            <a:pPr algn="l"/>
            <a:r>
              <a:rPr lang="fr-FR" dirty="0" smtClean="0"/>
              <a:t>Paul, présent corporellement pendant cette longue période, avait , de façon certaine, mis en place des anciens, comme à </a:t>
            </a:r>
            <a:r>
              <a:rPr lang="fr-FR" dirty="0" err="1" smtClean="0"/>
              <a:t>Derbe</a:t>
            </a:r>
            <a:r>
              <a:rPr lang="fr-FR" dirty="0" smtClean="0"/>
              <a:t> ou à </a:t>
            </a:r>
            <a:r>
              <a:rPr lang="fr-FR" dirty="0" err="1" smtClean="0"/>
              <a:t>Lystre</a:t>
            </a:r>
            <a:r>
              <a:rPr lang="fr-FR" dirty="0" smtClean="0"/>
              <a:t> (</a:t>
            </a:r>
            <a:r>
              <a:rPr lang="fr-FR" dirty="0" err="1" smtClean="0"/>
              <a:t>Ac</a:t>
            </a:r>
            <a:r>
              <a:rPr lang="fr-FR" dirty="0" smtClean="0"/>
              <a:t> 14.23; Cf. 1 Tm 4.14) puisque, sans autre précision, il convoque « les anciens de l’assemblée d’Ephèse » lors de son retour vers Jérusalem; Timothée est présent lors de cette rencontre de Milet. (</a:t>
            </a:r>
            <a:r>
              <a:rPr lang="fr-FR" dirty="0" err="1" smtClean="0"/>
              <a:t>Cf</a:t>
            </a:r>
            <a:r>
              <a:rPr lang="fr-FR" dirty="0" smtClean="0"/>
              <a:t> </a:t>
            </a:r>
            <a:r>
              <a:rPr lang="fr-FR" dirty="0" err="1" smtClean="0"/>
              <a:t>Ac</a:t>
            </a:r>
            <a:r>
              <a:rPr lang="fr-FR" dirty="0" smtClean="0"/>
              <a:t> 20.4) Ils sont nombreux: « il pria avec </a:t>
            </a:r>
            <a:r>
              <a:rPr lang="fr-FR" dirty="0" smtClean="0">
                <a:solidFill>
                  <a:srgbClr val="FFFF00"/>
                </a:solidFill>
              </a:rPr>
              <a:t>eux tous</a:t>
            </a:r>
            <a:r>
              <a:rPr lang="fr-FR" dirty="0" smtClean="0"/>
              <a:t> » (20.36)</a:t>
            </a:r>
            <a:endParaRPr lang="fr-FR" dirty="0"/>
          </a:p>
        </p:txBody>
      </p:sp>
      <p:sp>
        <p:nvSpPr>
          <p:cNvPr id="4" name="ZoneTexte 3"/>
          <p:cNvSpPr txBox="1"/>
          <p:nvPr/>
        </p:nvSpPr>
        <p:spPr>
          <a:xfrm>
            <a:off x="335450" y="6085397"/>
            <a:ext cx="8682959" cy="461665"/>
          </a:xfrm>
          <a:prstGeom prst="rect">
            <a:avLst/>
          </a:prstGeom>
          <a:solidFill>
            <a:srgbClr val="FFFF00"/>
          </a:solidFill>
        </p:spPr>
        <p:txBody>
          <a:bodyPr wrap="square" rtlCol="0">
            <a:spAutoFit/>
          </a:bodyPr>
          <a:lstStyle/>
          <a:p>
            <a:pPr algn="ctr"/>
            <a:r>
              <a:rPr lang="fr-FR" sz="2400" b="1" dirty="0" smtClean="0">
                <a:solidFill>
                  <a:srgbClr val="FF0000"/>
                </a:solidFill>
              </a:rPr>
              <a:t>Les anciens d’Ephèse savaient qu’ils étaient les anciens </a:t>
            </a:r>
            <a:r>
              <a:rPr lang="fr-FR" sz="2400" dirty="0" smtClean="0">
                <a:solidFill>
                  <a:srgbClr val="FF0000"/>
                </a:solidFill>
              </a:rPr>
              <a:t>!</a:t>
            </a:r>
            <a:endParaRPr lang="fr-FR" sz="2400" dirty="0">
              <a:solidFill>
                <a:srgbClr val="FF0000"/>
              </a:solidFill>
            </a:endParaRPr>
          </a:p>
        </p:txBody>
      </p:sp>
    </p:spTree>
    <p:extLst>
      <p:ext uri="{BB962C8B-B14F-4D97-AF65-F5344CB8AC3E}">
        <p14:creationId xmlns:p14="http://schemas.microsoft.com/office/powerpoint/2010/main" val="444531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8490" y="205784"/>
            <a:ext cx="7756263" cy="1054250"/>
          </a:xfrm>
        </p:spPr>
        <p:txBody>
          <a:bodyPr/>
          <a:lstStyle/>
          <a:p>
            <a:r>
              <a:rPr lang="fr-FR" dirty="0" smtClean="0"/>
              <a:t>L’Assemblée</a:t>
            </a:r>
            <a:endParaRPr lang="fr-FR" dirty="0"/>
          </a:p>
        </p:txBody>
      </p:sp>
      <p:pic>
        <p:nvPicPr>
          <p:cNvPr id="4" name="Imag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84975"/>
            <a:ext cx="9223377" cy="5273025"/>
          </a:xfrm>
          <a:prstGeom prst="rect">
            <a:avLst/>
          </a:prstGeom>
        </p:spPr>
      </p:pic>
    </p:spTree>
    <p:extLst>
      <p:ext uri="{BB962C8B-B14F-4D97-AF65-F5344CB8AC3E}">
        <p14:creationId xmlns:p14="http://schemas.microsoft.com/office/powerpoint/2010/main" val="6419531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4345" y="926695"/>
            <a:ext cx="7779423" cy="850145"/>
          </a:xfrm>
        </p:spPr>
        <p:txBody>
          <a:bodyPr/>
          <a:lstStyle/>
          <a:p>
            <a:r>
              <a:rPr lang="fr-FR" dirty="0" smtClean="0">
                <a:solidFill>
                  <a:srgbClr val="FFFF00"/>
                </a:solidFill>
              </a:rPr>
              <a:t>Les anciens de l’assemblée d’Ephèse </a:t>
            </a:r>
            <a:endParaRPr lang="fr-FR" dirty="0">
              <a:solidFill>
                <a:srgbClr val="FFFF00"/>
              </a:solidFill>
            </a:endParaRPr>
          </a:p>
        </p:txBody>
      </p:sp>
      <p:sp>
        <p:nvSpPr>
          <p:cNvPr id="3" name="Sous-titre 2"/>
          <p:cNvSpPr>
            <a:spLocks noGrp="1"/>
          </p:cNvSpPr>
          <p:nvPr>
            <p:ph type="subTitle" idx="1"/>
          </p:nvPr>
        </p:nvSpPr>
        <p:spPr>
          <a:xfrm>
            <a:off x="985837" y="2148113"/>
            <a:ext cx="7891093" cy="4413869"/>
          </a:xfrm>
        </p:spPr>
        <p:txBody>
          <a:bodyPr>
            <a:normAutofit fontScale="92500" lnSpcReduction="10000"/>
          </a:bodyPr>
          <a:lstStyle/>
          <a:p>
            <a:pPr algn="l"/>
            <a:r>
              <a:rPr lang="fr-FR" dirty="0" smtClean="0"/>
              <a:t>Ils sont connus et identifiés puisqu’on peut les appeler et, quand ils sont appelés, ils viennent. (</a:t>
            </a:r>
            <a:r>
              <a:rPr lang="fr-FR" dirty="0" err="1" smtClean="0"/>
              <a:t>Cf</a:t>
            </a:r>
            <a:r>
              <a:rPr lang="fr-FR" dirty="0" smtClean="0"/>
              <a:t> Ex 3.16)</a:t>
            </a:r>
          </a:p>
          <a:p>
            <a:pPr algn="l"/>
            <a:r>
              <a:rPr lang="fr-FR" dirty="0" smtClean="0"/>
              <a:t>Paul ne dit pas que c’est lui qui les avait établis/nommés/désignés (</a:t>
            </a:r>
            <a:r>
              <a:rPr lang="fr-FR" dirty="0" err="1" smtClean="0"/>
              <a:t>Ac</a:t>
            </a:r>
            <a:r>
              <a:rPr lang="fr-FR" dirty="0" smtClean="0"/>
              <a:t> 14.23) mais il en donne toute la paternité à l’Esprit Saint. (</a:t>
            </a:r>
            <a:r>
              <a:rPr lang="fr-FR" dirty="0" err="1" smtClean="0"/>
              <a:t>Ac</a:t>
            </a:r>
            <a:r>
              <a:rPr lang="fr-FR" dirty="0" smtClean="0"/>
              <a:t> 20.28)</a:t>
            </a:r>
          </a:p>
          <a:p>
            <a:pPr algn="l"/>
            <a:r>
              <a:rPr lang="fr-FR" dirty="0" smtClean="0"/>
              <a:t>Deux grandes fonctions sont alors rappelées:</a:t>
            </a:r>
          </a:p>
          <a:p>
            <a:pPr algn="l"/>
            <a:r>
              <a:rPr lang="fr-FR" dirty="0"/>
              <a:t>	</a:t>
            </a:r>
            <a:r>
              <a:rPr lang="fr-FR" dirty="0" smtClean="0"/>
              <a:t>- Ils doivent </a:t>
            </a:r>
            <a:r>
              <a:rPr lang="fr-FR" dirty="0" smtClean="0">
                <a:solidFill>
                  <a:srgbClr val="FFFF00"/>
                </a:solidFill>
              </a:rPr>
              <a:t>PAITRE</a:t>
            </a:r>
            <a:r>
              <a:rPr lang="fr-FR" dirty="0" smtClean="0"/>
              <a:t> l’assemblée de Dieu</a:t>
            </a:r>
          </a:p>
          <a:p>
            <a:pPr algn="l"/>
            <a:r>
              <a:rPr lang="fr-FR" dirty="0"/>
              <a:t>	</a:t>
            </a:r>
            <a:r>
              <a:rPr lang="fr-FR" dirty="0" smtClean="0"/>
              <a:t>- Ils doivent </a:t>
            </a:r>
            <a:r>
              <a:rPr lang="fr-FR" dirty="0" smtClean="0">
                <a:solidFill>
                  <a:srgbClr val="FFFF00"/>
                </a:solidFill>
              </a:rPr>
              <a:t>VEILLER</a:t>
            </a:r>
            <a:r>
              <a:rPr lang="fr-FR" dirty="0" smtClean="0"/>
              <a:t> face aux dangers (loups…)</a:t>
            </a:r>
          </a:p>
          <a:p>
            <a:pPr algn="l"/>
            <a:r>
              <a:rPr lang="fr-FR" dirty="0" smtClean="0"/>
              <a:t>Quant aux qualités désirables Paul se donne en exemple:</a:t>
            </a:r>
          </a:p>
          <a:p>
            <a:pPr algn="l"/>
            <a:r>
              <a:rPr lang="fr-FR" dirty="0"/>
              <a:t>	</a:t>
            </a:r>
            <a:r>
              <a:rPr lang="fr-FR" dirty="0" smtClean="0"/>
              <a:t>- </a:t>
            </a:r>
            <a:r>
              <a:rPr lang="fr-FR" dirty="0" smtClean="0">
                <a:solidFill>
                  <a:srgbClr val="FFFF00"/>
                </a:solidFill>
              </a:rPr>
              <a:t>Dévoués, </a:t>
            </a:r>
            <a:r>
              <a:rPr lang="fr-FR" dirty="0" smtClean="0"/>
              <a:t>ayant un cœur pour l’assemblée</a:t>
            </a:r>
          </a:p>
          <a:p>
            <a:pPr algn="l"/>
            <a:r>
              <a:rPr lang="fr-FR" dirty="0"/>
              <a:t>	</a:t>
            </a:r>
            <a:r>
              <a:rPr lang="fr-FR" dirty="0" smtClean="0"/>
              <a:t>- </a:t>
            </a:r>
            <a:r>
              <a:rPr lang="fr-FR" dirty="0" smtClean="0">
                <a:solidFill>
                  <a:srgbClr val="FFFF00"/>
                </a:solidFill>
              </a:rPr>
              <a:t>Désintéressés</a:t>
            </a:r>
            <a:r>
              <a:rPr lang="fr-FR" dirty="0" smtClean="0"/>
              <a:t> (argent)</a:t>
            </a:r>
          </a:p>
          <a:p>
            <a:pPr algn="l"/>
            <a:r>
              <a:rPr lang="fr-FR" dirty="0"/>
              <a:t>	</a:t>
            </a:r>
            <a:r>
              <a:rPr lang="fr-FR" dirty="0" smtClean="0"/>
              <a:t>- </a:t>
            </a:r>
            <a:r>
              <a:rPr lang="fr-FR" dirty="0" smtClean="0">
                <a:solidFill>
                  <a:srgbClr val="FFFF00"/>
                </a:solidFill>
              </a:rPr>
              <a:t>Travailleurs</a:t>
            </a:r>
            <a:r>
              <a:rPr lang="fr-FR" dirty="0" smtClean="0"/>
              <a:t> (on ne vit pas sur le compte des autres)</a:t>
            </a:r>
            <a:endParaRPr lang="fr-FR" dirty="0"/>
          </a:p>
        </p:txBody>
      </p:sp>
    </p:spTree>
    <p:extLst>
      <p:ext uri="{BB962C8B-B14F-4D97-AF65-F5344CB8AC3E}">
        <p14:creationId xmlns:p14="http://schemas.microsoft.com/office/powerpoint/2010/main" val="33317005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4345" y="926695"/>
            <a:ext cx="7779423" cy="850145"/>
          </a:xfrm>
        </p:spPr>
        <p:txBody>
          <a:bodyPr/>
          <a:lstStyle/>
          <a:p>
            <a:r>
              <a:rPr lang="fr-FR" dirty="0" smtClean="0">
                <a:solidFill>
                  <a:srgbClr val="FFFF00"/>
                </a:solidFill>
              </a:rPr>
              <a:t>Les anciens d’Ephèse </a:t>
            </a:r>
            <a:br>
              <a:rPr lang="fr-FR" dirty="0" smtClean="0">
                <a:solidFill>
                  <a:srgbClr val="FFFF00"/>
                </a:solidFill>
              </a:rPr>
            </a:br>
            <a:r>
              <a:rPr lang="fr-FR" dirty="0" smtClean="0">
                <a:solidFill>
                  <a:srgbClr val="FFFF00"/>
                </a:solidFill>
              </a:rPr>
              <a:t>sur 40 années …</a:t>
            </a:r>
            <a:endParaRPr lang="fr-FR" dirty="0">
              <a:solidFill>
                <a:srgbClr val="FFFF00"/>
              </a:solidFill>
            </a:endParaRPr>
          </a:p>
        </p:txBody>
      </p:sp>
      <p:sp>
        <p:nvSpPr>
          <p:cNvPr id="3" name="Sous-titre 2"/>
          <p:cNvSpPr>
            <a:spLocks noGrp="1"/>
          </p:cNvSpPr>
          <p:nvPr>
            <p:ph type="subTitle" idx="1"/>
          </p:nvPr>
        </p:nvSpPr>
        <p:spPr>
          <a:xfrm>
            <a:off x="523875" y="1852189"/>
            <a:ext cx="7891093" cy="928599"/>
          </a:xfrm>
        </p:spPr>
        <p:txBody>
          <a:bodyPr>
            <a:normAutofit/>
          </a:bodyPr>
          <a:lstStyle/>
          <a:p>
            <a:pPr algn="l"/>
            <a:r>
              <a:rPr lang="fr-FR" dirty="0" smtClean="0"/>
              <a:t>Pour essayer de comprendre l’évolution des choses il faut les replacer dans leur –possible – contexte:</a:t>
            </a:r>
          </a:p>
          <a:p>
            <a:pPr algn="l"/>
            <a:endParaRPr lang="fr-FR" sz="2400" dirty="0" smtClean="0"/>
          </a:p>
          <a:p>
            <a:pPr lvl="1" algn="l"/>
            <a:endParaRPr lang="fr-FR" dirty="0"/>
          </a:p>
        </p:txBody>
      </p:sp>
      <p:sp>
        <p:nvSpPr>
          <p:cNvPr id="5" name="Sous-titre 2"/>
          <p:cNvSpPr txBox="1">
            <a:spLocks/>
          </p:cNvSpPr>
          <p:nvPr/>
        </p:nvSpPr>
        <p:spPr>
          <a:xfrm>
            <a:off x="523875" y="2798709"/>
            <a:ext cx="8405044" cy="390875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solidFill>
                  <a:srgbClr val="16F6FF"/>
                </a:solidFill>
              </a:rPr>
              <a:t>54</a:t>
            </a:r>
            <a:r>
              <a:rPr lang="fr-FR" dirty="0" smtClean="0"/>
              <a:t>: Evangélisation et édification de l’assemblée (3 ans)</a:t>
            </a:r>
          </a:p>
          <a:p>
            <a:pPr algn="l"/>
            <a:r>
              <a:rPr lang="fr-FR" dirty="0" smtClean="0">
                <a:solidFill>
                  <a:srgbClr val="16F6FF"/>
                </a:solidFill>
              </a:rPr>
              <a:t>57</a:t>
            </a:r>
            <a:r>
              <a:rPr lang="fr-FR" dirty="0" smtClean="0"/>
              <a:t>: Exhortation aux anciens d’Ephèse (</a:t>
            </a:r>
            <a:r>
              <a:rPr lang="fr-FR" dirty="0" err="1" smtClean="0"/>
              <a:t>Ac</a:t>
            </a:r>
            <a:r>
              <a:rPr lang="fr-FR" dirty="0" smtClean="0"/>
              <a:t> 20) ce qui pourrait signifier ici: l’ensemble des frères âgés.</a:t>
            </a:r>
          </a:p>
          <a:p>
            <a:pPr algn="l"/>
            <a:r>
              <a:rPr lang="fr-FR" dirty="0" smtClean="0">
                <a:solidFill>
                  <a:srgbClr val="16F6FF"/>
                </a:solidFill>
              </a:rPr>
              <a:t>62</a:t>
            </a:r>
            <a:r>
              <a:rPr lang="fr-FR" dirty="0" smtClean="0"/>
              <a:t>: Paul, prisonnier (</a:t>
            </a:r>
            <a:r>
              <a:rPr lang="fr-FR" dirty="0" err="1" smtClean="0"/>
              <a:t>Ep</a:t>
            </a:r>
            <a:r>
              <a:rPr lang="fr-FR" dirty="0" smtClean="0"/>
              <a:t> 3.1) écrit sa lettre aux Ephésiens</a:t>
            </a:r>
          </a:p>
          <a:p>
            <a:pPr algn="l"/>
            <a:r>
              <a:rPr lang="fr-FR" sz="2000" dirty="0"/>
              <a:t>	</a:t>
            </a:r>
            <a:r>
              <a:rPr lang="fr-FR" sz="2000" dirty="0" smtClean="0"/>
              <a:t>- </a:t>
            </a:r>
            <a:r>
              <a:rPr lang="fr-FR" sz="2000" i="1" dirty="0" smtClean="0"/>
              <a:t>Pas de mention des anciens (contrairement à l’épître aux </a:t>
            </a:r>
            <a:r>
              <a:rPr lang="fr-FR" sz="2000" i="1" dirty="0" err="1" smtClean="0"/>
              <a:t>Philippiens</a:t>
            </a:r>
            <a:r>
              <a:rPr lang="fr-FR" sz="2000" i="1" dirty="0" smtClean="0"/>
              <a:t>)</a:t>
            </a:r>
          </a:p>
          <a:p>
            <a:pPr algn="l"/>
            <a:r>
              <a:rPr lang="fr-FR" sz="2000" i="1" dirty="0"/>
              <a:t>	</a:t>
            </a:r>
            <a:r>
              <a:rPr lang="fr-FR" sz="2000" i="1" dirty="0" smtClean="0"/>
              <a:t>- De nombreuses recommandations pratiques </a:t>
            </a:r>
            <a:r>
              <a:rPr lang="fr-FR" sz="2000" i="1" u="sng" dirty="0" smtClean="0"/>
              <a:t>directes</a:t>
            </a:r>
            <a:r>
              <a:rPr lang="fr-FR" sz="2000" i="1" dirty="0" smtClean="0"/>
              <a:t> aux croyants.</a:t>
            </a:r>
          </a:p>
          <a:p>
            <a:pPr algn="l"/>
            <a:r>
              <a:rPr lang="fr-FR" dirty="0" smtClean="0">
                <a:solidFill>
                  <a:srgbClr val="16F6FF"/>
                </a:solidFill>
              </a:rPr>
              <a:t>65</a:t>
            </a:r>
            <a:r>
              <a:rPr lang="fr-FR" dirty="0" smtClean="0"/>
              <a:t>: Paul demande à Timothée de prendre en main la situation à Ephèse et de mettre en place </a:t>
            </a:r>
            <a:r>
              <a:rPr lang="fr-FR" dirty="0" smtClean="0">
                <a:solidFill>
                  <a:srgbClr val="FFFF00"/>
                </a:solidFill>
              </a:rPr>
              <a:t>de « vrais » anciens</a:t>
            </a:r>
          </a:p>
          <a:p>
            <a:pPr algn="l"/>
            <a:r>
              <a:rPr lang="fr-FR" dirty="0" smtClean="0">
                <a:solidFill>
                  <a:srgbClr val="16F6FF"/>
                </a:solidFill>
              </a:rPr>
              <a:t>95</a:t>
            </a:r>
            <a:r>
              <a:rPr lang="fr-FR" dirty="0" smtClean="0"/>
              <a:t>: Le Seigneur, par l’intermédiaire de l’apôtre Jean, écrit une dernière lettre à Ephèse (</a:t>
            </a:r>
            <a:r>
              <a:rPr lang="fr-FR" dirty="0" smtClean="0">
                <a:solidFill>
                  <a:srgbClr val="FFFF00"/>
                </a:solidFill>
              </a:rPr>
              <a:t>Ange de l’assemblée = Anciens</a:t>
            </a:r>
            <a:r>
              <a:rPr lang="fr-FR" dirty="0" smtClean="0"/>
              <a:t>)</a:t>
            </a:r>
          </a:p>
        </p:txBody>
      </p:sp>
    </p:spTree>
    <p:extLst>
      <p:ext uri="{BB962C8B-B14F-4D97-AF65-F5344CB8AC3E}">
        <p14:creationId xmlns:p14="http://schemas.microsoft.com/office/powerpoint/2010/main" val="23693416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4570" y="277108"/>
            <a:ext cx="7779423" cy="850145"/>
          </a:xfrm>
        </p:spPr>
        <p:txBody>
          <a:bodyPr/>
          <a:lstStyle/>
          <a:p>
            <a:r>
              <a:rPr lang="fr-FR" dirty="0" smtClean="0">
                <a:solidFill>
                  <a:srgbClr val="FFFF00"/>
                </a:solidFill>
              </a:rPr>
              <a:t>Que s’est-il donc passé ?</a:t>
            </a:r>
            <a:endParaRPr lang="fr-FR" dirty="0">
              <a:solidFill>
                <a:srgbClr val="FFFF00"/>
              </a:solidFill>
            </a:endParaRPr>
          </a:p>
        </p:txBody>
      </p:sp>
      <p:sp>
        <p:nvSpPr>
          <p:cNvPr id="3" name="Sous-titre 2"/>
          <p:cNvSpPr>
            <a:spLocks noGrp="1"/>
          </p:cNvSpPr>
          <p:nvPr>
            <p:ph type="subTitle" idx="1"/>
          </p:nvPr>
        </p:nvSpPr>
        <p:spPr>
          <a:xfrm>
            <a:off x="509588" y="1202601"/>
            <a:ext cx="8367342" cy="4461149"/>
          </a:xfrm>
        </p:spPr>
        <p:txBody>
          <a:bodyPr>
            <a:normAutofit/>
          </a:bodyPr>
          <a:lstStyle/>
          <a:p>
            <a:pPr algn="l"/>
            <a:r>
              <a:rPr lang="fr-FR" dirty="0" smtClean="0"/>
              <a:t>Après 8 ans il semble qu’il faille « repartir à zéro »</a:t>
            </a:r>
          </a:p>
          <a:p>
            <a:pPr algn="l"/>
            <a:r>
              <a:rPr lang="fr-FR" dirty="0" smtClean="0">
                <a:solidFill>
                  <a:srgbClr val="FFFF00"/>
                </a:solidFill>
              </a:rPr>
              <a:t>	Identification de quelques problèmes </a:t>
            </a:r>
          </a:p>
          <a:p>
            <a:pPr algn="l"/>
            <a:r>
              <a:rPr lang="fr-FR" dirty="0" smtClean="0"/>
              <a:t>• Des anciens présidaient mais pas dûment (1 Tm 5.17)</a:t>
            </a:r>
          </a:p>
          <a:p>
            <a:pPr algn="l"/>
            <a:r>
              <a:rPr lang="fr-FR" dirty="0" smtClean="0"/>
              <a:t>• Certains péchaient et n’étaient pas repris</a:t>
            </a:r>
          </a:p>
          <a:p>
            <a:pPr algn="l"/>
            <a:r>
              <a:rPr lang="fr-FR" sz="2400" dirty="0" smtClean="0"/>
              <a:t>• Les doctrines étrangères et les fables supplantaient l’enseignement biblique …</a:t>
            </a:r>
          </a:p>
          <a:p>
            <a:pPr algn="l"/>
            <a:r>
              <a:rPr lang="fr-FR" dirty="0" smtClean="0"/>
              <a:t>• Le sain enseignement aurait du être transmis à des personnes fidèles</a:t>
            </a:r>
          </a:p>
          <a:p>
            <a:pPr algn="l"/>
            <a:r>
              <a:rPr lang="fr-FR" sz="2400" dirty="0" smtClean="0"/>
              <a:t>• Il aurait fallu rejeter « l’homme sectaire » … (1 Tm 3.10)</a:t>
            </a:r>
          </a:p>
          <a:p>
            <a:pPr algn="l"/>
            <a:endParaRPr lang="fr-FR" sz="2400" dirty="0" smtClean="0"/>
          </a:p>
          <a:p>
            <a:pPr lvl="1" algn="l"/>
            <a:endParaRPr lang="fr-FR" dirty="0"/>
          </a:p>
        </p:txBody>
      </p:sp>
      <p:sp>
        <p:nvSpPr>
          <p:cNvPr id="4" name="ZoneTexte 3"/>
          <p:cNvSpPr txBox="1"/>
          <p:nvPr/>
        </p:nvSpPr>
        <p:spPr>
          <a:xfrm>
            <a:off x="240872" y="5413542"/>
            <a:ext cx="8664081" cy="1200328"/>
          </a:xfrm>
          <a:prstGeom prst="rect">
            <a:avLst/>
          </a:prstGeom>
          <a:solidFill>
            <a:srgbClr val="FFFF00"/>
          </a:solidFill>
        </p:spPr>
        <p:txBody>
          <a:bodyPr wrap="square" rtlCol="0">
            <a:spAutoFit/>
          </a:bodyPr>
          <a:lstStyle/>
          <a:p>
            <a:r>
              <a:rPr lang="fr-FR" sz="2400" b="1" dirty="0" smtClean="0">
                <a:solidFill>
                  <a:srgbClr val="FF0000"/>
                </a:solidFill>
              </a:rPr>
              <a:t>Avec le temps la corruption de la vérité évangélique devient un adversaire plus dangereux que le pharisaïsme ou l’idolâtrie païenne. (NBS p 1586)</a:t>
            </a:r>
            <a:endParaRPr lang="fr-FR" sz="2400" b="1" dirty="0">
              <a:solidFill>
                <a:srgbClr val="FF0000"/>
              </a:solidFill>
            </a:endParaRPr>
          </a:p>
        </p:txBody>
      </p:sp>
    </p:spTree>
    <p:extLst>
      <p:ext uri="{BB962C8B-B14F-4D97-AF65-F5344CB8AC3E}">
        <p14:creationId xmlns:p14="http://schemas.microsoft.com/office/powerpoint/2010/main" val="292825746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4345" y="926695"/>
            <a:ext cx="7779423" cy="850145"/>
          </a:xfrm>
        </p:spPr>
        <p:txBody>
          <a:bodyPr/>
          <a:lstStyle/>
          <a:p>
            <a:r>
              <a:rPr lang="fr-FR" dirty="0" smtClean="0">
                <a:solidFill>
                  <a:srgbClr val="FFFF00"/>
                </a:solidFill>
              </a:rPr>
              <a:t>Les conclusions qui s’imposent</a:t>
            </a:r>
            <a:endParaRPr lang="fr-FR" dirty="0">
              <a:solidFill>
                <a:srgbClr val="FFFF00"/>
              </a:solidFill>
            </a:endParaRPr>
          </a:p>
        </p:txBody>
      </p:sp>
      <p:sp>
        <p:nvSpPr>
          <p:cNvPr id="4" name="Sous-titre 3"/>
          <p:cNvSpPr>
            <a:spLocks noGrp="1"/>
          </p:cNvSpPr>
          <p:nvPr>
            <p:ph type="subTitle" idx="1"/>
          </p:nvPr>
        </p:nvSpPr>
        <p:spPr>
          <a:xfrm>
            <a:off x="523875" y="2742406"/>
            <a:ext cx="8300577" cy="2912164"/>
          </a:xfrm>
        </p:spPr>
        <p:txBody>
          <a:bodyPr>
            <a:normAutofit/>
          </a:bodyPr>
          <a:lstStyle/>
          <a:p>
            <a:pPr algn="l"/>
            <a:r>
              <a:rPr lang="fr-FR" dirty="0" smtClean="0"/>
              <a:t>	Cela met en évidence 2 points importants</a:t>
            </a:r>
          </a:p>
          <a:p>
            <a:pPr marL="457200" indent="-457200" algn="l">
              <a:buClr>
                <a:schemeClr val="tx1"/>
              </a:buClr>
              <a:buAutoNum type="arabicParenR"/>
            </a:pPr>
            <a:r>
              <a:rPr lang="fr-FR" dirty="0" smtClean="0"/>
              <a:t>Les anciens doivent être </a:t>
            </a:r>
            <a:r>
              <a:rPr lang="fr-FR" dirty="0" smtClean="0">
                <a:solidFill>
                  <a:srgbClr val="FFFF00"/>
                </a:solidFill>
              </a:rPr>
              <a:t>EXEMPLAIRES</a:t>
            </a:r>
            <a:r>
              <a:rPr lang="fr-FR" dirty="0" smtClean="0"/>
              <a:t> et dispenser un </a:t>
            </a:r>
            <a:r>
              <a:rPr lang="fr-FR" dirty="0" smtClean="0">
                <a:solidFill>
                  <a:srgbClr val="FFFF00"/>
                </a:solidFill>
              </a:rPr>
              <a:t>ENSEIGNEMENT</a:t>
            </a:r>
            <a:r>
              <a:rPr lang="fr-FR" dirty="0" smtClean="0"/>
              <a:t> sain, édifiant mais aussi correctif.</a:t>
            </a:r>
          </a:p>
          <a:p>
            <a:pPr marL="457200" indent="-457200" algn="l">
              <a:buClr>
                <a:schemeClr val="tx1"/>
              </a:buClr>
              <a:buAutoNum type="arabicParenR"/>
            </a:pPr>
            <a:r>
              <a:rPr lang="fr-FR" dirty="0" smtClean="0"/>
              <a:t>Rien ne change si les auditeurs </a:t>
            </a:r>
            <a:r>
              <a:rPr lang="fr-FR" dirty="0" smtClean="0">
                <a:solidFill>
                  <a:srgbClr val="FFFF00"/>
                </a:solidFill>
              </a:rPr>
              <a:t>n’écoutent pas </a:t>
            </a:r>
            <a:r>
              <a:rPr lang="fr-FR" dirty="0" smtClean="0"/>
              <a:t>ou </a:t>
            </a:r>
            <a:r>
              <a:rPr lang="fr-FR" dirty="0" smtClean="0">
                <a:solidFill>
                  <a:srgbClr val="FFFF00"/>
                </a:solidFill>
              </a:rPr>
              <a:t>ne mettent pas en pratique</a:t>
            </a:r>
            <a:r>
              <a:rPr lang="fr-FR" dirty="0" smtClean="0"/>
              <a:t>, et s’ils ne sont pas </a:t>
            </a:r>
            <a:r>
              <a:rPr lang="fr-FR" dirty="0" smtClean="0">
                <a:solidFill>
                  <a:srgbClr val="FFFF00"/>
                </a:solidFill>
              </a:rPr>
              <a:t>SOUMIS</a:t>
            </a:r>
            <a:r>
              <a:rPr lang="fr-FR" dirty="0" smtClean="0"/>
              <a:t> à l’enseignement donné et </a:t>
            </a:r>
            <a:r>
              <a:rPr lang="fr-FR" dirty="0" smtClean="0">
                <a:solidFill>
                  <a:srgbClr val="FFFF00"/>
                </a:solidFill>
              </a:rPr>
              <a:t>OBEISSANTS</a:t>
            </a:r>
            <a:r>
              <a:rPr lang="fr-FR" dirty="0"/>
              <a:t> </a:t>
            </a:r>
            <a:r>
              <a:rPr lang="fr-FR" dirty="0" smtClean="0"/>
              <a:t>aux conducteurs.</a:t>
            </a:r>
            <a:endParaRPr lang="fr-FR" dirty="0"/>
          </a:p>
        </p:txBody>
      </p:sp>
      <p:sp>
        <p:nvSpPr>
          <p:cNvPr id="6" name="ZoneTexte 5"/>
          <p:cNvSpPr txBox="1"/>
          <p:nvPr/>
        </p:nvSpPr>
        <p:spPr>
          <a:xfrm>
            <a:off x="240872" y="5364513"/>
            <a:ext cx="8664081" cy="1200328"/>
          </a:xfrm>
          <a:prstGeom prst="rect">
            <a:avLst/>
          </a:prstGeom>
          <a:solidFill>
            <a:srgbClr val="FFFF00"/>
          </a:solidFill>
        </p:spPr>
        <p:txBody>
          <a:bodyPr wrap="square" rtlCol="0">
            <a:spAutoFit/>
          </a:bodyPr>
          <a:lstStyle/>
          <a:p>
            <a:r>
              <a:rPr lang="fr-FR" sz="2400" dirty="0" smtClean="0">
                <a:solidFill>
                  <a:srgbClr val="FF0000"/>
                </a:solidFill>
              </a:rPr>
              <a:t>Ces « lettres pastorales » apparaissent comme le renforcement des structures ecclésiales en vue de la « deuxième génération »: </a:t>
            </a:r>
            <a:r>
              <a:rPr lang="fr-FR" sz="2400" dirty="0" smtClean="0">
                <a:solidFill>
                  <a:schemeClr val="bg1"/>
                </a:solidFill>
              </a:rPr>
              <a:t>Il ne suffit plus d’être âgé, il faut être exemplaire</a:t>
            </a:r>
            <a:endParaRPr lang="fr-FR" sz="2400" dirty="0">
              <a:solidFill>
                <a:schemeClr val="bg1"/>
              </a:solidFill>
            </a:endParaRPr>
          </a:p>
        </p:txBody>
      </p:sp>
      <p:sp>
        <p:nvSpPr>
          <p:cNvPr id="7" name="ZoneTexte 6"/>
          <p:cNvSpPr txBox="1"/>
          <p:nvPr/>
        </p:nvSpPr>
        <p:spPr>
          <a:xfrm>
            <a:off x="240872" y="1874914"/>
            <a:ext cx="8664081" cy="830997"/>
          </a:xfrm>
          <a:prstGeom prst="rect">
            <a:avLst/>
          </a:prstGeom>
          <a:solidFill>
            <a:srgbClr val="FFFF00"/>
          </a:solidFill>
        </p:spPr>
        <p:txBody>
          <a:bodyPr wrap="square" rtlCol="0">
            <a:spAutoFit/>
          </a:bodyPr>
          <a:lstStyle/>
          <a:p>
            <a:r>
              <a:rPr lang="fr-FR" sz="2400" dirty="0">
                <a:solidFill>
                  <a:srgbClr val="FF0000"/>
                </a:solidFill>
              </a:rPr>
              <a:t>Même un « corps des anciens » </a:t>
            </a:r>
            <a:r>
              <a:rPr lang="fr-FR" sz="2400" dirty="0" smtClean="0">
                <a:solidFill>
                  <a:srgbClr val="FF0000"/>
                </a:solidFill>
              </a:rPr>
              <a:t>existant de façon incontestée ne </a:t>
            </a:r>
            <a:r>
              <a:rPr lang="fr-FR" sz="2400" dirty="0">
                <a:solidFill>
                  <a:srgbClr val="FF0000"/>
                </a:solidFill>
              </a:rPr>
              <a:t>résout pas tous les problèmes d’une assemblée</a:t>
            </a:r>
          </a:p>
        </p:txBody>
      </p:sp>
    </p:spTree>
    <p:extLst>
      <p:ext uri="{BB962C8B-B14F-4D97-AF65-F5344CB8AC3E}">
        <p14:creationId xmlns:p14="http://schemas.microsoft.com/office/powerpoint/2010/main" val="35461222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9588" y="1886091"/>
            <a:ext cx="8554811" cy="1731982"/>
          </a:xfrm>
        </p:spPr>
        <p:txBody>
          <a:bodyPr/>
          <a:lstStyle/>
          <a:p>
            <a:r>
              <a:rPr lang="fr-FR" sz="6000" dirty="0" smtClean="0">
                <a:solidFill>
                  <a:srgbClr val="FFFF00"/>
                </a:solidFill>
              </a:rPr>
              <a:t>Les valeurs communes</a:t>
            </a:r>
            <a:br>
              <a:rPr lang="fr-FR" sz="6000" dirty="0" smtClean="0">
                <a:solidFill>
                  <a:srgbClr val="FFFF00"/>
                </a:solidFill>
              </a:rPr>
            </a:br>
            <a:r>
              <a:rPr lang="fr-FR" sz="6000" dirty="0" smtClean="0">
                <a:solidFill>
                  <a:srgbClr val="FFFF00"/>
                </a:solidFill>
              </a:rPr>
              <a:t>à tous les chrétiens</a:t>
            </a:r>
            <a:endParaRPr lang="fr-FR" sz="6000" dirty="0"/>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31</a:t>
            </a:r>
            <a:endParaRPr lang="fr-FR" dirty="0">
              <a:solidFill>
                <a:srgbClr val="000090"/>
              </a:solidFill>
            </a:endParaRPr>
          </a:p>
        </p:txBody>
      </p:sp>
      <p:sp>
        <p:nvSpPr>
          <p:cNvPr id="4" name="Sous-titre 4"/>
          <p:cNvSpPr>
            <a:spLocks noGrp="1"/>
          </p:cNvSpPr>
          <p:nvPr>
            <p:ph type="subTitle" idx="1"/>
          </p:nvPr>
        </p:nvSpPr>
        <p:spPr>
          <a:xfrm>
            <a:off x="1002890" y="3697251"/>
            <a:ext cx="7821562" cy="1575351"/>
          </a:xfrm>
        </p:spPr>
        <p:txBody>
          <a:bodyPr>
            <a:normAutofit fontScale="92500"/>
          </a:bodyPr>
          <a:lstStyle/>
          <a:p>
            <a:r>
              <a:rPr lang="fr-FR" dirty="0" smtClean="0"/>
              <a:t>Les diapos qui suivent établissent, avec preuves scripturaires, que les qualités demandées aux anciens sont celles qui sont demandées aussi à TOUS les chrétiens. Il ne s’agit donc pas de qualités spécifiques demandées à une « élite »</a:t>
            </a:r>
            <a:endParaRPr lang="fr-FR" dirty="0"/>
          </a:p>
        </p:txBody>
      </p:sp>
    </p:spTree>
    <p:extLst>
      <p:ext uri="{BB962C8B-B14F-4D97-AF65-F5344CB8AC3E}">
        <p14:creationId xmlns:p14="http://schemas.microsoft.com/office/powerpoint/2010/main" val="9824398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5880" y="2362069"/>
            <a:ext cx="6777318" cy="832714"/>
          </a:xfrm>
        </p:spPr>
        <p:txBody>
          <a:bodyPr/>
          <a:lstStyle/>
          <a:p>
            <a:r>
              <a:rPr lang="fr-FR" dirty="0" smtClean="0"/>
              <a:t>Irrépréhensible</a:t>
            </a:r>
            <a:r>
              <a:rPr lang="fr-FR" i="1" dirty="0">
                <a:solidFill>
                  <a:srgbClr val="16F6FF"/>
                </a:solidFill>
              </a:rPr>
              <a:t>* </a:t>
            </a:r>
            <a:r>
              <a:rPr lang="fr-FR" dirty="0" smtClean="0"/>
              <a:t/>
            </a:r>
            <a:br>
              <a:rPr lang="fr-FR" dirty="0" smtClean="0"/>
            </a:br>
            <a:r>
              <a:rPr lang="fr-FR" sz="4400" i="1" dirty="0" smtClean="0">
                <a:solidFill>
                  <a:srgbClr val="FFFF00"/>
                </a:solidFill>
              </a:rPr>
              <a:t>Il faut que le surveillant soit irréprochable </a:t>
            </a:r>
            <a:r>
              <a:rPr lang="fr-FR" sz="2400" i="1" dirty="0" smtClean="0">
                <a:solidFill>
                  <a:srgbClr val="FFFF00"/>
                </a:solidFill>
              </a:rPr>
              <a:t>(</a:t>
            </a:r>
            <a:r>
              <a:rPr lang="fr-FR" sz="2400" i="1" dirty="0" smtClean="0">
                <a:solidFill>
                  <a:srgbClr val="FFFF00"/>
                </a:solidFill>
                <a:latin typeface="Arial"/>
                <a:cs typeface="Arial"/>
              </a:rPr>
              <a:t>x</a:t>
            </a:r>
            <a:r>
              <a:rPr lang="fr-FR" sz="2400" i="1" dirty="0" smtClean="0">
                <a:solidFill>
                  <a:srgbClr val="FFFF00"/>
                </a:solidFill>
              </a:rPr>
              <a:t>2) </a:t>
            </a:r>
            <a:r>
              <a:rPr lang="fr-FR" sz="4400" i="1" dirty="0" smtClean="0">
                <a:solidFill>
                  <a:srgbClr val="FFFF00"/>
                </a:solidFill>
              </a:rPr>
              <a:t>comme administrateur de Dieu </a:t>
            </a:r>
            <a:r>
              <a:rPr lang="fr-FR" sz="2400" i="1" dirty="0" smtClean="0">
                <a:solidFill>
                  <a:srgbClr val="FFFF00"/>
                </a:solidFill>
              </a:rPr>
              <a:t>(Tt)</a:t>
            </a:r>
            <a:endParaRPr lang="fr-FR" sz="2400" i="1" dirty="0">
              <a:solidFill>
                <a:srgbClr val="FFFF00"/>
              </a:solidFill>
            </a:endParaRPr>
          </a:p>
        </p:txBody>
      </p:sp>
      <p:sp>
        <p:nvSpPr>
          <p:cNvPr id="3" name="Sous-titre 2"/>
          <p:cNvSpPr>
            <a:spLocks noGrp="1"/>
          </p:cNvSpPr>
          <p:nvPr>
            <p:ph type="subTitle" idx="1"/>
          </p:nvPr>
        </p:nvSpPr>
        <p:spPr>
          <a:xfrm>
            <a:off x="580725" y="3297001"/>
            <a:ext cx="8119602" cy="1048293"/>
          </a:xfrm>
        </p:spPr>
        <p:txBody>
          <a:bodyPr/>
          <a:lstStyle/>
          <a:p>
            <a:pPr algn="l"/>
            <a:r>
              <a:rPr lang="fr-FR" dirty="0" smtClean="0"/>
              <a:t>Sens: Que l’on ne peut reprendre ou blâmer. A qui on ne peut pas faire de reproches justifiés</a:t>
            </a:r>
            <a:endParaRPr lang="fr-FR" dirty="0"/>
          </a:p>
        </p:txBody>
      </p:sp>
      <p:sp>
        <p:nvSpPr>
          <p:cNvPr id="4" name="Sous-titre 2"/>
          <p:cNvSpPr txBox="1">
            <a:spLocks/>
          </p:cNvSpPr>
          <p:nvPr/>
        </p:nvSpPr>
        <p:spPr>
          <a:xfrm>
            <a:off x="607588" y="4345294"/>
            <a:ext cx="8119602" cy="227225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solidFill>
                  <a:srgbClr val="10FF0E"/>
                </a:solidFill>
              </a:rPr>
              <a:t>Ph 2.14 </a:t>
            </a:r>
            <a:r>
              <a:rPr lang="fr-FR" dirty="0"/>
              <a:t>Faites toutes choses sans murmures et sans raisonnements</a:t>
            </a:r>
            <a:r>
              <a:rPr lang="fr-FR" dirty="0" smtClean="0"/>
              <a:t>,15 afin </a:t>
            </a:r>
            <a:r>
              <a:rPr lang="fr-FR" dirty="0"/>
              <a:t>que vous soyez sans reproche et purs, </a:t>
            </a:r>
            <a:r>
              <a:rPr lang="fr-FR" dirty="0">
                <a:solidFill>
                  <a:srgbClr val="FFFF00"/>
                </a:solidFill>
              </a:rPr>
              <a:t>des enfants de Dieu irréprochables</a:t>
            </a:r>
            <a:r>
              <a:rPr lang="fr-FR" dirty="0"/>
              <a:t>, au milieu d’une génération tortue et perverse, parmi laquelle vous reluisez comme des luminaires dans le monde</a:t>
            </a:r>
            <a:r>
              <a:rPr lang="fr-FR" dirty="0" smtClean="0"/>
              <a:t>,</a:t>
            </a:r>
          </a:p>
          <a:p>
            <a:pPr algn="l"/>
            <a:r>
              <a:rPr lang="fr-FR" i="1" dirty="0" smtClean="0">
                <a:solidFill>
                  <a:srgbClr val="16F6FF"/>
                </a:solidFill>
              </a:rPr>
              <a:t>* 4 mots grecs à peu près synonymes </a:t>
            </a:r>
            <a:endParaRPr lang="fr-FR" i="1" dirty="0">
              <a:solidFill>
                <a:srgbClr val="16F6FF"/>
              </a:solidFill>
            </a:endParaRPr>
          </a:p>
        </p:txBody>
      </p:sp>
    </p:spTree>
    <p:extLst>
      <p:ext uri="{BB962C8B-B14F-4D97-AF65-F5344CB8AC3E}">
        <p14:creationId xmlns:p14="http://schemas.microsoft.com/office/powerpoint/2010/main" val="221101042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0424" y="741414"/>
            <a:ext cx="7870530" cy="832714"/>
          </a:xfrm>
        </p:spPr>
        <p:txBody>
          <a:bodyPr/>
          <a:lstStyle/>
          <a:p>
            <a:r>
              <a:rPr lang="fr-FR" dirty="0" smtClean="0"/>
              <a:t>Mari d’une seule femme</a:t>
            </a:r>
            <a:br>
              <a:rPr lang="fr-FR" dirty="0" smtClean="0"/>
            </a:br>
            <a:r>
              <a:rPr lang="fr-FR" sz="4400" i="1" dirty="0" smtClean="0">
                <a:solidFill>
                  <a:srgbClr val="FFFF00"/>
                </a:solidFill>
              </a:rPr>
              <a:t>Mari d’une seule femme </a:t>
            </a:r>
            <a:r>
              <a:rPr lang="fr-FR" sz="2400" i="1" dirty="0">
                <a:solidFill>
                  <a:srgbClr val="FFFF00"/>
                </a:solidFill>
              </a:rPr>
              <a:t>(Tt)</a:t>
            </a:r>
            <a:endParaRPr lang="fr-FR" sz="2400" i="1" dirty="0"/>
          </a:p>
        </p:txBody>
      </p:sp>
      <p:sp>
        <p:nvSpPr>
          <p:cNvPr id="3" name="Sous-titre 2"/>
          <p:cNvSpPr>
            <a:spLocks noGrp="1"/>
          </p:cNvSpPr>
          <p:nvPr>
            <p:ph type="subTitle" idx="1"/>
          </p:nvPr>
        </p:nvSpPr>
        <p:spPr>
          <a:xfrm>
            <a:off x="651933" y="1713419"/>
            <a:ext cx="8119602" cy="1723519"/>
          </a:xfrm>
        </p:spPr>
        <p:txBody>
          <a:bodyPr/>
          <a:lstStyle/>
          <a:p>
            <a:pPr algn="l"/>
            <a:r>
              <a:rPr lang="fr-FR" dirty="0" smtClean="0"/>
              <a:t>Les chrétiens d’Ephèse ou de Crête sortaient du </a:t>
            </a:r>
            <a:r>
              <a:rPr lang="fr-FR" smtClean="0"/>
              <a:t>paganisme où </a:t>
            </a:r>
            <a:r>
              <a:rPr lang="fr-FR" dirty="0" smtClean="0"/>
              <a:t>la polygamie était largement pratiquée. L’Eglise recevait les gens « tels  qu’ils étaient » et ce problème est encore actuel dans divers pays.</a:t>
            </a:r>
            <a:endParaRPr lang="fr-FR" dirty="0"/>
          </a:p>
        </p:txBody>
      </p:sp>
      <p:sp>
        <p:nvSpPr>
          <p:cNvPr id="4" name="Sous-titre 2"/>
          <p:cNvSpPr txBox="1">
            <a:spLocks/>
          </p:cNvSpPr>
          <p:nvPr/>
        </p:nvSpPr>
        <p:spPr>
          <a:xfrm>
            <a:off x="651933" y="3470126"/>
            <a:ext cx="8119602" cy="1723519"/>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t>Mais ce qui est demandé aux anciens n’est rien de plus que ce qui est demandé à tous les chrétiens:</a:t>
            </a:r>
          </a:p>
          <a:p>
            <a:pPr algn="l"/>
            <a:r>
              <a:rPr lang="fr-FR" dirty="0" smtClean="0"/>
              <a:t>1 </a:t>
            </a:r>
            <a:r>
              <a:rPr lang="fr-FR" dirty="0"/>
              <a:t>Co 7.2</a:t>
            </a:r>
            <a:r>
              <a:rPr lang="fr-FR" dirty="0" smtClean="0"/>
              <a:t>: A </a:t>
            </a:r>
            <a:r>
              <a:rPr lang="fr-FR" dirty="0"/>
              <a:t>cause de la fornication, que chacun ait </a:t>
            </a:r>
            <a:r>
              <a:rPr lang="fr-FR" dirty="0">
                <a:solidFill>
                  <a:srgbClr val="FFFF00"/>
                </a:solidFill>
              </a:rPr>
              <a:t>sa propre femme</a:t>
            </a:r>
            <a:r>
              <a:rPr lang="fr-FR" dirty="0"/>
              <a:t>, et que chaque femme ait son mari à elle.</a:t>
            </a:r>
          </a:p>
          <a:p>
            <a:pPr algn="l"/>
            <a:endParaRPr lang="fr-FR" dirty="0"/>
          </a:p>
        </p:txBody>
      </p:sp>
      <p:sp>
        <p:nvSpPr>
          <p:cNvPr id="5" name="Rectangle 4"/>
          <p:cNvSpPr/>
          <p:nvPr/>
        </p:nvSpPr>
        <p:spPr>
          <a:xfrm>
            <a:off x="623887" y="5277205"/>
            <a:ext cx="8274671" cy="1200328"/>
          </a:xfrm>
          <a:prstGeom prst="rect">
            <a:avLst/>
          </a:prstGeom>
        </p:spPr>
        <p:txBody>
          <a:bodyPr wrap="square">
            <a:spAutoFit/>
          </a:bodyPr>
          <a:lstStyle/>
          <a:p>
            <a:r>
              <a:rPr lang="fr-FR" sz="2400" dirty="0" err="1" smtClean="0"/>
              <a:t>Ep</a:t>
            </a:r>
            <a:r>
              <a:rPr lang="fr-FR" sz="2400" dirty="0" smtClean="0"/>
              <a:t> 5.28: celui </a:t>
            </a:r>
            <a:r>
              <a:rPr lang="fr-FR" sz="2400" dirty="0"/>
              <a:t>qui aime </a:t>
            </a:r>
            <a:r>
              <a:rPr lang="fr-FR" sz="2400" dirty="0">
                <a:solidFill>
                  <a:srgbClr val="FFFF00"/>
                </a:solidFill>
              </a:rPr>
              <a:t>sa propre femme </a:t>
            </a:r>
            <a:r>
              <a:rPr lang="fr-FR" sz="2400" dirty="0"/>
              <a:t>s’aime lui-même.</a:t>
            </a:r>
          </a:p>
          <a:p>
            <a:r>
              <a:rPr lang="fr-FR" sz="2400" dirty="0" err="1" smtClean="0"/>
              <a:t>Ep</a:t>
            </a:r>
            <a:r>
              <a:rPr lang="fr-FR" sz="2400" dirty="0" smtClean="0"/>
              <a:t> 5.33: </a:t>
            </a:r>
            <a:r>
              <a:rPr lang="fr-FR" sz="2400" dirty="0"/>
              <a:t>Toutefois, que chacun de vous aussi en particulier aime </a:t>
            </a:r>
            <a:r>
              <a:rPr lang="fr-FR" sz="2400" dirty="0">
                <a:solidFill>
                  <a:srgbClr val="FFFF00"/>
                </a:solidFill>
              </a:rPr>
              <a:t>sa propre femme</a:t>
            </a:r>
            <a:r>
              <a:rPr lang="fr-FR" sz="2400" dirty="0"/>
              <a:t> comme lui-</a:t>
            </a:r>
            <a:r>
              <a:rPr lang="fr-FR" sz="2400" dirty="0" smtClean="0"/>
              <a:t>même …</a:t>
            </a:r>
            <a:endParaRPr lang="fr-FR" sz="2400" dirty="0"/>
          </a:p>
        </p:txBody>
      </p:sp>
    </p:spTree>
    <p:extLst>
      <p:ext uri="{BB962C8B-B14F-4D97-AF65-F5344CB8AC3E}">
        <p14:creationId xmlns:p14="http://schemas.microsoft.com/office/powerpoint/2010/main" val="154847996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3888" y="989116"/>
            <a:ext cx="8429983" cy="832714"/>
          </a:xfrm>
        </p:spPr>
        <p:txBody>
          <a:bodyPr/>
          <a:lstStyle/>
          <a:p>
            <a:r>
              <a:rPr lang="fr-FR" dirty="0" smtClean="0"/>
              <a:t>Sobre, sage*, honorable</a:t>
            </a:r>
            <a:br>
              <a:rPr lang="fr-FR" dirty="0" smtClean="0"/>
            </a:br>
            <a:r>
              <a:rPr lang="fr-FR" sz="4400" i="1" dirty="0" smtClean="0">
                <a:solidFill>
                  <a:srgbClr val="FFFF00"/>
                </a:solidFill>
              </a:rPr>
              <a:t>Sage, juste, </a:t>
            </a:r>
            <a:r>
              <a:rPr lang="fr-FR" sz="4400" i="1" dirty="0">
                <a:solidFill>
                  <a:srgbClr val="FFFF00"/>
                </a:solidFill>
              </a:rPr>
              <a:t>pieux; Aimant le bien </a:t>
            </a:r>
            <a:r>
              <a:rPr lang="fr-FR" sz="2400" i="1" dirty="0">
                <a:solidFill>
                  <a:srgbClr val="FFFF00"/>
                </a:solidFill>
              </a:rPr>
              <a:t>(Tt)</a:t>
            </a:r>
            <a:endParaRPr lang="fr-FR" sz="4400" i="1" dirty="0">
              <a:solidFill>
                <a:srgbClr val="FFFF00"/>
              </a:solidFill>
            </a:endParaRPr>
          </a:p>
        </p:txBody>
      </p:sp>
      <p:sp>
        <p:nvSpPr>
          <p:cNvPr id="3" name="Sous-titre 2"/>
          <p:cNvSpPr>
            <a:spLocks noGrp="1"/>
          </p:cNvSpPr>
          <p:nvPr>
            <p:ph type="subTitle" idx="1"/>
          </p:nvPr>
        </p:nvSpPr>
        <p:spPr>
          <a:xfrm>
            <a:off x="523874" y="2190996"/>
            <a:ext cx="8620125" cy="4241178"/>
          </a:xfrm>
        </p:spPr>
        <p:txBody>
          <a:bodyPr>
            <a:normAutofit/>
          </a:bodyPr>
          <a:lstStyle/>
          <a:p>
            <a:pPr algn="l"/>
            <a:r>
              <a:rPr lang="fr-FR" b="1" dirty="0" smtClean="0">
                <a:solidFill>
                  <a:srgbClr val="16F6FF"/>
                </a:solidFill>
              </a:rPr>
              <a:t>Sobre &lt;4998&gt; 4 NT: </a:t>
            </a:r>
            <a:r>
              <a:rPr lang="fr-FR" dirty="0" smtClean="0"/>
              <a:t>C’est </a:t>
            </a:r>
            <a:r>
              <a:rPr lang="fr-FR" dirty="0"/>
              <a:t>demandé des </a:t>
            </a:r>
            <a:r>
              <a:rPr lang="fr-FR" dirty="0" smtClean="0"/>
              <a:t>anciens </a:t>
            </a:r>
            <a:r>
              <a:rPr lang="fr-FR" dirty="0"/>
              <a:t>(1 Tm 3.2</a:t>
            </a:r>
            <a:r>
              <a:rPr lang="fr-FR" dirty="0" smtClean="0"/>
              <a:t>) des surveillants (Tt 1.8)</a:t>
            </a:r>
            <a:r>
              <a:rPr lang="fr-FR" dirty="0"/>
              <a:t>, des femmes </a:t>
            </a:r>
            <a:r>
              <a:rPr lang="fr-FR" dirty="0" smtClean="0"/>
              <a:t>(Tt 2.5)</a:t>
            </a:r>
            <a:r>
              <a:rPr lang="fr-FR" dirty="0"/>
              <a:t>, des vieillards (Tt </a:t>
            </a:r>
            <a:r>
              <a:rPr lang="fr-FR" dirty="0" smtClean="0"/>
              <a:t>2.2)</a:t>
            </a:r>
            <a:endParaRPr lang="fr-FR" b="1" dirty="0" smtClean="0">
              <a:solidFill>
                <a:srgbClr val="16F6FF"/>
              </a:solidFill>
            </a:endParaRPr>
          </a:p>
          <a:p>
            <a:pPr algn="l"/>
            <a:r>
              <a:rPr lang="fr-FR" b="1" dirty="0" smtClean="0">
                <a:solidFill>
                  <a:srgbClr val="16F6FF"/>
                </a:solidFill>
              </a:rPr>
              <a:t>Sage &lt;3524&gt; 3NT: </a:t>
            </a:r>
            <a:r>
              <a:rPr lang="fr-FR" dirty="0" smtClean="0">
                <a:solidFill>
                  <a:srgbClr val="FFFF00"/>
                </a:solidFill>
              </a:rPr>
              <a:t>modéré, tempérant, pondéré </a:t>
            </a:r>
          </a:p>
          <a:p>
            <a:pPr algn="l"/>
            <a:r>
              <a:rPr lang="fr-FR" dirty="0" smtClean="0"/>
              <a:t>C’est </a:t>
            </a:r>
            <a:r>
              <a:rPr lang="fr-FR" dirty="0"/>
              <a:t>demandé des surveillants (1 Tm 3.2), des femmes (3.11), des vieillards (Tt 2.2) </a:t>
            </a:r>
            <a:endParaRPr lang="fr-FR" b="1" dirty="0" smtClean="0">
              <a:solidFill>
                <a:srgbClr val="16F6FF"/>
              </a:solidFill>
            </a:endParaRPr>
          </a:p>
          <a:p>
            <a:pPr algn="l"/>
            <a:r>
              <a:rPr lang="fr-FR" b="1" dirty="0" smtClean="0">
                <a:solidFill>
                  <a:srgbClr val="16F6FF"/>
                </a:solidFill>
              </a:rPr>
              <a:t>Honorable &lt;2887&gt; 2 NT: </a:t>
            </a:r>
            <a:r>
              <a:rPr lang="fr-FR" dirty="0">
                <a:solidFill>
                  <a:srgbClr val="FFFF00"/>
                </a:solidFill>
              </a:rPr>
              <a:t>réglé dans sa </a:t>
            </a:r>
            <a:r>
              <a:rPr lang="fr-FR" dirty="0" smtClean="0">
                <a:solidFill>
                  <a:srgbClr val="FFFF00"/>
                </a:solidFill>
              </a:rPr>
              <a:t>conduite </a:t>
            </a:r>
            <a:r>
              <a:rPr lang="fr-FR" dirty="0" smtClean="0"/>
              <a:t>c’est </a:t>
            </a:r>
            <a:r>
              <a:rPr lang="fr-FR" dirty="0"/>
              <a:t>aussi demandé pour la tenue des sœurs (= décentes 1 Tm 2.9)</a:t>
            </a:r>
          </a:p>
          <a:p>
            <a:pPr algn="l"/>
            <a:r>
              <a:rPr lang="fr-FR" b="1" dirty="0" smtClean="0">
                <a:solidFill>
                  <a:srgbClr val="16F6FF"/>
                </a:solidFill>
              </a:rPr>
              <a:t>Juste &lt;1342&gt; 76 </a:t>
            </a:r>
            <a:r>
              <a:rPr lang="fr-FR" b="1" dirty="0">
                <a:solidFill>
                  <a:srgbClr val="16F6FF"/>
                </a:solidFill>
              </a:rPr>
              <a:t>NT: </a:t>
            </a:r>
            <a:r>
              <a:rPr lang="fr-FR" dirty="0" smtClean="0">
                <a:solidFill>
                  <a:srgbClr val="FFFF00"/>
                </a:solidFill>
              </a:rPr>
              <a:t>homme de bien </a:t>
            </a:r>
            <a:r>
              <a:rPr lang="fr-FR" dirty="0" smtClean="0"/>
              <a:t>Corneille, homme juste et craignant Dieu (</a:t>
            </a:r>
            <a:r>
              <a:rPr lang="fr-FR" dirty="0" err="1" smtClean="0"/>
              <a:t>Ac</a:t>
            </a:r>
            <a:r>
              <a:rPr lang="fr-FR" dirty="0" smtClean="0"/>
              <a:t> 10) Le juste vivra de foi (</a:t>
            </a:r>
            <a:r>
              <a:rPr lang="fr-FR" dirty="0" err="1" smtClean="0"/>
              <a:t>Hb</a:t>
            </a:r>
            <a:r>
              <a:rPr lang="fr-FR" dirty="0" smtClean="0"/>
              <a:t> 10.38)</a:t>
            </a:r>
            <a:endParaRPr lang="fr-FR" b="1" dirty="0" smtClean="0">
              <a:solidFill>
                <a:srgbClr val="16F6FF"/>
              </a:solidFill>
            </a:endParaRPr>
          </a:p>
        </p:txBody>
      </p:sp>
    </p:spTree>
    <p:extLst>
      <p:ext uri="{BB962C8B-B14F-4D97-AF65-F5344CB8AC3E}">
        <p14:creationId xmlns:p14="http://schemas.microsoft.com/office/powerpoint/2010/main" val="24755867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3888" y="989116"/>
            <a:ext cx="8429983" cy="832714"/>
          </a:xfrm>
        </p:spPr>
        <p:txBody>
          <a:bodyPr/>
          <a:lstStyle/>
          <a:p>
            <a:r>
              <a:rPr lang="fr-FR" dirty="0" smtClean="0"/>
              <a:t>Sobre, sage, honorable</a:t>
            </a:r>
            <a:br>
              <a:rPr lang="fr-FR" dirty="0" smtClean="0"/>
            </a:br>
            <a:r>
              <a:rPr lang="fr-FR" sz="4400" i="1" dirty="0" smtClean="0">
                <a:solidFill>
                  <a:srgbClr val="FFFF00"/>
                </a:solidFill>
              </a:rPr>
              <a:t>des qualités à rechercher</a:t>
            </a:r>
            <a:endParaRPr lang="fr-FR" sz="4400" i="1" dirty="0">
              <a:solidFill>
                <a:srgbClr val="FFFF00"/>
              </a:solidFill>
            </a:endParaRPr>
          </a:p>
        </p:txBody>
      </p:sp>
      <p:sp>
        <p:nvSpPr>
          <p:cNvPr id="3" name="Sous-titre 2"/>
          <p:cNvSpPr>
            <a:spLocks noGrp="1"/>
          </p:cNvSpPr>
          <p:nvPr>
            <p:ph type="subTitle" idx="1"/>
          </p:nvPr>
        </p:nvSpPr>
        <p:spPr>
          <a:xfrm>
            <a:off x="523874" y="2190996"/>
            <a:ext cx="8620125" cy="4241178"/>
          </a:xfrm>
        </p:spPr>
        <p:txBody>
          <a:bodyPr>
            <a:normAutofit fontScale="92500" lnSpcReduction="20000"/>
          </a:bodyPr>
          <a:lstStyle/>
          <a:p>
            <a:pPr algn="l"/>
            <a:r>
              <a:rPr lang="fr-FR" b="1" dirty="0" smtClean="0">
                <a:solidFill>
                  <a:srgbClr val="16F6FF"/>
                </a:solidFill>
              </a:rPr>
              <a:t>Pieux &lt;4998&gt; </a:t>
            </a:r>
            <a:r>
              <a:rPr lang="fr-FR" b="1" dirty="0" err="1" smtClean="0">
                <a:solidFill>
                  <a:srgbClr val="16F6FF"/>
                </a:solidFill>
              </a:rPr>
              <a:t>sophron</a:t>
            </a:r>
            <a:r>
              <a:rPr lang="fr-FR" b="1" dirty="0" smtClean="0">
                <a:solidFill>
                  <a:srgbClr val="16F6FF"/>
                </a:solidFill>
              </a:rPr>
              <a:t> 4 NT: esprit solide, sain, mesuré = sage</a:t>
            </a:r>
          </a:p>
          <a:p>
            <a:pPr algn="l"/>
            <a:r>
              <a:rPr lang="fr-FR" dirty="0" smtClean="0"/>
              <a:t>Cela est </a:t>
            </a:r>
            <a:r>
              <a:rPr lang="fr-FR" dirty="0"/>
              <a:t>demandé </a:t>
            </a:r>
            <a:endParaRPr lang="fr-FR" dirty="0" smtClean="0"/>
          </a:p>
          <a:p>
            <a:pPr algn="l"/>
            <a:r>
              <a:rPr lang="fr-FR" dirty="0"/>
              <a:t>	</a:t>
            </a:r>
            <a:r>
              <a:rPr lang="fr-FR" dirty="0" smtClean="0"/>
              <a:t>• aux anciens </a:t>
            </a:r>
            <a:r>
              <a:rPr lang="fr-FR" dirty="0"/>
              <a:t>(1 Tm 3.2</a:t>
            </a:r>
            <a:r>
              <a:rPr lang="fr-FR" dirty="0" smtClean="0"/>
              <a:t>) </a:t>
            </a:r>
          </a:p>
          <a:p>
            <a:pPr algn="l"/>
            <a:r>
              <a:rPr lang="fr-FR" dirty="0"/>
              <a:t>	</a:t>
            </a:r>
            <a:r>
              <a:rPr lang="fr-FR" dirty="0" smtClean="0"/>
              <a:t>• aux surveillants (Tt 1.8)</a:t>
            </a:r>
            <a:r>
              <a:rPr lang="fr-FR" dirty="0"/>
              <a:t>, </a:t>
            </a:r>
            <a:endParaRPr lang="fr-FR" dirty="0" smtClean="0"/>
          </a:p>
          <a:p>
            <a:pPr algn="l"/>
            <a:r>
              <a:rPr lang="fr-FR" dirty="0"/>
              <a:t>	</a:t>
            </a:r>
            <a:r>
              <a:rPr lang="fr-FR" dirty="0" smtClean="0"/>
              <a:t>• aux </a:t>
            </a:r>
            <a:r>
              <a:rPr lang="fr-FR" dirty="0"/>
              <a:t>femmes </a:t>
            </a:r>
            <a:r>
              <a:rPr lang="fr-FR" dirty="0" smtClean="0"/>
              <a:t>(Tt 2.5)</a:t>
            </a:r>
            <a:r>
              <a:rPr lang="fr-FR" dirty="0"/>
              <a:t>, </a:t>
            </a:r>
            <a:endParaRPr lang="fr-FR" dirty="0" smtClean="0"/>
          </a:p>
          <a:p>
            <a:pPr algn="l"/>
            <a:r>
              <a:rPr lang="fr-FR" dirty="0"/>
              <a:t>	</a:t>
            </a:r>
            <a:r>
              <a:rPr lang="fr-FR" dirty="0" smtClean="0"/>
              <a:t>• aux </a:t>
            </a:r>
            <a:r>
              <a:rPr lang="fr-FR" dirty="0"/>
              <a:t>vieillards (Tt </a:t>
            </a:r>
            <a:r>
              <a:rPr lang="fr-FR" dirty="0" smtClean="0"/>
              <a:t>2.2)</a:t>
            </a:r>
          </a:p>
          <a:p>
            <a:pPr algn="l"/>
            <a:r>
              <a:rPr lang="fr-FR" b="1" dirty="0">
                <a:solidFill>
                  <a:srgbClr val="16F6FF"/>
                </a:solidFill>
              </a:rPr>
              <a:t>	</a:t>
            </a:r>
            <a:endParaRPr lang="fr-FR" dirty="0"/>
          </a:p>
          <a:p>
            <a:pPr algn="l"/>
            <a:r>
              <a:rPr lang="fr-FR" dirty="0" smtClean="0"/>
              <a:t>Mais aussi à tous les chrétiens:</a:t>
            </a:r>
          </a:p>
          <a:p>
            <a:pPr algn="l"/>
            <a:endParaRPr lang="fr-FR" sz="1100" dirty="0" smtClean="0">
              <a:solidFill>
                <a:srgbClr val="10FF0E"/>
              </a:solidFill>
            </a:endParaRPr>
          </a:p>
          <a:p>
            <a:pPr algn="l"/>
            <a:r>
              <a:rPr lang="fr-FR" dirty="0" err="1" smtClean="0">
                <a:solidFill>
                  <a:srgbClr val="10FF0E"/>
                </a:solidFill>
              </a:rPr>
              <a:t>Ep</a:t>
            </a:r>
            <a:r>
              <a:rPr lang="fr-FR" dirty="0" smtClean="0">
                <a:solidFill>
                  <a:srgbClr val="10FF0E"/>
                </a:solidFill>
              </a:rPr>
              <a:t> 5.15: </a:t>
            </a:r>
            <a:r>
              <a:rPr lang="fr-FR" dirty="0" smtClean="0"/>
              <a:t>Prenez donc garde à marcher soigneusement, non pas comme étant dépourvus de sagesse, mais comme étant sages </a:t>
            </a:r>
            <a:r>
              <a:rPr lang="fr-FR" b="1" dirty="0" smtClean="0">
                <a:solidFill>
                  <a:srgbClr val="16F6FF"/>
                </a:solidFill>
              </a:rPr>
              <a:t>(&lt;4680&gt; </a:t>
            </a:r>
            <a:r>
              <a:rPr lang="fr-FR" b="1" dirty="0" err="1" smtClean="0">
                <a:solidFill>
                  <a:srgbClr val="16F6FF"/>
                </a:solidFill>
              </a:rPr>
              <a:t>sophos</a:t>
            </a:r>
            <a:r>
              <a:rPr lang="fr-FR" b="1" dirty="0" smtClean="0">
                <a:solidFill>
                  <a:srgbClr val="16F6FF"/>
                </a:solidFill>
              </a:rPr>
              <a:t>; sage, savant) </a:t>
            </a:r>
            <a:r>
              <a:rPr lang="fr-FR" dirty="0" smtClean="0"/>
              <a:t>16 saisissant l’occasion, parce que les jours sont mauvais.</a:t>
            </a:r>
            <a:endParaRPr lang="fr-FR" dirty="0"/>
          </a:p>
        </p:txBody>
      </p:sp>
    </p:spTree>
    <p:extLst>
      <p:ext uri="{BB962C8B-B14F-4D97-AF65-F5344CB8AC3E}">
        <p14:creationId xmlns:p14="http://schemas.microsoft.com/office/powerpoint/2010/main" val="33577449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935" y="971927"/>
            <a:ext cx="8971936" cy="832714"/>
          </a:xfrm>
        </p:spPr>
        <p:txBody>
          <a:bodyPr/>
          <a:lstStyle/>
          <a:p>
            <a:r>
              <a:rPr lang="fr-FR" dirty="0" smtClean="0"/>
              <a:t>Hospitalier </a:t>
            </a:r>
            <a:br>
              <a:rPr lang="fr-FR" dirty="0" smtClean="0"/>
            </a:br>
            <a:r>
              <a:rPr lang="fr-FR" sz="4400" i="1" dirty="0" smtClean="0">
                <a:solidFill>
                  <a:srgbClr val="FFFF00"/>
                </a:solidFill>
              </a:rPr>
              <a:t>Hospitalier </a:t>
            </a:r>
            <a:r>
              <a:rPr lang="fr-FR" sz="2400" i="1" dirty="0" smtClean="0">
                <a:solidFill>
                  <a:srgbClr val="FFFF00"/>
                </a:solidFill>
              </a:rPr>
              <a:t>(Tt)</a:t>
            </a:r>
            <a:endParaRPr lang="fr-FR" dirty="0"/>
          </a:p>
        </p:txBody>
      </p:sp>
      <p:sp>
        <p:nvSpPr>
          <p:cNvPr id="3" name="Sous-titre 2"/>
          <p:cNvSpPr>
            <a:spLocks noGrp="1"/>
          </p:cNvSpPr>
          <p:nvPr>
            <p:ph type="subTitle" idx="1"/>
          </p:nvPr>
        </p:nvSpPr>
        <p:spPr>
          <a:xfrm>
            <a:off x="615950" y="2157010"/>
            <a:ext cx="8119602" cy="5309419"/>
          </a:xfrm>
        </p:spPr>
        <p:txBody>
          <a:bodyPr/>
          <a:lstStyle/>
          <a:p>
            <a:pPr algn="l"/>
            <a:r>
              <a:rPr lang="fr-FR" dirty="0">
                <a:solidFill>
                  <a:srgbClr val="10FF0E"/>
                </a:solidFill>
              </a:rPr>
              <a:t>Recommandation pour TOUS les chrétiens</a:t>
            </a:r>
          </a:p>
          <a:p>
            <a:pPr algn="l"/>
            <a:endParaRPr lang="fr-FR" dirty="0" smtClean="0">
              <a:solidFill>
                <a:srgbClr val="10FF0E"/>
              </a:solidFill>
            </a:endParaRPr>
          </a:p>
          <a:p>
            <a:pPr algn="l"/>
            <a:r>
              <a:rPr lang="fr-FR" dirty="0" err="1" smtClean="0">
                <a:solidFill>
                  <a:srgbClr val="10FF0E"/>
                </a:solidFill>
              </a:rPr>
              <a:t>Rm</a:t>
            </a:r>
            <a:r>
              <a:rPr lang="fr-FR" dirty="0" smtClean="0">
                <a:solidFill>
                  <a:srgbClr val="10FF0E"/>
                </a:solidFill>
              </a:rPr>
              <a:t> 12.14: </a:t>
            </a:r>
            <a:r>
              <a:rPr lang="fr-FR" dirty="0" smtClean="0"/>
              <a:t>Vous </a:t>
            </a:r>
            <a:r>
              <a:rPr lang="fr-FR" dirty="0"/>
              <a:t>appliquant à </a:t>
            </a:r>
            <a:r>
              <a:rPr lang="fr-FR" dirty="0" smtClean="0">
                <a:solidFill>
                  <a:srgbClr val="FFFF00"/>
                </a:solidFill>
              </a:rPr>
              <a:t>l’hospitalité</a:t>
            </a:r>
          </a:p>
          <a:p>
            <a:pPr algn="l"/>
            <a:endParaRPr lang="fr-FR" dirty="0"/>
          </a:p>
          <a:p>
            <a:pPr algn="l"/>
            <a:r>
              <a:rPr lang="fr-FR" dirty="0" err="1" smtClean="0">
                <a:solidFill>
                  <a:srgbClr val="10FF0E"/>
                </a:solidFill>
              </a:rPr>
              <a:t>Hb</a:t>
            </a:r>
            <a:r>
              <a:rPr lang="fr-FR" dirty="0" smtClean="0">
                <a:solidFill>
                  <a:srgbClr val="10FF0E"/>
                </a:solidFill>
              </a:rPr>
              <a:t> 13.2: </a:t>
            </a:r>
            <a:r>
              <a:rPr lang="fr-FR" dirty="0"/>
              <a:t>N’oubliez pas </a:t>
            </a:r>
            <a:r>
              <a:rPr lang="fr-FR" dirty="0">
                <a:solidFill>
                  <a:srgbClr val="FFFF00"/>
                </a:solidFill>
              </a:rPr>
              <a:t>l’hospitalité</a:t>
            </a:r>
            <a:r>
              <a:rPr lang="fr-FR" dirty="0"/>
              <a:t>; car par elle quelques-uns, à leur insu, ont logé des anges</a:t>
            </a:r>
            <a:r>
              <a:rPr lang="fr-FR" dirty="0" smtClean="0"/>
              <a:t>.</a:t>
            </a:r>
          </a:p>
          <a:p>
            <a:pPr algn="l"/>
            <a:endParaRPr lang="fr-FR" dirty="0"/>
          </a:p>
          <a:p>
            <a:pPr algn="l"/>
            <a:r>
              <a:rPr lang="fr-FR" dirty="0" smtClean="0">
                <a:solidFill>
                  <a:srgbClr val="10FF0E"/>
                </a:solidFill>
              </a:rPr>
              <a:t>1P 4.9: </a:t>
            </a:r>
            <a:r>
              <a:rPr lang="fr-FR" dirty="0" smtClean="0"/>
              <a:t>Etant </a:t>
            </a:r>
            <a:r>
              <a:rPr lang="fr-FR" dirty="0">
                <a:solidFill>
                  <a:srgbClr val="FFFF00"/>
                </a:solidFill>
              </a:rPr>
              <a:t>hospitaliers</a:t>
            </a:r>
            <a:r>
              <a:rPr lang="fr-FR" dirty="0"/>
              <a:t> les uns envers les autres, sans murmures.</a:t>
            </a:r>
          </a:p>
        </p:txBody>
      </p:sp>
    </p:spTree>
    <p:extLst>
      <p:ext uri="{BB962C8B-B14F-4D97-AF65-F5344CB8AC3E}">
        <p14:creationId xmlns:p14="http://schemas.microsoft.com/office/powerpoint/2010/main" val="3291520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FFFF00">
                <a:alpha val="79000"/>
              </a:srgbClr>
            </a:gs>
            <a:gs pos="62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108725" y="2381050"/>
            <a:ext cx="6777318" cy="1731982"/>
          </a:xfrm>
        </p:spPr>
        <p:txBody>
          <a:bodyPr/>
          <a:lstStyle/>
          <a:p>
            <a:r>
              <a:rPr lang="fr-FR" sz="9600" dirty="0" smtClean="0">
                <a:solidFill>
                  <a:srgbClr val="FFFF00"/>
                </a:solidFill>
              </a:rPr>
              <a:t>Les </a:t>
            </a:r>
            <a:br>
              <a:rPr lang="fr-FR" sz="9600" dirty="0" smtClean="0">
                <a:solidFill>
                  <a:srgbClr val="FFFF00"/>
                </a:solidFill>
              </a:rPr>
            </a:br>
            <a:r>
              <a:rPr lang="fr-FR" sz="9600" dirty="0" smtClean="0">
                <a:solidFill>
                  <a:srgbClr val="FFFF00"/>
                </a:solidFill>
              </a:rPr>
              <a:t>Anciens</a:t>
            </a:r>
            <a:endParaRPr lang="fr-FR" sz="9600" dirty="0">
              <a:solidFill>
                <a:srgbClr val="FFFF00"/>
              </a:solidFill>
            </a:endParaRPr>
          </a:p>
        </p:txBody>
      </p:sp>
      <p:sp>
        <p:nvSpPr>
          <p:cNvPr id="3" name="Sous-titre 2"/>
          <p:cNvSpPr>
            <a:spLocks noGrp="1"/>
          </p:cNvSpPr>
          <p:nvPr>
            <p:ph type="subTitle" idx="1"/>
          </p:nvPr>
        </p:nvSpPr>
        <p:spPr>
          <a:xfrm>
            <a:off x="0" y="4366282"/>
            <a:ext cx="9144000" cy="1552694"/>
          </a:xfrm>
        </p:spPr>
        <p:txBody>
          <a:bodyPr>
            <a:normAutofit/>
          </a:bodyPr>
          <a:lstStyle/>
          <a:p>
            <a:r>
              <a:rPr lang="fr-FR" sz="3200" i="1" dirty="0" smtClean="0">
                <a:solidFill>
                  <a:srgbClr val="FFFF00"/>
                </a:solidFill>
              </a:rPr>
              <a:t>La fin d’une méprise</a:t>
            </a:r>
            <a:endParaRPr lang="fr-FR" sz="3200" i="1" dirty="0">
              <a:solidFill>
                <a:srgbClr val="FFFF00"/>
              </a:solidFill>
            </a:endParaRPr>
          </a:p>
        </p:txBody>
      </p:sp>
      <p:sp>
        <p:nvSpPr>
          <p:cNvPr id="4" name="ZoneTexte 3"/>
          <p:cNvSpPr txBox="1"/>
          <p:nvPr/>
        </p:nvSpPr>
        <p:spPr>
          <a:xfrm>
            <a:off x="6090755" y="5278636"/>
            <a:ext cx="1263813" cy="307777"/>
          </a:xfrm>
          <a:prstGeom prst="rect">
            <a:avLst/>
          </a:prstGeom>
          <a:noFill/>
        </p:spPr>
        <p:txBody>
          <a:bodyPr wrap="none" rtlCol="0">
            <a:spAutoFit/>
          </a:bodyPr>
          <a:lstStyle/>
          <a:p>
            <a:r>
              <a:rPr lang="fr-FR" sz="1400" dirty="0" smtClean="0">
                <a:solidFill>
                  <a:srgbClr val="FFFF00"/>
                </a:solidFill>
              </a:rPr>
              <a:t>Pierre </a:t>
            </a:r>
            <a:r>
              <a:rPr lang="fr-FR" sz="1400" dirty="0" err="1" smtClean="0">
                <a:solidFill>
                  <a:srgbClr val="FFFF00"/>
                </a:solidFill>
              </a:rPr>
              <a:t>Oddon</a:t>
            </a:r>
            <a:endParaRPr lang="fr-FR" sz="1400" dirty="0">
              <a:solidFill>
                <a:srgbClr val="FFFF00"/>
              </a:solidFill>
            </a:endParaRPr>
          </a:p>
        </p:txBody>
      </p:sp>
      <p:sp>
        <p:nvSpPr>
          <p:cNvPr id="5" name="ZoneTexte 4"/>
          <p:cNvSpPr txBox="1"/>
          <p:nvPr/>
        </p:nvSpPr>
        <p:spPr>
          <a:xfrm>
            <a:off x="671986" y="6336404"/>
            <a:ext cx="8017649" cy="338554"/>
          </a:xfrm>
          <a:prstGeom prst="rect">
            <a:avLst/>
          </a:prstGeom>
          <a:noFill/>
        </p:spPr>
        <p:txBody>
          <a:bodyPr wrap="none" rtlCol="0">
            <a:spAutoFit/>
          </a:bodyPr>
          <a:lstStyle/>
          <a:p>
            <a:r>
              <a:rPr lang="fr-FR" sz="1600" i="1" dirty="0" smtClean="0">
                <a:solidFill>
                  <a:schemeClr val="bg2"/>
                </a:solidFill>
              </a:rPr>
              <a:t>Il y a ce qui me tient assiégé tous les jours, la sollicitude pour toutes les assemblées. 2 Co 11.28</a:t>
            </a:r>
            <a:endParaRPr lang="fr-FR" sz="1600" i="1" dirty="0">
              <a:solidFill>
                <a:schemeClr val="bg2"/>
              </a:solidFill>
            </a:endParaRPr>
          </a:p>
        </p:txBody>
      </p:sp>
    </p:spTree>
    <p:extLst>
      <p:ext uri="{BB962C8B-B14F-4D97-AF65-F5344CB8AC3E}">
        <p14:creationId xmlns:p14="http://schemas.microsoft.com/office/powerpoint/2010/main" val="281390741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935" y="1016464"/>
            <a:ext cx="8971936" cy="832714"/>
          </a:xfrm>
        </p:spPr>
        <p:txBody>
          <a:bodyPr/>
          <a:lstStyle/>
          <a:p>
            <a:r>
              <a:rPr lang="fr-FR" dirty="0" smtClean="0"/>
              <a:t>Non adonné au vin</a:t>
            </a:r>
            <a:br>
              <a:rPr lang="fr-FR" dirty="0" smtClean="0"/>
            </a:br>
            <a:r>
              <a:rPr lang="fr-FR" sz="4400" i="1" dirty="0" smtClean="0">
                <a:solidFill>
                  <a:srgbClr val="FFFF00"/>
                </a:solidFill>
              </a:rPr>
              <a:t>Ni adonné au vin </a:t>
            </a:r>
            <a:r>
              <a:rPr lang="fr-FR" sz="2400" i="1" dirty="0" smtClean="0">
                <a:solidFill>
                  <a:srgbClr val="FFFF00"/>
                </a:solidFill>
              </a:rPr>
              <a:t>(Tt)</a:t>
            </a:r>
            <a:endParaRPr lang="fr-FR" sz="2400" i="1" dirty="0">
              <a:solidFill>
                <a:srgbClr val="FFFF00"/>
              </a:solidFill>
            </a:endParaRPr>
          </a:p>
        </p:txBody>
      </p:sp>
      <p:sp>
        <p:nvSpPr>
          <p:cNvPr id="3" name="Sous-titre 2"/>
          <p:cNvSpPr>
            <a:spLocks noGrp="1"/>
          </p:cNvSpPr>
          <p:nvPr>
            <p:ph type="subTitle" idx="1"/>
          </p:nvPr>
        </p:nvSpPr>
        <p:spPr>
          <a:xfrm>
            <a:off x="623888" y="1955246"/>
            <a:ext cx="8119602" cy="4236377"/>
          </a:xfrm>
        </p:spPr>
        <p:txBody>
          <a:bodyPr>
            <a:noAutofit/>
          </a:bodyPr>
          <a:lstStyle/>
          <a:p>
            <a:pPr algn="l"/>
            <a:r>
              <a:rPr lang="fr-FR" dirty="0" smtClean="0">
                <a:solidFill>
                  <a:srgbClr val="10FF0E"/>
                </a:solidFill>
              </a:rPr>
              <a:t>Recommandation pour TOUS les juifs</a:t>
            </a:r>
          </a:p>
          <a:p>
            <a:pPr algn="l"/>
            <a:r>
              <a:rPr lang="fr-FR" dirty="0" smtClean="0">
                <a:solidFill>
                  <a:srgbClr val="10FF0E"/>
                </a:solidFill>
              </a:rPr>
              <a:t>Pr </a:t>
            </a:r>
            <a:r>
              <a:rPr lang="fr-FR" dirty="0">
                <a:solidFill>
                  <a:srgbClr val="10FF0E"/>
                </a:solidFill>
              </a:rPr>
              <a:t>20:1 </a:t>
            </a:r>
            <a:r>
              <a:rPr lang="fr-FR" dirty="0"/>
              <a:t>Le vin est moqueur, la boisson forte est tumultueuse, et quiconque </a:t>
            </a:r>
            <a:r>
              <a:rPr lang="fr-FR" dirty="0">
                <a:solidFill>
                  <a:srgbClr val="FFFF00"/>
                </a:solidFill>
              </a:rPr>
              <a:t>s’y égare </a:t>
            </a:r>
            <a:r>
              <a:rPr lang="fr-FR" dirty="0"/>
              <a:t>n’est pas </a:t>
            </a:r>
            <a:r>
              <a:rPr lang="fr-FR" dirty="0" smtClean="0"/>
              <a:t>sage</a:t>
            </a:r>
          </a:p>
          <a:p>
            <a:pPr algn="l">
              <a:spcBef>
                <a:spcPts val="0"/>
              </a:spcBef>
            </a:pPr>
            <a:endParaRPr lang="fr-FR" dirty="0" smtClean="0"/>
          </a:p>
          <a:p>
            <a:pPr algn="l"/>
            <a:r>
              <a:rPr lang="fr-FR" dirty="0">
                <a:solidFill>
                  <a:srgbClr val="10FF0E"/>
                </a:solidFill>
              </a:rPr>
              <a:t>Recommandation </a:t>
            </a:r>
            <a:r>
              <a:rPr lang="fr-FR" dirty="0" smtClean="0">
                <a:solidFill>
                  <a:srgbClr val="10FF0E"/>
                </a:solidFill>
              </a:rPr>
              <a:t>pour TOUS les chrétiens</a:t>
            </a:r>
            <a:endParaRPr lang="fr-FR" dirty="0">
              <a:solidFill>
                <a:srgbClr val="10FF0E"/>
              </a:solidFill>
            </a:endParaRPr>
          </a:p>
          <a:p>
            <a:pPr algn="l"/>
            <a:r>
              <a:rPr lang="fr-FR" dirty="0" err="1">
                <a:solidFill>
                  <a:srgbClr val="10FF0E"/>
                </a:solidFill>
              </a:rPr>
              <a:t>Eph</a:t>
            </a:r>
            <a:r>
              <a:rPr lang="fr-FR" dirty="0">
                <a:solidFill>
                  <a:srgbClr val="10FF0E"/>
                </a:solidFill>
              </a:rPr>
              <a:t> 5:</a:t>
            </a:r>
            <a:r>
              <a:rPr lang="fr-FR" dirty="0" smtClean="0">
                <a:solidFill>
                  <a:srgbClr val="10FF0E"/>
                </a:solidFill>
              </a:rPr>
              <a:t>18 </a:t>
            </a:r>
            <a:r>
              <a:rPr lang="fr-FR" dirty="0"/>
              <a:t>Et ne vous </a:t>
            </a:r>
            <a:r>
              <a:rPr lang="fr-FR" dirty="0">
                <a:solidFill>
                  <a:srgbClr val="FFFF00"/>
                </a:solidFill>
              </a:rPr>
              <a:t>enivrez pas de vin</a:t>
            </a:r>
            <a:r>
              <a:rPr lang="fr-FR" dirty="0"/>
              <a:t>, en quoi il y a de la dissolution; mais soyez remplis de l’Esprit</a:t>
            </a:r>
            <a:r>
              <a:rPr lang="fr-FR" dirty="0" smtClean="0"/>
              <a:t>,</a:t>
            </a:r>
            <a:endParaRPr lang="fr-FR" dirty="0"/>
          </a:p>
          <a:p>
            <a:pPr algn="l"/>
            <a:r>
              <a:rPr lang="fr-FR" dirty="0" smtClean="0">
                <a:solidFill>
                  <a:srgbClr val="10FF0E"/>
                </a:solidFill>
              </a:rPr>
              <a:t>Ga 5.21 </a:t>
            </a:r>
            <a:r>
              <a:rPr lang="fr-FR" dirty="0" smtClean="0"/>
              <a:t>… </a:t>
            </a:r>
            <a:r>
              <a:rPr lang="fr-FR" dirty="0">
                <a:solidFill>
                  <a:srgbClr val="FFFF00"/>
                </a:solidFill>
              </a:rPr>
              <a:t>les ivrogneries</a:t>
            </a:r>
            <a:r>
              <a:rPr lang="fr-FR" dirty="0"/>
              <a:t>, les orgies, et les choses semblables à celles-là, au sujet desquelles je vous déclare d’avance, comme aussi je l’ai déjà dit, que ceux qui commettent de telles choses n’hériteront pas du royaume de Dieu.</a:t>
            </a:r>
          </a:p>
        </p:txBody>
      </p:sp>
    </p:spTree>
    <p:extLst>
      <p:ext uri="{BB962C8B-B14F-4D97-AF65-F5344CB8AC3E}">
        <p14:creationId xmlns:p14="http://schemas.microsoft.com/office/powerpoint/2010/main" val="17253661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761" y="955939"/>
            <a:ext cx="8971936" cy="832714"/>
          </a:xfrm>
        </p:spPr>
        <p:txBody>
          <a:bodyPr/>
          <a:lstStyle/>
          <a:p>
            <a:r>
              <a:rPr lang="fr-FR" dirty="0" smtClean="0"/>
              <a:t>N’aimant pas l’argent</a:t>
            </a:r>
            <a:br>
              <a:rPr lang="fr-FR" dirty="0" smtClean="0"/>
            </a:br>
            <a:r>
              <a:rPr lang="fr-FR" sz="4400" i="1" dirty="0" smtClean="0">
                <a:solidFill>
                  <a:srgbClr val="FFFF00"/>
                </a:solidFill>
              </a:rPr>
              <a:t>Non avide d’un gain honteux </a:t>
            </a:r>
            <a:r>
              <a:rPr lang="fr-FR" sz="2400" i="1" dirty="0" smtClean="0">
                <a:solidFill>
                  <a:srgbClr val="FFFF00"/>
                </a:solidFill>
              </a:rPr>
              <a:t>(Tt)</a:t>
            </a:r>
            <a:endParaRPr lang="fr-FR" sz="2400" i="1" dirty="0">
              <a:solidFill>
                <a:srgbClr val="FFFF00"/>
              </a:solidFill>
            </a:endParaRPr>
          </a:p>
        </p:txBody>
      </p:sp>
      <p:sp>
        <p:nvSpPr>
          <p:cNvPr id="3" name="Sous-titre 2"/>
          <p:cNvSpPr>
            <a:spLocks noGrp="1"/>
          </p:cNvSpPr>
          <p:nvPr>
            <p:ph type="subTitle" idx="1"/>
          </p:nvPr>
        </p:nvSpPr>
        <p:spPr>
          <a:xfrm>
            <a:off x="704850" y="2072232"/>
            <a:ext cx="8119602" cy="4441640"/>
          </a:xfrm>
        </p:spPr>
        <p:txBody>
          <a:bodyPr>
            <a:normAutofit/>
          </a:bodyPr>
          <a:lstStyle/>
          <a:p>
            <a:pPr algn="l"/>
            <a:r>
              <a:rPr lang="fr-FR" dirty="0" err="1" smtClean="0">
                <a:solidFill>
                  <a:srgbClr val="10FF0E"/>
                </a:solidFill>
              </a:rPr>
              <a:t>Ep</a:t>
            </a:r>
            <a:r>
              <a:rPr lang="fr-FR" dirty="0" smtClean="0">
                <a:solidFill>
                  <a:srgbClr val="10FF0E"/>
                </a:solidFill>
              </a:rPr>
              <a:t> 5.3: </a:t>
            </a:r>
            <a:r>
              <a:rPr lang="fr-FR" dirty="0" smtClean="0"/>
              <a:t>Mais </a:t>
            </a:r>
            <a:r>
              <a:rPr lang="fr-FR" dirty="0"/>
              <a:t>que </a:t>
            </a:r>
            <a:r>
              <a:rPr lang="fr-FR" dirty="0" smtClean="0"/>
              <a:t>… aucune </a:t>
            </a:r>
            <a:r>
              <a:rPr lang="fr-FR" dirty="0"/>
              <a:t>impureté ou </a:t>
            </a:r>
            <a:r>
              <a:rPr lang="fr-FR" dirty="0">
                <a:solidFill>
                  <a:srgbClr val="FFFF00"/>
                </a:solidFill>
              </a:rPr>
              <a:t>cupidité</a:t>
            </a:r>
            <a:r>
              <a:rPr lang="fr-FR" dirty="0"/>
              <a:t>, ne soient même nommées parmi vous, comme il convient à des </a:t>
            </a:r>
            <a:r>
              <a:rPr lang="fr-FR" dirty="0" smtClean="0"/>
              <a:t>saints</a:t>
            </a:r>
          </a:p>
          <a:p>
            <a:pPr algn="l"/>
            <a:r>
              <a:rPr lang="fr-FR" dirty="0">
                <a:solidFill>
                  <a:srgbClr val="10FF0E"/>
                </a:solidFill>
              </a:rPr>
              <a:t>1Ti </a:t>
            </a:r>
            <a:r>
              <a:rPr lang="fr-FR" dirty="0" smtClean="0">
                <a:solidFill>
                  <a:srgbClr val="10FF0E"/>
                </a:solidFill>
              </a:rPr>
              <a:t>6.10:  </a:t>
            </a:r>
            <a:r>
              <a:rPr lang="fr-FR" dirty="0"/>
              <a:t>car c’est une racine de toutes sortes de maux que </a:t>
            </a:r>
            <a:r>
              <a:rPr lang="fr-FR" dirty="0">
                <a:solidFill>
                  <a:srgbClr val="FFFF00"/>
                </a:solidFill>
              </a:rPr>
              <a:t>l’amour de l’argent</a:t>
            </a:r>
            <a:r>
              <a:rPr lang="fr-FR" dirty="0"/>
              <a:t>: ce que quelques-uns ayant ambitionné, ils se sont égarés de la foi et se sont transpercés eux-mêmes de beaucoup de douleurs.</a:t>
            </a:r>
            <a:endParaRPr lang="fr-FR" dirty="0" smtClean="0"/>
          </a:p>
          <a:p>
            <a:pPr algn="l"/>
            <a:r>
              <a:rPr lang="fr-FR" dirty="0" smtClean="0">
                <a:solidFill>
                  <a:srgbClr val="10FF0E"/>
                </a:solidFill>
              </a:rPr>
              <a:t>2 Co 9.11: </a:t>
            </a:r>
            <a:r>
              <a:rPr lang="fr-FR" dirty="0" smtClean="0"/>
              <a:t>Etant </a:t>
            </a:r>
            <a:r>
              <a:rPr lang="fr-FR" dirty="0"/>
              <a:t>de toute manière enrichis pour une </a:t>
            </a:r>
            <a:r>
              <a:rPr lang="fr-FR" dirty="0">
                <a:solidFill>
                  <a:srgbClr val="FFFF00"/>
                </a:solidFill>
              </a:rPr>
              <a:t>entière libéralité</a:t>
            </a:r>
            <a:r>
              <a:rPr lang="fr-FR" dirty="0"/>
              <a:t>, qui produit par nous des actions de grâces à Dieu.</a:t>
            </a:r>
          </a:p>
        </p:txBody>
      </p:sp>
    </p:spTree>
    <p:extLst>
      <p:ext uri="{BB962C8B-B14F-4D97-AF65-F5344CB8AC3E}">
        <p14:creationId xmlns:p14="http://schemas.microsoft.com/office/powerpoint/2010/main" val="195095397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935" y="1632152"/>
            <a:ext cx="8971936" cy="832714"/>
          </a:xfrm>
        </p:spPr>
        <p:txBody>
          <a:bodyPr/>
          <a:lstStyle/>
          <a:p>
            <a:r>
              <a:rPr lang="fr-FR" dirty="0" smtClean="0"/>
              <a:t>Doux, non querelleur</a:t>
            </a:r>
            <a:br>
              <a:rPr lang="fr-FR" dirty="0" smtClean="0"/>
            </a:br>
            <a:r>
              <a:rPr lang="fr-FR" sz="4400" i="1" dirty="0" smtClean="0">
                <a:solidFill>
                  <a:srgbClr val="FFFF00"/>
                </a:solidFill>
              </a:rPr>
              <a:t>Non adonné à son sens, non colère, non batteur </a:t>
            </a:r>
            <a:r>
              <a:rPr lang="fr-FR" sz="2400" i="1" dirty="0" smtClean="0">
                <a:solidFill>
                  <a:srgbClr val="FFFF00"/>
                </a:solidFill>
              </a:rPr>
              <a:t>(Tt)</a:t>
            </a:r>
            <a:endParaRPr lang="fr-FR" sz="2400" dirty="0"/>
          </a:p>
        </p:txBody>
      </p:sp>
      <p:sp>
        <p:nvSpPr>
          <p:cNvPr id="3" name="Sous-titre 2"/>
          <p:cNvSpPr>
            <a:spLocks noGrp="1"/>
          </p:cNvSpPr>
          <p:nvPr>
            <p:ph type="subTitle" idx="1"/>
          </p:nvPr>
        </p:nvSpPr>
        <p:spPr>
          <a:xfrm>
            <a:off x="704850" y="2548512"/>
            <a:ext cx="8119602" cy="3965360"/>
          </a:xfrm>
        </p:spPr>
        <p:txBody>
          <a:bodyPr>
            <a:normAutofit lnSpcReduction="10000"/>
          </a:bodyPr>
          <a:lstStyle/>
          <a:p>
            <a:pPr algn="l"/>
            <a:r>
              <a:rPr lang="fr-FR" dirty="0" smtClean="0">
                <a:solidFill>
                  <a:srgbClr val="10FF0E"/>
                </a:solidFill>
              </a:rPr>
              <a:t>Col 3.12: </a:t>
            </a:r>
            <a:r>
              <a:rPr lang="fr-FR" dirty="0"/>
              <a:t>Revêtez-vous donc, comme des élus de Dieu, saints et bien-aimés, d’entrailles de miséricorde, de bonté, d’humilité, de </a:t>
            </a:r>
            <a:r>
              <a:rPr lang="fr-FR" dirty="0">
                <a:solidFill>
                  <a:srgbClr val="FFFF00"/>
                </a:solidFill>
              </a:rPr>
              <a:t>douceur</a:t>
            </a:r>
            <a:r>
              <a:rPr lang="fr-FR" dirty="0"/>
              <a:t>, de longanimité</a:t>
            </a:r>
            <a:r>
              <a:rPr lang="fr-FR" dirty="0" smtClean="0"/>
              <a:t>,</a:t>
            </a:r>
            <a:endParaRPr lang="fr-FR" dirty="0"/>
          </a:p>
          <a:p>
            <a:pPr algn="l"/>
            <a:r>
              <a:rPr lang="fr-FR" dirty="0" smtClean="0">
                <a:solidFill>
                  <a:srgbClr val="10FF0E"/>
                </a:solidFill>
              </a:rPr>
              <a:t>Ph 4.5: </a:t>
            </a:r>
            <a:r>
              <a:rPr lang="fr-FR" dirty="0"/>
              <a:t>Que votre </a:t>
            </a:r>
            <a:r>
              <a:rPr lang="fr-FR" dirty="0">
                <a:solidFill>
                  <a:srgbClr val="FFFF00"/>
                </a:solidFill>
              </a:rPr>
              <a:t>douceur</a:t>
            </a:r>
            <a:r>
              <a:rPr lang="fr-FR" dirty="0"/>
              <a:t> soit connue de tous les hommes. Le Seigneur est </a:t>
            </a:r>
            <a:r>
              <a:rPr lang="fr-FR" dirty="0" smtClean="0"/>
              <a:t>proche</a:t>
            </a:r>
          </a:p>
          <a:p>
            <a:pPr algn="l"/>
            <a:r>
              <a:rPr lang="fr-FR" dirty="0" smtClean="0">
                <a:solidFill>
                  <a:srgbClr val="10FF0E"/>
                </a:solidFill>
              </a:rPr>
              <a:t>Col 3.8: </a:t>
            </a:r>
            <a:r>
              <a:rPr lang="fr-FR" dirty="0"/>
              <a:t>Mais maintenant, renoncez vous aussi à toutes ces choses: </a:t>
            </a:r>
            <a:r>
              <a:rPr lang="fr-FR" dirty="0">
                <a:solidFill>
                  <a:srgbClr val="FFFF00"/>
                </a:solidFill>
              </a:rPr>
              <a:t>colère, </a:t>
            </a:r>
            <a:r>
              <a:rPr lang="fr-FR" dirty="0"/>
              <a:t>courroux, malice, injures, paroles honteuses venant de votre bouche</a:t>
            </a:r>
            <a:r>
              <a:rPr lang="fr-FR" dirty="0" smtClean="0"/>
              <a:t>.</a:t>
            </a:r>
          </a:p>
          <a:p>
            <a:pPr algn="l"/>
            <a:r>
              <a:rPr lang="fr-FR" dirty="0" err="1" smtClean="0">
                <a:solidFill>
                  <a:srgbClr val="10FF0E"/>
                </a:solidFill>
              </a:rPr>
              <a:t>Jc</a:t>
            </a:r>
            <a:r>
              <a:rPr lang="fr-FR" dirty="0" smtClean="0">
                <a:solidFill>
                  <a:srgbClr val="10FF0E"/>
                </a:solidFill>
              </a:rPr>
              <a:t> 1.19: </a:t>
            </a:r>
            <a:r>
              <a:rPr lang="fr-FR" dirty="0" smtClean="0"/>
              <a:t>Que chacun soit  … lent à la  </a:t>
            </a:r>
            <a:r>
              <a:rPr lang="fr-FR" dirty="0" smtClean="0">
                <a:solidFill>
                  <a:srgbClr val="FFFF00"/>
                </a:solidFill>
              </a:rPr>
              <a:t>colère </a:t>
            </a:r>
            <a:r>
              <a:rPr lang="fr-FR" dirty="0" smtClean="0"/>
              <a:t>car la colère de l’homme n’accomplit pas la justice de Dieu.</a:t>
            </a:r>
            <a:r>
              <a:rPr lang="fr-FR" dirty="0" smtClean="0">
                <a:solidFill>
                  <a:srgbClr val="FFFF00"/>
                </a:solidFill>
              </a:rPr>
              <a:t> </a:t>
            </a:r>
            <a:endParaRPr lang="fr-FR" dirty="0"/>
          </a:p>
        </p:txBody>
      </p:sp>
      <p:sp>
        <p:nvSpPr>
          <p:cNvPr id="4" name="Rectangle 3"/>
          <p:cNvSpPr/>
          <p:nvPr/>
        </p:nvSpPr>
        <p:spPr>
          <a:xfrm>
            <a:off x="2286000" y="2828836"/>
            <a:ext cx="4572000" cy="369332"/>
          </a:xfrm>
          <a:prstGeom prst="rect">
            <a:avLst/>
          </a:prstGeom>
        </p:spPr>
        <p:txBody>
          <a:bodyPr>
            <a:spAutoFit/>
          </a:bodyPr>
          <a:lstStyle/>
          <a:p>
            <a:endParaRPr lang="fr-FR" dirty="0"/>
          </a:p>
        </p:txBody>
      </p:sp>
    </p:spTree>
    <p:extLst>
      <p:ext uri="{BB962C8B-B14F-4D97-AF65-F5344CB8AC3E}">
        <p14:creationId xmlns:p14="http://schemas.microsoft.com/office/powerpoint/2010/main" val="42576382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013" y="320780"/>
            <a:ext cx="8971936" cy="4339650"/>
          </a:xfrm>
        </p:spPr>
        <p:txBody>
          <a:bodyPr>
            <a:spAutoFit/>
          </a:bodyPr>
          <a:lstStyle/>
          <a:p>
            <a:r>
              <a:rPr lang="fr-FR" sz="4800" dirty="0" smtClean="0"/>
              <a:t>Conduisant bien sa </a:t>
            </a:r>
            <a:br>
              <a:rPr lang="fr-FR" sz="4800" dirty="0" smtClean="0"/>
            </a:br>
            <a:r>
              <a:rPr lang="fr-FR" sz="4800" dirty="0" smtClean="0"/>
              <a:t>propre maison, tenant ses enfants soumis en toute gravité</a:t>
            </a:r>
            <a:r>
              <a:rPr lang="fr-FR" sz="4800" dirty="0"/>
              <a:t/>
            </a:r>
            <a:br>
              <a:rPr lang="fr-FR" sz="4800" dirty="0"/>
            </a:br>
            <a:r>
              <a:rPr lang="fr-FR" sz="4400" i="1" dirty="0" smtClean="0">
                <a:solidFill>
                  <a:srgbClr val="FFFF00"/>
                </a:solidFill>
              </a:rPr>
              <a:t>Ayant des enfants fidèles qui ne soient pas accusés de dissipation ou insubordonnés </a:t>
            </a:r>
            <a:r>
              <a:rPr lang="fr-FR" sz="2400" i="1" dirty="0">
                <a:solidFill>
                  <a:srgbClr val="FFFF00"/>
                </a:solidFill>
              </a:rPr>
              <a:t>(Tt)</a:t>
            </a:r>
            <a:endParaRPr lang="fr-FR" sz="2400" i="1" dirty="0"/>
          </a:p>
        </p:txBody>
      </p:sp>
      <p:sp>
        <p:nvSpPr>
          <p:cNvPr id="3" name="Sous-titre 2"/>
          <p:cNvSpPr>
            <a:spLocks noGrp="1"/>
          </p:cNvSpPr>
          <p:nvPr>
            <p:ph type="subTitle" idx="1"/>
          </p:nvPr>
        </p:nvSpPr>
        <p:spPr>
          <a:xfrm>
            <a:off x="704850" y="4660430"/>
            <a:ext cx="8119602" cy="1853441"/>
          </a:xfrm>
        </p:spPr>
        <p:txBody>
          <a:bodyPr>
            <a:normAutofit lnSpcReduction="10000"/>
          </a:bodyPr>
          <a:lstStyle/>
          <a:p>
            <a:pPr algn="l"/>
            <a:r>
              <a:rPr lang="fr-FR" dirty="0" err="1" smtClean="0"/>
              <a:t>Ep</a:t>
            </a:r>
            <a:r>
              <a:rPr lang="fr-FR" dirty="0" smtClean="0"/>
              <a:t> 6.4: Et </a:t>
            </a:r>
            <a:r>
              <a:rPr lang="fr-FR" dirty="0"/>
              <a:t>vous, pères, ne provoquez pas vos enfants, mais </a:t>
            </a:r>
            <a:r>
              <a:rPr lang="fr-FR" dirty="0">
                <a:solidFill>
                  <a:srgbClr val="FFFF00"/>
                </a:solidFill>
              </a:rPr>
              <a:t>élevez-les </a:t>
            </a:r>
            <a:r>
              <a:rPr lang="fr-FR" dirty="0"/>
              <a:t>dans la discipline et sous les avertissements du Seigneur</a:t>
            </a:r>
            <a:r>
              <a:rPr lang="fr-FR" dirty="0" smtClean="0"/>
              <a:t>.</a:t>
            </a:r>
          </a:p>
          <a:p>
            <a:pPr algn="l"/>
            <a:r>
              <a:rPr lang="fr-FR" dirty="0"/>
              <a:t>Col 3:</a:t>
            </a:r>
            <a:r>
              <a:rPr lang="fr-FR" dirty="0" smtClean="0"/>
              <a:t>20 </a:t>
            </a:r>
            <a:r>
              <a:rPr lang="fr-FR" dirty="0"/>
              <a:t>Enfants, </a:t>
            </a:r>
            <a:r>
              <a:rPr lang="fr-FR" dirty="0">
                <a:solidFill>
                  <a:srgbClr val="FFFF00"/>
                </a:solidFill>
              </a:rPr>
              <a:t>obéissez à vos parents </a:t>
            </a:r>
            <a:r>
              <a:rPr lang="fr-FR" dirty="0"/>
              <a:t>en toutes choses, car cela est agréable dans le Seigneur.</a:t>
            </a:r>
          </a:p>
        </p:txBody>
      </p:sp>
    </p:spTree>
    <p:extLst>
      <p:ext uri="{BB962C8B-B14F-4D97-AF65-F5344CB8AC3E}">
        <p14:creationId xmlns:p14="http://schemas.microsoft.com/office/powerpoint/2010/main" val="82325123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935" y="232447"/>
            <a:ext cx="8742517" cy="832714"/>
          </a:xfrm>
        </p:spPr>
        <p:txBody>
          <a:bodyPr/>
          <a:lstStyle/>
          <a:p>
            <a:pPr algn="r"/>
            <a:r>
              <a:rPr lang="fr-FR" sz="4800" dirty="0" smtClean="0"/>
              <a:t>Ayant un bon témoignage</a:t>
            </a:r>
            <a:endParaRPr lang="fr-FR" sz="4800" dirty="0"/>
          </a:p>
        </p:txBody>
      </p:sp>
      <p:sp>
        <p:nvSpPr>
          <p:cNvPr id="3" name="Sous-titre 2"/>
          <p:cNvSpPr>
            <a:spLocks noGrp="1"/>
          </p:cNvSpPr>
          <p:nvPr>
            <p:ph type="subTitle" idx="1"/>
          </p:nvPr>
        </p:nvSpPr>
        <p:spPr>
          <a:xfrm>
            <a:off x="704850" y="1204452"/>
            <a:ext cx="8202064" cy="5309419"/>
          </a:xfrm>
        </p:spPr>
        <p:txBody>
          <a:bodyPr>
            <a:normAutofit fontScale="92500"/>
          </a:bodyPr>
          <a:lstStyle/>
          <a:p>
            <a:pPr algn="l"/>
            <a:r>
              <a:rPr lang="fr-FR" dirty="0" err="1">
                <a:solidFill>
                  <a:srgbClr val="10FF0E"/>
                </a:solidFill>
              </a:rPr>
              <a:t>Ac</a:t>
            </a:r>
            <a:r>
              <a:rPr lang="fr-FR" dirty="0">
                <a:solidFill>
                  <a:srgbClr val="10FF0E"/>
                </a:solidFill>
              </a:rPr>
              <a:t> 22:</a:t>
            </a:r>
            <a:r>
              <a:rPr lang="fr-FR" dirty="0" smtClean="0">
                <a:solidFill>
                  <a:srgbClr val="10FF0E"/>
                </a:solidFill>
              </a:rPr>
              <a:t>12:  </a:t>
            </a:r>
            <a:r>
              <a:rPr lang="fr-FR" dirty="0"/>
              <a:t>Et </a:t>
            </a:r>
            <a:r>
              <a:rPr lang="fr-FR" dirty="0">
                <a:solidFill>
                  <a:srgbClr val="FFFF00"/>
                </a:solidFill>
              </a:rPr>
              <a:t>un certain </a:t>
            </a:r>
            <a:r>
              <a:rPr lang="fr-FR" dirty="0" err="1">
                <a:solidFill>
                  <a:srgbClr val="FFFF00"/>
                </a:solidFill>
              </a:rPr>
              <a:t>Ananias</a:t>
            </a:r>
            <a:r>
              <a:rPr lang="fr-FR" dirty="0"/>
              <a:t>, homme pieux selon la loi, et qui </a:t>
            </a:r>
            <a:r>
              <a:rPr lang="fr-FR" u="sng" dirty="0"/>
              <a:t>avait un bon témoignage </a:t>
            </a:r>
            <a:r>
              <a:rPr lang="fr-FR" dirty="0"/>
              <a:t>de tous les Juifs qui demeuraient </a:t>
            </a:r>
            <a:r>
              <a:rPr lang="fr-FR" dirty="0" smtClean="0"/>
              <a:t>là</a:t>
            </a:r>
          </a:p>
          <a:p>
            <a:pPr algn="l"/>
            <a:r>
              <a:rPr lang="fr-FR" dirty="0" smtClean="0">
                <a:solidFill>
                  <a:srgbClr val="10FF0E"/>
                </a:solidFill>
              </a:rPr>
              <a:t>1Ti </a:t>
            </a:r>
            <a:r>
              <a:rPr lang="fr-FR" dirty="0">
                <a:solidFill>
                  <a:srgbClr val="10FF0E"/>
                </a:solidFill>
              </a:rPr>
              <a:t>5:</a:t>
            </a:r>
            <a:r>
              <a:rPr lang="fr-FR" dirty="0" smtClean="0">
                <a:solidFill>
                  <a:srgbClr val="10FF0E"/>
                </a:solidFill>
              </a:rPr>
              <a:t>10: </a:t>
            </a:r>
            <a:r>
              <a:rPr lang="fr-FR" dirty="0" smtClean="0"/>
              <a:t>[</a:t>
            </a:r>
            <a:r>
              <a:rPr lang="fr-FR" dirty="0">
                <a:solidFill>
                  <a:srgbClr val="FFFF00"/>
                </a:solidFill>
              </a:rPr>
              <a:t>Les veuves </a:t>
            </a:r>
            <a:r>
              <a:rPr lang="fr-FR" dirty="0" smtClean="0"/>
              <a:t>] </a:t>
            </a:r>
            <a:r>
              <a:rPr lang="fr-FR" u="sng" dirty="0"/>
              <a:t>ayant le témoignage d’avoir marché dans les bonnes </a:t>
            </a:r>
            <a:r>
              <a:rPr lang="fr-FR" u="sng" dirty="0" err="1"/>
              <a:t>oeuvres</a:t>
            </a:r>
            <a:r>
              <a:rPr lang="fr-FR" dirty="0"/>
              <a:t>, -si elle a élevé des enfants, si elle a logé des étrangers, si elle a lavé les pieds des saints, si elle a secouru ceux qui sont dans la tribulation, si elle s’est appliquée à toute bonne </a:t>
            </a:r>
            <a:r>
              <a:rPr lang="fr-FR" dirty="0" err="1"/>
              <a:t>oeuvre</a:t>
            </a:r>
            <a:r>
              <a:rPr lang="fr-FR" dirty="0" smtClean="0"/>
              <a:t>.</a:t>
            </a:r>
          </a:p>
          <a:p>
            <a:pPr algn="l"/>
            <a:r>
              <a:rPr lang="fr-FR" dirty="0" smtClean="0">
                <a:solidFill>
                  <a:srgbClr val="10FF0E"/>
                </a:solidFill>
              </a:rPr>
              <a:t>3 </a:t>
            </a:r>
            <a:r>
              <a:rPr lang="fr-FR" dirty="0" err="1" smtClean="0">
                <a:solidFill>
                  <a:srgbClr val="10FF0E"/>
                </a:solidFill>
              </a:rPr>
              <a:t>Jn</a:t>
            </a:r>
            <a:r>
              <a:rPr lang="fr-FR" dirty="0" smtClean="0">
                <a:solidFill>
                  <a:srgbClr val="10FF0E"/>
                </a:solidFill>
              </a:rPr>
              <a:t>: </a:t>
            </a:r>
            <a:r>
              <a:rPr lang="fr-FR" dirty="0">
                <a:solidFill>
                  <a:srgbClr val="FFFF00"/>
                </a:solidFill>
              </a:rPr>
              <a:t>Démétrius</a:t>
            </a:r>
            <a:r>
              <a:rPr lang="fr-FR" dirty="0"/>
              <a:t> </a:t>
            </a:r>
            <a:r>
              <a:rPr lang="fr-FR" u="sng" dirty="0"/>
              <a:t>a le témoignage de tous et de la vérité elle-même;</a:t>
            </a:r>
            <a:r>
              <a:rPr lang="fr-FR" dirty="0"/>
              <a:t> et nous aussi, </a:t>
            </a:r>
            <a:r>
              <a:rPr lang="fr-FR" u="sng" dirty="0"/>
              <a:t>nous lui rendons témoignage</a:t>
            </a:r>
            <a:r>
              <a:rPr lang="fr-FR" dirty="0"/>
              <a:t>: et tu sais que notre témoignage est vrai</a:t>
            </a:r>
            <a:r>
              <a:rPr lang="fr-FR" dirty="0" smtClean="0"/>
              <a:t>.</a:t>
            </a:r>
          </a:p>
          <a:p>
            <a:pPr algn="l"/>
            <a:r>
              <a:rPr lang="fr-FR" dirty="0">
                <a:solidFill>
                  <a:srgbClr val="10FF0E"/>
                </a:solidFill>
              </a:rPr>
              <a:t> </a:t>
            </a:r>
            <a:r>
              <a:rPr lang="fr-FR" dirty="0" smtClean="0">
                <a:solidFill>
                  <a:srgbClr val="10FF0E"/>
                </a:solidFill>
              </a:rPr>
              <a:t>1 P 2.12: </a:t>
            </a:r>
            <a:r>
              <a:rPr lang="fr-FR" dirty="0"/>
              <a:t>ayant une conduite honnête parmi les nations, afin que, quant aux choses dans lesquelles ils médisent de vous comme de gens qui font le mal, ils glorifient Dieu au jour de la visitation, à cause de </a:t>
            </a:r>
            <a:r>
              <a:rPr lang="fr-FR" u="sng" dirty="0"/>
              <a:t>vos bonnes </a:t>
            </a:r>
            <a:r>
              <a:rPr lang="fr-FR" u="sng" dirty="0" err="1"/>
              <a:t>oeuvres</a:t>
            </a:r>
            <a:r>
              <a:rPr lang="fr-FR" u="sng" dirty="0"/>
              <a:t> qu’ils observent</a:t>
            </a:r>
            <a:r>
              <a:rPr lang="fr-FR" dirty="0"/>
              <a:t>.</a:t>
            </a:r>
          </a:p>
        </p:txBody>
      </p:sp>
    </p:spTree>
    <p:extLst>
      <p:ext uri="{BB962C8B-B14F-4D97-AF65-F5344CB8AC3E}">
        <p14:creationId xmlns:p14="http://schemas.microsoft.com/office/powerpoint/2010/main" val="34210764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9588" y="2879203"/>
            <a:ext cx="8554811" cy="1731982"/>
          </a:xfrm>
        </p:spPr>
        <p:txBody>
          <a:bodyPr/>
          <a:lstStyle/>
          <a:p>
            <a:r>
              <a:rPr lang="fr-FR" sz="6000" dirty="0" smtClean="0">
                <a:solidFill>
                  <a:srgbClr val="FFFF00"/>
                </a:solidFill>
              </a:rPr>
              <a:t>Des caractères chrétiens</a:t>
            </a:r>
            <a:br>
              <a:rPr lang="fr-FR" sz="6000" dirty="0" smtClean="0">
                <a:solidFill>
                  <a:srgbClr val="FFFF00"/>
                </a:solidFill>
              </a:rPr>
            </a:br>
            <a:r>
              <a:rPr lang="fr-FR" sz="6000" dirty="0" smtClean="0">
                <a:solidFill>
                  <a:srgbClr val="FFFF00"/>
                </a:solidFill>
              </a:rPr>
              <a:t>non demandés aux anciens ?</a:t>
            </a:r>
            <a:endParaRPr lang="fr-FR" sz="6000" dirty="0"/>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42</a:t>
            </a:r>
            <a:endParaRPr lang="fr-FR" dirty="0">
              <a:solidFill>
                <a:srgbClr val="000090"/>
              </a:solidFill>
            </a:endParaRPr>
          </a:p>
        </p:txBody>
      </p:sp>
    </p:spTree>
    <p:extLst>
      <p:ext uri="{BB962C8B-B14F-4D97-AF65-F5344CB8AC3E}">
        <p14:creationId xmlns:p14="http://schemas.microsoft.com/office/powerpoint/2010/main" val="252103418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0458" y="208239"/>
            <a:ext cx="6777318" cy="1731982"/>
          </a:xfrm>
        </p:spPr>
        <p:txBody>
          <a:bodyPr/>
          <a:lstStyle/>
          <a:p>
            <a:r>
              <a:rPr lang="fr-FR" dirty="0" smtClean="0"/>
              <a:t>La liste est-elle exhaustive? </a:t>
            </a:r>
            <a:endParaRPr lang="fr-FR" sz="2400" dirty="0"/>
          </a:p>
        </p:txBody>
      </p:sp>
      <p:sp>
        <p:nvSpPr>
          <p:cNvPr id="3" name="Sous-titre 2"/>
          <p:cNvSpPr>
            <a:spLocks noGrp="1"/>
          </p:cNvSpPr>
          <p:nvPr>
            <p:ph type="subTitle" idx="1"/>
          </p:nvPr>
        </p:nvSpPr>
        <p:spPr>
          <a:xfrm>
            <a:off x="586701" y="1940221"/>
            <a:ext cx="8237751" cy="4766452"/>
          </a:xfrm>
        </p:spPr>
        <p:txBody>
          <a:bodyPr>
            <a:normAutofit lnSpcReduction="10000"/>
          </a:bodyPr>
          <a:lstStyle/>
          <a:p>
            <a:pPr algn="l"/>
            <a:r>
              <a:rPr lang="fr-FR" dirty="0" smtClean="0"/>
              <a:t>Pas même!</a:t>
            </a:r>
          </a:p>
          <a:p>
            <a:pPr algn="l"/>
            <a:r>
              <a:rPr lang="fr-FR" dirty="0" smtClean="0"/>
              <a:t>En plus de toutes ces exigences il y a aussi </a:t>
            </a:r>
            <a:r>
              <a:rPr lang="fr-FR" u="sng" dirty="0" smtClean="0"/>
              <a:t>TOUTES</a:t>
            </a:r>
            <a:r>
              <a:rPr lang="fr-FR" dirty="0" smtClean="0"/>
              <a:t> </a:t>
            </a:r>
            <a:r>
              <a:rPr lang="fr-FR" u="sng" dirty="0" smtClean="0"/>
              <a:t>celles qui sont demandées à TOUS les enfants de Dieu </a:t>
            </a:r>
            <a:r>
              <a:rPr lang="fr-FR" dirty="0" smtClean="0"/>
              <a:t>et qui ne sont pas explicitement demandées aux anciens mais qui leur échoient naturellement et qui sont du même niveau!</a:t>
            </a:r>
          </a:p>
          <a:p>
            <a:pPr algn="l"/>
            <a:r>
              <a:rPr lang="fr-FR" dirty="0" smtClean="0">
                <a:solidFill>
                  <a:srgbClr val="10FF0E"/>
                </a:solidFill>
              </a:rPr>
              <a:t>1 Th 4.3</a:t>
            </a:r>
            <a:r>
              <a:rPr lang="fr-FR" dirty="0" smtClean="0">
                <a:solidFill>
                  <a:srgbClr val="16F6FF"/>
                </a:solidFill>
              </a:rPr>
              <a:t> </a:t>
            </a:r>
            <a:r>
              <a:rPr lang="fr-FR" dirty="0"/>
              <a:t>Car c’est ici la volonté de Dieu, votre </a:t>
            </a:r>
            <a:r>
              <a:rPr lang="fr-FR" b="1" dirty="0" smtClean="0">
                <a:solidFill>
                  <a:srgbClr val="FFFF00"/>
                </a:solidFill>
              </a:rPr>
              <a:t>sainteté</a:t>
            </a:r>
            <a:r>
              <a:rPr lang="fr-FR" dirty="0" smtClean="0"/>
              <a:t>…</a:t>
            </a:r>
          </a:p>
          <a:p>
            <a:pPr algn="l"/>
            <a:r>
              <a:rPr lang="fr-FR" dirty="0" err="1" smtClean="0">
                <a:solidFill>
                  <a:srgbClr val="10FF0E"/>
                </a:solidFill>
              </a:rPr>
              <a:t>Ep</a:t>
            </a:r>
            <a:r>
              <a:rPr lang="fr-FR" dirty="0" smtClean="0">
                <a:solidFill>
                  <a:srgbClr val="10FF0E"/>
                </a:solidFill>
              </a:rPr>
              <a:t> 4.32 </a:t>
            </a:r>
            <a:r>
              <a:rPr lang="fr-FR" dirty="0" smtClean="0"/>
              <a:t>Soyez </a:t>
            </a:r>
            <a:r>
              <a:rPr lang="fr-FR" dirty="0"/>
              <a:t>bons les uns envers les autres, compatissants, vous </a:t>
            </a:r>
            <a:r>
              <a:rPr lang="fr-FR" b="1" dirty="0">
                <a:solidFill>
                  <a:srgbClr val="FFFF00"/>
                </a:solidFill>
              </a:rPr>
              <a:t>pardonnant</a:t>
            </a:r>
            <a:r>
              <a:rPr lang="fr-FR" dirty="0"/>
              <a:t> les uns aux autres comme Dieu aussi, en Christ, vous a pardonné.</a:t>
            </a:r>
          </a:p>
          <a:p>
            <a:pPr algn="l"/>
            <a:r>
              <a:rPr lang="fr-FR" dirty="0" err="1" smtClean="0">
                <a:solidFill>
                  <a:srgbClr val="10FF0E"/>
                </a:solidFill>
              </a:rPr>
              <a:t>Ep</a:t>
            </a:r>
            <a:r>
              <a:rPr lang="fr-FR" dirty="0" smtClean="0">
                <a:solidFill>
                  <a:srgbClr val="10FF0E"/>
                </a:solidFill>
              </a:rPr>
              <a:t> 5.1 </a:t>
            </a:r>
            <a:r>
              <a:rPr lang="fr-FR" dirty="0" smtClean="0"/>
              <a:t>Soyez </a:t>
            </a:r>
            <a:r>
              <a:rPr lang="fr-FR" dirty="0"/>
              <a:t>donc imitateurs de Dieu comme de bien-aimés enfants</a:t>
            </a:r>
            <a:r>
              <a:rPr lang="fr-FR" dirty="0" smtClean="0"/>
              <a:t>, 2 </a:t>
            </a:r>
            <a:r>
              <a:rPr lang="fr-FR" dirty="0"/>
              <a:t>et marchez dans </a:t>
            </a:r>
            <a:r>
              <a:rPr lang="fr-FR" b="1" dirty="0" smtClean="0">
                <a:solidFill>
                  <a:srgbClr val="FFFF00"/>
                </a:solidFill>
              </a:rPr>
              <a:t>l’amour</a:t>
            </a:r>
          </a:p>
          <a:p>
            <a:pPr algn="l"/>
            <a:r>
              <a:rPr lang="fr-FR" dirty="0" err="1">
                <a:solidFill>
                  <a:srgbClr val="10FF0E"/>
                </a:solidFill>
              </a:rPr>
              <a:t>Ep</a:t>
            </a:r>
            <a:r>
              <a:rPr lang="fr-FR" dirty="0">
                <a:solidFill>
                  <a:srgbClr val="10FF0E"/>
                </a:solidFill>
              </a:rPr>
              <a:t> </a:t>
            </a:r>
            <a:r>
              <a:rPr lang="fr-FR" dirty="0" smtClean="0">
                <a:solidFill>
                  <a:srgbClr val="10FF0E"/>
                </a:solidFill>
              </a:rPr>
              <a:t>5.8 </a:t>
            </a:r>
            <a:r>
              <a:rPr lang="fr-FR" dirty="0" smtClean="0"/>
              <a:t>Maintenant </a:t>
            </a:r>
            <a:r>
              <a:rPr lang="fr-FR" dirty="0"/>
              <a:t>vous êtes</a:t>
            </a:r>
            <a:r>
              <a:rPr lang="fr-FR" b="1" dirty="0">
                <a:solidFill>
                  <a:srgbClr val="FFFF00"/>
                </a:solidFill>
              </a:rPr>
              <a:t> lumière </a:t>
            </a:r>
            <a:r>
              <a:rPr lang="fr-FR" dirty="0"/>
              <a:t>dans le Seigneur; marchez comme des enfants de lumière</a:t>
            </a:r>
            <a:endParaRPr lang="fr-FR" dirty="0">
              <a:solidFill>
                <a:srgbClr val="FFFF00"/>
              </a:solidFill>
            </a:endParaRPr>
          </a:p>
        </p:txBody>
      </p:sp>
    </p:spTree>
    <p:extLst>
      <p:ext uri="{BB962C8B-B14F-4D97-AF65-F5344CB8AC3E}">
        <p14:creationId xmlns:p14="http://schemas.microsoft.com/office/powerpoint/2010/main" val="166752576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0457" y="133688"/>
            <a:ext cx="7205261" cy="996019"/>
          </a:xfrm>
        </p:spPr>
        <p:txBody>
          <a:bodyPr/>
          <a:lstStyle/>
          <a:p>
            <a:r>
              <a:rPr lang="fr-FR" dirty="0" smtClean="0"/>
              <a:t>La liste incomplète ...</a:t>
            </a:r>
            <a:endParaRPr lang="fr-FR" sz="2400" dirty="0">
              <a:solidFill>
                <a:srgbClr val="10FF0E"/>
              </a:solidFill>
            </a:endParaRPr>
          </a:p>
        </p:txBody>
      </p:sp>
      <p:sp>
        <p:nvSpPr>
          <p:cNvPr id="3" name="Sous-titre 2"/>
          <p:cNvSpPr>
            <a:spLocks noGrp="1"/>
          </p:cNvSpPr>
          <p:nvPr>
            <p:ph type="subTitle" idx="1"/>
          </p:nvPr>
        </p:nvSpPr>
        <p:spPr>
          <a:xfrm>
            <a:off x="1002890" y="1336924"/>
            <a:ext cx="7821562" cy="5176947"/>
          </a:xfrm>
        </p:spPr>
        <p:txBody>
          <a:bodyPr>
            <a:normAutofit fontScale="92500"/>
          </a:bodyPr>
          <a:lstStyle/>
          <a:p>
            <a:pPr algn="l"/>
            <a:r>
              <a:rPr lang="fr-FR" dirty="0" smtClean="0">
                <a:solidFill>
                  <a:srgbClr val="10FF0E"/>
                </a:solidFill>
              </a:rPr>
              <a:t>1 </a:t>
            </a:r>
            <a:r>
              <a:rPr lang="fr-FR" dirty="0">
                <a:solidFill>
                  <a:srgbClr val="10FF0E"/>
                </a:solidFill>
              </a:rPr>
              <a:t>Th </a:t>
            </a:r>
            <a:r>
              <a:rPr lang="fr-FR" dirty="0" smtClean="0">
                <a:solidFill>
                  <a:srgbClr val="10FF0E"/>
                </a:solidFill>
              </a:rPr>
              <a:t>5.16-18  </a:t>
            </a:r>
            <a:r>
              <a:rPr lang="fr-FR" dirty="0" smtClean="0">
                <a:solidFill>
                  <a:srgbClr val="FFFF00"/>
                </a:solidFill>
              </a:rPr>
              <a:t>Réjouissez</a:t>
            </a:r>
            <a:r>
              <a:rPr lang="fr-FR" dirty="0">
                <a:solidFill>
                  <a:srgbClr val="FFFF00"/>
                </a:solidFill>
              </a:rPr>
              <a:t>-vous </a:t>
            </a:r>
            <a:r>
              <a:rPr lang="fr-FR" dirty="0"/>
              <a:t>toujours</a:t>
            </a:r>
            <a:r>
              <a:rPr lang="fr-FR" dirty="0" smtClean="0"/>
              <a:t>. 17 </a:t>
            </a:r>
            <a:r>
              <a:rPr lang="fr-FR" dirty="0">
                <a:solidFill>
                  <a:srgbClr val="FFFF00"/>
                </a:solidFill>
              </a:rPr>
              <a:t>Priez </a:t>
            </a:r>
            <a:r>
              <a:rPr lang="fr-FR" dirty="0"/>
              <a:t>sans cesse.</a:t>
            </a:r>
          </a:p>
          <a:p>
            <a:pPr algn="l"/>
            <a:r>
              <a:rPr lang="fr-FR" dirty="0" smtClean="0"/>
              <a:t>18 </a:t>
            </a:r>
            <a:r>
              <a:rPr lang="fr-FR" dirty="0"/>
              <a:t>En toutes choses </a:t>
            </a:r>
            <a:r>
              <a:rPr lang="fr-FR" dirty="0">
                <a:solidFill>
                  <a:srgbClr val="FFFF00"/>
                </a:solidFill>
              </a:rPr>
              <a:t>rendez grâces</a:t>
            </a:r>
            <a:r>
              <a:rPr lang="fr-FR" dirty="0"/>
              <a:t>, car telle est la volonté de Dieu dans le Christ Jésus à votre égard</a:t>
            </a:r>
            <a:r>
              <a:rPr lang="fr-FR" dirty="0" smtClean="0"/>
              <a:t>.</a:t>
            </a:r>
          </a:p>
          <a:p>
            <a:pPr algn="l"/>
            <a:r>
              <a:rPr lang="fr-FR" dirty="0">
                <a:solidFill>
                  <a:srgbClr val="10FF0E"/>
                </a:solidFill>
              </a:rPr>
              <a:t>Col </a:t>
            </a:r>
            <a:r>
              <a:rPr lang="fr-FR" dirty="0" smtClean="0">
                <a:solidFill>
                  <a:srgbClr val="10FF0E"/>
                </a:solidFill>
              </a:rPr>
              <a:t>3.16 </a:t>
            </a:r>
            <a:r>
              <a:rPr lang="fr-FR" dirty="0" smtClean="0"/>
              <a:t>Que </a:t>
            </a:r>
            <a:r>
              <a:rPr lang="fr-FR" dirty="0">
                <a:solidFill>
                  <a:srgbClr val="FFFF00"/>
                </a:solidFill>
              </a:rPr>
              <a:t>la parole du Christ </a:t>
            </a:r>
            <a:r>
              <a:rPr lang="fr-FR" dirty="0"/>
              <a:t>habite en vous richement</a:t>
            </a:r>
            <a:endParaRPr lang="fr-FR" dirty="0" smtClean="0"/>
          </a:p>
          <a:p>
            <a:pPr algn="l"/>
            <a:r>
              <a:rPr lang="fr-FR" dirty="0" err="1" smtClean="0">
                <a:solidFill>
                  <a:srgbClr val="10FF0E"/>
                </a:solidFill>
              </a:rPr>
              <a:t>Ep</a:t>
            </a:r>
            <a:r>
              <a:rPr lang="fr-FR" dirty="0" smtClean="0">
                <a:solidFill>
                  <a:srgbClr val="10FF0E"/>
                </a:solidFill>
              </a:rPr>
              <a:t> 6.18 </a:t>
            </a:r>
            <a:r>
              <a:rPr lang="fr-FR" dirty="0" smtClean="0">
                <a:solidFill>
                  <a:srgbClr val="FFFF00"/>
                </a:solidFill>
              </a:rPr>
              <a:t>Priant</a:t>
            </a:r>
            <a:r>
              <a:rPr lang="fr-FR" dirty="0" smtClean="0"/>
              <a:t> </a:t>
            </a:r>
            <a:r>
              <a:rPr lang="fr-FR" dirty="0"/>
              <a:t>par toutes sortes de prières et de supplications, en tout temps, par l’Esprit, et veillant à cela avec toute persévérance et des supplications pour tous les saints</a:t>
            </a:r>
            <a:r>
              <a:rPr lang="fr-FR" dirty="0" smtClean="0"/>
              <a:t>,</a:t>
            </a:r>
          </a:p>
          <a:p>
            <a:pPr algn="l"/>
            <a:r>
              <a:rPr lang="fr-FR" dirty="0" smtClean="0">
                <a:solidFill>
                  <a:srgbClr val="10FF0E"/>
                </a:solidFill>
              </a:rPr>
              <a:t>1 Th 5.8 </a:t>
            </a:r>
            <a:r>
              <a:rPr lang="fr-FR" dirty="0"/>
              <a:t>N</a:t>
            </a:r>
            <a:r>
              <a:rPr lang="fr-FR" dirty="0" smtClean="0"/>
              <a:t>ous </a:t>
            </a:r>
            <a:r>
              <a:rPr lang="fr-FR" dirty="0"/>
              <a:t>qui sommes du jour, soyons sobres, </a:t>
            </a:r>
            <a:r>
              <a:rPr lang="fr-FR" dirty="0">
                <a:solidFill>
                  <a:srgbClr val="FFFF00"/>
                </a:solidFill>
              </a:rPr>
              <a:t>revêtant la cuirasse </a:t>
            </a:r>
            <a:r>
              <a:rPr lang="fr-FR" dirty="0"/>
              <a:t>de la foi et de l’amour, et, pour casque, l’espérance du </a:t>
            </a:r>
            <a:r>
              <a:rPr lang="fr-FR" dirty="0" smtClean="0"/>
              <a:t>salut</a:t>
            </a:r>
          </a:p>
          <a:p>
            <a:pPr algn="l"/>
            <a:r>
              <a:rPr lang="fr-FR" dirty="0" smtClean="0">
                <a:solidFill>
                  <a:srgbClr val="10FF0E"/>
                </a:solidFill>
              </a:rPr>
              <a:t>Col 3.23-24 </a:t>
            </a:r>
            <a:r>
              <a:rPr lang="fr-FR" dirty="0" smtClean="0">
                <a:solidFill>
                  <a:srgbClr val="FFFF00"/>
                </a:solidFill>
              </a:rPr>
              <a:t>Quoi </a:t>
            </a:r>
            <a:r>
              <a:rPr lang="fr-FR" dirty="0">
                <a:solidFill>
                  <a:srgbClr val="FFFF00"/>
                </a:solidFill>
              </a:rPr>
              <a:t>que vous </a:t>
            </a:r>
            <a:r>
              <a:rPr lang="fr-FR" dirty="0" smtClean="0">
                <a:solidFill>
                  <a:srgbClr val="FFFF00"/>
                </a:solidFill>
              </a:rPr>
              <a:t>fassiez </a:t>
            </a:r>
            <a:r>
              <a:rPr lang="fr-FR" dirty="0" smtClean="0"/>
              <a:t>(en parole ou en œuvre v17) , </a:t>
            </a:r>
            <a:r>
              <a:rPr lang="fr-FR" dirty="0"/>
              <a:t>faites-le de </a:t>
            </a:r>
            <a:r>
              <a:rPr lang="fr-FR" dirty="0" err="1"/>
              <a:t>coeur</a:t>
            </a:r>
            <a:r>
              <a:rPr lang="fr-FR" dirty="0"/>
              <a:t>, comme pour le Seigneur et non pour les hommes</a:t>
            </a:r>
            <a:r>
              <a:rPr lang="fr-FR" dirty="0" smtClean="0"/>
              <a:t>, 24 </a:t>
            </a:r>
            <a:r>
              <a:rPr lang="fr-FR" dirty="0"/>
              <a:t>sachant que du Seigneur vous recevrez la récompense de l’héritage: vous servez le Seigneur Christ.</a:t>
            </a:r>
            <a:endParaRPr lang="fr-FR" dirty="0">
              <a:solidFill>
                <a:srgbClr val="FFFF00"/>
              </a:solidFill>
            </a:endParaRPr>
          </a:p>
        </p:txBody>
      </p:sp>
    </p:spTree>
    <p:extLst>
      <p:ext uri="{BB962C8B-B14F-4D97-AF65-F5344CB8AC3E}">
        <p14:creationId xmlns:p14="http://schemas.microsoft.com/office/powerpoint/2010/main" val="17768330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0458" y="128859"/>
            <a:ext cx="6777318" cy="909679"/>
          </a:xfrm>
        </p:spPr>
        <p:txBody>
          <a:bodyPr/>
          <a:lstStyle/>
          <a:p>
            <a:r>
              <a:rPr lang="fr-FR" dirty="0" smtClean="0"/>
              <a:t>Ce n’est pas tout !</a:t>
            </a:r>
            <a:endParaRPr lang="fr-FR" dirty="0"/>
          </a:p>
        </p:txBody>
      </p:sp>
      <p:sp>
        <p:nvSpPr>
          <p:cNvPr id="3" name="Sous-titre 2"/>
          <p:cNvSpPr>
            <a:spLocks noGrp="1"/>
          </p:cNvSpPr>
          <p:nvPr>
            <p:ph type="subTitle" idx="1"/>
          </p:nvPr>
        </p:nvSpPr>
        <p:spPr>
          <a:xfrm>
            <a:off x="979488" y="919467"/>
            <a:ext cx="7893885" cy="5111512"/>
          </a:xfrm>
        </p:spPr>
        <p:txBody>
          <a:bodyPr>
            <a:normAutofit/>
          </a:bodyPr>
          <a:lstStyle/>
          <a:p>
            <a:pPr algn="l"/>
            <a:r>
              <a:rPr lang="fr-FR" dirty="0" smtClean="0"/>
              <a:t>Encore?</a:t>
            </a:r>
          </a:p>
          <a:p>
            <a:pPr algn="l"/>
            <a:r>
              <a:rPr lang="fr-FR" dirty="0" err="1" smtClean="0">
                <a:solidFill>
                  <a:srgbClr val="10FF0E"/>
                </a:solidFill>
              </a:rPr>
              <a:t>Ep</a:t>
            </a:r>
            <a:r>
              <a:rPr lang="fr-FR" dirty="0" smtClean="0">
                <a:solidFill>
                  <a:srgbClr val="10FF0E"/>
                </a:solidFill>
              </a:rPr>
              <a:t> 4.25 </a:t>
            </a:r>
            <a:r>
              <a:rPr lang="fr-FR" dirty="0"/>
              <a:t>C’est pourquoi, ayant dépouillé le mensonge, </a:t>
            </a:r>
            <a:r>
              <a:rPr lang="fr-FR" b="1" dirty="0">
                <a:solidFill>
                  <a:srgbClr val="FFFF00"/>
                </a:solidFill>
              </a:rPr>
              <a:t>parlez la vérité </a:t>
            </a:r>
            <a:r>
              <a:rPr lang="fr-FR" dirty="0"/>
              <a:t>chacun à son prochain; car nous sommes membres les uns des autres</a:t>
            </a:r>
            <a:r>
              <a:rPr lang="fr-FR" dirty="0" smtClean="0"/>
              <a:t>.</a:t>
            </a:r>
          </a:p>
          <a:p>
            <a:pPr algn="l"/>
            <a:r>
              <a:rPr lang="fr-FR" dirty="0" err="1">
                <a:solidFill>
                  <a:srgbClr val="10FF0E"/>
                </a:solidFill>
              </a:rPr>
              <a:t>Ep</a:t>
            </a:r>
            <a:r>
              <a:rPr lang="fr-FR" dirty="0">
                <a:solidFill>
                  <a:srgbClr val="10FF0E"/>
                </a:solidFill>
              </a:rPr>
              <a:t> </a:t>
            </a:r>
            <a:r>
              <a:rPr lang="fr-FR" dirty="0" smtClean="0">
                <a:solidFill>
                  <a:srgbClr val="10FF0E"/>
                </a:solidFill>
              </a:rPr>
              <a:t>5.18</a:t>
            </a:r>
            <a:r>
              <a:rPr lang="fr-FR" dirty="0">
                <a:solidFill>
                  <a:srgbClr val="10FF0E"/>
                </a:solidFill>
              </a:rPr>
              <a:t>  </a:t>
            </a:r>
            <a:r>
              <a:rPr lang="fr-FR" dirty="0" smtClean="0"/>
              <a:t>Soyez </a:t>
            </a:r>
            <a:r>
              <a:rPr lang="fr-FR" b="1" dirty="0">
                <a:solidFill>
                  <a:srgbClr val="FFFF00"/>
                </a:solidFill>
              </a:rPr>
              <a:t>remplis de l’Esprit</a:t>
            </a:r>
            <a:r>
              <a:rPr lang="fr-FR" dirty="0" smtClean="0"/>
              <a:t>, </a:t>
            </a:r>
          </a:p>
          <a:p>
            <a:pPr algn="l"/>
            <a:r>
              <a:rPr lang="fr-FR" dirty="0" smtClean="0"/>
              <a:t>Porter le </a:t>
            </a:r>
            <a:r>
              <a:rPr lang="fr-FR" b="1" dirty="0" smtClean="0">
                <a:solidFill>
                  <a:srgbClr val="FFFF00"/>
                </a:solidFill>
              </a:rPr>
              <a:t>fruit</a:t>
            </a:r>
            <a:r>
              <a:rPr lang="fr-FR" dirty="0" smtClean="0"/>
              <a:t> de l’Esprit, </a:t>
            </a:r>
            <a:r>
              <a:rPr lang="fr-FR" b="1" dirty="0" smtClean="0">
                <a:solidFill>
                  <a:srgbClr val="FFFF00"/>
                </a:solidFill>
              </a:rPr>
              <a:t>prier</a:t>
            </a:r>
            <a:r>
              <a:rPr lang="fr-FR" dirty="0" smtClean="0"/>
              <a:t> sans cesse, se </a:t>
            </a:r>
            <a:r>
              <a:rPr lang="fr-FR" b="1" dirty="0" smtClean="0">
                <a:solidFill>
                  <a:srgbClr val="FFFF00"/>
                </a:solidFill>
              </a:rPr>
              <a:t>réjouir</a:t>
            </a:r>
            <a:r>
              <a:rPr lang="fr-FR" dirty="0" smtClean="0"/>
              <a:t> toujours ….</a:t>
            </a:r>
            <a:endParaRPr lang="fr-FR" dirty="0">
              <a:solidFill>
                <a:srgbClr val="FFFF00"/>
              </a:solidFill>
            </a:endParaRPr>
          </a:p>
          <a:p>
            <a:pPr algn="l"/>
            <a:r>
              <a:rPr lang="fr-FR" dirty="0" smtClean="0">
                <a:solidFill>
                  <a:srgbClr val="F9FFF3"/>
                </a:solidFill>
              </a:rPr>
              <a:t>L’idéal chrétien est-il trop élevé? Non il est simplement en accord avec « le standard de Dieu »</a:t>
            </a:r>
          </a:p>
        </p:txBody>
      </p:sp>
      <p:sp>
        <p:nvSpPr>
          <p:cNvPr id="4" name="Sous-titre 2"/>
          <p:cNvSpPr txBox="1">
            <a:spLocks/>
          </p:cNvSpPr>
          <p:nvPr/>
        </p:nvSpPr>
        <p:spPr>
          <a:xfrm>
            <a:off x="542898" y="4696575"/>
            <a:ext cx="8049316" cy="1393936"/>
          </a:xfrm>
          <a:prstGeom prst="rect">
            <a:avLst/>
          </a:prstGeom>
          <a:solidFill>
            <a:srgbClr val="FFFF00"/>
          </a:solidFill>
        </p:spPr>
        <p:txBody>
          <a:bodyPr vert="horz" lIns="91440" tIns="45720" rIns="91440" bIns="45720" rtlCol="0">
            <a:normAutofit fontScale="92500"/>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fr-FR" dirty="0">
                <a:solidFill>
                  <a:schemeClr val="bg1"/>
                </a:solidFill>
              </a:rPr>
              <a:t>Mt 5.48 </a:t>
            </a:r>
            <a:r>
              <a:rPr lang="fr-FR" dirty="0">
                <a:solidFill>
                  <a:srgbClr val="FF0000"/>
                </a:solidFill>
              </a:rPr>
              <a:t>Vous, soyez donc </a:t>
            </a:r>
            <a:r>
              <a:rPr lang="fr-FR" b="1" dirty="0" smtClean="0">
                <a:solidFill>
                  <a:srgbClr val="FF0000"/>
                </a:solidFill>
              </a:rPr>
              <a:t>PARFAITS</a:t>
            </a:r>
            <a:r>
              <a:rPr lang="fr-FR" dirty="0" smtClean="0">
                <a:solidFill>
                  <a:srgbClr val="FF0000"/>
                </a:solidFill>
              </a:rPr>
              <a:t> </a:t>
            </a:r>
          </a:p>
          <a:p>
            <a:r>
              <a:rPr lang="fr-FR" dirty="0">
                <a:solidFill>
                  <a:srgbClr val="FF0000"/>
                </a:solidFill>
              </a:rPr>
              <a:t> </a:t>
            </a:r>
            <a:r>
              <a:rPr lang="fr-FR" u="sng" dirty="0" smtClean="0">
                <a:solidFill>
                  <a:srgbClr val="0000FF"/>
                </a:solidFill>
              </a:rPr>
              <a:t>Comme</a:t>
            </a:r>
            <a:r>
              <a:rPr lang="fr-FR" dirty="0" smtClean="0">
                <a:solidFill>
                  <a:srgbClr val="0000FF"/>
                </a:solidFill>
              </a:rPr>
              <a:t> </a:t>
            </a:r>
            <a:r>
              <a:rPr lang="fr-FR" dirty="0" smtClean="0">
                <a:solidFill>
                  <a:srgbClr val="FF0000"/>
                </a:solidFill>
              </a:rPr>
              <a:t> </a:t>
            </a:r>
            <a:r>
              <a:rPr lang="fr-FR" dirty="0">
                <a:solidFill>
                  <a:srgbClr val="FF0000"/>
                </a:solidFill>
              </a:rPr>
              <a:t>votre Père </a:t>
            </a:r>
            <a:r>
              <a:rPr lang="fr-FR" dirty="0" smtClean="0">
                <a:solidFill>
                  <a:srgbClr val="FF0000"/>
                </a:solidFill>
              </a:rPr>
              <a:t>céleste est </a:t>
            </a:r>
            <a:r>
              <a:rPr lang="fr-FR" b="1" dirty="0">
                <a:solidFill>
                  <a:srgbClr val="FF0000"/>
                </a:solidFill>
              </a:rPr>
              <a:t>PARFAIT</a:t>
            </a:r>
          </a:p>
          <a:p>
            <a:r>
              <a:rPr lang="fr-FR" dirty="0" err="1" smtClean="0">
                <a:solidFill>
                  <a:srgbClr val="000000"/>
                </a:solidFill>
              </a:rPr>
              <a:t>Gn</a:t>
            </a:r>
            <a:r>
              <a:rPr lang="fr-FR" dirty="0" smtClean="0">
                <a:solidFill>
                  <a:srgbClr val="000000"/>
                </a:solidFill>
              </a:rPr>
              <a:t> </a:t>
            </a:r>
            <a:r>
              <a:rPr lang="fr-FR" dirty="0">
                <a:solidFill>
                  <a:srgbClr val="000000"/>
                </a:solidFill>
              </a:rPr>
              <a:t>17.1 </a:t>
            </a:r>
            <a:r>
              <a:rPr lang="fr-FR" dirty="0">
                <a:solidFill>
                  <a:srgbClr val="FF0000"/>
                </a:solidFill>
              </a:rPr>
              <a:t>(Abraham) Marche </a:t>
            </a:r>
            <a:r>
              <a:rPr lang="fr-FR" dirty="0" smtClean="0">
                <a:solidFill>
                  <a:srgbClr val="FF0000"/>
                </a:solidFill>
              </a:rPr>
              <a:t>en </a:t>
            </a:r>
            <a:r>
              <a:rPr lang="fr-FR" dirty="0">
                <a:solidFill>
                  <a:srgbClr val="FF0000"/>
                </a:solidFill>
              </a:rPr>
              <a:t>ma présence et sois </a:t>
            </a:r>
            <a:r>
              <a:rPr lang="fr-FR" b="1" dirty="0">
                <a:solidFill>
                  <a:srgbClr val="FF0000"/>
                </a:solidFill>
              </a:rPr>
              <a:t>PARFAIT</a:t>
            </a:r>
          </a:p>
        </p:txBody>
      </p:sp>
      <p:sp>
        <p:nvSpPr>
          <p:cNvPr id="7" name="Sous-titre 2"/>
          <p:cNvSpPr txBox="1">
            <a:spLocks/>
          </p:cNvSpPr>
          <p:nvPr/>
        </p:nvSpPr>
        <p:spPr>
          <a:xfrm>
            <a:off x="549248" y="6138887"/>
            <a:ext cx="8042966" cy="509090"/>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fr-FR" dirty="0" err="1" smtClean="0">
                <a:solidFill>
                  <a:schemeClr val="bg1"/>
                </a:solidFill>
              </a:rPr>
              <a:t>Lv</a:t>
            </a:r>
            <a:r>
              <a:rPr lang="fr-FR" dirty="0" smtClean="0">
                <a:solidFill>
                  <a:schemeClr val="bg1"/>
                </a:solidFill>
              </a:rPr>
              <a:t> 19.2 </a:t>
            </a:r>
            <a:r>
              <a:rPr lang="fr-FR" dirty="0" smtClean="0">
                <a:solidFill>
                  <a:srgbClr val="FF0000"/>
                </a:solidFill>
              </a:rPr>
              <a:t>Soyez </a:t>
            </a:r>
            <a:r>
              <a:rPr lang="fr-FR" b="1" dirty="0" smtClean="0">
                <a:solidFill>
                  <a:srgbClr val="FF0000"/>
                </a:solidFill>
              </a:rPr>
              <a:t>SAINTS</a:t>
            </a:r>
            <a:r>
              <a:rPr lang="fr-FR" dirty="0" smtClean="0">
                <a:solidFill>
                  <a:srgbClr val="FF0000"/>
                </a:solidFill>
              </a:rPr>
              <a:t> </a:t>
            </a:r>
            <a:r>
              <a:rPr lang="fr-FR" u="sng" dirty="0" smtClean="0">
                <a:solidFill>
                  <a:srgbClr val="0000FF"/>
                </a:solidFill>
              </a:rPr>
              <a:t>comme</a:t>
            </a:r>
            <a:r>
              <a:rPr lang="fr-FR" dirty="0" smtClean="0">
                <a:solidFill>
                  <a:srgbClr val="FF0000"/>
                </a:solidFill>
              </a:rPr>
              <a:t> moi je suis </a:t>
            </a:r>
            <a:r>
              <a:rPr lang="fr-FR" b="1" dirty="0" smtClean="0">
                <a:solidFill>
                  <a:srgbClr val="FF0000"/>
                </a:solidFill>
              </a:rPr>
              <a:t>SAINT</a:t>
            </a:r>
            <a:r>
              <a:rPr lang="fr-FR" dirty="0" smtClean="0">
                <a:solidFill>
                  <a:srgbClr val="FF0000"/>
                </a:solidFill>
              </a:rPr>
              <a:t> </a:t>
            </a:r>
            <a:r>
              <a:rPr lang="fr-FR" dirty="0" smtClean="0">
                <a:solidFill>
                  <a:schemeClr val="bg1"/>
                </a:solidFill>
              </a:rPr>
              <a:t>1 P 1.16</a:t>
            </a:r>
            <a:endParaRPr lang="fr-FR" dirty="0" smtClean="0">
              <a:solidFill>
                <a:srgbClr val="FF0000"/>
              </a:solidFill>
            </a:endParaRPr>
          </a:p>
        </p:txBody>
      </p:sp>
    </p:spTree>
    <p:extLst>
      <p:ext uri="{BB962C8B-B14F-4D97-AF65-F5344CB8AC3E}">
        <p14:creationId xmlns:p14="http://schemas.microsoft.com/office/powerpoint/2010/main" val="210153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679" y="208239"/>
            <a:ext cx="8698773" cy="850145"/>
          </a:xfrm>
        </p:spPr>
        <p:txBody>
          <a:bodyPr/>
          <a:lstStyle/>
          <a:p>
            <a:r>
              <a:rPr lang="fr-FR" dirty="0" smtClean="0"/>
              <a:t>Conclusion</a:t>
            </a:r>
            <a:endParaRPr lang="fr-FR" dirty="0"/>
          </a:p>
        </p:txBody>
      </p:sp>
      <p:sp>
        <p:nvSpPr>
          <p:cNvPr id="3" name="Sous-titre 2"/>
          <p:cNvSpPr>
            <a:spLocks noGrp="1"/>
          </p:cNvSpPr>
          <p:nvPr>
            <p:ph type="subTitle" idx="1"/>
          </p:nvPr>
        </p:nvSpPr>
        <p:spPr>
          <a:xfrm>
            <a:off x="985837" y="1427450"/>
            <a:ext cx="7269312" cy="2279346"/>
          </a:xfrm>
        </p:spPr>
        <p:txBody>
          <a:bodyPr>
            <a:normAutofit/>
          </a:bodyPr>
          <a:lstStyle/>
          <a:p>
            <a:pPr algn="l"/>
            <a:r>
              <a:rPr lang="fr-FR" dirty="0">
                <a:solidFill>
                  <a:srgbClr val="FFFF00"/>
                </a:solidFill>
              </a:rPr>
              <a:t> </a:t>
            </a:r>
            <a:r>
              <a:rPr lang="fr-FR" dirty="0" smtClean="0">
                <a:solidFill>
                  <a:srgbClr val="FFFF00"/>
                </a:solidFill>
              </a:rPr>
              <a:t>Il nous faut abandonner définitivement l’idée que: </a:t>
            </a:r>
          </a:p>
          <a:p>
            <a:pPr algn="l"/>
            <a:r>
              <a:rPr lang="fr-FR" dirty="0" smtClean="0"/>
              <a:t>• Les caractères demandés aux anciens sont au dessus de la norme de la morale chrétienne. </a:t>
            </a:r>
          </a:p>
          <a:p>
            <a:pPr algn="l"/>
            <a:r>
              <a:rPr lang="fr-FR" dirty="0" smtClean="0"/>
              <a:t>• Les exigences divines sont plus élevées pour eux que pour tous les autres chrétiens</a:t>
            </a:r>
            <a:endParaRPr lang="fr-FR" dirty="0"/>
          </a:p>
        </p:txBody>
      </p:sp>
      <p:sp>
        <p:nvSpPr>
          <p:cNvPr id="4" name="Sous-titre 2"/>
          <p:cNvSpPr txBox="1">
            <a:spLocks/>
          </p:cNvSpPr>
          <p:nvPr/>
        </p:nvSpPr>
        <p:spPr>
          <a:xfrm>
            <a:off x="852488" y="3718394"/>
            <a:ext cx="8049316" cy="1393936"/>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fr-FR" b="1" dirty="0" smtClean="0">
                <a:solidFill>
                  <a:srgbClr val="FF0000"/>
                </a:solidFill>
              </a:rPr>
              <a:t>S’il ne peut pas y avoir d’anciens parce qu’ils doivent être irréprochables</a:t>
            </a:r>
          </a:p>
          <a:p>
            <a:r>
              <a:rPr lang="fr-FR" b="1" dirty="0" smtClean="0">
                <a:solidFill>
                  <a:srgbClr val="FF0000"/>
                </a:solidFill>
              </a:rPr>
              <a:t>Il ne peut pas y avoir de chrétiens pour la même raison!</a:t>
            </a:r>
            <a:endParaRPr lang="fr-FR" b="1" dirty="0">
              <a:solidFill>
                <a:srgbClr val="FF0000"/>
              </a:solidFill>
            </a:endParaRPr>
          </a:p>
        </p:txBody>
      </p:sp>
      <p:sp>
        <p:nvSpPr>
          <p:cNvPr id="5" name="Rectangle 4"/>
          <p:cNvSpPr/>
          <p:nvPr/>
        </p:nvSpPr>
        <p:spPr>
          <a:xfrm>
            <a:off x="862142" y="5352727"/>
            <a:ext cx="7771235" cy="1200328"/>
          </a:xfrm>
          <a:prstGeom prst="rect">
            <a:avLst/>
          </a:prstGeom>
        </p:spPr>
        <p:txBody>
          <a:bodyPr wrap="square">
            <a:spAutoFit/>
          </a:bodyPr>
          <a:lstStyle/>
          <a:p>
            <a:r>
              <a:rPr lang="fr-FR" sz="2400" dirty="0"/>
              <a:t>Les anciens </a:t>
            </a:r>
            <a:r>
              <a:rPr lang="fr-FR" sz="2400" dirty="0" smtClean="0"/>
              <a:t>– qui président dûment – ( 1 Tm 5.17) n’ont </a:t>
            </a:r>
            <a:r>
              <a:rPr lang="fr-FR" sz="2400" dirty="0"/>
              <a:t>que très peu de caractéristiques particulières et ce sont elles que nous allons considérer maintenant</a:t>
            </a:r>
          </a:p>
        </p:txBody>
      </p:sp>
    </p:spTree>
    <p:extLst>
      <p:ext uri="{BB962C8B-B14F-4D97-AF65-F5344CB8AC3E}">
        <p14:creationId xmlns:p14="http://schemas.microsoft.com/office/powerpoint/2010/main" val="722852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6000">
              <a:srgbClr val="FFFF00">
                <a:alpha val="14000"/>
              </a:srgbClr>
            </a:gs>
            <a:gs pos="78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04344" y="-140786"/>
            <a:ext cx="8554811" cy="1731982"/>
          </a:xfrm>
        </p:spPr>
        <p:txBody>
          <a:bodyPr/>
          <a:lstStyle/>
          <a:p>
            <a:r>
              <a:rPr lang="fr-FR" sz="6000" dirty="0" smtClean="0">
                <a:solidFill>
                  <a:srgbClr val="FFFF00"/>
                </a:solidFill>
              </a:rPr>
              <a:t>Plan</a:t>
            </a:r>
            <a:endParaRPr lang="fr-FR" sz="6000" dirty="0">
              <a:solidFill>
                <a:srgbClr val="FFFF00"/>
              </a:solidFill>
            </a:endParaRPr>
          </a:p>
        </p:txBody>
      </p:sp>
      <p:sp>
        <p:nvSpPr>
          <p:cNvPr id="4" name="Sous-titre 2"/>
          <p:cNvSpPr>
            <a:spLocks noGrp="1"/>
          </p:cNvSpPr>
          <p:nvPr>
            <p:ph type="subTitle" idx="1"/>
          </p:nvPr>
        </p:nvSpPr>
        <p:spPr>
          <a:xfrm>
            <a:off x="1097881" y="1757453"/>
            <a:ext cx="7821613" cy="1574800"/>
          </a:xfrm>
        </p:spPr>
        <p:txBody>
          <a:bodyPr>
            <a:noAutofit/>
          </a:bodyPr>
          <a:lstStyle/>
          <a:p>
            <a:pPr marL="457200" indent="-457200" algn="l">
              <a:buClrTx/>
              <a:buFont typeface="+mj-lt"/>
              <a:buAutoNum type="arabicPeriod"/>
            </a:pPr>
            <a:r>
              <a:rPr lang="fr-FR" sz="3000" dirty="0" smtClean="0"/>
              <a:t>Omniprésence des anciens</a:t>
            </a:r>
          </a:p>
          <a:p>
            <a:pPr marL="457200" indent="-457200" algn="l">
              <a:buClrTx/>
              <a:buFont typeface="+mj-lt"/>
              <a:buAutoNum type="arabicPeriod"/>
            </a:pPr>
            <a:r>
              <a:rPr lang="fr-FR" sz="3000" dirty="0" smtClean="0"/>
              <a:t>La liste impossible!</a:t>
            </a:r>
          </a:p>
          <a:p>
            <a:pPr marL="457200" indent="-457200" algn="l">
              <a:buClrTx/>
              <a:buFont typeface="+mj-lt"/>
              <a:buAutoNum type="arabicPeriod"/>
            </a:pPr>
            <a:r>
              <a:rPr lang="fr-FR" sz="3000" dirty="0" smtClean="0"/>
              <a:t>Les caractères chrétiens des anciens</a:t>
            </a:r>
          </a:p>
          <a:p>
            <a:pPr marL="457200" indent="-457200" algn="l">
              <a:buClrTx/>
              <a:buFont typeface="+mj-lt"/>
              <a:buAutoNum type="arabicPeriod"/>
            </a:pPr>
            <a:r>
              <a:rPr lang="fr-FR" sz="3000" dirty="0" smtClean="0"/>
              <a:t>Les caractères particuliers des anciens</a:t>
            </a:r>
          </a:p>
          <a:p>
            <a:pPr marL="457200" indent="-457200" algn="l">
              <a:buClrTx/>
              <a:buFont typeface="+mj-lt"/>
              <a:buAutoNum type="arabicPeriod"/>
            </a:pPr>
            <a:r>
              <a:rPr lang="fr-FR" sz="3000" dirty="0" smtClean="0"/>
              <a:t>La nomination impossible</a:t>
            </a:r>
          </a:p>
          <a:p>
            <a:pPr marL="457200" indent="-457200" algn="l">
              <a:buClrTx/>
              <a:buFont typeface="+mj-lt"/>
              <a:buAutoNum type="arabicPeriod"/>
            </a:pPr>
            <a:r>
              <a:rPr lang="fr-FR" sz="3000" dirty="0" smtClean="0"/>
              <a:t>Quand l’impossible devient possible</a:t>
            </a:r>
          </a:p>
          <a:p>
            <a:pPr marL="457200" indent="-457200" algn="l">
              <a:buClrTx/>
              <a:buFont typeface="+mj-lt"/>
              <a:buAutoNum type="arabicPeriod"/>
            </a:pPr>
            <a:r>
              <a:rPr lang="fr-FR" sz="3000" dirty="0" smtClean="0"/>
              <a:t>Conclusion</a:t>
            </a:r>
          </a:p>
          <a:p>
            <a:pPr lvl="1" algn="l">
              <a:buClrTx/>
            </a:pPr>
            <a:r>
              <a:rPr lang="fr-FR" sz="2400" i="1" dirty="0" smtClean="0"/>
              <a:t>FAQ = Foire aux questions</a:t>
            </a:r>
            <a:endParaRPr lang="fr-FR" sz="2400" i="1" dirty="0"/>
          </a:p>
        </p:txBody>
      </p:sp>
    </p:spTree>
    <p:extLst>
      <p:ext uri="{BB962C8B-B14F-4D97-AF65-F5344CB8AC3E}">
        <p14:creationId xmlns:p14="http://schemas.microsoft.com/office/powerpoint/2010/main" val="32166519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alpha val="79000"/>
              </a:srgbClr>
            </a:gs>
            <a:gs pos="75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359" y="4847501"/>
            <a:ext cx="8698773" cy="850145"/>
          </a:xfrm>
        </p:spPr>
        <p:txBody>
          <a:bodyPr/>
          <a:lstStyle/>
          <a:p>
            <a:r>
              <a:rPr lang="fr-FR" sz="8000" dirty="0" smtClean="0">
                <a:solidFill>
                  <a:srgbClr val="FFFF00"/>
                </a:solidFill>
              </a:rPr>
              <a:t/>
            </a:r>
            <a:br>
              <a:rPr lang="fr-FR" sz="8000" dirty="0" smtClean="0">
                <a:solidFill>
                  <a:srgbClr val="FFFF00"/>
                </a:solidFill>
              </a:rPr>
            </a:br>
            <a:r>
              <a:rPr lang="fr-FR" sz="8000" dirty="0">
                <a:solidFill>
                  <a:srgbClr val="FFFF00"/>
                </a:solidFill>
              </a:rPr>
              <a:t/>
            </a:r>
            <a:br>
              <a:rPr lang="fr-FR" sz="8000" dirty="0">
                <a:solidFill>
                  <a:srgbClr val="FFFF00"/>
                </a:solidFill>
              </a:rPr>
            </a:br>
            <a:r>
              <a:rPr lang="fr-FR" sz="8000" dirty="0" smtClean="0">
                <a:solidFill>
                  <a:srgbClr val="FFFF00"/>
                </a:solidFill>
              </a:rPr>
              <a:t>4</a:t>
            </a:r>
            <a:br>
              <a:rPr lang="fr-FR" sz="8000" dirty="0" smtClean="0">
                <a:solidFill>
                  <a:srgbClr val="FFFF00"/>
                </a:solidFill>
              </a:rPr>
            </a:br>
            <a:r>
              <a:rPr lang="fr-FR" sz="8000" dirty="0" smtClean="0">
                <a:solidFill>
                  <a:srgbClr val="FFFF00"/>
                </a:solidFill>
              </a:rPr>
              <a:t>Les caractères particuliers </a:t>
            </a:r>
            <a:br>
              <a:rPr lang="fr-FR" sz="8000" dirty="0" smtClean="0">
                <a:solidFill>
                  <a:srgbClr val="FFFF00"/>
                </a:solidFill>
              </a:rPr>
            </a:br>
            <a:r>
              <a:rPr lang="fr-FR" sz="8000" dirty="0" smtClean="0">
                <a:solidFill>
                  <a:srgbClr val="FFFF00"/>
                </a:solidFill>
              </a:rPr>
              <a:t>des anciens</a:t>
            </a:r>
            <a:endParaRPr lang="fr-FR" sz="8000" dirty="0">
              <a:solidFill>
                <a:srgbClr val="FFFF00"/>
              </a:solidFill>
            </a:endParaRPr>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47</a:t>
            </a:r>
            <a:endParaRPr lang="fr-FR" dirty="0">
              <a:solidFill>
                <a:srgbClr val="000090"/>
              </a:solidFill>
            </a:endParaRPr>
          </a:p>
        </p:txBody>
      </p:sp>
    </p:spTree>
    <p:extLst>
      <p:ext uri="{BB962C8B-B14F-4D97-AF65-F5344CB8AC3E}">
        <p14:creationId xmlns:p14="http://schemas.microsoft.com/office/powerpoint/2010/main" val="49358060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23874" y="2023307"/>
            <a:ext cx="8554811" cy="1731982"/>
          </a:xfrm>
        </p:spPr>
        <p:txBody>
          <a:bodyPr/>
          <a:lstStyle/>
          <a:p>
            <a:r>
              <a:rPr lang="fr-FR" sz="6000" dirty="0" smtClean="0">
                <a:solidFill>
                  <a:srgbClr val="FFFF00"/>
                </a:solidFill>
              </a:rPr>
              <a:t>Les points </a:t>
            </a:r>
            <a:br>
              <a:rPr lang="fr-FR" sz="6000" dirty="0" smtClean="0">
                <a:solidFill>
                  <a:srgbClr val="FFFF00"/>
                </a:solidFill>
              </a:rPr>
            </a:br>
            <a:r>
              <a:rPr lang="fr-FR" sz="6000" dirty="0" smtClean="0">
                <a:solidFill>
                  <a:srgbClr val="FFFF00"/>
                </a:solidFill>
              </a:rPr>
              <a:t>éliminatoires</a:t>
            </a:r>
            <a:endParaRPr lang="fr-FR" sz="6000" dirty="0"/>
          </a:p>
        </p:txBody>
      </p:sp>
      <p:sp>
        <p:nvSpPr>
          <p:cNvPr id="5" name="Sous-titre 4"/>
          <p:cNvSpPr>
            <a:spLocks noGrp="1"/>
          </p:cNvSpPr>
          <p:nvPr>
            <p:ph type="subTitle" idx="1"/>
          </p:nvPr>
        </p:nvSpPr>
        <p:spPr>
          <a:xfrm>
            <a:off x="1002890" y="3697251"/>
            <a:ext cx="7821562" cy="1575351"/>
          </a:xfrm>
        </p:spPr>
        <p:txBody>
          <a:bodyPr>
            <a:normAutofit fontScale="92500" lnSpcReduction="10000"/>
          </a:bodyPr>
          <a:lstStyle/>
          <a:p>
            <a:r>
              <a:rPr lang="fr-FR" dirty="0" smtClean="0"/>
              <a:t>Etre jeune</a:t>
            </a:r>
          </a:p>
          <a:p>
            <a:r>
              <a:rPr lang="fr-FR" dirty="0" smtClean="0"/>
              <a:t>Etre jeune converti</a:t>
            </a:r>
          </a:p>
          <a:p>
            <a:r>
              <a:rPr lang="fr-FR" dirty="0" smtClean="0"/>
              <a:t>Etre marié à plusieurs femmes</a:t>
            </a:r>
          </a:p>
          <a:p>
            <a:r>
              <a:rPr lang="fr-FR" dirty="0" smtClean="0"/>
              <a:t>Aimer l’argent</a:t>
            </a:r>
            <a:endParaRPr lang="fr-FR" dirty="0"/>
          </a:p>
        </p:txBody>
      </p:sp>
    </p:spTree>
    <p:extLst>
      <p:ext uri="{BB962C8B-B14F-4D97-AF65-F5344CB8AC3E}">
        <p14:creationId xmlns:p14="http://schemas.microsoft.com/office/powerpoint/2010/main" val="222237510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679" y="208239"/>
            <a:ext cx="8698773" cy="850145"/>
          </a:xfrm>
        </p:spPr>
        <p:txBody>
          <a:bodyPr/>
          <a:lstStyle/>
          <a:p>
            <a:r>
              <a:rPr lang="fr-FR" dirty="0" smtClean="0"/>
              <a:t>Etre jeune !</a:t>
            </a:r>
            <a:endParaRPr lang="fr-FR" dirty="0"/>
          </a:p>
        </p:txBody>
      </p:sp>
      <p:sp>
        <p:nvSpPr>
          <p:cNvPr id="3" name="Sous-titre 2"/>
          <p:cNvSpPr>
            <a:spLocks noGrp="1"/>
          </p:cNvSpPr>
          <p:nvPr>
            <p:ph type="subTitle" idx="1"/>
          </p:nvPr>
        </p:nvSpPr>
        <p:spPr>
          <a:xfrm>
            <a:off x="985837" y="1427449"/>
            <a:ext cx="7891093" cy="5134534"/>
          </a:xfrm>
        </p:spPr>
        <p:txBody>
          <a:bodyPr>
            <a:normAutofit lnSpcReduction="10000"/>
          </a:bodyPr>
          <a:lstStyle/>
          <a:p>
            <a:pPr algn="l"/>
            <a:r>
              <a:rPr lang="fr-FR" dirty="0" smtClean="0"/>
              <a:t>• Un jeune-ancien est un contre sens, une aberration. Il y a une incompatibilité fondamentale: on ne peut pas être à la fois </a:t>
            </a:r>
            <a:r>
              <a:rPr lang="fr-FR" dirty="0" smtClean="0">
                <a:solidFill>
                  <a:srgbClr val="16F6FF"/>
                </a:solidFill>
              </a:rPr>
              <a:t>jeune</a:t>
            </a:r>
            <a:r>
              <a:rPr lang="fr-FR" dirty="0" smtClean="0"/>
              <a:t> et </a:t>
            </a:r>
            <a:r>
              <a:rPr lang="fr-FR" dirty="0" smtClean="0">
                <a:solidFill>
                  <a:srgbClr val="16F6FF"/>
                </a:solidFill>
              </a:rPr>
              <a:t>vieux</a:t>
            </a:r>
            <a:r>
              <a:rPr lang="fr-FR" dirty="0" smtClean="0"/>
              <a:t> ! Un jeune pourra devenir vieux mais quand il sera vieux il ne sera plus jeune …</a:t>
            </a:r>
          </a:p>
          <a:p>
            <a:pPr algn="l"/>
            <a:r>
              <a:rPr lang="fr-FR" dirty="0" smtClean="0"/>
              <a:t>• Les personnes âgées ont obligatoirement plus d’expérience de vie que des personnes plus jeunes</a:t>
            </a:r>
          </a:p>
          <a:p>
            <a:pPr algn="l"/>
            <a:r>
              <a:rPr lang="fr-FR" dirty="0" smtClean="0"/>
              <a:t>Au </a:t>
            </a:r>
            <a:r>
              <a:rPr lang="fr-FR" dirty="0"/>
              <a:t>delà des dons l’âge accorde, d’une manière générale</a:t>
            </a:r>
          </a:p>
          <a:p>
            <a:pPr algn="l"/>
            <a:r>
              <a:rPr lang="fr-FR" dirty="0"/>
              <a:t>	• La </a:t>
            </a:r>
            <a:r>
              <a:rPr lang="fr-FR" dirty="0" smtClean="0"/>
              <a:t>sagesse 			• Respect</a:t>
            </a:r>
            <a:endParaRPr lang="fr-FR" dirty="0"/>
          </a:p>
          <a:p>
            <a:pPr algn="l"/>
            <a:r>
              <a:rPr lang="fr-FR" dirty="0"/>
              <a:t>	• </a:t>
            </a:r>
            <a:r>
              <a:rPr lang="fr-FR" dirty="0" smtClean="0"/>
              <a:t>L’expérience		• Autorité</a:t>
            </a:r>
            <a:endParaRPr lang="fr-FR" dirty="0"/>
          </a:p>
          <a:p>
            <a:pPr algn="l"/>
            <a:r>
              <a:rPr lang="fr-FR" dirty="0"/>
              <a:t>	• Le </a:t>
            </a:r>
            <a:r>
              <a:rPr lang="fr-FR" dirty="0" smtClean="0"/>
              <a:t>discernement		• Direction</a:t>
            </a:r>
            <a:endParaRPr lang="fr-FR" dirty="0"/>
          </a:p>
          <a:p>
            <a:pPr algn="l"/>
            <a:endParaRPr lang="fr-FR" dirty="0"/>
          </a:p>
          <a:p>
            <a:pPr algn="l"/>
            <a:r>
              <a:rPr lang="fr-FR" dirty="0">
                <a:solidFill>
                  <a:srgbClr val="16F6FF"/>
                </a:solidFill>
              </a:rPr>
              <a:t>Job 32:7 </a:t>
            </a:r>
            <a:r>
              <a:rPr lang="fr-FR" b="1" dirty="0">
                <a:solidFill>
                  <a:srgbClr val="FFFF00"/>
                </a:solidFill>
              </a:rPr>
              <a:t>Je disais en moi-même: Les jours parleront, Le grand nombre des années enseignera la sagesse.</a:t>
            </a:r>
          </a:p>
          <a:p>
            <a:pPr algn="l"/>
            <a:endParaRPr lang="fr-FR" dirty="0" smtClean="0"/>
          </a:p>
        </p:txBody>
      </p:sp>
    </p:spTree>
    <p:extLst>
      <p:ext uri="{BB962C8B-B14F-4D97-AF65-F5344CB8AC3E}">
        <p14:creationId xmlns:p14="http://schemas.microsoft.com/office/powerpoint/2010/main" val="111379657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935" y="232447"/>
            <a:ext cx="8808065" cy="832714"/>
          </a:xfrm>
        </p:spPr>
        <p:txBody>
          <a:bodyPr/>
          <a:lstStyle/>
          <a:p>
            <a:r>
              <a:rPr lang="fr-FR" sz="4800" dirty="0" smtClean="0"/>
              <a:t>Etre jeune converti</a:t>
            </a:r>
            <a:endParaRPr lang="fr-FR" sz="4800" dirty="0"/>
          </a:p>
        </p:txBody>
      </p:sp>
      <p:sp>
        <p:nvSpPr>
          <p:cNvPr id="3" name="Sous-titre 2"/>
          <p:cNvSpPr>
            <a:spLocks noGrp="1"/>
          </p:cNvSpPr>
          <p:nvPr>
            <p:ph type="subTitle" idx="1"/>
          </p:nvPr>
        </p:nvSpPr>
        <p:spPr>
          <a:xfrm>
            <a:off x="600356" y="1342263"/>
            <a:ext cx="8289644" cy="5171608"/>
          </a:xfrm>
        </p:spPr>
        <p:txBody>
          <a:bodyPr>
            <a:normAutofit lnSpcReduction="10000"/>
          </a:bodyPr>
          <a:lstStyle/>
          <a:p>
            <a:pPr algn="l"/>
            <a:r>
              <a:rPr lang="fr-FR" dirty="0" smtClean="0"/>
              <a:t>Si on se convertit à 70 ans on est bien un ancien (plus âgé) sur le plan de l’âge mais pas selon les critères bibliques en vue de la conduite et de l’administration de l’assemblée.</a:t>
            </a:r>
          </a:p>
          <a:p>
            <a:pPr algn="l"/>
            <a:r>
              <a:rPr lang="fr-FR" dirty="0" smtClean="0"/>
              <a:t>	• Etre ancien dans l’assemblée n’est pas un grade mais une fonction qui demande expérience et qualification. Ce n’est pas un « cadeau » c’est une lourde tâche, c’est une responsabilité à assumer directement devant Dieu !</a:t>
            </a:r>
            <a:endParaRPr lang="fr-FR" dirty="0"/>
          </a:p>
          <a:p>
            <a:pPr algn="l"/>
            <a:r>
              <a:rPr lang="fr-FR" dirty="0" smtClean="0"/>
              <a:t>	• Un jeune converti âgé peut avoir beaucoup de dons mais il n’a ni la connaissance ni l’expérience de la mise en pratique de la Parole de Dieu.</a:t>
            </a:r>
            <a:endParaRPr lang="fr-FR" dirty="0"/>
          </a:p>
          <a:p>
            <a:pPr algn="l"/>
            <a:r>
              <a:rPr lang="fr-FR" dirty="0" smtClean="0">
                <a:solidFill>
                  <a:srgbClr val="FFFF00"/>
                </a:solidFill>
              </a:rPr>
              <a:t>Reconnu et apprécié comme « frère âgé » (faisant éventuellement partie du « corps des anciens » (voir plus loin) il ne sera pas reconnu comme ancien-surveillant responsable de la conduite de l’assemblée.</a:t>
            </a:r>
            <a:endParaRPr lang="fr-FR" dirty="0">
              <a:solidFill>
                <a:srgbClr val="FFFF00"/>
              </a:solidFill>
            </a:endParaRPr>
          </a:p>
        </p:txBody>
      </p:sp>
    </p:spTree>
    <p:extLst>
      <p:ext uri="{BB962C8B-B14F-4D97-AF65-F5344CB8AC3E}">
        <p14:creationId xmlns:p14="http://schemas.microsoft.com/office/powerpoint/2010/main" val="99971872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0424" y="741414"/>
            <a:ext cx="7870530" cy="832714"/>
          </a:xfrm>
        </p:spPr>
        <p:txBody>
          <a:bodyPr/>
          <a:lstStyle/>
          <a:p>
            <a:r>
              <a:rPr lang="fr-FR" dirty="0" smtClean="0"/>
              <a:t>Etre mari de 2 femmes</a:t>
            </a:r>
            <a:br>
              <a:rPr lang="fr-FR" dirty="0" smtClean="0"/>
            </a:br>
            <a:r>
              <a:rPr lang="fr-FR" sz="4400" i="1" dirty="0" smtClean="0">
                <a:solidFill>
                  <a:srgbClr val="FFFF00"/>
                </a:solidFill>
              </a:rPr>
              <a:t>Mari d’une seule femme </a:t>
            </a:r>
            <a:r>
              <a:rPr lang="fr-FR" sz="2400" i="1" dirty="0">
                <a:solidFill>
                  <a:srgbClr val="FFFF00"/>
                </a:solidFill>
              </a:rPr>
              <a:t>(Tt)</a:t>
            </a:r>
            <a:endParaRPr lang="fr-FR" sz="2400" i="1" dirty="0"/>
          </a:p>
        </p:txBody>
      </p:sp>
      <p:sp>
        <p:nvSpPr>
          <p:cNvPr id="3" name="Sous-titre 2"/>
          <p:cNvSpPr>
            <a:spLocks noGrp="1"/>
          </p:cNvSpPr>
          <p:nvPr>
            <p:ph type="subTitle" idx="1"/>
          </p:nvPr>
        </p:nvSpPr>
        <p:spPr>
          <a:xfrm>
            <a:off x="535149" y="1552841"/>
            <a:ext cx="8119602" cy="943717"/>
          </a:xfrm>
        </p:spPr>
        <p:txBody>
          <a:bodyPr/>
          <a:lstStyle/>
          <a:p>
            <a:pPr algn="l"/>
            <a:r>
              <a:rPr lang="fr-FR" dirty="0" smtClean="0"/>
              <a:t>Il nous faut revenir sur cette recommandation, qui est faite en relation spéciale avec les Anciens et les Serviteurs. </a:t>
            </a:r>
            <a:endParaRPr lang="fr-FR" dirty="0"/>
          </a:p>
        </p:txBody>
      </p:sp>
      <p:sp>
        <p:nvSpPr>
          <p:cNvPr id="4" name="Sous-titre 2"/>
          <p:cNvSpPr txBox="1">
            <a:spLocks/>
          </p:cNvSpPr>
          <p:nvPr/>
        </p:nvSpPr>
        <p:spPr>
          <a:xfrm>
            <a:off x="557172" y="4342960"/>
            <a:ext cx="8097579" cy="977747"/>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solidFill>
                  <a:srgbClr val="10FF0E"/>
                </a:solidFill>
              </a:rPr>
              <a:t>1 </a:t>
            </a:r>
            <a:r>
              <a:rPr lang="fr-FR" dirty="0">
                <a:solidFill>
                  <a:srgbClr val="10FF0E"/>
                </a:solidFill>
              </a:rPr>
              <a:t>Tm </a:t>
            </a:r>
            <a:r>
              <a:rPr lang="fr-FR" dirty="0" smtClean="0">
                <a:solidFill>
                  <a:srgbClr val="10FF0E"/>
                </a:solidFill>
              </a:rPr>
              <a:t>5.9 </a:t>
            </a:r>
            <a:r>
              <a:rPr lang="fr-FR" dirty="0" smtClean="0"/>
              <a:t>: Que </a:t>
            </a:r>
            <a:r>
              <a:rPr lang="fr-FR" dirty="0"/>
              <a:t>la veuve soit </a:t>
            </a:r>
            <a:r>
              <a:rPr lang="fr-FR" dirty="0" smtClean="0"/>
              <a:t>inscrite</a:t>
            </a:r>
            <a:r>
              <a:rPr lang="fr-FR" dirty="0"/>
              <a:t> </a:t>
            </a:r>
            <a:r>
              <a:rPr lang="fr-FR" dirty="0" smtClean="0"/>
              <a:t>… ayant </a:t>
            </a:r>
            <a:r>
              <a:rPr lang="fr-FR" dirty="0"/>
              <a:t>été femme d’un seul </a:t>
            </a:r>
            <a:r>
              <a:rPr lang="fr-FR" dirty="0" smtClean="0"/>
              <a:t>mari (= Pas 2 fois veuve)</a:t>
            </a:r>
            <a:endParaRPr lang="fr-FR" dirty="0"/>
          </a:p>
        </p:txBody>
      </p:sp>
      <p:sp>
        <p:nvSpPr>
          <p:cNvPr id="6" name="Sous-titre 2"/>
          <p:cNvSpPr txBox="1">
            <a:spLocks/>
          </p:cNvSpPr>
          <p:nvPr/>
        </p:nvSpPr>
        <p:spPr>
          <a:xfrm>
            <a:off x="557171" y="2396868"/>
            <a:ext cx="8465805" cy="203590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t>Essayons de paraphraser la pensée: Si un homme se convertit alors qu’il est marié à deux femmes, on peut le recevoir dans l’assemblée mais il ne peut pas être ancien ou surveillant car il y a obligation d’être exemplaire et la pensée permanente de Dieu est : </a:t>
            </a:r>
            <a:r>
              <a:rPr lang="fr-FR" b="1" dirty="0" smtClean="0">
                <a:solidFill>
                  <a:srgbClr val="FF0000"/>
                </a:solidFill>
                <a:effectLst>
                  <a:glow rad="101600">
                    <a:srgbClr val="FFFF00"/>
                  </a:glow>
                  <a:outerShdw blurRad="34925" dist="12700" dir="14400000" rotWithShape="0">
                    <a:prstClr val="black">
                      <a:alpha val="21000"/>
                    </a:prstClr>
                  </a:outerShdw>
                </a:effectLst>
              </a:rPr>
              <a:t>Une</a:t>
            </a:r>
            <a:r>
              <a:rPr lang="fr-FR" dirty="0" smtClean="0">
                <a:solidFill>
                  <a:schemeClr val="bg1"/>
                </a:solidFill>
                <a:effectLst>
                  <a:glow rad="101600">
                    <a:srgbClr val="FFFF00"/>
                  </a:glow>
                  <a:outerShdw blurRad="34925" dist="12700" dir="14400000" rotWithShape="0">
                    <a:prstClr val="black">
                      <a:alpha val="21000"/>
                    </a:prstClr>
                  </a:outerShdw>
                </a:effectLst>
              </a:rPr>
              <a:t> femme pour </a:t>
            </a:r>
            <a:r>
              <a:rPr lang="fr-FR" b="1" dirty="0" smtClean="0">
                <a:solidFill>
                  <a:srgbClr val="FF0000"/>
                </a:solidFill>
                <a:effectLst>
                  <a:glow rad="101600">
                    <a:srgbClr val="FFFF00"/>
                  </a:glow>
                  <a:outerShdw blurRad="34925" dist="12700" dir="14400000" rotWithShape="0">
                    <a:prstClr val="black">
                      <a:alpha val="21000"/>
                    </a:prstClr>
                  </a:outerShdw>
                </a:effectLst>
              </a:rPr>
              <a:t>Un</a:t>
            </a:r>
            <a:r>
              <a:rPr lang="fr-FR" dirty="0" smtClean="0">
                <a:solidFill>
                  <a:schemeClr val="bg1"/>
                </a:solidFill>
                <a:effectLst>
                  <a:glow rad="101600">
                    <a:srgbClr val="FFFF00"/>
                  </a:glow>
                  <a:outerShdw blurRad="34925" dist="12700" dir="14400000" rotWithShape="0">
                    <a:prstClr val="black">
                      <a:alpha val="21000"/>
                    </a:prstClr>
                  </a:outerShdw>
                </a:effectLst>
              </a:rPr>
              <a:t> homme.</a:t>
            </a:r>
            <a:endParaRPr lang="fr-FR" dirty="0">
              <a:solidFill>
                <a:schemeClr val="bg1"/>
              </a:solidFill>
              <a:effectLst>
                <a:glow rad="101600">
                  <a:srgbClr val="FFFF00"/>
                </a:glow>
                <a:outerShdw blurRad="34925" dist="12700" dir="14400000" rotWithShape="0">
                  <a:prstClr val="black">
                    <a:alpha val="21000"/>
                  </a:prstClr>
                </a:outerShdw>
              </a:effectLst>
            </a:endParaRPr>
          </a:p>
        </p:txBody>
      </p:sp>
      <p:sp>
        <p:nvSpPr>
          <p:cNvPr id="7" name="Sous-titre 2"/>
          <p:cNvSpPr txBox="1">
            <a:spLocks/>
          </p:cNvSpPr>
          <p:nvPr/>
        </p:nvSpPr>
        <p:spPr>
          <a:xfrm>
            <a:off x="591558" y="5165643"/>
            <a:ext cx="8409396" cy="140622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i="1" dirty="0" smtClean="0"/>
              <a:t>Ce passage peut nous amener à la déduction qu’un frère veuf remarié ne peut pas faire partie des « anciens-surveillants ». Veillons toutefois à ne pas tomber dans un légalisme destructeur *. Les exceptions confirment les règles</a:t>
            </a:r>
            <a:endParaRPr lang="fr-FR" i="1" dirty="0"/>
          </a:p>
        </p:txBody>
      </p:sp>
    </p:spTree>
    <p:extLst>
      <p:ext uri="{BB962C8B-B14F-4D97-AF65-F5344CB8AC3E}">
        <p14:creationId xmlns:p14="http://schemas.microsoft.com/office/powerpoint/2010/main" val="200481051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0424" y="452463"/>
            <a:ext cx="7870530" cy="832714"/>
          </a:xfrm>
        </p:spPr>
        <p:txBody>
          <a:bodyPr/>
          <a:lstStyle/>
          <a:p>
            <a:r>
              <a:rPr lang="fr-FR" dirty="0" smtClean="0"/>
              <a:t>Aimer l’argent</a:t>
            </a:r>
            <a:br>
              <a:rPr lang="fr-FR" dirty="0" smtClean="0"/>
            </a:br>
            <a:endParaRPr lang="fr-FR" sz="2400" i="1" dirty="0"/>
          </a:p>
        </p:txBody>
      </p:sp>
      <p:sp>
        <p:nvSpPr>
          <p:cNvPr id="3" name="Sous-titre 2"/>
          <p:cNvSpPr>
            <a:spLocks noGrp="1"/>
          </p:cNvSpPr>
          <p:nvPr>
            <p:ph type="subTitle" idx="1"/>
          </p:nvPr>
        </p:nvSpPr>
        <p:spPr>
          <a:xfrm>
            <a:off x="362870" y="1015321"/>
            <a:ext cx="8722332" cy="1101307"/>
          </a:xfrm>
        </p:spPr>
        <p:txBody>
          <a:bodyPr>
            <a:normAutofit/>
          </a:bodyPr>
          <a:lstStyle/>
          <a:p>
            <a:pPr algn="l"/>
            <a:r>
              <a:rPr lang="fr-FR" dirty="0" smtClean="0"/>
              <a:t>Bien que déjà traité je reviens sur ce point qui est un critère et un</a:t>
            </a:r>
            <a:r>
              <a:rPr lang="fr-FR" b="1" dirty="0" smtClean="0">
                <a:solidFill>
                  <a:srgbClr val="FFFF00"/>
                </a:solidFill>
              </a:rPr>
              <a:t> TEST </a:t>
            </a:r>
            <a:r>
              <a:rPr lang="fr-FR" dirty="0" smtClean="0"/>
              <a:t>important </a:t>
            </a:r>
            <a:r>
              <a:rPr lang="fr-FR" dirty="0" smtClean="0">
                <a:effectLst>
                  <a:glow rad="101600">
                    <a:schemeClr val="bg1">
                      <a:alpha val="75000"/>
                    </a:schemeClr>
                  </a:glow>
                  <a:outerShdw blurRad="34925" dist="12700" dir="14400000" rotWithShape="0">
                    <a:prstClr val="black">
                      <a:alpha val="21000"/>
                    </a:prstClr>
                  </a:outerShdw>
                </a:effectLst>
              </a:rPr>
              <a:t>pour un ancien, comme pour tout leader.</a:t>
            </a:r>
            <a:endParaRPr lang="fr-FR" dirty="0">
              <a:effectLst>
                <a:glow rad="101600">
                  <a:schemeClr val="bg1">
                    <a:alpha val="75000"/>
                  </a:schemeClr>
                </a:glow>
                <a:outerShdw blurRad="34925" dist="12700" dir="14400000" rotWithShape="0">
                  <a:prstClr val="black">
                    <a:alpha val="21000"/>
                  </a:prstClr>
                </a:outerShdw>
              </a:effectLst>
            </a:endParaRPr>
          </a:p>
        </p:txBody>
      </p:sp>
      <p:sp>
        <p:nvSpPr>
          <p:cNvPr id="4" name="Sous-titre 2"/>
          <p:cNvSpPr txBox="1">
            <a:spLocks/>
          </p:cNvSpPr>
          <p:nvPr/>
        </p:nvSpPr>
        <p:spPr>
          <a:xfrm>
            <a:off x="352335" y="1801082"/>
            <a:ext cx="8732867" cy="1247967"/>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smtClean="0">
                <a:solidFill>
                  <a:srgbClr val="10FF0E"/>
                </a:solidFill>
              </a:rPr>
              <a:t>Lu </a:t>
            </a:r>
            <a:r>
              <a:rPr lang="fr-FR" dirty="0">
                <a:solidFill>
                  <a:srgbClr val="10FF0E"/>
                </a:solidFill>
              </a:rPr>
              <a:t>16:</a:t>
            </a:r>
            <a:r>
              <a:rPr lang="fr-FR" dirty="0" smtClean="0">
                <a:solidFill>
                  <a:srgbClr val="10FF0E"/>
                </a:solidFill>
              </a:rPr>
              <a:t>13 </a:t>
            </a:r>
            <a:r>
              <a:rPr lang="fr-FR" dirty="0"/>
              <a:t>Nul serviteur ne peut servir deux maîtres; car ou il haïra l’un et aimera l’autre, ou il s’attachera à l’un et méprisera l’autre: </a:t>
            </a:r>
            <a:r>
              <a:rPr lang="fr-FR" b="1" dirty="0">
                <a:solidFill>
                  <a:srgbClr val="FFFF00"/>
                </a:solidFill>
              </a:rPr>
              <a:t>vous ne pouvez servir Dieu et les richesses.</a:t>
            </a:r>
          </a:p>
        </p:txBody>
      </p:sp>
      <p:sp>
        <p:nvSpPr>
          <p:cNvPr id="6" name="Sous-titre 2"/>
          <p:cNvSpPr txBox="1">
            <a:spLocks/>
          </p:cNvSpPr>
          <p:nvPr/>
        </p:nvSpPr>
        <p:spPr>
          <a:xfrm>
            <a:off x="557171" y="2396868"/>
            <a:ext cx="8465805" cy="203590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endParaRPr lang="fr-FR" dirty="0"/>
          </a:p>
        </p:txBody>
      </p:sp>
      <p:sp>
        <p:nvSpPr>
          <p:cNvPr id="7" name="Sous-titre 2"/>
          <p:cNvSpPr txBox="1">
            <a:spLocks/>
          </p:cNvSpPr>
          <p:nvPr/>
        </p:nvSpPr>
        <p:spPr>
          <a:xfrm>
            <a:off x="362870" y="2981859"/>
            <a:ext cx="8348290" cy="140622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a:solidFill>
                  <a:srgbClr val="10FF0E"/>
                </a:solidFill>
              </a:rPr>
              <a:t>Lu 8:</a:t>
            </a:r>
            <a:r>
              <a:rPr lang="fr-FR" dirty="0" smtClean="0">
                <a:solidFill>
                  <a:srgbClr val="10FF0E"/>
                </a:solidFill>
              </a:rPr>
              <a:t>14 </a:t>
            </a:r>
            <a:r>
              <a:rPr lang="fr-FR" dirty="0"/>
              <a:t>Et ce qui est tombé dans les épines, ce sont ceux qui, ayant entendu la parole et s’en étant allés, sont </a:t>
            </a:r>
            <a:r>
              <a:rPr lang="fr-FR" b="1" dirty="0">
                <a:solidFill>
                  <a:srgbClr val="FFFF00"/>
                </a:solidFill>
              </a:rPr>
              <a:t>étouffés par </a:t>
            </a:r>
            <a:r>
              <a:rPr lang="fr-FR" dirty="0"/>
              <a:t>les soucis et par </a:t>
            </a:r>
            <a:r>
              <a:rPr lang="fr-FR" b="1" dirty="0">
                <a:solidFill>
                  <a:srgbClr val="FFFF00"/>
                </a:solidFill>
              </a:rPr>
              <a:t>les richesses </a:t>
            </a:r>
            <a:r>
              <a:rPr lang="fr-FR" dirty="0"/>
              <a:t>et par les voluptés de la vie, et ils ne portent pas de fruit à maturité.</a:t>
            </a:r>
          </a:p>
        </p:txBody>
      </p:sp>
      <p:sp>
        <p:nvSpPr>
          <p:cNvPr id="8" name="Sous-titre 2"/>
          <p:cNvSpPr txBox="1">
            <a:spLocks/>
          </p:cNvSpPr>
          <p:nvPr/>
        </p:nvSpPr>
        <p:spPr>
          <a:xfrm>
            <a:off x="318732" y="4451282"/>
            <a:ext cx="8704244" cy="140622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fr-FR" dirty="0">
                <a:solidFill>
                  <a:srgbClr val="10FF0E"/>
                </a:solidFill>
              </a:rPr>
              <a:t>1Ti 6:</a:t>
            </a:r>
            <a:r>
              <a:rPr lang="fr-FR" dirty="0" smtClean="0">
                <a:solidFill>
                  <a:srgbClr val="10FF0E"/>
                </a:solidFill>
              </a:rPr>
              <a:t>17 </a:t>
            </a:r>
            <a:r>
              <a:rPr lang="fr-FR" b="1" dirty="0">
                <a:solidFill>
                  <a:srgbClr val="FFFF00"/>
                </a:solidFill>
              </a:rPr>
              <a:t>Ordonne à ceux qui sont riches </a:t>
            </a:r>
            <a:r>
              <a:rPr lang="fr-FR" dirty="0"/>
              <a:t>dans le présent siècle, qu’ils ne soient pas hautains et qu’ils ne mettent pas leur confiance dans l’incertitude des richesses, mais dans le Dieu qui donne toutes choses richement pour en jouir</a:t>
            </a:r>
            <a:r>
              <a:rPr lang="fr-FR" dirty="0" smtClean="0"/>
              <a:t>; qu’ils </a:t>
            </a:r>
            <a:r>
              <a:rPr lang="fr-FR" dirty="0"/>
              <a:t>fassent du bien; qu’ils soient riches en bonnes </a:t>
            </a:r>
            <a:r>
              <a:rPr lang="fr-FR" dirty="0" err="1"/>
              <a:t>oeuvres</a:t>
            </a:r>
            <a:r>
              <a:rPr lang="fr-FR" dirty="0"/>
              <a:t>; qu’ils soient prompts à </a:t>
            </a:r>
            <a:r>
              <a:rPr lang="fr-FR" dirty="0" smtClean="0"/>
              <a:t>donner …</a:t>
            </a:r>
            <a:endParaRPr lang="fr-FR" dirty="0"/>
          </a:p>
        </p:txBody>
      </p:sp>
    </p:spTree>
    <p:extLst>
      <p:ext uri="{BB962C8B-B14F-4D97-AF65-F5344CB8AC3E}">
        <p14:creationId xmlns:p14="http://schemas.microsoft.com/office/powerpoint/2010/main" val="108102351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8198" y="1118749"/>
            <a:ext cx="7870530" cy="832714"/>
          </a:xfrm>
        </p:spPr>
        <p:txBody>
          <a:bodyPr/>
          <a:lstStyle/>
          <a:p>
            <a:pPr>
              <a:lnSpc>
                <a:spcPct val="80000"/>
              </a:lnSpc>
            </a:pPr>
            <a:r>
              <a:rPr lang="fr-FR" dirty="0" smtClean="0"/>
              <a:t>Aimer le prestige ou le pouvoir</a:t>
            </a:r>
            <a:br>
              <a:rPr lang="fr-FR" dirty="0" smtClean="0"/>
            </a:br>
            <a:endParaRPr lang="fr-FR" sz="2400" i="1" dirty="0"/>
          </a:p>
        </p:txBody>
      </p:sp>
      <p:sp>
        <p:nvSpPr>
          <p:cNvPr id="3" name="Sous-titre 2"/>
          <p:cNvSpPr>
            <a:spLocks noGrp="1"/>
          </p:cNvSpPr>
          <p:nvPr>
            <p:ph type="subTitle" idx="1"/>
          </p:nvPr>
        </p:nvSpPr>
        <p:spPr>
          <a:xfrm>
            <a:off x="300644" y="1639963"/>
            <a:ext cx="8722332" cy="1805959"/>
          </a:xfrm>
        </p:spPr>
        <p:txBody>
          <a:bodyPr>
            <a:normAutofit/>
          </a:bodyPr>
          <a:lstStyle/>
          <a:p>
            <a:pPr algn="l">
              <a:lnSpc>
                <a:spcPct val="90000"/>
              </a:lnSpc>
              <a:spcBef>
                <a:spcPts val="0"/>
              </a:spcBef>
            </a:pPr>
            <a:r>
              <a:rPr lang="fr-FR" dirty="0" smtClean="0"/>
              <a:t>Il n’est pas anormal que des frères ayant une position de </a:t>
            </a:r>
            <a:r>
              <a:rPr lang="fr-FR" dirty="0" err="1" smtClean="0"/>
              <a:t>res-ponsabilité</a:t>
            </a:r>
            <a:r>
              <a:rPr lang="fr-FR" dirty="0" smtClean="0"/>
              <a:t> dans le monde se retrouvent responsables dans l’Eglise … mais ce n’est ni systématique ni obligatoire! </a:t>
            </a:r>
          </a:p>
          <a:p>
            <a:pPr algn="l">
              <a:lnSpc>
                <a:spcPct val="90000"/>
              </a:lnSpc>
              <a:spcBef>
                <a:spcPts val="0"/>
              </a:spcBef>
            </a:pPr>
            <a:r>
              <a:rPr lang="fr-FR" dirty="0" smtClean="0"/>
              <a:t>Ils doivent avoir avant tout de la piété, du discernement…</a:t>
            </a:r>
            <a:endParaRPr lang="fr-FR" dirty="0"/>
          </a:p>
        </p:txBody>
      </p:sp>
      <p:sp>
        <p:nvSpPr>
          <p:cNvPr id="4" name="Sous-titre 2"/>
          <p:cNvSpPr txBox="1">
            <a:spLocks/>
          </p:cNvSpPr>
          <p:nvPr/>
        </p:nvSpPr>
        <p:spPr>
          <a:xfrm>
            <a:off x="300644" y="3144104"/>
            <a:ext cx="8732867" cy="97850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lnSpc>
                <a:spcPct val="90000"/>
              </a:lnSpc>
              <a:spcBef>
                <a:spcPts val="0"/>
              </a:spcBef>
            </a:pPr>
            <a:r>
              <a:rPr lang="fr-FR" dirty="0" smtClean="0">
                <a:effectLst>
                  <a:glow rad="101600">
                    <a:schemeClr val="bg1">
                      <a:alpha val="75000"/>
                    </a:schemeClr>
                  </a:glow>
                  <a:outerShdw blurRad="34925" dist="12700" dir="14400000" rotWithShape="0">
                    <a:prstClr val="black">
                      <a:alpha val="21000"/>
                    </a:prstClr>
                  </a:outerShdw>
                </a:effectLst>
              </a:rPr>
              <a:t>La recherche du prestige est une manifestation de l’orgueil</a:t>
            </a:r>
            <a:r>
              <a:rPr lang="fr-FR" dirty="0" smtClean="0"/>
              <a:t>. Les serviteurs fidèles ne sont pas les plus honorés (Mc 6.4; 1 Co 6.3)</a:t>
            </a:r>
            <a:endParaRPr lang="fr-FR" b="1" dirty="0">
              <a:solidFill>
                <a:srgbClr val="FFFF00"/>
              </a:solidFill>
            </a:endParaRPr>
          </a:p>
        </p:txBody>
      </p:sp>
      <p:sp>
        <p:nvSpPr>
          <p:cNvPr id="6" name="Sous-titre 2"/>
          <p:cNvSpPr txBox="1">
            <a:spLocks/>
          </p:cNvSpPr>
          <p:nvPr/>
        </p:nvSpPr>
        <p:spPr>
          <a:xfrm>
            <a:off x="557171" y="2396868"/>
            <a:ext cx="8465805" cy="203590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endParaRPr lang="fr-FR" dirty="0"/>
          </a:p>
        </p:txBody>
      </p:sp>
      <p:sp>
        <p:nvSpPr>
          <p:cNvPr id="7" name="Sous-titre 2"/>
          <p:cNvSpPr txBox="1">
            <a:spLocks/>
          </p:cNvSpPr>
          <p:nvPr/>
        </p:nvSpPr>
        <p:spPr>
          <a:xfrm>
            <a:off x="300644" y="4008092"/>
            <a:ext cx="8348290" cy="140622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lnSpc>
                <a:spcPct val="90000"/>
              </a:lnSpc>
              <a:spcBef>
                <a:spcPts val="0"/>
              </a:spcBef>
            </a:pPr>
            <a:r>
              <a:rPr lang="fr-FR" dirty="0" smtClean="0"/>
              <a:t>Ceux qui doivent « être à la tête » ne doivent pas être ceux qui « font tout pour y être » mais  qui y sont par leurs qualités, leur travail pour le Seigneur et leur engagement pour l’Eglise: en un mot: ceux que Dieu y place. (1 Th 5.12)</a:t>
            </a:r>
            <a:endParaRPr lang="fr-FR" dirty="0"/>
          </a:p>
        </p:txBody>
      </p:sp>
      <p:sp>
        <p:nvSpPr>
          <p:cNvPr id="12" name="ZoneTexte 11"/>
          <p:cNvSpPr txBox="1"/>
          <p:nvPr/>
        </p:nvSpPr>
        <p:spPr>
          <a:xfrm>
            <a:off x="269414" y="5437386"/>
            <a:ext cx="8664081" cy="1200328"/>
          </a:xfrm>
          <a:prstGeom prst="rect">
            <a:avLst/>
          </a:prstGeom>
          <a:solidFill>
            <a:srgbClr val="FFFF00"/>
          </a:solidFill>
        </p:spPr>
        <p:txBody>
          <a:bodyPr wrap="square" rtlCol="0">
            <a:spAutoFit/>
          </a:bodyPr>
          <a:lstStyle/>
          <a:p>
            <a:r>
              <a:rPr lang="fr-FR" sz="2400" dirty="0">
                <a:solidFill>
                  <a:srgbClr val="FF0000"/>
                </a:solidFill>
              </a:rPr>
              <a:t>Mc </a:t>
            </a:r>
            <a:r>
              <a:rPr lang="fr-FR" sz="2400" dirty="0" smtClean="0">
                <a:solidFill>
                  <a:srgbClr val="FF0000"/>
                </a:solidFill>
              </a:rPr>
              <a:t>10.43 Quiconque </a:t>
            </a:r>
            <a:r>
              <a:rPr lang="fr-FR" sz="2400" dirty="0">
                <a:solidFill>
                  <a:srgbClr val="FF0000"/>
                </a:solidFill>
              </a:rPr>
              <a:t>voudra devenir grand parmi vous, sera votre serviteur</a:t>
            </a:r>
            <a:r>
              <a:rPr lang="fr-FR" sz="2400" dirty="0" smtClean="0">
                <a:solidFill>
                  <a:srgbClr val="FF0000"/>
                </a:solidFill>
              </a:rPr>
              <a:t>, </a:t>
            </a:r>
            <a:r>
              <a:rPr lang="fr-FR" sz="2400" dirty="0">
                <a:solidFill>
                  <a:srgbClr val="FF0000"/>
                </a:solidFill>
              </a:rPr>
              <a:t>et quiconque d’entre vous voudra devenir le premier, sera l’esclave de tous.</a:t>
            </a:r>
          </a:p>
        </p:txBody>
      </p:sp>
    </p:spTree>
    <p:extLst>
      <p:ext uri="{BB962C8B-B14F-4D97-AF65-F5344CB8AC3E}">
        <p14:creationId xmlns:p14="http://schemas.microsoft.com/office/powerpoint/2010/main" val="418401600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23874" y="1854509"/>
            <a:ext cx="8554811" cy="1731982"/>
          </a:xfrm>
        </p:spPr>
        <p:txBody>
          <a:bodyPr/>
          <a:lstStyle/>
          <a:p>
            <a:r>
              <a:rPr lang="fr-FR" sz="6000" dirty="0">
                <a:solidFill>
                  <a:srgbClr val="FFFF00"/>
                </a:solidFill>
              </a:rPr>
              <a:t>Les </a:t>
            </a:r>
            <a:r>
              <a:rPr lang="fr-FR" sz="6000" dirty="0" smtClean="0">
                <a:solidFill>
                  <a:srgbClr val="FFFF00"/>
                </a:solidFill>
              </a:rPr>
              <a:t>conditions </a:t>
            </a:r>
            <a:br>
              <a:rPr lang="fr-FR" sz="6000" dirty="0" smtClean="0">
                <a:solidFill>
                  <a:srgbClr val="FFFF00"/>
                </a:solidFill>
              </a:rPr>
            </a:br>
            <a:r>
              <a:rPr lang="fr-FR" sz="6000" dirty="0" smtClean="0">
                <a:solidFill>
                  <a:srgbClr val="FFFF00"/>
                </a:solidFill>
              </a:rPr>
              <a:t>indispensables</a:t>
            </a:r>
            <a:endParaRPr lang="fr-FR" sz="6000" dirty="0"/>
          </a:p>
        </p:txBody>
      </p:sp>
      <p:sp>
        <p:nvSpPr>
          <p:cNvPr id="5" name="Sous-titre 4"/>
          <p:cNvSpPr>
            <a:spLocks noGrp="1"/>
          </p:cNvSpPr>
          <p:nvPr>
            <p:ph type="subTitle" idx="1"/>
          </p:nvPr>
        </p:nvSpPr>
        <p:spPr>
          <a:xfrm>
            <a:off x="1002890" y="3697251"/>
            <a:ext cx="7821562" cy="2121760"/>
          </a:xfrm>
        </p:spPr>
        <p:txBody>
          <a:bodyPr>
            <a:normAutofit lnSpcReduction="10000"/>
          </a:bodyPr>
          <a:lstStyle/>
          <a:p>
            <a:r>
              <a:rPr lang="fr-FR" dirty="0" smtClean="0"/>
              <a:t>Capable d’être un exemple</a:t>
            </a:r>
            <a:endParaRPr lang="fr-FR" dirty="0"/>
          </a:p>
          <a:p>
            <a:r>
              <a:rPr lang="fr-FR" dirty="0"/>
              <a:t>Capable d’administrer</a:t>
            </a:r>
          </a:p>
          <a:p>
            <a:r>
              <a:rPr lang="fr-FR" dirty="0"/>
              <a:t>Capable </a:t>
            </a:r>
            <a:r>
              <a:rPr lang="fr-FR" dirty="0" smtClean="0"/>
              <a:t>d’enseigner</a:t>
            </a:r>
          </a:p>
          <a:p>
            <a:r>
              <a:rPr lang="fr-FR" dirty="0" smtClean="0"/>
              <a:t>Engagé dans la vie d’Eglise</a:t>
            </a:r>
          </a:p>
          <a:p>
            <a:r>
              <a:rPr lang="fr-FR" dirty="0" smtClean="0"/>
              <a:t>Pas parfaits pour autant !</a:t>
            </a:r>
            <a:endParaRPr lang="fr-FR" dirty="0"/>
          </a:p>
        </p:txBody>
      </p:sp>
      <p:sp>
        <p:nvSpPr>
          <p:cNvPr id="4" name="ZoneTexte 3"/>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52</a:t>
            </a:r>
            <a:endParaRPr lang="fr-FR" dirty="0">
              <a:solidFill>
                <a:srgbClr val="000090"/>
              </a:solidFill>
            </a:endParaRPr>
          </a:p>
        </p:txBody>
      </p:sp>
    </p:spTree>
    <p:extLst>
      <p:ext uri="{BB962C8B-B14F-4D97-AF65-F5344CB8AC3E}">
        <p14:creationId xmlns:p14="http://schemas.microsoft.com/office/powerpoint/2010/main" val="41857740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679" y="208239"/>
            <a:ext cx="8698773" cy="850145"/>
          </a:xfrm>
        </p:spPr>
        <p:txBody>
          <a:bodyPr/>
          <a:lstStyle/>
          <a:p>
            <a:r>
              <a:rPr lang="fr-FR" dirty="0" smtClean="0"/>
              <a:t>Exemplaire en tout</a:t>
            </a:r>
            <a:endParaRPr lang="fr-FR" dirty="0"/>
          </a:p>
        </p:txBody>
      </p:sp>
      <p:sp>
        <p:nvSpPr>
          <p:cNvPr id="3" name="Sous-titre 2"/>
          <p:cNvSpPr>
            <a:spLocks noGrp="1"/>
          </p:cNvSpPr>
          <p:nvPr>
            <p:ph type="subTitle" idx="1"/>
          </p:nvPr>
        </p:nvSpPr>
        <p:spPr>
          <a:xfrm>
            <a:off x="985837" y="1427449"/>
            <a:ext cx="8036121" cy="5134534"/>
          </a:xfrm>
        </p:spPr>
        <p:txBody>
          <a:bodyPr>
            <a:normAutofit/>
          </a:bodyPr>
          <a:lstStyle/>
          <a:p>
            <a:pPr algn="l"/>
            <a:r>
              <a:rPr lang="fr-FR" dirty="0" smtClean="0"/>
              <a:t>L’ancien, riche d’une vie passée dans la communion avec Dieu est un </a:t>
            </a:r>
            <a:r>
              <a:rPr lang="fr-FR" dirty="0" smtClean="0">
                <a:solidFill>
                  <a:srgbClr val="FFFF00"/>
                </a:solidFill>
              </a:rPr>
              <a:t>homme d’expérience</a:t>
            </a:r>
            <a:r>
              <a:rPr lang="fr-FR" dirty="0" smtClean="0"/>
              <a:t>, « un loup de mer » qui a affronté bien des tempêtes</a:t>
            </a:r>
            <a:r>
              <a:rPr lang="fr-FR" dirty="0"/>
              <a:t> </a:t>
            </a:r>
            <a:r>
              <a:rPr lang="fr-FR" dirty="0" smtClean="0"/>
              <a:t>et qui peut </a:t>
            </a:r>
            <a:r>
              <a:rPr lang="fr-FR" dirty="0" smtClean="0">
                <a:solidFill>
                  <a:srgbClr val="FFFF00"/>
                </a:solidFill>
              </a:rPr>
              <a:t>rendre témoignage</a:t>
            </a:r>
            <a:r>
              <a:rPr lang="fr-FR" dirty="0" smtClean="0"/>
              <a:t> de la fidélité de Dieu. </a:t>
            </a:r>
          </a:p>
          <a:p>
            <a:pPr algn="l"/>
            <a:r>
              <a:rPr lang="fr-FR" dirty="0" smtClean="0"/>
              <a:t>Comme un père est naturellement une référence pour son fils, l’ancien est </a:t>
            </a:r>
            <a:r>
              <a:rPr lang="fr-FR" dirty="0"/>
              <a:t>naturellement </a:t>
            </a:r>
            <a:r>
              <a:rPr lang="fr-FR" dirty="0" smtClean="0"/>
              <a:t>une</a:t>
            </a:r>
            <a:r>
              <a:rPr lang="fr-FR" dirty="0" smtClean="0">
                <a:solidFill>
                  <a:srgbClr val="FFFF00"/>
                </a:solidFill>
              </a:rPr>
              <a:t> référence </a:t>
            </a:r>
            <a:r>
              <a:rPr lang="fr-FR" dirty="0" smtClean="0"/>
              <a:t>pour les plus jeunes. A ce titre il se doit d’être un </a:t>
            </a:r>
            <a:r>
              <a:rPr lang="fr-FR" dirty="0" smtClean="0">
                <a:solidFill>
                  <a:srgbClr val="FFFF00"/>
                </a:solidFill>
              </a:rPr>
              <a:t>modèle</a:t>
            </a:r>
            <a:r>
              <a:rPr lang="fr-FR" dirty="0" smtClean="0"/>
              <a:t> pour ceux qui sont plus jeunes dans la foi … donc pour tous!</a:t>
            </a:r>
          </a:p>
          <a:p>
            <a:pPr algn="l"/>
            <a:r>
              <a:rPr lang="fr-FR" dirty="0" smtClean="0"/>
              <a:t>Les caractères qui sont </a:t>
            </a:r>
            <a:r>
              <a:rPr lang="fr-FR" dirty="0" smtClean="0">
                <a:solidFill>
                  <a:srgbClr val="FFFF00"/>
                </a:solidFill>
              </a:rPr>
              <a:t>demandés </a:t>
            </a:r>
            <a:r>
              <a:rPr lang="fr-FR" dirty="0" smtClean="0"/>
              <a:t>à tous les chrétiens se doivent d’être </a:t>
            </a:r>
            <a:r>
              <a:rPr lang="fr-FR" dirty="0" smtClean="0">
                <a:solidFill>
                  <a:srgbClr val="FFFF00"/>
                </a:solidFill>
              </a:rPr>
              <a:t>portés </a:t>
            </a:r>
            <a:r>
              <a:rPr lang="fr-FR" dirty="0" smtClean="0"/>
              <a:t>par les anciens, afin qu’ils soient des images vivantes de ce que Dieu opère dans ceux qui marchent avec Jésus Christ.</a:t>
            </a:r>
            <a:endParaRPr lang="fr-FR" dirty="0"/>
          </a:p>
        </p:txBody>
      </p:sp>
    </p:spTree>
    <p:extLst>
      <p:ext uri="{BB962C8B-B14F-4D97-AF65-F5344CB8AC3E}">
        <p14:creationId xmlns:p14="http://schemas.microsoft.com/office/powerpoint/2010/main" val="208440075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79438" y="1896562"/>
            <a:ext cx="8119602" cy="1615827"/>
          </a:xfrm>
        </p:spPr>
        <p:txBody>
          <a:bodyPr/>
          <a:lstStyle/>
          <a:p>
            <a:pPr algn="l"/>
            <a:r>
              <a:rPr lang="fr-FR" dirty="0" smtClean="0"/>
              <a:t>Les points soulevés par l’apôtre permettent d’établir un cadre </a:t>
            </a:r>
            <a:r>
              <a:rPr lang="fr-FR" dirty="0" smtClean="0">
                <a:solidFill>
                  <a:srgbClr val="FFFF00"/>
                </a:solidFill>
              </a:rPr>
              <a:t>très contraignant</a:t>
            </a:r>
            <a:r>
              <a:rPr lang="fr-FR" dirty="0" smtClean="0"/>
              <a:t>: </a:t>
            </a:r>
            <a:endParaRPr lang="fr-FR" dirty="0"/>
          </a:p>
        </p:txBody>
      </p:sp>
      <p:sp>
        <p:nvSpPr>
          <p:cNvPr id="5" name="Rectangle 4"/>
          <p:cNvSpPr/>
          <p:nvPr/>
        </p:nvSpPr>
        <p:spPr>
          <a:xfrm>
            <a:off x="1435328" y="2817611"/>
            <a:ext cx="6595493" cy="2677656"/>
          </a:xfrm>
          <a:prstGeom prst="rect">
            <a:avLst/>
          </a:prstGeom>
        </p:spPr>
        <p:txBody>
          <a:bodyPr wrap="square">
            <a:spAutoFit/>
          </a:bodyPr>
          <a:lstStyle/>
          <a:p>
            <a:r>
              <a:rPr lang="fr-FR" sz="2400" dirty="0" smtClean="0"/>
              <a:t>1) Pas célibataire </a:t>
            </a:r>
          </a:p>
          <a:p>
            <a:r>
              <a:rPr lang="fr-FR" sz="2400" dirty="0" smtClean="0"/>
              <a:t>2) Pas polygame</a:t>
            </a:r>
          </a:p>
          <a:p>
            <a:r>
              <a:rPr lang="fr-FR" sz="2400" dirty="0" smtClean="0"/>
              <a:t>3) Pas divorcé et remarié</a:t>
            </a:r>
          </a:p>
          <a:p>
            <a:r>
              <a:rPr lang="fr-FR" sz="2400" dirty="0" smtClean="0"/>
              <a:t>4) Pas veuf et remarié</a:t>
            </a:r>
          </a:p>
          <a:p>
            <a:r>
              <a:rPr lang="fr-FR" sz="2400" dirty="0" smtClean="0"/>
              <a:t>5) Pas « sans enfants »</a:t>
            </a:r>
          </a:p>
          <a:p>
            <a:r>
              <a:rPr lang="fr-FR" sz="2400" dirty="0" smtClean="0"/>
              <a:t>6) Pas d’enfant insoumis ou infidèle</a:t>
            </a:r>
          </a:p>
          <a:p>
            <a:r>
              <a:rPr lang="fr-FR" sz="2400" dirty="0" smtClean="0"/>
              <a:t>7) Pas de femme qui commande</a:t>
            </a:r>
            <a:endParaRPr lang="fr-FR" sz="2400" dirty="0"/>
          </a:p>
        </p:txBody>
      </p:sp>
      <p:sp>
        <p:nvSpPr>
          <p:cNvPr id="7" name="Titre 6"/>
          <p:cNvSpPr>
            <a:spLocks noGrp="1"/>
          </p:cNvSpPr>
          <p:nvPr>
            <p:ph type="ctrTitle"/>
          </p:nvPr>
        </p:nvSpPr>
        <p:spPr>
          <a:xfrm>
            <a:off x="1435328" y="860010"/>
            <a:ext cx="6777318" cy="954574"/>
          </a:xfrm>
        </p:spPr>
        <p:txBody>
          <a:bodyPr/>
          <a:lstStyle/>
          <a:p>
            <a:r>
              <a:rPr lang="fr-FR" dirty="0" smtClean="0"/>
              <a:t>Exemplaire dans la vie familiale</a:t>
            </a:r>
            <a:endParaRPr lang="fr-FR" dirty="0"/>
          </a:p>
        </p:txBody>
      </p:sp>
      <p:sp>
        <p:nvSpPr>
          <p:cNvPr id="8" name="ZoneTexte 7"/>
          <p:cNvSpPr txBox="1"/>
          <p:nvPr/>
        </p:nvSpPr>
        <p:spPr>
          <a:xfrm>
            <a:off x="1904958" y="6068315"/>
            <a:ext cx="4920638" cy="523220"/>
          </a:xfrm>
          <a:prstGeom prst="rect">
            <a:avLst/>
          </a:prstGeom>
          <a:noFill/>
        </p:spPr>
        <p:txBody>
          <a:bodyPr wrap="none" rtlCol="0">
            <a:spAutoFit/>
          </a:bodyPr>
          <a:lstStyle/>
          <a:p>
            <a:r>
              <a:rPr lang="fr-FR" sz="2800" b="1" dirty="0" smtClean="0">
                <a:solidFill>
                  <a:srgbClr val="FFFF00"/>
                </a:solidFill>
              </a:rPr>
              <a:t>Pas impossible mais difficile</a:t>
            </a:r>
            <a:endParaRPr lang="fr-FR" sz="2800" b="1" dirty="0">
              <a:solidFill>
                <a:srgbClr val="FFFF00"/>
              </a:solidFill>
            </a:endParaRPr>
          </a:p>
        </p:txBody>
      </p:sp>
      <p:sp>
        <p:nvSpPr>
          <p:cNvPr id="2" name="ZoneTexte 1"/>
          <p:cNvSpPr txBox="1"/>
          <p:nvPr/>
        </p:nvSpPr>
        <p:spPr>
          <a:xfrm>
            <a:off x="580015" y="5483226"/>
            <a:ext cx="8455980" cy="646331"/>
          </a:xfrm>
          <a:prstGeom prst="rect">
            <a:avLst/>
          </a:prstGeom>
          <a:noFill/>
        </p:spPr>
        <p:txBody>
          <a:bodyPr wrap="square" rtlCol="0">
            <a:spAutoFit/>
          </a:bodyPr>
          <a:lstStyle/>
          <a:p>
            <a:r>
              <a:rPr lang="fr-FR" i="1" dirty="0" smtClean="0">
                <a:solidFill>
                  <a:srgbClr val="10FF0E"/>
                </a:solidFill>
              </a:rPr>
              <a:t>* Attention, il s’agit ici de principes et non pas de lois semblables à celles du Sinaï. Les exceptions seront traitées avec grâce et  prière, dans la dépendance de l’Esprit</a:t>
            </a:r>
            <a:endParaRPr lang="fr-FR" i="1" dirty="0">
              <a:solidFill>
                <a:srgbClr val="10FF0E"/>
              </a:solidFill>
            </a:endParaRPr>
          </a:p>
        </p:txBody>
      </p:sp>
    </p:spTree>
    <p:extLst>
      <p:ext uri="{BB962C8B-B14F-4D97-AF65-F5344CB8AC3E}">
        <p14:creationId xmlns:p14="http://schemas.microsoft.com/office/powerpoint/2010/main" val="42554492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6000">
              <a:srgbClr val="FFFF00">
                <a:alpha val="14000"/>
              </a:srgbClr>
            </a:gs>
            <a:gs pos="78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04344" y="506454"/>
            <a:ext cx="8554811" cy="1731982"/>
          </a:xfrm>
        </p:spPr>
        <p:txBody>
          <a:bodyPr/>
          <a:lstStyle/>
          <a:p>
            <a:pPr>
              <a:lnSpc>
                <a:spcPct val="80000"/>
              </a:lnSpc>
            </a:pPr>
            <a:r>
              <a:rPr lang="fr-FR" sz="6000" dirty="0" smtClean="0">
                <a:solidFill>
                  <a:srgbClr val="FFFF00"/>
                </a:solidFill>
              </a:rPr>
              <a:t>A l’assemblée de </a:t>
            </a:r>
            <a:br>
              <a:rPr lang="fr-FR" sz="6000" dirty="0" smtClean="0">
                <a:solidFill>
                  <a:srgbClr val="FFFF00"/>
                </a:solidFill>
              </a:rPr>
            </a:br>
            <a:r>
              <a:rPr lang="fr-FR" sz="6000" dirty="0" smtClean="0">
                <a:solidFill>
                  <a:srgbClr val="FFFF00"/>
                </a:solidFill>
              </a:rPr>
              <a:t>Saint Julien</a:t>
            </a:r>
            <a:endParaRPr lang="fr-FR" sz="6000" dirty="0">
              <a:solidFill>
                <a:srgbClr val="FFFF00"/>
              </a:solidFill>
            </a:endParaRPr>
          </a:p>
        </p:txBody>
      </p:sp>
      <p:sp>
        <p:nvSpPr>
          <p:cNvPr id="4" name="Sous-titre 2"/>
          <p:cNvSpPr>
            <a:spLocks noGrp="1"/>
          </p:cNvSpPr>
          <p:nvPr>
            <p:ph type="subTitle" idx="1"/>
          </p:nvPr>
        </p:nvSpPr>
        <p:spPr>
          <a:xfrm>
            <a:off x="1097881" y="2123596"/>
            <a:ext cx="7459247" cy="1574800"/>
          </a:xfrm>
        </p:spPr>
        <p:txBody>
          <a:bodyPr>
            <a:noAutofit/>
          </a:bodyPr>
          <a:lstStyle/>
          <a:p>
            <a:pPr algn="l">
              <a:buClrTx/>
            </a:pPr>
            <a:r>
              <a:rPr lang="fr-FR" sz="2800" dirty="0" smtClean="0">
                <a:latin typeface="Handwriting - Dakota"/>
                <a:cs typeface="Handwriting - Dakota"/>
              </a:rPr>
              <a:t>Paul et Timothée,</a:t>
            </a:r>
          </a:p>
          <a:p>
            <a:pPr algn="l">
              <a:buClrTx/>
            </a:pPr>
            <a:r>
              <a:rPr lang="fr-FR" sz="2800" dirty="0" smtClean="0">
                <a:latin typeface="Handwriting - Dakota"/>
                <a:cs typeface="Handwriting - Dakota"/>
              </a:rPr>
              <a:t>Esclaves de Jésus Christ,</a:t>
            </a:r>
          </a:p>
          <a:p>
            <a:pPr algn="l">
              <a:buClrTx/>
            </a:pPr>
            <a:r>
              <a:rPr lang="fr-FR" sz="2800" dirty="0" smtClean="0">
                <a:latin typeface="Handwriting - Dakota"/>
                <a:cs typeface="Handwriting - Dakota"/>
              </a:rPr>
              <a:t>A </a:t>
            </a:r>
            <a:r>
              <a:rPr lang="fr-FR" sz="2800" dirty="0" smtClean="0">
                <a:solidFill>
                  <a:srgbClr val="FFFF00"/>
                </a:solidFill>
                <a:latin typeface="Handwriting - Dakota"/>
                <a:cs typeface="Handwriting - Dakota"/>
              </a:rPr>
              <a:t>tous les saints </a:t>
            </a:r>
            <a:r>
              <a:rPr lang="fr-FR" sz="2800" dirty="0" smtClean="0">
                <a:latin typeface="Handwriting - Dakota"/>
                <a:cs typeface="Handwriting - Dakota"/>
              </a:rPr>
              <a:t>dans le Christ Jésus,</a:t>
            </a:r>
          </a:p>
          <a:p>
            <a:pPr algn="l">
              <a:buClrTx/>
            </a:pPr>
            <a:r>
              <a:rPr lang="fr-FR" sz="2800" dirty="0" smtClean="0">
                <a:latin typeface="Handwriting - Dakota"/>
                <a:cs typeface="Handwriting - Dakota"/>
              </a:rPr>
              <a:t>Avec </a:t>
            </a:r>
            <a:r>
              <a:rPr lang="fr-FR" sz="2800" dirty="0" smtClean="0">
                <a:solidFill>
                  <a:srgbClr val="FFFF00"/>
                </a:solidFill>
                <a:latin typeface="Handwriting - Dakota"/>
                <a:cs typeface="Handwriting - Dakota"/>
              </a:rPr>
              <a:t>les surveillants </a:t>
            </a:r>
            <a:r>
              <a:rPr lang="fr-FR" sz="2800" dirty="0" smtClean="0">
                <a:latin typeface="Handwriting - Dakota"/>
                <a:cs typeface="Handwriting - Dakota"/>
              </a:rPr>
              <a:t>et </a:t>
            </a:r>
            <a:r>
              <a:rPr lang="fr-FR" sz="2800" dirty="0" smtClean="0">
                <a:solidFill>
                  <a:srgbClr val="FFFF00"/>
                </a:solidFill>
                <a:latin typeface="Handwriting - Dakota"/>
                <a:cs typeface="Handwriting - Dakota"/>
              </a:rPr>
              <a:t>les serviteurs</a:t>
            </a:r>
            <a:r>
              <a:rPr lang="fr-FR" sz="2800" dirty="0" smtClean="0">
                <a:latin typeface="Handwriting - Dakota"/>
                <a:cs typeface="Handwriting - Dakota"/>
              </a:rPr>
              <a:t>:</a:t>
            </a:r>
          </a:p>
          <a:p>
            <a:pPr algn="l">
              <a:buClrTx/>
            </a:pPr>
            <a:r>
              <a:rPr lang="fr-FR" sz="2800" dirty="0" smtClean="0">
                <a:latin typeface="Handwriting - Dakota"/>
                <a:cs typeface="Handwriting - Dakota"/>
              </a:rPr>
              <a:t>Grâce et paix à vous,</a:t>
            </a:r>
          </a:p>
          <a:p>
            <a:pPr algn="l">
              <a:buClrTx/>
            </a:pPr>
            <a:r>
              <a:rPr lang="fr-FR" sz="2800" dirty="0" smtClean="0">
                <a:latin typeface="Handwriting - Dakota"/>
                <a:cs typeface="Handwriting - Dakota"/>
              </a:rPr>
              <a:t>De la part de Dieu notre Père</a:t>
            </a:r>
          </a:p>
          <a:p>
            <a:pPr algn="l">
              <a:buClrTx/>
            </a:pPr>
            <a:r>
              <a:rPr lang="fr-FR" sz="2800" dirty="0" smtClean="0">
                <a:latin typeface="Handwriting - Dakota"/>
                <a:cs typeface="Handwriting - Dakota"/>
              </a:rPr>
              <a:t>Et du Seigneur Jésus Christ!</a:t>
            </a:r>
          </a:p>
        </p:txBody>
      </p:sp>
      <p:sp>
        <p:nvSpPr>
          <p:cNvPr id="3" name="Rectangle 2"/>
          <p:cNvSpPr/>
          <p:nvPr/>
        </p:nvSpPr>
        <p:spPr>
          <a:xfrm>
            <a:off x="5931681" y="5655530"/>
            <a:ext cx="2048481" cy="523220"/>
          </a:xfrm>
          <a:prstGeom prst="rect">
            <a:avLst/>
          </a:prstGeom>
        </p:spPr>
        <p:txBody>
          <a:bodyPr wrap="none">
            <a:spAutoFit/>
          </a:bodyPr>
          <a:lstStyle/>
          <a:p>
            <a:pPr algn="r">
              <a:buClrTx/>
            </a:pPr>
            <a:r>
              <a:rPr lang="fr-FR" i="1" dirty="0" err="1"/>
              <a:t>Philippiens</a:t>
            </a:r>
            <a:r>
              <a:rPr lang="fr-FR" i="1" dirty="0"/>
              <a:t> 1.1-2 </a:t>
            </a:r>
            <a:r>
              <a:rPr lang="fr-FR" sz="2800" dirty="0"/>
              <a:t>	</a:t>
            </a:r>
          </a:p>
        </p:txBody>
      </p:sp>
    </p:spTree>
    <p:extLst>
      <p:ext uri="{BB962C8B-B14F-4D97-AF65-F5344CB8AC3E}">
        <p14:creationId xmlns:p14="http://schemas.microsoft.com/office/powerpoint/2010/main" val="389245015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6059" y="208239"/>
            <a:ext cx="8698773" cy="850145"/>
          </a:xfrm>
        </p:spPr>
        <p:txBody>
          <a:bodyPr/>
          <a:lstStyle/>
          <a:p>
            <a:pPr algn="r"/>
            <a:r>
              <a:rPr lang="fr-FR" dirty="0" smtClean="0"/>
              <a:t>Administrateur de Dieu</a:t>
            </a:r>
            <a:endParaRPr lang="fr-FR" dirty="0"/>
          </a:p>
        </p:txBody>
      </p:sp>
      <p:sp>
        <p:nvSpPr>
          <p:cNvPr id="3" name="Sous-titre 2"/>
          <p:cNvSpPr>
            <a:spLocks noGrp="1"/>
          </p:cNvSpPr>
          <p:nvPr>
            <p:ph type="subTitle" idx="1"/>
          </p:nvPr>
        </p:nvSpPr>
        <p:spPr>
          <a:xfrm>
            <a:off x="985837" y="1427449"/>
            <a:ext cx="7891093" cy="5134534"/>
          </a:xfrm>
        </p:spPr>
        <p:txBody>
          <a:bodyPr>
            <a:normAutofit fontScale="85000" lnSpcReduction="10000"/>
          </a:bodyPr>
          <a:lstStyle/>
          <a:p>
            <a:pPr algn="l"/>
            <a:r>
              <a:rPr lang="fr-FR" dirty="0" smtClean="0">
                <a:solidFill>
                  <a:srgbClr val="16F6FF"/>
                </a:solidFill>
              </a:rPr>
              <a:t>10 NT (Citations en LSG pour montrer les nuances de traduction)</a:t>
            </a:r>
          </a:p>
          <a:p>
            <a:pPr algn="l"/>
            <a:r>
              <a:rPr lang="fr-FR" dirty="0">
                <a:solidFill>
                  <a:srgbClr val="10FF0E"/>
                </a:solidFill>
              </a:rPr>
              <a:t>Lu 12:42 </a:t>
            </a:r>
            <a:r>
              <a:rPr lang="fr-FR" dirty="0"/>
              <a:t>Et le Seigneur dit: Quel est </a:t>
            </a:r>
            <a:r>
              <a:rPr lang="fr-FR" b="1" dirty="0">
                <a:solidFill>
                  <a:srgbClr val="FFFF00"/>
                </a:solidFill>
              </a:rPr>
              <a:t>donc l’économe </a:t>
            </a:r>
            <a:r>
              <a:rPr lang="fr-FR" dirty="0"/>
              <a:t>fidèle et prudent que le maître établira sur ses gens, pour leur donner la nourriture au temps convenable</a:t>
            </a:r>
            <a:r>
              <a:rPr lang="fr-FR" dirty="0" smtClean="0"/>
              <a:t>? (+ </a:t>
            </a:r>
            <a:r>
              <a:rPr lang="fr-FR" dirty="0" err="1" smtClean="0"/>
              <a:t>Lc</a:t>
            </a:r>
            <a:r>
              <a:rPr lang="fr-FR" dirty="0" smtClean="0"/>
              <a:t> 16.1, 3, 8)</a:t>
            </a:r>
            <a:endParaRPr lang="fr-FR" dirty="0"/>
          </a:p>
          <a:p>
            <a:pPr algn="l"/>
            <a:r>
              <a:rPr lang="fr-FR" dirty="0" err="1" smtClean="0">
                <a:solidFill>
                  <a:srgbClr val="10FF0E"/>
                </a:solidFill>
              </a:rPr>
              <a:t>Ro</a:t>
            </a:r>
            <a:r>
              <a:rPr lang="fr-FR" dirty="0" smtClean="0">
                <a:solidFill>
                  <a:srgbClr val="10FF0E"/>
                </a:solidFill>
              </a:rPr>
              <a:t> </a:t>
            </a:r>
            <a:r>
              <a:rPr lang="fr-FR" dirty="0">
                <a:solidFill>
                  <a:srgbClr val="10FF0E"/>
                </a:solidFill>
              </a:rPr>
              <a:t>16:</a:t>
            </a:r>
            <a:r>
              <a:rPr lang="fr-FR" dirty="0" smtClean="0">
                <a:solidFill>
                  <a:srgbClr val="10FF0E"/>
                </a:solidFill>
              </a:rPr>
              <a:t>23</a:t>
            </a:r>
            <a:r>
              <a:rPr lang="fr-FR" dirty="0" smtClean="0"/>
              <a:t> </a:t>
            </a:r>
            <a:r>
              <a:rPr lang="fr-FR" dirty="0" err="1"/>
              <a:t>Gaïus</a:t>
            </a:r>
            <a:r>
              <a:rPr lang="fr-FR" dirty="0"/>
              <a:t>, mon hôte et celui de toute l’Église, vous salue. </a:t>
            </a:r>
            <a:r>
              <a:rPr lang="fr-FR" dirty="0" err="1"/>
              <a:t>Éraste</a:t>
            </a:r>
            <a:r>
              <a:rPr lang="fr-FR" dirty="0"/>
              <a:t>, le </a:t>
            </a:r>
            <a:r>
              <a:rPr lang="fr-FR" b="1" dirty="0">
                <a:solidFill>
                  <a:srgbClr val="FFFF00"/>
                </a:solidFill>
              </a:rPr>
              <a:t>trésorier </a:t>
            </a:r>
            <a:r>
              <a:rPr lang="fr-FR" dirty="0"/>
              <a:t>de la ville, vous salue, ainsi que le frère </a:t>
            </a:r>
            <a:r>
              <a:rPr lang="fr-FR" dirty="0" err="1"/>
              <a:t>Quartus</a:t>
            </a:r>
            <a:r>
              <a:rPr lang="fr-FR" dirty="0"/>
              <a:t>.</a:t>
            </a:r>
          </a:p>
          <a:p>
            <a:pPr algn="l"/>
            <a:r>
              <a:rPr lang="fr-FR" dirty="0">
                <a:solidFill>
                  <a:srgbClr val="10FF0E"/>
                </a:solidFill>
              </a:rPr>
              <a:t>1Co 4:</a:t>
            </a:r>
            <a:r>
              <a:rPr lang="fr-FR" dirty="0" smtClean="0">
                <a:solidFill>
                  <a:srgbClr val="10FF0E"/>
                </a:solidFill>
              </a:rPr>
              <a:t>1-2 </a:t>
            </a:r>
            <a:r>
              <a:rPr lang="fr-FR" dirty="0"/>
              <a:t>Ainsi, qu’on nous regarde comme des serviteurs de Christ, et des dispensateurs des mystères de </a:t>
            </a:r>
            <a:r>
              <a:rPr lang="fr-FR" dirty="0" smtClean="0"/>
              <a:t>Dieu. Du </a:t>
            </a:r>
            <a:r>
              <a:rPr lang="fr-FR" dirty="0"/>
              <a:t>reste, ce qu’on demande des </a:t>
            </a:r>
            <a:r>
              <a:rPr lang="fr-FR" b="1" dirty="0">
                <a:solidFill>
                  <a:srgbClr val="FFFF00"/>
                </a:solidFill>
              </a:rPr>
              <a:t>dispensateurs</a:t>
            </a:r>
            <a:r>
              <a:rPr lang="fr-FR" dirty="0"/>
              <a:t>, c’est que chacun soit trouvé fidèle.</a:t>
            </a:r>
          </a:p>
          <a:p>
            <a:pPr algn="l"/>
            <a:r>
              <a:rPr lang="fr-FR" dirty="0">
                <a:solidFill>
                  <a:srgbClr val="10FF0E"/>
                </a:solidFill>
              </a:rPr>
              <a:t>Ga 4:</a:t>
            </a:r>
            <a:r>
              <a:rPr lang="fr-FR" dirty="0" smtClean="0">
                <a:solidFill>
                  <a:srgbClr val="10FF0E"/>
                </a:solidFill>
              </a:rPr>
              <a:t>2</a:t>
            </a:r>
            <a:r>
              <a:rPr lang="fr-FR" dirty="0">
                <a:solidFill>
                  <a:srgbClr val="10FF0E"/>
                </a:solidFill>
              </a:rPr>
              <a:t> </a:t>
            </a:r>
            <a:r>
              <a:rPr lang="fr-FR" dirty="0" smtClean="0"/>
              <a:t>[L’enfant] est </a:t>
            </a:r>
            <a:r>
              <a:rPr lang="fr-FR" dirty="0"/>
              <a:t>sous des tuteurs et des </a:t>
            </a:r>
            <a:r>
              <a:rPr lang="fr-FR" b="1" dirty="0">
                <a:solidFill>
                  <a:srgbClr val="FFFF00"/>
                </a:solidFill>
              </a:rPr>
              <a:t>administrateurs</a:t>
            </a:r>
            <a:r>
              <a:rPr lang="fr-FR" dirty="0"/>
              <a:t> jusqu’au temps marqué par le père.</a:t>
            </a:r>
          </a:p>
          <a:p>
            <a:pPr algn="l"/>
            <a:r>
              <a:rPr lang="fr-FR" dirty="0">
                <a:solidFill>
                  <a:srgbClr val="10FF0E"/>
                </a:solidFill>
              </a:rPr>
              <a:t>Tit 1:</a:t>
            </a:r>
            <a:r>
              <a:rPr lang="fr-FR" dirty="0" smtClean="0">
                <a:solidFill>
                  <a:srgbClr val="10FF0E"/>
                </a:solidFill>
              </a:rPr>
              <a:t>7 </a:t>
            </a:r>
            <a:r>
              <a:rPr lang="fr-FR" dirty="0"/>
              <a:t>Car il faut que l’évêque soit irréprochable, comme </a:t>
            </a:r>
            <a:r>
              <a:rPr lang="fr-FR" b="1" dirty="0">
                <a:solidFill>
                  <a:srgbClr val="FFFF00"/>
                </a:solidFill>
              </a:rPr>
              <a:t>économe de Dieu</a:t>
            </a:r>
            <a:r>
              <a:rPr lang="fr-FR" dirty="0"/>
              <a:t>; qu’il ne soit ni arrogant, ni colère, ni adonné au vin, ni violent, ni porté à un gain déshonnête;</a:t>
            </a:r>
          </a:p>
          <a:p>
            <a:pPr algn="l"/>
            <a:r>
              <a:rPr lang="fr-FR" dirty="0">
                <a:solidFill>
                  <a:srgbClr val="10FF0E"/>
                </a:solidFill>
              </a:rPr>
              <a:t>1Pe 4:</a:t>
            </a:r>
            <a:r>
              <a:rPr lang="fr-FR" dirty="0" smtClean="0">
                <a:solidFill>
                  <a:srgbClr val="10FF0E"/>
                </a:solidFill>
              </a:rPr>
              <a:t>10 </a:t>
            </a:r>
            <a:r>
              <a:rPr lang="fr-FR" dirty="0"/>
              <a:t>Comme de bons </a:t>
            </a:r>
            <a:r>
              <a:rPr lang="fr-FR" b="1" dirty="0">
                <a:solidFill>
                  <a:srgbClr val="FFFF00"/>
                </a:solidFill>
              </a:rPr>
              <a:t>dispensateurs </a:t>
            </a:r>
            <a:r>
              <a:rPr lang="fr-FR" dirty="0"/>
              <a:t>des diverses grâces de Dieu, que chacun de vous mette au service des autres le don qu’il a reçu,</a:t>
            </a:r>
          </a:p>
        </p:txBody>
      </p:sp>
    </p:spTree>
    <p:extLst>
      <p:ext uri="{BB962C8B-B14F-4D97-AF65-F5344CB8AC3E}">
        <p14:creationId xmlns:p14="http://schemas.microsoft.com/office/powerpoint/2010/main" val="231812716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983" y="1999933"/>
            <a:ext cx="9280347" cy="832714"/>
          </a:xfrm>
        </p:spPr>
        <p:txBody>
          <a:bodyPr/>
          <a:lstStyle/>
          <a:p>
            <a:r>
              <a:rPr lang="fr-FR" dirty="0" smtClean="0">
                <a:solidFill>
                  <a:srgbClr val="F9FFF3"/>
                </a:solidFill>
              </a:rPr>
              <a:t>Propre à enseigner</a:t>
            </a:r>
            <a:r>
              <a:rPr lang="fr-FR" sz="4400" i="1" dirty="0" smtClean="0">
                <a:solidFill>
                  <a:srgbClr val="FFFF00"/>
                </a:solidFill>
              </a:rPr>
              <a:t/>
            </a:r>
            <a:br>
              <a:rPr lang="fr-FR" sz="4400" i="1" dirty="0" smtClean="0">
                <a:solidFill>
                  <a:srgbClr val="FFFF00"/>
                </a:solidFill>
              </a:rPr>
            </a:br>
            <a:r>
              <a:rPr lang="fr-FR" sz="2000" i="1" dirty="0" smtClean="0">
                <a:solidFill>
                  <a:srgbClr val="FFFF00"/>
                </a:solidFill>
              </a:rPr>
              <a:t/>
            </a:r>
            <a:br>
              <a:rPr lang="fr-FR" sz="2000" i="1" dirty="0" smtClean="0">
                <a:solidFill>
                  <a:srgbClr val="FFFF00"/>
                </a:solidFill>
              </a:rPr>
            </a:br>
            <a:r>
              <a:rPr lang="fr-FR" sz="3600" i="1" dirty="0" smtClean="0">
                <a:solidFill>
                  <a:srgbClr val="FFFF00"/>
                </a:solidFill>
              </a:rPr>
              <a:t>Tenant ferme la fidèle parole selon la doctrine, afin qu’il soit capable tant d’exhorter par un sain enseignement que de réfuter les contredisants </a:t>
            </a:r>
            <a:r>
              <a:rPr lang="fr-FR" sz="2000" i="1" dirty="0" smtClean="0">
                <a:solidFill>
                  <a:srgbClr val="FFFF00"/>
                </a:solidFill>
              </a:rPr>
              <a:t>(Tt)</a:t>
            </a:r>
            <a:endParaRPr lang="fr-FR" sz="2000" i="1" dirty="0">
              <a:solidFill>
                <a:srgbClr val="FFFF00"/>
              </a:solidFill>
            </a:endParaRPr>
          </a:p>
        </p:txBody>
      </p:sp>
      <p:sp>
        <p:nvSpPr>
          <p:cNvPr id="3" name="Sous-titre 2"/>
          <p:cNvSpPr>
            <a:spLocks noGrp="1"/>
          </p:cNvSpPr>
          <p:nvPr>
            <p:ph type="subTitle" idx="1"/>
          </p:nvPr>
        </p:nvSpPr>
        <p:spPr>
          <a:xfrm>
            <a:off x="308318" y="4469096"/>
            <a:ext cx="8516134" cy="2353097"/>
          </a:xfrm>
        </p:spPr>
        <p:txBody>
          <a:bodyPr>
            <a:normAutofit fontScale="92500"/>
          </a:bodyPr>
          <a:lstStyle/>
          <a:p>
            <a:pPr algn="l"/>
            <a:r>
              <a:rPr lang="fr-FR" dirty="0" smtClean="0">
                <a:solidFill>
                  <a:srgbClr val="10FF0E"/>
                </a:solidFill>
              </a:rPr>
              <a:t>1 Th 5.11</a:t>
            </a:r>
            <a:r>
              <a:rPr lang="fr-FR" dirty="0" smtClean="0"/>
              <a:t>: </a:t>
            </a:r>
            <a:r>
              <a:rPr lang="fr-FR" dirty="0"/>
              <a:t>C’est pourquoi </a:t>
            </a:r>
            <a:r>
              <a:rPr lang="fr-FR" dirty="0">
                <a:solidFill>
                  <a:srgbClr val="FFFF00"/>
                </a:solidFill>
              </a:rPr>
              <a:t>exhortez-vous </a:t>
            </a:r>
            <a:r>
              <a:rPr lang="fr-FR" dirty="0"/>
              <a:t>l’un l’autre et </a:t>
            </a:r>
            <a:r>
              <a:rPr lang="fr-FR" dirty="0">
                <a:solidFill>
                  <a:srgbClr val="FFFF00"/>
                </a:solidFill>
              </a:rPr>
              <a:t>édifiez-vous l’un l’autre</a:t>
            </a:r>
            <a:r>
              <a:rPr lang="fr-FR" dirty="0"/>
              <a:t>, chacun en particulier, comme aussi vous le faites</a:t>
            </a:r>
            <a:r>
              <a:rPr lang="fr-FR" dirty="0" smtClean="0"/>
              <a:t>.</a:t>
            </a:r>
          </a:p>
          <a:p>
            <a:pPr algn="l"/>
            <a:r>
              <a:rPr lang="fr-FR" dirty="0">
                <a:solidFill>
                  <a:srgbClr val="10FF0E"/>
                </a:solidFill>
              </a:rPr>
              <a:t> </a:t>
            </a:r>
            <a:r>
              <a:rPr lang="fr-FR" dirty="0" smtClean="0">
                <a:solidFill>
                  <a:srgbClr val="10FF0E"/>
                </a:solidFill>
              </a:rPr>
              <a:t>Col 3.16:  </a:t>
            </a:r>
            <a:r>
              <a:rPr lang="fr-FR" dirty="0"/>
              <a:t>Que la parole du Christ habite en vous richement, -en toute sagesse </a:t>
            </a:r>
            <a:r>
              <a:rPr lang="fr-FR" dirty="0">
                <a:solidFill>
                  <a:srgbClr val="FFFF00"/>
                </a:solidFill>
              </a:rPr>
              <a:t>vous enseignant et vous exhortant l’un l’autre</a:t>
            </a:r>
            <a:r>
              <a:rPr lang="fr-FR" dirty="0"/>
              <a:t>, par des psaumes, des hymnes, des cantiques spirituels, chantant de vos </a:t>
            </a:r>
            <a:r>
              <a:rPr lang="fr-FR" dirty="0" err="1"/>
              <a:t>coeurs</a:t>
            </a:r>
            <a:r>
              <a:rPr lang="fr-FR" dirty="0"/>
              <a:t> à Dieu dans un esprit de grâce.</a:t>
            </a:r>
          </a:p>
        </p:txBody>
      </p:sp>
      <p:sp>
        <p:nvSpPr>
          <p:cNvPr id="4" name="ZoneTexte 3"/>
          <p:cNvSpPr txBox="1"/>
          <p:nvPr/>
        </p:nvSpPr>
        <p:spPr>
          <a:xfrm>
            <a:off x="704850" y="2948288"/>
            <a:ext cx="7575677" cy="1446550"/>
          </a:xfrm>
          <a:prstGeom prst="rect">
            <a:avLst/>
          </a:prstGeom>
          <a:solidFill>
            <a:srgbClr val="FFFF00"/>
          </a:solidFill>
        </p:spPr>
        <p:txBody>
          <a:bodyPr wrap="square" rtlCol="0">
            <a:spAutoFit/>
          </a:bodyPr>
          <a:lstStyle/>
          <a:p>
            <a:pPr algn="ctr"/>
            <a:r>
              <a:rPr lang="fr-FR" sz="2200" b="1" dirty="0" smtClean="0">
                <a:solidFill>
                  <a:srgbClr val="FF0000"/>
                </a:solidFill>
              </a:rPr>
              <a:t>Tous les chrétiens devraient être propres à enseigner </a:t>
            </a:r>
          </a:p>
          <a:p>
            <a:pPr algn="ctr"/>
            <a:r>
              <a:rPr lang="fr-FR" sz="2200" b="1" dirty="0" smtClean="0">
                <a:solidFill>
                  <a:srgbClr val="FF0000"/>
                </a:solidFill>
              </a:rPr>
              <a:t>mais tous ne le sont pas</a:t>
            </a:r>
          </a:p>
          <a:p>
            <a:pPr algn="ctr"/>
            <a:r>
              <a:rPr lang="fr-FR" sz="2200" b="1" dirty="0" smtClean="0">
                <a:solidFill>
                  <a:srgbClr val="FF0000"/>
                </a:solidFill>
              </a:rPr>
              <a:t>Tous les anciens devraient être propres à enseigner </a:t>
            </a:r>
          </a:p>
          <a:p>
            <a:pPr algn="ctr"/>
            <a:r>
              <a:rPr lang="fr-FR" sz="2200" b="1" dirty="0" smtClean="0">
                <a:solidFill>
                  <a:srgbClr val="FF0000"/>
                </a:solidFill>
              </a:rPr>
              <a:t>mais tous ne le sont pas  (1 Tm 5.17 Cf. </a:t>
            </a:r>
            <a:r>
              <a:rPr lang="fr-FR" sz="2200" b="1" dirty="0" err="1" smtClean="0">
                <a:solidFill>
                  <a:srgbClr val="FF0000"/>
                </a:solidFill>
              </a:rPr>
              <a:t>Hb</a:t>
            </a:r>
            <a:r>
              <a:rPr lang="fr-FR" sz="2200" b="1" dirty="0" smtClean="0">
                <a:solidFill>
                  <a:srgbClr val="FF0000"/>
                </a:solidFill>
              </a:rPr>
              <a:t> 5.12)</a:t>
            </a:r>
            <a:endParaRPr lang="fr-FR" sz="2200" b="1" dirty="0">
              <a:solidFill>
                <a:srgbClr val="FF0000"/>
              </a:solidFill>
            </a:endParaRPr>
          </a:p>
        </p:txBody>
      </p:sp>
    </p:spTree>
    <p:extLst>
      <p:ext uri="{BB962C8B-B14F-4D97-AF65-F5344CB8AC3E}">
        <p14:creationId xmlns:p14="http://schemas.microsoft.com/office/powerpoint/2010/main" val="301879416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219" y="-55396"/>
            <a:ext cx="8971936" cy="6278642"/>
          </a:xfrm>
        </p:spPr>
        <p:txBody>
          <a:bodyPr>
            <a:spAutoFit/>
          </a:bodyPr>
          <a:lstStyle/>
          <a:p>
            <a:r>
              <a:rPr lang="fr-FR" dirty="0" smtClean="0">
                <a:solidFill>
                  <a:srgbClr val="F9FFF3"/>
                </a:solidFill>
              </a:rPr>
              <a:t>Engagé dans la vie de l’assemblée et </a:t>
            </a:r>
            <a:r>
              <a:rPr lang="fr-FR" dirty="0" err="1" smtClean="0">
                <a:solidFill>
                  <a:srgbClr val="F9FFF3"/>
                </a:solidFill>
              </a:rPr>
              <a:t>particuliè-rement</a:t>
            </a:r>
            <a:r>
              <a:rPr lang="fr-FR" dirty="0" smtClean="0">
                <a:solidFill>
                  <a:srgbClr val="F9FFF3"/>
                </a:solidFill>
              </a:rPr>
              <a:t> dans la prière</a:t>
            </a:r>
            <a:r>
              <a:rPr lang="fr-FR" sz="4400" i="1" dirty="0" smtClean="0">
                <a:solidFill>
                  <a:srgbClr val="FFFF00"/>
                </a:solidFill>
              </a:rPr>
              <a:t/>
            </a:r>
            <a:br>
              <a:rPr lang="fr-FR" sz="4400" i="1" dirty="0" smtClean="0">
                <a:solidFill>
                  <a:srgbClr val="FFFF00"/>
                </a:solidFill>
              </a:rPr>
            </a:br>
            <a:r>
              <a:rPr lang="fr-FR" sz="4000" i="1" dirty="0" smtClean="0">
                <a:solidFill>
                  <a:srgbClr val="FFFF00"/>
                </a:solidFill>
              </a:rPr>
              <a:t>Peut-on imaginer un </a:t>
            </a:r>
            <a:r>
              <a:rPr lang="fr-FR" sz="4000" b="1" i="1" u="sng" dirty="0" smtClean="0">
                <a:solidFill>
                  <a:srgbClr val="FFFF00"/>
                </a:solidFill>
                <a:effectLst/>
              </a:rPr>
              <a:t>responsable</a:t>
            </a:r>
            <a:r>
              <a:rPr lang="fr-FR" sz="4000" i="1" dirty="0" smtClean="0">
                <a:solidFill>
                  <a:srgbClr val="FFFF00"/>
                </a:solidFill>
              </a:rPr>
              <a:t> qui serait assez </a:t>
            </a:r>
            <a:r>
              <a:rPr lang="fr-FR" sz="4000" b="1" i="1" u="sng" dirty="0" smtClean="0">
                <a:solidFill>
                  <a:srgbClr val="FFFF00"/>
                </a:solidFill>
              </a:rPr>
              <a:t>irresponsable</a:t>
            </a:r>
            <a:r>
              <a:rPr lang="fr-FR" sz="4000" i="1" dirty="0" smtClean="0">
                <a:solidFill>
                  <a:srgbClr val="FFFF00"/>
                </a:solidFill>
              </a:rPr>
              <a:t> pour ne pas se tenir aux premières lignes dans le combat spirituel et qui serait absent des réunions de l’assemblée et particulièrement de la réunion de prières</a:t>
            </a:r>
            <a:r>
              <a:rPr lang="fr-FR" sz="4000" i="1" dirty="0">
                <a:solidFill>
                  <a:srgbClr val="FFFF00"/>
                </a:solidFill>
              </a:rPr>
              <a:t> </a:t>
            </a:r>
            <a:r>
              <a:rPr lang="fr-FR" sz="4000" i="1" dirty="0" smtClean="0">
                <a:solidFill>
                  <a:srgbClr val="FFFF00"/>
                </a:solidFill>
              </a:rPr>
              <a:t>?</a:t>
            </a:r>
            <a:endParaRPr lang="fr-FR" sz="4000" i="1" dirty="0">
              <a:solidFill>
                <a:srgbClr val="FFFF00"/>
              </a:solidFill>
            </a:endParaRPr>
          </a:p>
        </p:txBody>
      </p:sp>
    </p:spTree>
    <p:extLst>
      <p:ext uri="{BB962C8B-B14F-4D97-AF65-F5344CB8AC3E}">
        <p14:creationId xmlns:p14="http://schemas.microsoft.com/office/powerpoint/2010/main" val="125591338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41308" y="187417"/>
            <a:ext cx="6915822" cy="850145"/>
          </a:xfrm>
        </p:spPr>
        <p:txBody>
          <a:bodyPr/>
          <a:lstStyle/>
          <a:p>
            <a:r>
              <a:rPr lang="fr-FR" dirty="0" smtClean="0"/>
              <a:t>Des « dirigeants »</a:t>
            </a:r>
            <a:endParaRPr lang="fr-FR" dirty="0"/>
          </a:p>
        </p:txBody>
      </p:sp>
      <p:sp>
        <p:nvSpPr>
          <p:cNvPr id="3" name="Sous-titre 2"/>
          <p:cNvSpPr>
            <a:spLocks noGrp="1"/>
          </p:cNvSpPr>
          <p:nvPr>
            <p:ph type="subTitle" idx="1"/>
          </p:nvPr>
        </p:nvSpPr>
        <p:spPr>
          <a:xfrm>
            <a:off x="551738" y="874479"/>
            <a:ext cx="8515488" cy="5829601"/>
          </a:xfrm>
        </p:spPr>
        <p:txBody>
          <a:bodyPr>
            <a:normAutofit fontScale="85000" lnSpcReduction="20000"/>
          </a:bodyPr>
          <a:lstStyle/>
          <a:p>
            <a:pPr algn="l">
              <a:spcBef>
                <a:spcPts val="0"/>
              </a:spcBef>
            </a:pPr>
            <a:endParaRPr lang="fr-FR" dirty="0" smtClean="0">
              <a:solidFill>
                <a:srgbClr val="10FF0E"/>
              </a:solidFill>
            </a:endParaRPr>
          </a:p>
          <a:p>
            <a:pPr algn="l">
              <a:spcBef>
                <a:spcPts val="0"/>
              </a:spcBef>
            </a:pPr>
            <a:r>
              <a:rPr lang="fr-FR" dirty="0" err="1" smtClean="0">
                <a:solidFill>
                  <a:srgbClr val="10FF0E"/>
                </a:solidFill>
              </a:rPr>
              <a:t>Hb</a:t>
            </a:r>
            <a:r>
              <a:rPr lang="fr-FR" dirty="0" smtClean="0">
                <a:solidFill>
                  <a:srgbClr val="10FF0E"/>
                </a:solidFill>
              </a:rPr>
              <a:t> 13.7 </a:t>
            </a:r>
            <a:r>
              <a:rPr lang="fr-FR" dirty="0"/>
              <a:t>Souvenez-vous de vos</a:t>
            </a:r>
            <a:r>
              <a:rPr lang="fr-FR" dirty="0">
                <a:solidFill>
                  <a:srgbClr val="FFFF00"/>
                </a:solidFill>
              </a:rPr>
              <a:t> conducteurs ( </a:t>
            </a:r>
            <a:r>
              <a:rPr lang="fr-FR" dirty="0" smtClean="0">
                <a:solidFill>
                  <a:srgbClr val="FFFF00"/>
                </a:solidFill>
              </a:rPr>
              <a:t>chefs JER, guides BDP, responsables BFF,  dirigeants TOB, BFC, CHOU, gouverneurs, (Cf. </a:t>
            </a:r>
            <a:r>
              <a:rPr lang="fr-FR" dirty="0" err="1" smtClean="0">
                <a:solidFill>
                  <a:srgbClr val="FFFF00"/>
                </a:solidFill>
              </a:rPr>
              <a:t>Lc</a:t>
            </a:r>
            <a:r>
              <a:rPr lang="fr-FR" dirty="0" smtClean="0">
                <a:solidFill>
                  <a:srgbClr val="FFFF00"/>
                </a:solidFill>
              </a:rPr>
              <a:t> 22.26; Mt 2.6) </a:t>
            </a:r>
            <a:r>
              <a:rPr lang="fr-FR" dirty="0" smtClean="0"/>
              <a:t> qui </a:t>
            </a:r>
            <a:r>
              <a:rPr lang="fr-FR" dirty="0"/>
              <a:t>vous ont </a:t>
            </a:r>
            <a:r>
              <a:rPr lang="fr-FR" dirty="0">
                <a:solidFill>
                  <a:srgbClr val="16F6FF"/>
                </a:solidFill>
              </a:rPr>
              <a:t>annoncé la parole de </a:t>
            </a:r>
            <a:r>
              <a:rPr lang="fr-FR" dirty="0" smtClean="0">
                <a:solidFill>
                  <a:srgbClr val="16F6FF"/>
                </a:solidFill>
              </a:rPr>
              <a:t>Dieu</a:t>
            </a:r>
            <a:r>
              <a:rPr lang="fr-FR" dirty="0" smtClean="0"/>
              <a:t> </a:t>
            </a:r>
            <a:r>
              <a:rPr lang="fr-FR" dirty="0"/>
              <a:t>et, considérant l’issue de leur conduite, imitez </a:t>
            </a:r>
            <a:r>
              <a:rPr lang="fr-FR" dirty="0">
                <a:solidFill>
                  <a:srgbClr val="16F6FF"/>
                </a:solidFill>
              </a:rPr>
              <a:t>leur foi</a:t>
            </a:r>
            <a:r>
              <a:rPr lang="fr-FR" dirty="0" smtClean="0">
                <a:solidFill>
                  <a:srgbClr val="16F6FF"/>
                </a:solidFill>
              </a:rPr>
              <a:t>.</a:t>
            </a:r>
          </a:p>
          <a:p>
            <a:pPr algn="l">
              <a:lnSpc>
                <a:spcPct val="60000"/>
              </a:lnSpc>
              <a:spcBef>
                <a:spcPts val="0"/>
              </a:spcBef>
            </a:pPr>
            <a:endParaRPr lang="fr-FR" dirty="0"/>
          </a:p>
          <a:p>
            <a:pPr algn="l">
              <a:spcBef>
                <a:spcPts val="0"/>
              </a:spcBef>
            </a:pPr>
            <a:r>
              <a:rPr lang="fr-FR" dirty="0" err="1" smtClean="0">
                <a:solidFill>
                  <a:srgbClr val="10FF0E"/>
                </a:solidFill>
              </a:rPr>
              <a:t>Hb</a:t>
            </a:r>
            <a:r>
              <a:rPr lang="fr-FR" dirty="0" smtClean="0">
                <a:solidFill>
                  <a:srgbClr val="10FF0E"/>
                </a:solidFill>
              </a:rPr>
              <a:t> 13.17 </a:t>
            </a:r>
            <a:r>
              <a:rPr lang="fr-FR" dirty="0"/>
              <a:t>Obéissez à vos </a:t>
            </a:r>
            <a:r>
              <a:rPr lang="fr-FR" dirty="0">
                <a:solidFill>
                  <a:srgbClr val="FFFF00"/>
                </a:solidFill>
              </a:rPr>
              <a:t>conducteurs</a:t>
            </a:r>
            <a:r>
              <a:rPr lang="fr-FR" dirty="0"/>
              <a:t> et soyez soumis, </a:t>
            </a:r>
            <a:r>
              <a:rPr lang="fr-FR" dirty="0">
                <a:solidFill>
                  <a:srgbClr val="16F6FF"/>
                </a:solidFill>
              </a:rPr>
              <a:t>car ils veillent pour vos âmes</a:t>
            </a:r>
            <a:r>
              <a:rPr lang="fr-FR" dirty="0"/>
              <a:t>, comme ayant à </a:t>
            </a:r>
            <a:r>
              <a:rPr lang="fr-FR" dirty="0">
                <a:solidFill>
                  <a:srgbClr val="16F6FF"/>
                </a:solidFill>
              </a:rPr>
              <a:t>rendre compte; </a:t>
            </a:r>
            <a:r>
              <a:rPr lang="fr-FR" dirty="0"/>
              <a:t>afin qu’ils fassent cela avec joie, et non en gémissant, car cela ne vous serait pas profitable</a:t>
            </a:r>
            <a:r>
              <a:rPr lang="fr-FR" dirty="0" smtClean="0"/>
              <a:t>.</a:t>
            </a:r>
          </a:p>
          <a:p>
            <a:pPr algn="l">
              <a:lnSpc>
                <a:spcPct val="60000"/>
              </a:lnSpc>
              <a:spcBef>
                <a:spcPts val="0"/>
              </a:spcBef>
            </a:pPr>
            <a:endParaRPr lang="fr-FR" dirty="0"/>
          </a:p>
          <a:p>
            <a:pPr algn="l">
              <a:spcBef>
                <a:spcPts val="0"/>
              </a:spcBef>
            </a:pPr>
            <a:r>
              <a:rPr lang="fr-FR" dirty="0" err="1" smtClean="0">
                <a:solidFill>
                  <a:srgbClr val="10FF0E"/>
                </a:solidFill>
              </a:rPr>
              <a:t>Hb</a:t>
            </a:r>
            <a:r>
              <a:rPr lang="fr-FR" dirty="0" smtClean="0">
                <a:solidFill>
                  <a:srgbClr val="10FF0E"/>
                </a:solidFill>
              </a:rPr>
              <a:t> 13.24 </a:t>
            </a:r>
            <a:r>
              <a:rPr lang="fr-FR" dirty="0"/>
              <a:t>Saluez </a:t>
            </a:r>
            <a:r>
              <a:rPr lang="fr-FR" dirty="0">
                <a:solidFill>
                  <a:srgbClr val="16F6FF"/>
                </a:solidFill>
              </a:rPr>
              <a:t>tous vos </a:t>
            </a:r>
            <a:r>
              <a:rPr lang="fr-FR" dirty="0">
                <a:solidFill>
                  <a:srgbClr val="FFFF00"/>
                </a:solidFill>
              </a:rPr>
              <a:t>conducteurs </a:t>
            </a:r>
            <a:r>
              <a:rPr lang="fr-FR" dirty="0" smtClean="0"/>
              <a:t>et</a:t>
            </a:r>
            <a:r>
              <a:rPr lang="fr-FR" dirty="0" smtClean="0">
                <a:solidFill>
                  <a:srgbClr val="FFFF00"/>
                </a:solidFill>
              </a:rPr>
              <a:t> </a:t>
            </a:r>
            <a:r>
              <a:rPr lang="fr-FR" dirty="0" smtClean="0"/>
              <a:t>tous </a:t>
            </a:r>
            <a:r>
              <a:rPr lang="fr-FR" dirty="0"/>
              <a:t>les </a:t>
            </a:r>
            <a:r>
              <a:rPr lang="fr-FR" dirty="0" smtClean="0"/>
              <a:t>saints</a:t>
            </a:r>
          </a:p>
          <a:p>
            <a:pPr algn="l">
              <a:lnSpc>
                <a:spcPct val="60000"/>
              </a:lnSpc>
              <a:spcBef>
                <a:spcPts val="0"/>
              </a:spcBef>
            </a:pPr>
            <a:endParaRPr lang="fr-FR" dirty="0" smtClean="0"/>
          </a:p>
          <a:p>
            <a:pPr algn="l">
              <a:spcBef>
                <a:spcPts val="0"/>
              </a:spcBef>
            </a:pPr>
            <a:r>
              <a:rPr lang="fr-FR" dirty="0" err="1" smtClean="0">
                <a:solidFill>
                  <a:srgbClr val="10FF0E"/>
                </a:solidFill>
              </a:rPr>
              <a:t>Ac</a:t>
            </a:r>
            <a:r>
              <a:rPr lang="fr-FR" dirty="0" smtClean="0">
                <a:solidFill>
                  <a:srgbClr val="10FF0E"/>
                </a:solidFill>
              </a:rPr>
              <a:t> 15 22 </a:t>
            </a:r>
            <a:r>
              <a:rPr lang="fr-FR" dirty="0" smtClean="0"/>
              <a:t>Alors </a:t>
            </a:r>
            <a:r>
              <a:rPr lang="fr-FR" dirty="0"/>
              <a:t>il sembla bon aux apôtres et aux anciens, avec toute l’assemblée, de choisir parmi eux des hommes, et de les envoyer à Antioche avec Paul et </a:t>
            </a:r>
            <a:r>
              <a:rPr lang="fr-FR" dirty="0" err="1"/>
              <a:t>Barnabas</a:t>
            </a:r>
            <a:r>
              <a:rPr lang="fr-FR" dirty="0"/>
              <a:t>: savoir Judas appelé </a:t>
            </a:r>
            <a:r>
              <a:rPr lang="fr-FR" dirty="0" err="1"/>
              <a:t>Barsabbas</a:t>
            </a:r>
            <a:r>
              <a:rPr lang="fr-FR" dirty="0"/>
              <a:t>, et </a:t>
            </a:r>
            <a:r>
              <a:rPr lang="fr-FR" dirty="0" err="1"/>
              <a:t>Silas</a:t>
            </a:r>
            <a:r>
              <a:rPr lang="fr-FR" dirty="0"/>
              <a:t>, hommes d’entre </a:t>
            </a:r>
            <a:r>
              <a:rPr lang="fr-FR" u="sng" dirty="0">
                <a:solidFill>
                  <a:srgbClr val="FFFF00"/>
                </a:solidFill>
              </a:rPr>
              <a:t>ceux qui tenaient la première place </a:t>
            </a:r>
            <a:r>
              <a:rPr lang="fr-FR" dirty="0"/>
              <a:t>parmi les frères</a:t>
            </a:r>
            <a:r>
              <a:rPr lang="fr-FR" dirty="0" smtClean="0"/>
              <a:t>. </a:t>
            </a:r>
          </a:p>
          <a:p>
            <a:pPr algn="l">
              <a:lnSpc>
                <a:spcPct val="70000"/>
              </a:lnSpc>
              <a:spcBef>
                <a:spcPts val="0"/>
              </a:spcBef>
            </a:pPr>
            <a:endParaRPr lang="fr-FR" dirty="0" smtClean="0"/>
          </a:p>
          <a:p>
            <a:pPr algn="l"/>
            <a:r>
              <a:rPr lang="fr-FR" dirty="0">
                <a:solidFill>
                  <a:srgbClr val="10FF0E"/>
                </a:solidFill>
              </a:rPr>
              <a:t> </a:t>
            </a:r>
            <a:r>
              <a:rPr lang="fr-FR" dirty="0" smtClean="0">
                <a:solidFill>
                  <a:srgbClr val="10FF0E"/>
                </a:solidFill>
              </a:rPr>
              <a:t>1 Th 5.12 </a:t>
            </a:r>
            <a:r>
              <a:rPr lang="fr-FR" dirty="0"/>
              <a:t>Or nous vous prions, frères, de </a:t>
            </a:r>
            <a:r>
              <a:rPr lang="fr-FR" dirty="0">
                <a:solidFill>
                  <a:srgbClr val="FFFF00"/>
                </a:solidFill>
              </a:rPr>
              <a:t>connaître ceux qui travaillent parmi vous, et qui </a:t>
            </a:r>
            <a:r>
              <a:rPr lang="fr-FR" u="sng" dirty="0">
                <a:solidFill>
                  <a:srgbClr val="FFFF00"/>
                </a:solidFill>
              </a:rPr>
              <a:t>sont à la tête </a:t>
            </a:r>
            <a:r>
              <a:rPr lang="fr-FR" dirty="0">
                <a:solidFill>
                  <a:srgbClr val="FFFF00"/>
                </a:solidFill>
              </a:rPr>
              <a:t>parmi vous </a:t>
            </a:r>
            <a:r>
              <a:rPr lang="fr-FR" dirty="0"/>
              <a:t>dans le Seigneur, et qui vous </a:t>
            </a:r>
            <a:r>
              <a:rPr lang="fr-FR" dirty="0" smtClean="0"/>
              <a:t>avertissent, </a:t>
            </a:r>
            <a:r>
              <a:rPr lang="fr-FR" dirty="0"/>
              <a:t>de les estimer très-haut en amour à cause de leur </a:t>
            </a:r>
            <a:r>
              <a:rPr lang="fr-FR" dirty="0" err="1"/>
              <a:t>oeuvre</a:t>
            </a:r>
            <a:r>
              <a:rPr lang="fr-FR" dirty="0"/>
              <a:t>. Soyez en paix entre vous.</a:t>
            </a:r>
          </a:p>
          <a:p>
            <a:pPr algn="l">
              <a:lnSpc>
                <a:spcPct val="70000"/>
              </a:lnSpc>
              <a:spcBef>
                <a:spcPts val="0"/>
              </a:spcBef>
            </a:pPr>
            <a:endParaRPr lang="fr-FR" dirty="0" smtClean="0"/>
          </a:p>
          <a:p>
            <a:pPr algn="l">
              <a:spcBef>
                <a:spcPts val="0"/>
              </a:spcBef>
            </a:pPr>
            <a:r>
              <a:rPr lang="fr-FR" dirty="0" err="1" smtClean="0">
                <a:solidFill>
                  <a:srgbClr val="10FF0E"/>
                </a:solidFill>
              </a:rPr>
              <a:t>Rm</a:t>
            </a:r>
            <a:r>
              <a:rPr lang="fr-FR" dirty="0" smtClean="0">
                <a:solidFill>
                  <a:srgbClr val="10FF0E"/>
                </a:solidFill>
              </a:rPr>
              <a:t> 12.8 (DBY) </a:t>
            </a:r>
            <a:r>
              <a:rPr lang="fr-FR" dirty="0" smtClean="0">
                <a:solidFill>
                  <a:srgbClr val="FFFF00"/>
                </a:solidFill>
              </a:rPr>
              <a:t>Celui </a:t>
            </a:r>
            <a:r>
              <a:rPr lang="fr-FR" dirty="0">
                <a:solidFill>
                  <a:srgbClr val="FFFF00"/>
                </a:solidFill>
              </a:rPr>
              <a:t>qui </a:t>
            </a:r>
            <a:r>
              <a:rPr lang="fr-FR" u="sng" dirty="0">
                <a:solidFill>
                  <a:srgbClr val="FFFF00"/>
                </a:solidFill>
              </a:rPr>
              <a:t>est à la tête</a:t>
            </a:r>
            <a:r>
              <a:rPr lang="fr-FR" dirty="0"/>
              <a:t>, </a:t>
            </a:r>
            <a:r>
              <a:rPr lang="fr-FR" dirty="0" smtClean="0"/>
              <a:t>[</a:t>
            </a:r>
            <a:r>
              <a:rPr lang="fr-FR" dirty="0" smtClean="0">
                <a:solidFill>
                  <a:srgbClr val="FFFF00"/>
                </a:solidFill>
              </a:rPr>
              <a:t>qu’il conduise</a:t>
            </a:r>
            <a:r>
              <a:rPr lang="fr-FR" dirty="0" smtClean="0"/>
              <a:t>] soigneusement (GNT: Le </a:t>
            </a:r>
            <a:r>
              <a:rPr lang="fr-FR" dirty="0" smtClean="0">
                <a:solidFill>
                  <a:srgbClr val="FFFF00"/>
                </a:solidFill>
              </a:rPr>
              <a:t>présidant</a:t>
            </a:r>
            <a:r>
              <a:rPr lang="fr-FR" dirty="0" smtClean="0"/>
              <a:t>, avec zèle)</a:t>
            </a:r>
            <a:endParaRPr lang="fr-FR" dirty="0"/>
          </a:p>
        </p:txBody>
      </p:sp>
    </p:spTree>
    <p:extLst>
      <p:ext uri="{BB962C8B-B14F-4D97-AF65-F5344CB8AC3E}">
        <p14:creationId xmlns:p14="http://schemas.microsoft.com/office/powerpoint/2010/main" val="342375143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6059" y="187417"/>
            <a:ext cx="8698773" cy="850145"/>
          </a:xfrm>
        </p:spPr>
        <p:txBody>
          <a:bodyPr/>
          <a:lstStyle/>
          <a:p>
            <a:pPr algn="r"/>
            <a:r>
              <a:rPr lang="fr-FR" dirty="0" smtClean="0"/>
              <a:t>Pas parfaits pour autant !</a:t>
            </a:r>
            <a:endParaRPr lang="fr-FR" dirty="0"/>
          </a:p>
        </p:txBody>
      </p:sp>
      <p:sp>
        <p:nvSpPr>
          <p:cNvPr id="3" name="Sous-titre 2"/>
          <p:cNvSpPr>
            <a:spLocks noGrp="1"/>
          </p:cNvSpPr>
          <p:nvPr>
            <p:ph type="subTitle" idx="1"/>
          </p:nvPr>
        </p:nvSpPr>
        <p:spPr>
          <a:xfrm>
            <a:off x="742293" y="874479"/>
            <a:ext cx="8158163" cy="4314897"/>
          </a:xfrm>
        </p:spPr>
        <p:txBody>
          <a:bodyPr>
            <a:normAutofit/>
          </a:bodyPr>
          <a:lstStyle/>
          <a:p>
            <a:pPr algn="l">
              <a:spcBef>
                <a:spcPts val="0"/>
              </a:spcBef>
            </a:pPr>
            <a:endParaRPr lang="fr-FR" dirty="0" smtClean="0">
              <a:solidFill>
                <a:srgbClr val="10FF0E"/>
              </a:solidFill>
            </a:endParaRPr>
          </a:p>
          <a:p>
            <a:pPr algn="l">
              <a:spcBef>
                <a:spcPts val="0"/>
              </a:spcBef>
            </a:pPr>
            <a:r>
              <a:rPr lang="fr-FR" dirty="0" err="1" smtClean="0">
                <a:solidFill>
                  <a:srgbClr val="10FF0E"/>
                </a:solidFill>
              </a:rPr>
              <a:t>Hb</a:t>
            </a:r>
            <a:r>
              <a:rPr lang="fr-FR" dirty="0" smtClean="0">
                <a:solidFill>
                  <a:srgbClr val="10FF0E"/>
                </a:solidFill>
              </a:rPr>
              <a:t> 10.14: </a:t>
            </a:r>
            <a:r>
              <a:rPr lang="fr-FR" dirty="0" smtClean="0"/>
              <a:t>Les anciens, comme tous les chrétiens, sont « rendus parfaits à perpétuité » par l’œuvre de Jésus Christ </a:t>
            </a:r>
            <a:endParaRPr lang="fr-FR" dirty="0"/>
          </a:p>
          <a:p>
            <a:pPr algn="l">
              <a:spcBef>
                <a:spcPts val="0"/>
              </a:spcBef>
            </a:pPr>
            <a:r>
              <a:rPr lang="fr-FR" dirty="0" smtClean="0"/>
              <a:t>Les anciens, comme tous les chrétiens, sont imparfaits dans leur marche et ils doivent en être conscients:</a:t>
            </a:r>
          </a:p>
          <a:p>
            <a:pPr algn="l">
              <a:spcBef>
                <a:spcPts val="0"/>
              </a:spcBef>
            </a:pPr>
            <a:r>
              <a:rPr lang="fr-FR" dirty="0" smtClean="0">
                <a:solidFill>
                  <a:srgbClr val="10FF0E"/>
                </a:solidFill>
              </a:rPr>
              <a:t>1 </a:t>
            </a:r>
            <a:r>
              <a:rPr lang="fr-FR" dirty="0" err="1" smtClean="0">
                <a:solidFill>
                  <a:srgbClr val="10FF0E"/>
                </a:solidFill>
              </a:rPr>
              <a:t>Jn</a:t>
            </a:r>
            <a:r>
              <a:rPr lang="fr-FR" dirty="0" smtClean="0">
                <a:solidFill>
                  <a:srgbClr val="10FF0E"/>
                </a:solidFill>
              </a:rPr>
              <a:t> 1.8 </a:t>
            </a:r>
            <a:r>
              <a:rPr lang="fr-FR" dirty="0" smtClean="0"/>
              <a:t>: Si </a:t>
            </a:r>
            <a:r>
              <a:rPr lang="fr-FR" dirty="0"/>
              <a:t>nous disons que nous n’avons pas de péché, nous nous séduisons nous-mêmes, et la vérité n’est pas en nous</a:t>
            </a:r>
            <a:r>
              <a:rPr lang="fr-FR" dirty="0" smtClean="0"/>
              <a:t>.</a:t>
            </a:r>
            <a:endParaRPr lang="fr-FR" dirty="0"/>
          </a:p>
          <a:p>
            <a:pPr algn="l">
              <a:spcBef>
                <a:spcPts val="0"/>
              </a:spcBef>
            </a:pPr>
            <a:r>
              <a:rPr lang="fr-FR" dirty="0" smtClean="0"/>
              <a:t>Etant en position de responsabilité et devant être un exemple, le péché d’un ancien revêt une exceptionnelle gravité. Sa dénonciation publique aussi:</a:t>
            </a:r>
          </a:p>
          <a:p>
            <a:pPr algn="l">
              <a:spcBef>
                <a:spcPts val="0"/>
              </a:spcBef>
            </a:pPr>
            <a:endParaRPr lang="fr-FR" dirty="0" smtClean="0"/>
          </a:p>
        </p:txBody>
      </p:sp>
      <p:sp>
        <p:nvSpPr>
          <p:cNvPr id="4" name="ZoneTexte 3"/>
          <p:cNvSpPr txBox="1"/>
          <p:nvPr/>
        </p:nvSpPr>
        <p:spPr>
          <a:xfrm>
            <a:off x="803761" y="5030377"/>
            <a:ext cx="8096695" cy="1569660"/>
          </a:xfrm>
          <a:prstGeom prst="rect">
            <a:avLst/>
          </a:prstGeom>
          <a:solidFill>
            <a:srgbClr val="FFFF00"/>
          </a:solidFill>
        </p:spPr>
        <p:txBody>
          <a:bodyPr wrap="square" rtlCol="0">
            <a:spAutoFit/>
          </a:bodyPr>
          <a:lstStyle/>
          <a:p>
            <a:r>
              <a:rPr lang="fr-FR" sz="2400" dirty="0">
                <a:solidFill>
                  <a:srgbClr val="10FF0E"/>
                </a:solidFill>
                <a:effectLst>
                  <a:outerShdw blurRad="50800" dist="38100" dir="2700000" algn="tl" rotWithShape="0">
                    <a:srgbClr val="000000"/>
                  </a:outerShdw>
                </a:effectLst>
              </a:rPr>
              <a:t>1 Tm 5.19 </a:t>
            </a:r>
            <a:r>
              <a:rPr lang="fr-FR" sz="2400" dirty="0">
                <a:solidFill>
                  <a:srgbClr val="FF0000"/>
                </a:solidFill>
              </a:rPr>
              <a:t>Ne reçois pas d’accusation contre un ancien, si ce n’est quand il y a deux ou trois témoins.</a:t>
            </a:r>
          </a:p>
          <a:p>
            <a:r>
              <a:rPr lang="fr-FR" sz="2400" dirty="0">
                <a:solidFill>
                  <a:srgbClr val="FF0000"/>
                </a:solidFill>
              </a:rPr>
              <a:t> 20 </a:t>
            </a:r>
            <a:r>
              <a:rPr lang="fr-FR" sz="2400" b="1" dirty="0">
                <a:solidFill>
                  <a:schemeClr val="bg1"/>
                </a:solidFill>
              </a:rPr>
              <a:t>Ceux qui pèchent</a:t>
            </a:r>
            <a:r>
              <a:rPr lang="fr-FR" sz="2400" dirty="0">
                <a:solidFill>
                  <a:srgbClr val="FF0000"/>
                </a:solidFill>
              </a:rPr>
              <a:t>, convaincs-les devant tous, afin que les autres aussi aient de la crainte</a:t>
            </a:r>
            <a:r>
              <a:rPr lang="fr-FR" sz="2400" dirty="0" smtClean="0">
                <a:solidFill>
                  <a:srgbClr val="FF0000"/>
                </a:solidFill>
              </a:rPr>
              <a:t>.</a:t>
            </a:r>
            <a:endParaRPr lang="fr-FR" sz="2400" dirty="0">
              <a:solidFill>
                <a:srgbClr val="FF0000"/>
              </a:solidFill>
            </a:endParaRPr>
          </a:p>
        </p:txBody>
      </p:sp>
    </p:spTree>
    <p:extLst>
      <p:ext uri="{BB962C8B-B14F-4D97-AF65-F5344CB8AC3E}">
        <p14:creationId xmlns:p14="http://schemas.microsoft.com/office/powerpoint/2010/main" val="29488057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F0E9D"/>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514A1F7-7B75-3441-A6D7-167738B3B6D9}" type="slidenum">
              <a:rPr lang="en-US"/>
              <a:pPr>
                <a:defRPr/>
              </a:pPr>
              <a:t>75</a:t>
            </a:fld>
            <a:endParaRPr lang="en-US"/>
          </a:p>
        </p:txBody>
      </p:sp>
      <p:sp>
        <p:nvSpPr>
          <p:cNvPr id="145409" name="Rectangle 1"/>
          <p:cNvSpPr>
            <a:spLocks noGrp="1" noChangeArrowheads="1"/>
          </p:cNvSpPr>
          <p:nvPr>
            <p:ph type="title"/>
          </p:nvPr>
        </p:nvSpPr>
        <p:spPr>
          <a:xfrm>
            <a:off x="0" y="247501"/>
            <a:ext cx="9027297" cy="1054250"/>
          </a:xfrm>
        </p:spPr>
        <p:txBody>
          <a:bodyPr rIns="116994"/>
          <a:lstStyle/>
          <a:p>
            <a:pPr>
              <a:defRPr/>
            </a:pPr>
            <a:r>
              <a:rPr lang="en-US" dirty="0" smtClean="0">
                <a:solidFill>
                  <a:srgbClr val="FFFF00"/>
                </a:solidFill>
              </a:rPr>
              <a:t>Seigneur, </a:t>
            </a:r>
            <a:r>
              <a:rPr lang="en-US" dirty="0" err="1" smtClean="0">
                <a:solidFill>
                  <a:srgbClr val="FFFF00"/>
                </a:solidFill>
              </a:rPr>
              <a:t>toi</a:t>
            </a:r>
            <a:r>
              <a:rPr lang="en-US" dirty="0" smtClean="0">
                <a:solidFill>
                  <a:srgbClr val="FFFF00"/>
                </a:solidFill>
              </a:rPr>
              <a:t> qui pour nous</a:t>
            </a:r>
            <a:endParaRPr lang="en-US" dirty="0" smtClean="0"/>
          </a:p>
        </p:txBody>
      </p:sp>
      <p:sp>
        <p:nvSpPr>
          <p:cNvPr id="3" name="ZoneTexte 2"/>
          <p:cNvSpPr txBox="1"/>
          <p:nvPr/>
        </p:nvSpPr>
        <p:spPr>
          <a:xfrm>
            <a:off x="1270000" y="2231081"/>
            <a:ext cx="6158230" cy="4690516"/>
          </a:xfrm>
          <a:prstGeom prst="rect">
            <a:avLst/>
          </a:prstGeom>
          <a:noFill/>
        </p:spPr>
        <p:txBody>
          <a:bodyPr wrap="none" rtlCol="0">
            <a:spAutoFit/>
          </a:bodyPr>
          <a:lstStyle/>
          <a:p>
            <a:pPr marL="383082" indent="-342900">
              <a:lnSpc>
                <a:spcPct val="120000"/>
              </a:lnSpc>
              <a:buAutoNum type="arabicPeriod"/>
              <a:tabLst>
                <a:tab pos="424145" algn="l"/>
                <a:tab pos="8040898" algn="r"/>
                <a:tab pos="8273061" algn="l"/>
                <a:tab pos="424145" algn="l"/>
                <a:tab pos="8040898" algn="r"/>
                <a:tab pos="8273061" algn="l"/>
              </a:tabLst>
              <a:defRPr/>
            </a:pPr>
            <a:r>
              <a:rPr lang="en-US" dirty="0" smtClean="0">
                <a:solidFill>
                  <a:srgbClr val="F9FFF3"/>
                </a:solidFill>
              </a:rPr>
              <a:t>Seigneur</a:t>
            </a:r>
            <a:r>
              <a:rPr lang="en-US" dirty="0">
                <a:solidFill>
                  <a:srgbClr val="F9FFF3"/>
                </a:solidFill>
              </a:rPr>
              <a:t>, </a:t>
            </a:r>
            <a:r>
              <a:rPr lang="en-US" dirty="0" err="1">
                <a:solidFill>
                  <a:srgbClr val="F9FFF3"/>
                </a:solidFill>
              </a:rPr>
              <a:t>toi</a:t>
            </a:r>
            <a:r>
              <a:rPr lang="en-US" dirty="0">
                <a:solidFill>
                  <a:srgbClr val="F9FFF3"/>
                </a:solidFill>
              </a:rPr>
              <a:t> qui pour nous </a:t>
            </a:r>
            <a:r>
              <a:rPr lang="en-US" dirty="0" smtClean="0">
                <a:solidFill>
                  <a:srgbClr val="F9FFF3"/>
                </a:solidFill>
              </a:rPr>
              <a:t>t</a:t>
            </a:r>
            <a:r>
              <a:rPr lang="fr-FR" dirty="0" smtClean="0">
                <a:solidFill>
                  <a:srgbClr val="F9FFF3"/>
                </a:solidFill>
                <a:latin typeface="Arial"/>
              </a:rPr>
              <a:t>’</a:t>
            </a:r>
            <a:r>
              <a:rPr lang="en-US" dirty="0" err="1" smtClean="0">
                <a:solidFill>
                  <a:srgbClr val="F9FFF3"/>
                </a:solidFill>
              </a:rPr>
              <a:t>offris</a:t>
            </a:r>
            <a:r>
              <a:rPr lang="en-US" dirty="0" smtClean="0">
                <a:solidFill>
                  <a:srgbClr val="F9FFF3"/>
                </a:solidFill>
              </a:rPr>
              <a:t> </a:t>
            </a:r>
            <a:r>
              <a:rPr lang="en-US" dirty="0">
                <a:solidFill>
                  <a:srgbClr val="F9FFF3"/>
                </a:solidFill>
              </a:rPr>
              <a:t>en sacrifice,</a:t>
            </a:r>
            <a:br>
              <a:rPr lang="en-US" dirty="0">
                <a:solidFill>
                  <a:srgbClr val="F9FFF3"/>
                </a:solidFill>
              </a:rPr>
            </a:br>
            <a:r>
              <a:rPr lang="en-US" dirty="0">
                <a:solidFill>
                  <a:srgbClr val="F9FFF3"/>
                </a:solidFill>
              </a:rPr>
              <a:t>	</a:t>
            </a:r>
            <a:r>
              <a:rPr lang="en-US" dirty="0" err="1">
                <a:solidFill>
                  <a:srgbClr val="F9FFF3"/>
                </a:solidFill>
              </a:rPr>
              <a:t>Remplis</a:t>
            </a:r>
            <a:r>
              <a:rPr lang="en-US" dirty="0">
                <a:solidFill>
                  <a:srgbClr val="F9FFF3"/>
                </a:solidFill>
              </a:rPr>
              <a:t>-nous de </a:t>
            </a:r>
            <a:r>
              <a:rPr lang="en-US" dirty="0" err="1">
                <a:solidFill>
                  <a:srgbClr val="F9FFF3"/>
                </a:solidFill>
              </a:rPr>
              <a:t>ferveur</a:t>
            </a:r>
            <a:r>
              <a:rPr lang="en-US" dirty="0">
                <a:solidFill>
                  <a:srgbClr val="F9FFF3"/>
                </a:solidFill>
              </a:rPr>
              <a:t> pour </a:t>
            </a:r>
            <a:r>
              <a:rPr lang="en-US" dirty="0" err="1">
                <a:solidFill>
                  <a:srgbClr val="F9FFF3"/>
                </a:solidFill>
              </a:rPr>
              <a:t>mettre</a:t>
            </a:r>
            <a:r>
              <a:rPr lang="en-US" dirty="0">
                <a:solidFill>
                  <a:srgbClr val="F9FFF3"/>
                </a:solidFill>
              </a:rPr>
              <a:t> </a:t>
            </a:r>
            <a:r>
              <a:rPr lang="en-US" dirty="0" err="1">
                <a:solidFill>
                  <a:srgbClr val="F9FFF3"/>
                </a:solidFill>
              </a:rPr>
              <a:t>à</a:t>
            </a:r>
            <a:r>
              <a:rPr lang="en-US" dirty="0">
                <a:solidFill>
                  <a:srgbClr val="F9FFF3"/>
                </a:solidFill>
              </a:rPr>
              <a:t> ton service</a:t>
            </a:r>
            <a:br>
              <a:rPr lang="en-US" dirty="0">
                <a:solidFill>
                  <a:srgbClr val="F9FFF3"/>
                </a:solidFill>
              </a:rPr>
            </a:br>
            <a:r>
              <a:rPr lang="en-US" dirty="0">
                <a:solidFill>
                  <a:srgbClr val="F9FFF3"/>
                </a:solidFill>
              </a:rPr>
              <a:t>	</a:t>
            </a:r>
            <a:r>
              <a:rPr lang="en-US" dirty="0" err="1">
                <a:solidFill>
                  <a:srgbClr val="F9FFF3"/>
                </a:solidFill>
              </a:rPr>
              <a:t>Nos</a:t>
            </a:r>
            <a:r>
              <a:rPr lang="en-US" dirty="0">
                <a:solidFill>
                  <a:srgbClr val="F9FFF3"/>
                </a:solidFill>
              </a:rPr>
              <a:t> </a:t>
            </a:r>
            <a:r>
              <a:rPr lang="en-US" dirty="0" err="1">
                <a:solidFill>
                  <a:srgbClr val="F9FFF3"/>
                </a:solidFill>
              </a:rPr>
              <a:t>jours</a:t>
            </a:r>
            <a:r>
              <a:rPr lang="en-US" dirty="0">
                <a:solidFill>
                  <a:srgbClr val="F9FFF3"/>
                </a:solidFill>
              </a:rPr>
              <a:t>, </a:t>
            </a:r>
            <a:r>
              <a:rPr lang="en-US" dirty="0" err="1">
                <a:solidFill>
                  <a:srgbClr val="F9FFF3"/>
                </a:solidFill>
              </a:rPr>
              <a:t>nos</a:t>
            </a:r>
            <a:r>
              <a:rPr lang="en-US" dirty="0">
                <a:solidFill>
                  <a:srgbClr val="F9FFF3"/>
                </a:solidFill>
              </a:rPr>
              <a:t> </a:t>
            </a:r>
            <a:r>
              <a:rPr lang="en-US" dirty="0" err="1">
                <a:solidFill>
                  <a:srgbClr val="F9FFF3"/>
                </a:solidFill>
              </a:rPr>
              <a:t>biens</a:t>
            </a:r>
            <a:r>
              <a:rPr lang="en-US" dirty="0">
                <a:solidFill>
                  <a:srgbClr val="F9FFF3"/>
                </a:solidFill>
              </a:rPr>
              <a:t>, </a:t>
            </a:r>
            <a:r>
              <a:rPr lang="en-US" dirty="0" err="1">
                <a:solidFill>
                  <a:srgbClr val="F9FFF3"/>
                </a:solidFill>
              </a:rPr>
              <a:t>nos</a:t>
            </a:r>
            <a:r>
              <a:rPr lang="en-US" dirty="0">
                <a:solidFill>
                  <a:srgbClr val="F9FFF3"/>
                </a:solidFill>
              </a:rPr>
              <a:t> corps, </a:t>
            </a:r>
            <a:r>
              <a:rPr lang="en-US" dirty="0" err="1">
                <a:solidFill>
                  <a:srgbClr val="F9FFF3"/>
                </a:solidFill>
              </a:rPr>
              <a:t>nos</a:t>
            </a:r>
            <a:r>
              <a:rPr lang="en-US" dirty="0">
                <a:solidFill>
                  <a:srgbClr val="F9FFF3"/>
                </a:solidFill>
              </a:rPr>
              <a:t> </a:t>
            </a:r>
            <a:r>
              <a:rPr lang="en-US" dirty="0" err="1">
                <a:solidFill>
                  <a:srgbClr val="F9FFF3"/>
                </a:solidFill>
              </a:rPr>
              <a:t>cœurs</a:t>
            </a:r>
            <a:r>
              <a:rPr lang="en-US" dirty="0">
                <a:solidFill>
                  <a:srgbClr val="F9FFF3"/>
                </a:solidFill>
              </a:rPr>
              <a:t>.</a:t>
            </a:r>
            <a:br>
              <a:rPr lang="en-US" dirty="0">
                <a:solidFill>
                  <a:srgbClr val="F9FFF3"/>
                </a:solidFill>
              </a:rPr>
            </a:br>
            <a:r>
              <a:rPr lang="en-US" dirty="0">
                <a:solidFill>
                  <a:srgbClr val="F9FFF3"/>
                </a:solidFill>
              </a:rPr>
              <a:t>	Donne-nous de marcher, </a:t>
            </a:r>
            <a:r>
              <a:rPr lang="en-US" dirty="0" err="1">
                <a:solidFill>
                  <a:srgbClr val="F9FFF3"/>
                </a:solidFill>
              </a:rPr>
              <a:t>malgré</a:t>
            </a:r>
            <a:r>
              <a:rPr lang="en-US" dirty="0">
                <a:solidFill>
                  <a:srgbClr val="F9FFF3"/>
                </a:solidFill>
              </a:rPr>
              <a:t> </a:t>
            </a:r>
            <a:r>
              <a:rPr lang="en-US" dirty="0" err="1">
                <a:solidFill>
                  <a:srgbClr val="F9FFF3"/>
                </a:solidFill>
              </a:rPr>
              <a:t>notre</a:t>
            </a:r>
            <a:r>
              <a:rPr lang="en-US" dirty="0">
                <a:solidFill>
                  <a:srgbClr val="F9FFF3"/>
                </a:solidFill>
              </a:rPr>
              <a:t> </a:t>
            </a:r>
            <a:r>
              <a:rPr lang="en-US" dirty="0" err="1">
                <a:solidFill>
                  <a:srgbClr val="F9FFF3"/>
                </a:solidFill>
              </a:rPr>
              <a:t>faiblesse</a:t>
            </a:r>
            <a:r>
              <a:rPr lang="en-US" dirty="0">
                <a:solidFill>
                  <a:srgbClr val="F9FFF3"/>
                </a:solidFill>
              </a:rPr>
              <a:t>,</a:t>
            </a:r>
            <a:br>
              <a:rPr lang="en-US" dirty="0">
                <a:solidFill>
                  <a:srgbClr val="F9FFF3"/>
                </a:solidFill>
              </a:rPr>
            </a:br>
            <a:r>
              <a:rPr lang="en-US" dirty="0">
                <a:solidFill>
                  <a:srgbClr val="F9FFF3"/>
                </a:solidFill>
              </a:rPr>
              <a:t>	Sous ton </a:t>
            </a:r>
            <a:r>
              <a:rPr lang="en-US" dirty="0" err="1">
                <a:solidFill>
                  <a:srgbClr val="F9FFF3"/>
                </a:solidFill>
              </a:rPr>
              <a:t>œil</a:t>
            </a:r>
            <a:r>
              <a:rPr lang="en-US" dirty="0">
                <a:solidFill>
                  <a:srgbClr val="F9FFF3"/>
                </a:solidFill>
              </a:rPr>
              <a:t> </a:t>
            </a:r>
            <a:r>
              <a:rPr lang="en-US" dirty="0" err="1">
                <a:solidFill>
                  <a:srgbClr val="F9FFF3"/>
                </a:solidFill>
              </a:rPr>
              <a:t>tutélaire</a:t>
            </a:r>
            <a:r>
              <a:rPr lang="en-US" dirty="0">
                <a:solidFill>
                  <a:srgbClr val="F9FFF3"/>
                </a:solidFill>
              </a:rPr>
              <a:t> et </a:t>
            </a:r>
            <a:r>
              <a:rPr lang="en-US" dirty="0" err="1">
                <a:solidFill>
                  <a:srgbClr val="F9FFF3"/>
                </a:solidFill>
              </a:rPr>
              <a:t>que</a:t>
            </a:r>
            <a:r>
              <a:rPr lang="en-US" dirty="0">
                <a:solidFill>
                  <a:srgbClr val="F9FFF3"/>
                </a:solidFill>
              </a:rPr>
              <a:t> par </a:t>
            </a:r>
            <a:r>
              <a:rPr lang="en-US" dirty="0" err="1">
                <a:solidFill>
                  <a:srgbClr val="F9FFF3"/>
                </a:solidFill>
              </a:rPr>
              <a:t>toi</a:t>
            </a:r>
            <a:r>
              <a:rPr lang="en-US" dirty="0">
                <a:solidFill>
                  <a:srgbClr val="F9FFF3"/>
                </a:solidFill>
              </a:rPr>
              <a:t>, sans </a:t>
            </a:r>
            <a:r>
              <a:rPr lang="en-US" dirty="0" err="1">
                <a:solidFill>
                  <a:srgbClr val="F9FFF3"/>
                </a:solidFill>
              </a:rPr>
              <a:t>cesse</a:t>
            </a:r>
            <a:r>
              <a:rPr lang="en-US" dirty="0">
                <a:solidFill>
                  <a:srgbClr val="F9FFF3"/>
                </a:solidFill>
              </a:rPr>
              <a:t>,</a:t>
            </a:r>
            <a:br>
              <a:rPr lang="en-US" dirty="0">
                <a:solidFill>
                  <a:srgbClr val="F9FFF3"/>
                </a:solidFill>
              </a:rPr>
            </a:br>
            <a:r>
              <a:rPr lang="en-US" dirty="0">
                <a:solidFill>
                  <a:srgbClr val="F9FFF3"/>
                </a:solidFill>
              </a:rPr>
              <a:t>	Nous </a:t>
            </a:r>
            <a:r>
              <a:rPr lang="en-US" dirty="0" err="1">
                <a:solidFill>
                  <a:srgbClr val="F9FFF3"/>
                </a:solidFill>
              </a:rPr>
              <a:t>soyons</a:t>
            </a:r>
            <a:r>
              <a:rPr lang="en-US" dirty="0">
                <a:solidFill>
                  <a:srgbClr val="F9FFF3"/>
                </a:solidFill>
              </a:rPr>
              <a:t> </a:t>
            </a:r>
            <a:r>
              <a:rPr lang="en-US" dirty="0" err="1">
                <a:solidFill>
                  <a:srgbClr val="F9FFF3"/>
                </a:solidFill>
              </a:rPr>
              <a:t>tous</a:t>
            </a:r>
            <a:r>
              <a:rPr lang="en-US" dirty="0">
                <a:solidFill>
                  <a:srgbClr val="F9FFF3"/>
                </a:solidFill>
              </a:rPr>
              <a:t> plus </a:t>
            </a:r>
            <a:r>
              <a:rPr lang="en-US" dirty="0" err="1">
                <a:solidFill>
                  <a:srgbClr val="F9FFF3"/>
                </a:solidFill>
              </a:rPr>
              <a:t>que</a:t>
            </a:r>
            <a:r>
              <a:rPr lang="en-US" dirty="0">
                <a:solidFill>
                  <a:srgbClr val="F9FFF3"/>
                </a:solidFill>
              </a:rPr>
              <a:t> </a:t>
            </a:r>
            <a:r>
              <a:rPr lang="en-US" dirty="0" err="1">
                <a:solidFill>
                  <a:srgbClr val="F9FFF3"/>
                </a:solidFill>
              </a:rPr>
              <a:t>vainqueurs</a:t>
            </a:r>
            <a:r>
              <a:rPr lang="en-US" dirty="0" smtClean="0">
                <a:solidFill>
                  <a:srgbClr val="F9FFF3"/>
                </a:solidFill>
              </a:rPr>
              <a:t>.</a:t>
            </a:r>
          </a:p>
          <a:p>
            <a:pPr marL="383082" indent="-342900">
              <a:lnSpc>
                <a:spcPct val="120000"/>
              </a:lnSpc>
              <a:buAutoNum type="arabicPeriod"/>
              <a:tabLst>
                <a:tab pos="424145" algn="l"/>
                <a:tab pos="8040898" algn="r"/>
                <a:tab pos="8273061" algn="l"/>
                <a:tab pos="424145" algn="l"/>
                <a:tab pos="8040898" algn="r"/>
                <a:tab pos="8273061" algn="l"/>
              </a:tabLst>
              <a:defRPr/>
            </a:pPr>
            <a:endParaRPr lang="en-US" dirty="0">
              <a:solidFill>
                <a:srgbClr val="F9FFF3"/>
              </a:solidFill>
            </a:endParaRPr>
          </a:p>
          <a:p>
            <a:pPr marL="40182" indent="0">
              <a:lnSpc>
                <a:spcPct val="120000"/>
              </a:lnSpc>
              <a:tabLst>
                <a:tab pos="424145" algn="l"/>
                <a:tab pos="8040898" algn="r"/>
                <a:tab pos="8273061" algn="l"/>
                <a:tab pos="424145" algn="l"/>
                <a:tab pos="8040898" algn="r"/>
                <a:tab pos="8273061" algn="l"/>
              </a:tabLst>
              <a:defRPr/>
            </a:pPr>
            <a:r>
              <a:rPr lang="en-US" dirty="0">
                <a:solidFill>
                  <a:srgbClr val="F9FFF3"/>
                </a:solidFill>
              </a:rPr>
              <a:t>2.	</a:t>
            </a:r>
            <a:r>
              <a:rPr lang="en-US" dirty="0" err="1">
                <a:solidFill>
                  <a:srgbClr val="F9FFF3"/>
                </a:solidFill>
              </a:rPr>
              <a:t>Fais</a:t>
            </a:r>
            <a:r>
              <a:rPr lang="en-US" dirty="0">
                <a:solidFill>
                  <a:srgbClr val="F9FFF3"/>
                </a:solidFill>
              </a:rPr>
              <a:t>-nous </a:t>
            </a:r>
            <a:r>
              <a:rPr lang="en-US" dirty="0" err="1">
                <a:solidFill>
                  <a:srgbClr val="F9FFF3"/>
                </a:solidFill>
              </a:rPr>
              <a:t>toujours</a:t>
            </a:r>
            <a:r>
              <a:rPr lang="en-US" dirty="0">
                <a:solidFill>
                  <a:srgbClr val="F9FFF3"/>
                </a:solidFill>
              </a:rPr>
              <a:t> </a:t>
            </a:r>
            <a:r>
              <a:rPr lang="en-US" dirty="0" err="1">
                <a:solidFill>
                  <a:srgbClr val="F9FFF3"/>
                </a:solidFill>
              </a:rPr>
              <a:t>goûter</a:t>
            </a:r>
            <a:r>
              <a:rPr lang="en-US" dirty="0">
                <a:solidFill>
                  <a:srgbClr val="F9FFF3"/>
                </a:solidFill>
              </a:rPr>
              <a:t> </a:t>
            </a:r>
            <a:r>
              <a:rPr lang="en-US" dirty="0" err="1">
                <a:solidFill>
                  <a:srgbClr val="F9FFF3"/>
                </a:solidFill>
              </a:rPr>
              <a:t>combien</a:t>
            </a:r>
            <a:r>
              <a:rPr lang="en-US" dirty="0">
                <a:solidFill>
                  <a:srgbClr val="F9FFF3"/>
                </a:solidFill>
              </a:rPr>
              <a:t> </a:t>
            </a:r>
            <a:r>
              <a:rPr lang="en-US" dirty="0" smtClean="0">
                <a:solidFill>
                  <a:srgbClr val="F9FFF3"/>
                </a:solidFill>
              </a:rPr>
              <a:t>c</a:t>
            </a:r>
            <a:r>
              <a:rPr lang="fr-FR" dirty="0" smtClean="0">
                <a:solidFill>
                  <a:srgbClr val="F9FFF3"/>
                </a:solidFill>
                <a:latin typeface="Arial"/>
              </a:rPr>
              <a:t>’</a:t>
            </a:r>
            <a:r>
              <a:rPr lang="en-US" dirty="0" err="1" smtClean="0">
                <a:solidFill>
                  <a:srgbClr val="F9FFF3"/>
                </a:solidFill>
              </a:rPr>
              <a:t>est</a:t>
            </a:r>
            <a:r>
              <a:rPr lang="en-US" dirty="0" smtClean="0">
                <a:solidFill>
                  <a:srgbClr val="F9FFF3"/>
                </a:solidFill>
              </a:rPr>
              <a:t> </a:t>
            </a:r>
            <a:r>
              <a:rPr lang="en-US" dirty="0" err="1">
                <a:solidFill>
                  <a:srgbClr val="F9FFF3"/>
                </a:solidFill>
              </a:rPr>
              <a:t>douce</a:t>
            </a:r>
            <a:r>
              <a:rPr lang="en-US" dirty="0">
                <a:solidFill>
                  <a:srgbClr val="F9FFF3"/>
                </a:solidFill>
              </a:rPr>
              <a:t> chose,</a:t>
            </a:r>
            <a:br>
              <a:rPr lang="en-US" dirty="0">
                <a:solidFill>
                  <a:srgbClr val="F9FFF3"/>
                </a:solidFill>
              </a:rPr>
            </a:br>
            <a:r>
              <a:rPr lang="en-US" dirty="0">
                <a:solidFill>
                  <a:srgbClr val="F9FFF3"/>
                </a:solidFill>
              </a:rPr>
              <a:t>	Pour tout enfant de </a:t>
            </a:r>
            <a:r>
              <a:rPr lang="en-US" dirty="0" err="1">
                <a:solidFill>
                  <a:srgbClr val="F9FFF3"/>
                </a:solidFill>
              </a:rPr>
              <a:t>Dieu</a:t>
            </a:r>
            <a:r>
              <a:rPr lang="en-US" dirty="0">
                <a:solidFill>
                  <a:srgbClr val="F9FFF3"/>
                </a:solidFill>
              </a:rPr>
              <a:t>, qui </a:t>
            </a:r>
            <a:r>
              <a:rPr lang="en-US" dirty="0" err="1">
                <a:solidFill>
                  <a:srgbClr val="F9FFF3"/>
                </a:solidFill>
              </a:rPr>
              <a:t>sur</a:t>
            </a:r>
            <a:r>
              <a:rPr lang="en-US" dirty="0">
                <a:solidFill>
                  <a:srgbClr val="F9FFF3"/>
                </a:solidFill>
              </a:rPr>
              <a:t> </a:t>
            </a:r>
            <a:r>
              <a:rPr lang="en-US" dirty="0" err="1">
                <a:solidFill>
                  <a:srgbClr val="F9FFF3"/>
                </a:solidFill>
              </a:rPr>
              <a:t>toi</a:t>
            </a:r>
            <a:r>
              <a:rPr lang="en-US" dirty="0">
                <a:solidFill>
                  <a:srgbClr val="F9FFF3"/>
                </a:solidFill>
              </a:rPr>
              <a:t> se repose,</a:t>
            </a:r>
            <a:br>
              <a:rPr lang="en-US" dirty="0">
                <a:solidFill>
                  <a:srgbClr val="F9FFF3"/>
                </a:solidFill>
              </a:rPr>
            </a:br>
            <a:r>
              <a:rPr lang="en-US" dirty="0">
                <a:solidFill>
                  <a:srgbClr val="F9FFF3"/>
                </a:solidFill>
              </a:rPr>
              <a:t>	De </a:t>
            </a:r>
            <a:r>
              <a:rPr lang="en-US" dirty="0" smtClean="0">
                <a:solidFill>
                  <a:srgbClr val="F9FFF3"/>
                </a:solidFill>
              </a:rPr>
              <a:t>t</a:t>
            </a:r>
            <a:r>
              <a:rPr lang="fr-FR" dirty="0" smtClean="0">
                <a:solidFill>
                  <a:srgbClr val="F9FFF3"/>
                </a:solidFill>
                <a:latin typeface="Arial"/>
              </a:rPr>
              <a:t>’</a:t>
            </a:r>
            <a:r>
              <a:rPr lang="en-US" dirty="0" smtClean="0">
                <a:solidFill>
                  <a:srgbClr val="F9FFF3"/>
                </a:solidFill>
              </a:rPr>
              <a:t>aimer </a:t>
            </a:r>
            <a:r>
              <a:rPr lang="en-US" dirty="0">
                <a:solidFill>
                  <a:srgbClr val="F9FFF3"/>
                </a:solidFill>
              </a:rPr>
              <a:t>et de </a:t>
            </a:r>
            <a:r>
              <a:rPr lang="en-US" dirty="0" err="1">
                <a:solidFill>
                  <a:srgbClr val="F9FFF3"/>
                </a:solidFill>
              </a:rPr>
              <a:t>te</a:t>
            </a:r>
            <a:r>
              <a:rPr lang="en-US" dirty="0">
                <a:solidFill>
                  <a:srgbClr val="F9FFF3"/>
                </a:solidFill>
              </a:rPr>
              <a:t> </a:t>
            </a:r>
            <a:r>
              <a:rPr lang="en-US" dirty="0" err="1">
                <a:solidFill>
                  <a:srgbClr val="F9FFF3"/>
                </a:solidFill>
              </a:rPr>
              <a:t>servir</a:t>
            </a:r>
            <a:r>
              <a:rPr lang="en-US" dirty="0">
                <a:solidFill>
                  <a:srgbClr val="F9FFF3"/>
                </a:solidFill>
              </a:rPr>
              <a:t> !</a:t>
            </a:r>
            <a:br>
              <a:rPr lang="en-US" dirty="0">
                <a:solidFill>
                  <a:srgbClr val="F9FFF3"/>
                </a:solidFill>
              </a:rPr>
            </a:br>
            <a:r>
              <a:rPr lang="en-US" dirty="0">
                <a:solidFill>
                  <a:srgbClr val="F9FFF3"/>
                </a:solidFill>
              </a:rPr>
              <a:t>	" Pour </a:t>
            </a:r>
            <a:r>
              <a:rPr lang="en-US" dirty="0" err="1">
                <a:solidFill>
                  <a:srgbClr val="F9FFF3"/>
                </a:solidFill>
              </a:rPr>
              <a:t>moi</a:t>
            </a:r>
            <a:r>
              <a:rPr lang="en-US" dirty="0">
                <a:solidFill>
                  <a:srgbClr val="F9FFF3"/>
                </a:solidFill>
              </a:rPr>
              <a:t> vivre, </a:t>
            </a:r>
            <a:r>
              <a:rPr lang="en-US" dirty="0" smtClean="0">
                <a:solidFill>
                  <a:srgbClr val="F9FFF3"/>
                </a:solidFill>
              </a:rPr>
              <a:t>c</a:t>
            </a:r>
            <a:r>
              <a:rPr lang="fr-FR" dirty="0" smtClean="0">
                <a:solidFill>
                  <a:srgbClr val="F9FFF3"/>
                </a:solidFill>
                <a:latin typeface="Arial"/>
              </a:rPr>
              <a:t>’</a:t>
            </a:r>
            <a:r>
              <a:rPr lang="en-US" dirty="0" err="1" smtClean="0">
                <a:solidFill>
                  <a:srgbClr val="F9FFF3"/>
                </a:solidFill>
              </a:rPr>
              <a:t>est</a:t>
            </a:r>
            <a:r>
              <a:rPr lang="en-US" dirty="0" smtClean="0">
                <a:solidFill>
                  <a:srgbClr val="F9FFF3"/>
                </a:solidFill>
              </a:rPr>
              <a:t> </a:t>
            </a:r>
            <a:r>
              <a:rPr lang="en-US" dirty="0">
                <a:solidFill>
                  <a:srgbClr val="F9FFF3"/>
                </a:solidFill>
              </a:rPr>
              <a:t>Christ " : </a:t>
            </a:r>
            <a:r>
              <a:rPr lang="en-US" dirty="0" err="1">
                <a:solidFill>
                  <a:srgbClr val="F9FFF3"/>
                </a:solidFill>
              </a:rPr>
              <a:t>que</a:t>
            </a:r>
            <a:r>
              <a:rPr lang="en-US" dirty="0">
                <a:solidFill>
                  <a:srgbClr val="F9FFF3"/>
                </a:solidFill>
              </a:rPr>
              <a:t> </a:t>
            </a:r>
            <a:r>
              <a:rPr lang="en-US" dirty="0" err="1">
                <a:solidFill>
                  <a:srgbClr val="F9FFF3"/>
                </a:solidFill>
              </a:rPr>
              <a:t>ce</a:t>
            </a:r>
            <a:r>
              <a:rPr lang="en-US" dirty="0">
                <a:solidFill>
                  <a:srgbClr val="F9FFF3"/>
                </a:solidFill>
              </a:rPr>
              <a:t> </a:t>
            </a:r>
            <a:r>
              <a:rPr lang="en-US" dirty="0" err="1">
                <a:solidFill>
                  <a:srgbClr val="F9FFF3"/>
                </a:solidFill>
              </a:rPr>
              <a:t>soit</a:t>
            </a:r>
            <a:r>
              <a:rPr lang="en-US" dirty="0">
                <a:solidFill>
                  <a:srgbClr val="F9FFF3"/>
                </a:solidFill>
              </a:rPr>
              <a:t> la devise</a:t>
            </a:r>
            <a:br>
              <a:rPr lang="en-US" dirty="0">
                <a:solidFill>
                  <a:srgbClr val="F9FFF3"/>
                </a:solidFill>
              </a:rPr>
            </a:br>
            <a:r>
              <a:rPr lang="en-US" dirty="0">
                <a:solidFill>
                  <a:srgbClr val="F9FFF3"/>
                </a:solidFill>
              </a:rPr>
              <a:t>	De </a:t>
            </a:r>
            <a:r>
              <a:rPr lang="en-US" dirty="0" err="1">
                <a:solidFill>
                  <a:srgbClr val="F9FFF3"/>
                </a:solidFill>
              </a:rPr>
              <a:t>tous</a:t>
            </a:r>
            <a:r>
              <a:rPr lang="en-US" dirty="0">
                <a:solidFill>
                  <a:srgbClr val="F9FFF3"/>
                </a:solidFill>
              </a:rPr>
              <a:t> </a:t>
            </a:r>
            <a:r>
              <a:rPr lang="en-US" dirty="0" err="1">
                <a:solidFill>
                  <a:srgbClr val="F9FFF3"/>
                </a:solidFill>
              </a:rPr>
              <a:t>tes</a:t>
            </a:r>
            <a:r>
              <a:rPr lang="en-US" dirty="0">
                <a:solidFill>
                  <a:srgbClr val="F9FFF3"/>
                </a:solidFill>
              </a:rPr>
              <a:t> </a:t>
            </a:r>
            <a:r>
              <a:rPr lang="en-US" dirty="0" err="1">
                <a:solidFill>
                  <a:srgbClr val="F9FFF3"/>
                </a:solidFill>
              </a:rPr>
              <a:t>rachetés</a:t>
            </a:r>
            <a:r>
              <a:rPr lang="en-US" dirty="0">
                <a:solidFill>
                  <a:srgbClr val="F9FFF3"/>
                </a:solidFill>
              </a:rPr>
              <a:t>, </a:t>
            </a:r>
            <a:r>
              <a:rPr lang="en-US" dirty="0" err="1">
                <a:solidFill>
                  <a:srgbClr val="F9FFF3"/>
                </a:solidFill>
              </a:rPr>
              <a:t>que</a:t>
            </a:r>
            <a:r>
              <a:rPr lang="en-US" dirty="0">
                <a:solidFill>
                  <a:srgbClr val="F9FFF3"/>
                </a:solidFill>
              </a:rPr>
              <a:t> </a:t>
            </a:r>
            <a:r>
              <a:rPr lang="en-US" dirty="0" err="1">
                <a:solidFill>
                  <a:srgbClr val="F9FFF3"/>
                </a:solidFill>
              </a:rPr>
              <a:t>chacun</a:t>
            </a:r>
            <a:r>
              <a:rPr lang="en-US" dirty="0">
                <a:solidFill>
                  <a:srgbClr val="F9FFF3"/>
                </a:solidFill>
              </a:rPr>
              <a:t> </a:t>
            </a:r>
            <a:r>
              <a:rPr lang="en-US" dirty="0" smtClean="0">
                <a:solidFill>
                  <a:srgbClr val="F9FFF3"/>
                </a:solidFill>
              </a:rPr>
              <a:t>d</a:t>
            </a:r>
            <a:r>
              <a:rPr lang="fr-FR" dirty="0" smtClean="0">
                <a:solidFill>
                  <a:srgbClr val="F9FFF3"/>
                </a:solidFill>
                <a:latin typeface="Arial"/>
              </a:rPr>
              <a:t>’</a:t>
            </a:r>
            <a:r>
              <a:rPr lang="en-US" dirty="0" err="1" smtClean="0">
                <a:solidFill>
                  <a:srgbClr val="F9FFF3"/>
                </a:solidFill>
              </a:rPr>
              <a:t>eux</a:t>
            </a:r>
            <a:r>
              <a:rPr lang="en-US" dirty="0" smtClean="0">
                <a:solidFill>
                  <a:srgbClr val="F9FFF3"/>
                </a:solidFill>
              </a:rPr>
              <a:t> </a:t>
            </a:r>
            <a:r>
              <a:rPr lang="en-US" dirty="0">
                <a:solidFill>
                  <a:srgbClr val="F9FFF3"/>
                </a:solidFill>
              </a:rPr>
              <a:t>le </a:t>
            </a:r>
            <a:r>
              <a:rPr lang="en-US" dirty="0" err="1">
                <a:solidFill>
                  <a:srgbClr val="F9FFF3"/>
                </a:solidFill>
              </a:rPr>
              <a:t>dise</a:t>
            </a:r>
            <a:r>
              <a:rPr lang="en-US" dirty="0">
                <a:solidFill>
                  <a:srgbClr val="F9FFF3"/>
                </a:solidFill>
              </a:rPr>
              <a:t>,</a:t>
            </a:r>
            <a:br>
              <a:rPr lang="en-US" dirty="0">
                <a:solidFill>
                  <a:srgbClr val="F9FFF3"/>
                </a:solidFill>
              </a:rPr>
            </a:br>
            <a:r>
              <a:rPr lang="en-US" dirty="0">
                <a:solidFill>
                  <a:srgbClr val="F9FFF3"/>
                </a:solidFill>
              </a:rPr>
              <a:t>	Et </a:t>
            </a:r>
            <a:r>
              <a:rPr lang="en-US" dirty="0" err="1">
                <a:solidFill>
                  <a:srgbClr val="F9FFF3"/>
                </a:solidFill>
              </a:rPr>
              <a:t>que</a:t>
            </a:r>
            <a:r>
              <a:rPr lang="en-US" dirty="0">
                <a:solidFill>
                  <a:srgbClr val="F9FFF3"/>
                </a:solidFill>
              </a:rPr>
              <a:t> </a:t>
            </a:r>
            <a:r>
              <a:rPr lang="en-US" dirty="0" err="1">
                <a:solidFill>
                  <a:srgbClr val="F9FFF3"/>
                </a:solidFill>
              </a:rPr>
              <a:t>tous</a:t>
            </a:r>
            <a:r>
              <a:rPr lang="en-US" dirty="0">
                <a:solidFill>
                  <a:srgbClr val="F9FFF3"/>
                </a:solidFill>
              </a:rPr>
              <a:t> </a:t>
            </a:r>
            <a:r>
              <a:rPr lang="en-US" dirty="0" err="1">
                <a:solidFill>
                  <a:srgbClr val="F9FFF3"/>
                </a:solidFill>
              </a:rPr>
              <a:t>sachent</a:t>
            </a:r>
            <a:r>
              <a:rPr lang="en-US" dirty="0">
                <a:solidFill>
                  <a:srgbClr val="F9FFF3"/>
                </a:solidFill>
              </a:rPr>
              <a:t> </a:t>
            </a:r>
            <a:r>
              <a:rPr lang="en-US" dirty="0" err="1" smtClean="0">
                <a:solidFill>
                  <a:srgbClr val="F9FFF3"/>
                </a:solidFill>
              </a:rPr>
              <a:t>l’accomplir</a:t>
            </a:r>
            <a:r>
              <a:rPr lang="en-US" dirty="0">
                <a:solidFill>
                  <a:srgbClr val="F9FFF3"/>
                </a:solidFill>
              </a:rPr>
              <a:t>.</a:t>
            </a:r>
          </a:p>
          <a:p>
            <a:endParaRPr lang="fr-FR" dirty="0"/>
          </a:p>
        </p:txBody>
      </p:sp>
    </p:spTree>
    <p:extLst>
      <p:ext uri="{BB962C8B-B14F-4D97-AF65-F5344CB8AC3E}">
        <p14:creationId xmlns:p14="http://schemas.microsoft.com/office/powerpoint/2010/main" val="59451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alpha val="79000"/>
              </a:srgbClr>
            </a:gs>
            <a:gs pos="75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04276" y="4015428"/>
            <a:ext cx="8698773" cy="850145"/>
          </a:xfrm>
        </p:spPr>
        <p:txBody>
          <a:bodyPr/>
          <a:lstStyle/>
          <a:p>
            <a:r>
              <a:rPr lang="fr-FR" sz="8000" dirty="0" smtClean="0">
                <a:solidFill>
                  <a:srgbClr val="FFFF00"/>
                </a:solidFill>
              </a:rPr>
              <a:t>5</a:t>
            </a:r>
            <a:br>
              <a:rPr lang="fr-FR" sz="8000" dirty="0" smtClean="0">
                <a:solidFill>
                  <a:srgbClr val="FFFF00"/>
                </a:solidFill>
              </a:rPr>
            </a:br>
            <a:r>
              <a:rPr lang="fr-FR" sz="8000" dirty="0" smtClean="0">
                <a:solidFill>
                  <a:srgbClr val="FFFF00"/>
                </a:solidFill>
              </a:rPr>
              <a:t>La nomination impossible!</a:t>
            </a:r>
            <a:endParaRPr lang="fr-FR" sz="8000" dirty="0">
              <a:solidFill>
                <a:srgbClr val="FFFF00"/>
              </a:solidFill>
            </a:endParaRPr>
          </a:p>
        </p:txBody>
      </p:sp>
      <p:sp>
        <p:nvSpPr>
          <p:cNvPr id="3" name="ZoneTexte 2"/>
          <p:cNvSpPr txBox="1"/>
          <p:nvPr/>
        </p:nvSpPr>
        <p:spPr>
          <a:xfrm>
            <a:off x="-8669" y="6488668"/>
            <a:ext cx="300082" cy="369332"/>
          </a:xfrm>
          <a:prstGeom prst="rect">
            <a:avLst/>
          </a:prstGeom>
          <a:noFill/>
        </p:spPr>
        <p:txBody>
          <a:bodyPr wrap="none" rtlCol="0">
            <a:spAutoFit/>
          </a:bodyPr>
          <a:lstStyle/>
          <a:p>
            <a:r>
              <a:rPr lang="fr-FR" dirty="0" smtClean="0">
                <a:solidFill>
                  <a:srgbClr val="000090"/>
                </a:solidFill>
              </a:rPr>
              <a:t>0</a:t>
            </a:r>
            <a:endParaRPr lang="fr-FR" dirty="0">
              <a:solidFill>
                <a:srgbClr val="000090"/>
              </a:solidFill>
            </a:endParaRPr>
          </a:p>
        </p:txBody>
      </p:sp>
    </p:spTree>
    <p:extLst>
      <p:ext uri="{BB962C8B-B14F-4D97-AF65-F5344CB8AC3E}">
        <p14:creationId xmlns:p14="http://schemas.microsoft.com/office/powerpoint/2010/main" val="2300843576"/>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935" y="304789"/>
            <a:ext cx="8896285" cy="832714"/>
          </a:xfrm>
        </p:spPr>
        <p:txBody>
          <a:bodyPr/>
          <a:lstStyle/>
          <a:p>
            <a:pPr algn="r"/>
            <a:r>
              <a:rPr lang="fr-FR" sz="4800" dirty="0" smtClean="0"/>
              <a:t>Le difficile statut des anciens</a:t>
            </a:r>
            <a:endParaRPr lang="fr-FR" sz="4800" dirty="0"/>
          </a:p>
        </p:txBody>
      </p:sp>
      <p:grpSp>
        <p:nvGrpSpPr>
          <p:cNvPr id="3" name="Grouper 2"/>
          <p:cNvGrpSpPr/>
          <p:nvPr/>
        </p:nvGrpSpPr>
        <p:grpSpPr>
          <a:xfrm>
            <a:off x="2440696" y="1466543"/>
            <a:ext cx="2065714" cy="2606947"/>
            <a:chOff x="3524856" y="1466543"/>
            <a:chExt cx="2065714" cy="2606947"/>
          </a:xfrm>
        </p:grpSpPr>
        <p:sp>
          <p:nvSpPr>
            <p:cNvPr id="4" name="Ellipse 3"/>
            <p:cNvSpPr/>
            <p:nvPr/>
          </p:nvSpPr>
          <p:spPr>
            <a:xfrm>
              <a:off x="3524856" y="3534977"/>
              <a:ext cx="2065714" cy="53851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Connus</a:t>
              </a:r>
              <a:endParaRPr lang="fr-FR" b="1" dirty="0">
                <a:solidFill>
                  <a:schemeClr val="bg1"/>
                </a:solidFill>
              </a:endParaRPr>
            </a:p>
          </p:txBody>
        </p:sp>
        <p:sp>
          <p:nvSpPr>
            <p:cNvPr id="5" name="Ellipse 4"/>
            <p:cNvSpPr/>
            <p:nvPr/>
          </p:nvSpPr>
          <p:spPr>
            <a:xfrm>
              <a:off x="3524856" y="1466543"/>
              <a:ext cx="2065714" cy="53851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Inconnus</a:t>
              </a:r>
              <a:endParaRPr lang="fr-FR" b="1" dirty="0">
                <a:solidFill>
                  <a:schemeClr val="bg1"/>
                </a:solidFill>
              </a:endParaRPr>
            </a:p>
          </p:txBody>
        </p:sp>
      </p:grpSp>
      <p:grpSp>
        <p:nvGrpSpPr>
          <p:cNvPr id="11" name="Grouper 10"/>
          <p:cNvGrpSpPr/>
          <p:nvPr/>
        </p:nvGrpSpPr>
        <p:grpSpPr>
          <a:xfrm>
            <a:off x="298343" y="2207817"/>
            <a:ext cx="6377983" cy="596346"/>
            <a:chOff x="1382503" y="2207817"/>
            <a:chExt cx="6377983" cy="596346"/>
          </a:xfrm>
        </p:grpSpPr>
        <p:sp>
          <p:nvSpPr>
            <p:cNvPr id="6" name="Ellipse 5"/>
            <p:cNvSpPr/>
            <p:nvPr/>
          </p:nvSpPr>
          <p:spPr>
            <a:xfrm>
              <a:off x="1382503" y="2265650"/>
              <a:ext cx="2065714" cy="538513"/>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Reconnus ?</a:t>
              </a:r>
              <a:endParaRPr lang="fr-FR" b="1" dirty="0">
                <a:solidFill>
                  <a:schemeClr val="bg1"/>
                </a:solidFill>
              </a:endParaRPr>
            </a:p>
          </p:txBody>
        </p:sp>
        <p:sp>
          <p:nvSpPr>
            <p:cNvPr id="12" name="Ellipse 11"/>
            <p:cNvSpPr/>
            <p:nvPr/>
          </p:nvSpPr>
          <p:spPr>
            <a:xfrm>
              <a:off x="5694772" y="2207817"/>
              <a:ext cx="2065714" cy="538513"/>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Méconnus ?</a:t>
              </a:r>
              <a:endParaRPr lang="fr-FR" b="1" dirty="0">
                <a:solidFill>
                  <a:schemeClr val="bg1"/>
                </a:solidFill>
              </a:endParaRPr>
            </a:p>
          </p:txBody>
        </p:sp>
      </p:grpSp>
      <p:grpSp>
        <p:nvGrpSpPr>
          <p:cNvPr id="14" name="Grouper 13"/>
          <p:cNvGrpSpPr/>
          <p:nvPr/>
        </p:nvGrpSpPr>
        <p:grpSpPr>
          <a:xfrm>
            <a:off x="779655" y="4410752"/>
            <a:ext cx="5465066" cy="2022944"/>
            <a:chOff x="779655" y="4410752"/>
            <a:chExt cx="5465066" cy="2022944"/>
          </a:xfrm>
        </p:grpSpPr>
        <p:sp>
          <p:nvSpPr>
            <p:cNvPr id="8" name="Ellipse 7"/>
            <p:cNvSpPr/>
            <p:nvPr/>
          </p:nvSpPr>
          <p:spPr>
            <a:xfrm>
              <a:off x="3666173" y="5111369"/>
              <a:ext cx="2065714" cy="538513"/>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Désignés ?</a:t>
              </a:r>
              <a:endParaRPr lang="fr-FR" b="1" dirty="0">
                <a:solidFill>
                  <a:schemeClr val="bg1"/>
                </a:solidFill>
              </a:endParaRPr>
            </a:p>
          </p:txBody>
        </p:sp>
        <p:sp>
          <p:nvSpPr>
            <p:cNvPr id="9" name="Ellipse 8"/>
            <p:cNvSpPr/>
            <p:nvPr/>
          </p:nvSpPr>
          <p:spPr>
            <a:xfrm>
              <a:off x="2444113" y="5895183"/>
              <a:ext cx="2065714" cy="538513"/>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Elus ?</a:t>
              </a:r>
              <a:endParaRPr lang="fr-FR" b="1" dirty="0">
                <a:solidFill>
                  <a:schemeClr val="bg1"/>
                </a:solidFill>
              </a:endParaRPr>
            </a:p>
          </p:txBody>
        </p:sp>
        <p:sp>
          <p:nvSpPr>
            <p:cNvPr id="10" name="Ellipse 9"/>
            <p:cNvSpPr/>
            <p:nvPr/>
          </p:nvSpPr>
          <p:spPr>
            <a:xfrm>
              <a:off x="1266896" y="5111369"/>
              <a:ext cx="2065714" cy="538513"/>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Cooptés ?</a:t>
              </a:r>
              <a:endParaRPr lang="fr-FR" b="1" dirty="0">
                <a:solidFill>
                  <a:schemeClr val="bg1"/>
                </a:solidFill>
              </a:endParaRPr>
            </a:p>
          </p:txBody>
        </p:sp>
        <p:sp>
          <p:nvSpPr>
            <p:cNvPr id="13" name="Ellipse 12"/>
            <p:cNvSpPr/>
            <p:nvPr/>
          </p:nvSpPr>
          <p:spPr>
            <a:xfrm>
              <a:off x="4179007" y="4410752"/>
              <a:ext cx="2065714" cy="538513"/>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rPr>
                <a:t>Nommés ?</a:t>
              </a:r>
              <a:endParaRPr lang="fr-FR" b="1" dirty="0">
                <a:solidFill>
                  <a:schemeClr val="bg1"/>
                </a:solidFill>
              </a:endParaRPr>
            </a:p>
          </p:txBody>
        </p:sp>
        <p:grpSp>
          <p:nvGrpSpPr>
            <p:cNvPr id="16" name="Grouper 15"/>
            <p:cNvGrpSpPr/>
            <p:nvPr/>
          </p:nvGrpSpPr>
          <p:grpSpPr>
            <a:xfrm>
              <a:off x="779655" y="4410752"/>
              <a:ext cx="2095082" cy="700617"/>
              <a:chOff x="1405660" y="3977001"/>
              <a:chExt cx="2095082" cy="700617"/>
            </a:xfrm>
          </p:grpSpPr>
          <p:sp>
            <p:nvSpPr>
              <p:cNvPr id="7" name="Ellipse 6"/>
              <p:cNvSpPr/>
              <p:nvPr/>
            </p:nvSpPr>
            <p:spPr>
              <a:xfrm>
                <a:off x="1405660" y="3977001"/>
                <a:ext cx="2065714" cy="538513"/>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dirty="0">
                  <a:solidFill>
                    <a:schemeClr val="bg1"/>
                  </a:solidFill>
                </a:endParaRPr>
              </a:p>
            </p:txBody>
          </p:sp>
          <p:sp>
            <p:nvSpPr>
              <p:cNvPr id="15" name="ZoneTexte 14"/>
              <p:cNvSpPr txBox="1"/>
              <p:nvPr/>
            </p:nvSpPr>
            <p:spPr>
              <a:xfrm>
                <a:off x="1476179" y="4031287"/>
                <a:ext cx="2024563" cy="646331"/>
              </a:xfrm>
              <a:prstGeom prst="rect">
                <a:avLst/>
              </a:prstGeom>
              <a:noFill/>
            </p:spPr>
            <p:txBody>
              <a:bodyPr wrap="none" rtlCol="0">
                <a:spAutoFit/>
              </a:bodyPr>
              <a:lstStyle/>
              <a:p>
                <a:r>
                  <a:rPr lang="fr-FR" b="1" dirty="0">
                    <a:solidFill>
                      <a:schemeClr val="bg1"/>
                    </a:solidFill>
                  </a:rPr>
                  <a:t>Auto-proclamés ?</a:t>
                </a:r>
              </a:p>
              <a:p>
                <a:endParaRPr lang="fr-FR" dirty="0"/>
              </a:p>
            </p:txBody>
          </p:sp>
        </p:grpSp>
      </p:grpSp>
      <p:sp>
        <p:nvSpPr>
          <p:cNvPr id="18" name="ZoneTexte 17"/>
          <p:cNvSpPr txBox="1"/>
          <p:nvPr/>
        </p:nvSpPr>
        <p:spPr>
          <a:xfrm>
            <a:off x="6829649" y="1466543"/>
            <a:ext cx="2084065" cy="4893647"/>
          </a:xfrm>
          <a:prstGeom prst="rect">
            <a:avLst/>
          </a:prstGeom>
          <a:solidFill>
            <a:srgbClr val="FFFF00"/>
          </a:solidFill>
        </p:spPr>
        <p:txBody>
          <a:bodyPr wrap="square" rtlCol="0">
            <a:spAutoFit/>
          </a:bodyPr>
          <a:lstStyle/>
          <a:p>
            <a:r>
              <a:rPr lang="fr-FR" sz="2400" dirty="0">
                <a:solidFill>
                  <a:srgbClr val="FF0000"/>
                </a:solidFill>
              </a:rPr>
              <a:t>Prenez donc garde à vous-mêmes, et à tout le troupeau, au milieu duquel </a:t>
            </a:r>
            <a:r>
              <a:rPr lang="fr-FR" sz="2400" dirty="0">
                <a:solidFill>
                  <a:srgbClr val="FF0000"/>
                </a:solidFill>
                <a:effectLst>
                  <a:glow rad="228600">
                    <a:srgbClr val="10FF0E">
                      <a:alpha val="75000"/>
                    </a:srgbClr>
                  </a:glow>
                </a:effectLst>
              </a:rPr>
              <a:t>l’Esprit Saint vous a établis surveillants </a:t>
            </a:r>
            <a:r>
              <a:rPr lang="fr-FR" sz="2400" dirty="0">
                <a:solidFill>
                  <a:srgbClr val="FF0000"/>
                </a:solidFill>
              </a:rPr>
              <a:t>pour paître l’assemblée de </a:t>
            </a:r>
            <a:r>
              <a:rPr lang="fr-FR" sz="2400" dirty="0" smtClean="0">
                <a:solidFill>
                  <a:srgbClr val="FF0000"/>
                </a:solidFill>
              </a:rPr>
              <a:t>Dieu (</a:t>
            </a:r>
            <a:r>
              <a:rPr lang="fr-FR" sz="2400" dirty="0" err="1" smtClean="0">
                <a:solidFill>
                  <a:srgbClr val="FF0000"/>
                </a:solidFill>
              </a:rPr>
              <a:t>Ac</a:t>
            </a:r>
            <a:r>
              <a:rPr lang="fr-FR" sz="2400" dirty="0" smtClean="0">
                <a:solidFill>
                  <a:srgbClr val="FF0000"/>
                </a:solidFill>
              </a:rPr>
              <a:t> 20.28)</a:t>
            </a:r>
            <a:endParaRPr lang="fr-FR" sz="2400" dirty="0">
              <a:solidFill>
                <a:srgbClr val="FF0000"/>
              </a:solidFill>
            </a:endParaRPr>
          </a:p>
        </p:txBody>
      </p:sp>
    </p:spTree>
    <p:extLst>
      <p:ext uri="{BB962C8B-B14F-4D97-AF65-F5344CB8AC3E}">
        <p14:creationId xmlns:p14="http://schemas.microsoft.com/office/powerpoint/2010/main" val="3230948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3000" fill="hold"/>
                                        <p:tgtEl>
                                          <p:spTgt spid="11"/>
                                        </p:tgtEl>
                                        <p:attrNameLst>
                                          <p:attrName>ppt_w</p:attrName>
                                        </p:attrNameLst>
                                      </p:cBhvr>
                                      <p:tavLst>
                                        <p:tav tm="0">
                                          <p:val>
                                            <p:strVal val="#ppt_w*0.70"/>
                                          </p:val>
                                        </p:tav>
                                        <p:tav tm="100000">
                                          <p:val>
                                            <p:strVal val="#ppt_w"/>
                                          </p:val>
                                        </p:tav>
                                      </p:tavLst>
                                    </p:anim>
                                    <p:anim calcmode="lin" valueType="num">
                                      <p:cBhvr>
                                        <p:cTn id="16" dur="3000" fill="hold"/>
                                        <p:tgtEl>
                                          <p:spTgt spid="11"/>
                                        </p:tgtEl>
                                        <p:attrNameLst>
                                          <p:attrName>ppt_h</p:attrName>
                                        </p:attrNameLst>
                                      </p:cBhvr>
                                      <p:tavLst>
                                        <p:tav tm="0">
                                          <p:val>
                                            <p:strVal val="#ppt_h"/>
                                          </p:val>
                                        </p:tav>
                                        <p:tav tm="100000">
                                          <p:val>
                                            <p:strVal val="#ppt_h"/>
                                          </p:val>
                                        </p:tav>
                                      </p:tavLst>
                                    </p:anim>
                                    <p:animEffect transition="in" filter="fade">
                                      <p:cBhvr>
                                        <p:cTn id="17" dur="3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3000" fill="hold"/>
                                        <p:tgtEl>
                                          <p:spTgt spid="14"/>
                                        </p:tgtEl>
                                        <p:attrNameLst>
                                          <p:attrName>ppt_w</p:attrName>
                                        </p:attrNameLst>
                                      </p:cBhvr>
                                      <p:tavLst>
                                        <p:tav tm="0">
                                          <p:val>
                                            <p:strVal val="#ppt_w*0.70"/>
                                          </p:val>
                                        </p:tav>
                                        <p:tav tm="100000">
                                          <p:val>
                                            <p:strVal val="#ppt_w"/>
                                          </p:val>
                                        </p:tav>
                                      </p:tavLst>
                                    </p:anim>
                                    <p:anim calcmode="lin" valueType="num">
                                      <p:cBhvr>
                                        <p:cTn id="23" dur="3000" fill="hold"/>
                                        <p:tgtEl>
                                          <p:spTgt spid="14"/>
                                        </p:tgtEl>
                                        <p:attrNameLst>
                                          <p:attrName>ppt_h</p:attrName>
                                        </p:attrNameLst>
                                      </p:cBhvr>
                                      <p:tavLst>
                                        <p:tav tm="0">
                                          <p:val>
                                            <p:strVal val="#ppt_h"/>
                                          </p:val>
                                        </p:tav>
                                        <p:tav tm="100000">
                                          <p:val>
                                            <p:strVal val="#ppt_h"/>
                                          </p:val>
                                        </p:tav>
                                      </p:tavLst>
                                    </p:anim>
                                    <p:animEffect transition="in" filter="fade">
                                      <p:cBhvr>
                                        <p:cTn id="24" dur="3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dissolve">
                                      <p:cBhvr>
                                        <p:cTn id="29" dur="5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830" y="2023307"/>
            <a:ext cx="8998856" cy="1731982"/>
          </a:xfrm>
        </p:spPr>
        <p:txBody>
          <a:bodyPr/>
          <a:lstStyle/>
          <a:p>
            <a:r>
              <a:rPr lang="fr-FR" sz="6000" dirty="0">
                <a:solidFill>
                  <a:srgbClr val="FFFF00"/>
                </a:solidFill>
              </a:rPr>
              <a:t>D</a:t>
            </a:r>
            <a:r>
              <a:rPr lang="fr-FR" sz="6000" dirty="0" smtClean="0">
                <a:solidFill>
                  <a:srgbClr val="FFFF00"/>
                </a:solidFill>
              </a:rPr>
              <a:t>es anciens </a:t>
            </a:r>
            <a:br>
              <a:rPr lang="fr-FR" sz="6000" dirty="0" smtClean="0">
                <a:solidFill>
                  <a:srgbClr val="FFFF00"/>
                </a:solidFill>
              </a:rPr>
            </a:br>
            <a:r>
              <a:rPr lang="fr-FR" sz="6000" dirty="0" smtClean="0">
                <a:solidFill>
                  <a:srgbClr val="FFFF00"/>
                </a:solidFill>
              </a:rPr>
              <a:t>inconnus</a:t>
            </a:r>
            <a:br>
              <a:rPr lang="fr-FR" sz="6000" dirty="0" smtClean="0">
                <a:solidFill>
                  <a:srgbClr val="FFFF00"/>
                </a:solidFill>
              </a:rPr>
            </a:br>
            <a:r>
              <a:rPr lang="fr-FR" sz="6000" dirty="0" smtClean="0">
                <a:solidFill>
                  <a:srgbClr val="FFFF00"/>
                </a:solidFill>
              </a:rPr>
              <a:t>?</a:t>
            </a:r>
            <a:endParaRPr lang="fr-FR" sz="6000" dirty="0"/>
          </a:p>
        </p:txBody>
      </p:sp>
      <p:sp>
        <p:nvSpPr>
          <p:cNvPr id="3" name="Sous-titre 4"/>
          <p:cNvSpPr>
            <a:spLocks noGrp="1"/>
          </p:cNvSpPr>
          <p:nvPr>
            <p:ph type="subTitle" idx="1"/>
          </p:nvPr>
        </p:nvSpPr>
        <p:spPr>
          <a:xfrm>
            <a:off x="676774" y="3697251"/>
            <a:ext cx="7821562" cy="1575351"/>
          </a:xfrm>
        </p:spPr>
        <p:txBody>
          <a:bodyPr/>
          <a:lstStyle/>
          <a:p>
            <a:r>
              <a:rPr lang="fr-FR" dirty="0" smtClean="0"/>
              <a:t>Reconnus?</a:t>
            </a:r>
            <a:endParaRPr lang="fr-FR" dirty="0"/>
          </a:p>
          <a:p>
            <a:r>
              <a:rPr lang="fr-FR" dirty="0" smtClean="0"/>
              <a:t>Méconnus?</a:t>
            </a:r>
            <a:endParaRPr lang="fr-FR" dirty="0"/>
          </a:p>
        </p:txBody>
      </p:sp>
      <p:sp>
        <p:nvSpPr>
          <p:cNvPr id="5" name="ZoneTexte 4"/>
          <p:cNvSpPr txBox="1"/>
          <p:nvPr/>
        </p:nvSpPr>
        <p:spPr>
          <a:xfrm>
            <a:off x="-8669" y="6488668"/>
            <a:ext cx="300082" cy="369332"/>
          </a:xfrm>
          <a:prstGeom prst="rect">
            <a:avLst/>
          </a:prstGeom>
          <a:noFill/>
        </p:spPr>
        <p:txBody>
          <a:bodyPr wrap="none" rtlCol="0">
            <a:spAutoFit/>
          </a:bodyPr>
          <a:lstStyle/>
          <a:p>
            <a:r>
              <a:rPr lang="fr-FR" dirty="0" smtClean="0">
                <a:solidFill>
                  <a:srgbClr val="000090"/>
                </a:solidFill>
              </a:rPr>
              <a:t>2</a:t>
            </a:r>
            <a:endParaRPr lang="fr-FR" dirty="0">
              <a:solidFill>
                <a:srgbClr val="000090"/>
              </a:solidFill>
            </a:endParaRPr>
          </a:p>
        </p:txBody>
      </p:sp>
    </p:spTree>
    <p:extLst>
      <p:ext uri="{BB962C8B-B14F-4D97-AF65-F5344CB8AC3E}">
        <p14:creationId xmlns:p14="http://schemas.microsoft.com/office/powerpoint/2010/main" val="409927752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6060" y="1066289"/>
            <a:ext cx="8670870" cy="850145"/>
          </a:xfrm>
        </p:spPr>
        <p:txBody>
          <a:bodyPr/>
          <a:lstStyle/>
          <a:p>
            <a:r>
              <a:rPr lang="fr-FR" dirty="0" smtClean="0"/>
              <a:t>Le mystère des </a:t>
            </a:r>
            <a:br>
              <a:rPr lang="fr-FR" dirty="0" smtClean="0"/>
            </a:br>
            <a:r>
              <a:rPr lang="fr-FR" dirty="0" smtClean="0"/>
              <a:t>anciens inconnus</a:t>
            </a:r>
            <a:endParaRPr lang="fr-FR" dirty="0"/>
          </a:p>
        </p:txBody>
      </p:sp>
      <p:sp>
        <p:nvSpPr>
          <p:cNvPr id="3" name="Sous-titre 2"/>
          <p:cNvSpPr>
            <a:spLocks noGrp="1"/>
          </p:cNvSpPr>
          <p:nvPr>
            <p:ph type="subTitle" idx="1"/>
          </p:nvPr>
        </p:nvSpPr>
        <p:spPr>
          <a:xfrm>
            <a:off x="985837" y="2120586"/>
            <a:ext cx="7891093" cy="5134534"/>
          </a:xfrm>
        </p:spPr>
        <p:txBody>
          <a:bodyPr>
            <a:normAutofit/>
          </a:bodyPr>
          <a:lstStyle/>
          <a:p>
            <a:pPr algn="l"/>
            <a:r>
              <a:rPr lang="fr-FR" dirty="0" smtClean="0">
                <a:solidFill>
                  <a:srgbClr val="16F6FF"/>
                </a:solidFill>
              </a:rPr>
              <a:t>C’était la position « officielle » des « Assemblées de frères » et cela a amené un flou regrettable et  une mauvaise gestion des crises que nous avons rencontrées.</a:t>
            </a:r>
            <a:endParaRPr lang="fr-FR" dirty="0" smtClean="0">
              <a:solidFill>
                <a:srgbClr val="10FF0E"/>
              </a:solidFill>
            </a:endParaRPr>
          </a:p>
          <a:p>
            <a:pPr algn="l"/>
            <a:r>
              <a:rPr lang="fr-FR" dirty="0" smtClean="0">
                <a:solidFill>
                  <a:srgbClr val="10FF0E"/>
                </a:solidFill>
              </a:rPr>
              <a:t>La doctrine qui a prévalu, résumée en 2 points passablement réducteurs</a:t>
            </a:r>
            <a:endParaRPr lang="fr-FR" dirty="0">
              <a:solidFill>
                <a:srgbClr val="10FF0E"/>
              </a:solidFill>
            </a:endParaRPr>
          </a:p>
          <a:p>
            <a:pPr marL="457200" indent="-457200" algn="l">
              <a:buClr>
                <a:schemeClr val="tx1"/>
              </a:buClr>
              <a:buFont typeface="+mj-lt"/>
              <a:buAutoNum type="arabicPeriod"/>
            </a:pPr>
            <a:r>
              <a:rPr lang="fr-FR" dirty="0" smtClean="0">
                <a:solidFill>
                  <a:srgbClr val="FFFF00"/>
                </a:solidFill>
              </a:rPr>
              <a:t>Dans la Bible seuls des apôtres ou des délégués d’apôtres désignent ou mettent en place des anciens.</a:t>
            </a:r>
          </a:p>
          <a:p>
            <a:pPr marL="457200" indent="-457200" algn="l">
              <a:lnSpc>
                <a:spcPct val="50000"/>
              </a:lnSpc>
              <a:buClr>
                <a:schemeClr val="tx1"/>
              </a:buClr>
              <a:buFont typeface="+mj-lt"/>
              <a:buAutoNum type="arabicPeriod"/>
            </a:pPr>
            <a:endParaRPr lang="fr-FR" dirty="0" smtClean="0">
              <a:solidFill>
                <a:srgbClr val="FFFF00"/>
              </a:solidFill>
            </a:endParaRPr>
          </a:p>
          <a:p>
            <a:pPr marL="457200" indent="-457200" algn="l">
              <a:buClr>
                <a:schemeClr val="tx1"/>
              </a:buClr>
              <a:buFont typeface="+mj-lt"/>
              <a:buAutoNum type="arabicPeriod"/>
            </a:pPr>
            <a:r>
              <a:rPr lang="fr-FR" dirty="0" smtClean="0">
                <a:solidFill>
                  <a:srgbClr val="FFFF00"/>
                </a:solidFill>
              </a:rPr>
              <a:t>N’ayant plus d’apôtres il ne saurait y avoir de délégués d’apôtres donc il n’y a aucune possibilité de nommer, de désigner ou d’établir des anciens.</a:t>
            </a:r>
          </a:p>
          <a:p>
            <a:pPr marL="457200" indent="-457200" algn="l">
              <a:buClr>
                <a:schemeClr val="tx1"/>
              </a:buClr>
              <a:buFont typeface="+mj-lt"/>
              <a:buAutoNum type="arabicPeriod"/>
            </a:pPr>
            <a:endParaRPr lang="fr-FR" dirty="0">
              <a:solidFill>
                <a:srgbClr val="FFFF00"/>
              </a:solidFill>
            </a:endParaRPr>
          </a:p>
          <a:p>
            <a:pPr marL="457200" indent="-457200" algn="l">
              <a:buClr>
                <a:schemeClr val="tx1"/>
              </a:buClr>
              <a:buFont typeface="+mj-lt"/>
              <a:buAutoNum type="arabicPeriod"/>
            </a:pPr>
            <a:endParaRPr lang="fr-FR" dirty="0" smtClean="0">
              <a:solidFill>
                <a:srgbClr val="FFFF00"/>
              </a:solidFill>
            </a:endParaRPr>
          </a:p>
          <a:p>
            <a:pPr algn="l"/>
            <a:endParaRPr lang="fr-FR" dirty="0"/>
          </a:p>
        </p:txBody>
      </p:sp>
    </p:spTree>
    <p:extLst>
      <p:ext uri="{BB962C8B-B14F-4D97-AF65-F5344CB8AC3E}">
        <p14:creationId xmlns:p14="http://schemas.microsoft.com/office/powerpoint/2010/main" val="40621282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6000">
              <a:srgbClr val="FFFF00">
                <a:alpha val="14000"/>
              </a:srgbClr>
            </a:gs>
            <a:gs pos="78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04344" y="350688"/>
            <a:ext cx="8554811" cy="1266831"/>
          </a:xfrm>
        </p:spPr>
        <p:txBody>
          <a:bodyPr/>
          <a:lstStyle/>
          <a:p>
            <a:pPr>
              <a:lnSpc>
                <a:spcPct val="80000"/>
              </a:lnSpc>
            </a:pPr>
            <a:r>
              <a:rPr lang="fr-FR" sz="6000" dirty="0" smtClean="0">
                <a:solidFill>
                  <a:srgbClr val="FFFF00"/>
                </a:solidFill>
              </a:rPr>
              <a:t>Attention</a:t>
            </a:r>
            <a:endParaRPr lang="fr-FR" sz="6000" dirty="0">
              <a:solidFill>
                <a:srgbClr val="FFFF00"/>
              </a:solidFill>
            </a:endParaRPr>
          </a:p>
        </p:txBody>
      </p:sp>
      <p:sp>
        <p:nvSpPr>
          <p:cNvPr id="4" name="Sous-titre 2"/>
          <p:cNvSpPr>
            <a:spLocks noGrp="1"/>
          </p:cNvSpPr>
          <p:nvPr>
            <p:ph type="subTitle" idx="1"/>
          </p:nvPr>
        </p:nvSpPr>
        <p:spPr>
          <a:xfrm>
            <a:off x="1097881" y="1728200"/>
            <a:ext cx="7072716" cy="4262627"/>
          </a:xfrm>
        </p:spPr>
        <p:txBody>
          <a:bodyPr>
            <a:noAutofit/>
          </a:bodyPr>
          <a:lstStyle/>
          <a:p>
            <a:pPr algn="l">
              <a:lnSpc>
                <a:spcPct val="90000"/>
              </a:lnSpc>
              <a:spcBef>
                <a:spcPts val="0"/>
              </a:spcBef>
              <a:buClrTx/>
            </a:pPr>
            <a:r>
              <a:rPr lang="fr-FR" sz="2800" dirty="0" smtClean="0">
                <a:cs typeface="Handwriting - Dakota"/>
              </a:rPr>
              <a:t>Bien que liée, la question de </a:t>
            </a:r>
            <a:r>
              <a:rPr lang="fr-FR" sz="2800" dirty="0" smtClean="0">
                <a:solidFill>
                  <a:srgbClr val="FFFF00"/>
                </a:solidFill>
                <a:cs typeface="Handwriting - Dakota"/>
              </a:rPr>
              <a:t>la gouvernance </a:t>
            </a:r>
            <a:r>
              <a:rPr lang="fr-FR" sz="2800" dirty="0" smtClean="0">
                <a:cs typeface="Handwriting - Dakota"/>
              </a:rPr>
              <a:t>d’une église est différente de la </a:t>
            </a:r>
            <a:r>
              <a:rPr lang="fr-FR" sz="2800" dirty="0" err="1" smtClean="0">
                <a:cs typeface="Handwriting - Dakota"/>
              </a:rPr>
              <a:t>manifesta-tion</a:t>
            </a:r>
            <a:r>
              <a:rPr lang="fr-FR" sz="2800" dirty="0" smtClean="0">
                <a:cs typeface="Handwriting - Dakota"/>
              </a:rPr>
              <a:t> de la vie au sein de la communauté.</a:t>
            </a:r>
          </a:p>
          <a:p>
            <a:pPr algn="l">
              <a:lnSpc>
                <a:spcPct val="90000"/>
              </a:lnSpc>
              <a:spcBef>
                <a:spcPts val="0"/>
              </a:spcBef>
              <a:buClrTx/>
            </a:pPr>
            <a:r>
              <a:rPr lang="fr-FR" sz="2800" dirty="0" smtClean="0">
                <a:cs typeface="Handwriting - Dakota"/>
              </a:rPr>
              <a:t>Dans toute communauté, comme dans toute famille, des personnes différentes par l’âge, la connaissance … cohabitent.</a:t>
            </a:r>
          </a:p>
          <a:p>
            <a:pPr algn="l">
              <a:lnSpc>
                <a:spcPct val="90000"/>
              </a:lnSpc>
              <a:spcBef>
                <a:spcPts val="0"/>
              </a:spcBef>
              <a:buClrTx/>
            </a:pPr>
            <a:r>
              <a:rPr lang="fr-FR" sz="2800" dirty="0" smtClean="0">
                <a:cs typeface="Handwriting - Dakota"/>
              </a:rPr>
              <a:t>Chacun doit trouver un « espace de vie » pour arriver à la maturité et l’équilibre.</a:t>
            </a:r>
          </a:p>
          <a:p>
            <a:pPr algn="l">
              <a:lnSpc>
                <a:spcPct val="90000"/>
              </a:lnSpc>
              <a:spcBef>
                <a:spcPts val="0"/>
              </a:spcBef>
              <a:buClrTx/>
            </a:pPr>
            <a:r>
              <a:rPr lang="fr-FR" sz="2800" dirty="0" smtClean="0">
                <a:solidFill>
                  <a:srgbClr val="FFFF00"/>
                </a:solidFill>
                <a:cs typeface="Handwriting - Dakota"/>
              </a:rPr>
              <a:t>Les parents ne sont pas plus la famille</a:t>
            </a:r>
          </a:p>
          <a:p>
            <a:pPr algn="l">
              <a:lnSpc>
                <a:spcPct val="90000"/>
              </a:lnSpc>
              <a:spcBef>
                <a:spcPts val="0"/>
              </a:spcBef>
              <a:buClrTx/>
            </a:pPr>
            <a:r>
              <a:rPr lang="fr-FR" sz="2800" dirty="0" smtClean="0">
                <a:solidFill>
                  <a:srgbClr val="FFFF00"/>
                </a:solidFill>
                <a:cs typeface="Handwriting - Dakota"/>
              </a:rPr>
              <a:t>que les anciens ne sont l’assemblée.</a:t>
            </a:r>
          </a:p>
        </p:txBody>
      </p:sp>
    </p:spTree>
    <p:extLst>
      <p:ext uri="{BB962C8B-B14F-4D97-AF65-F5344CB8AC3E}">
        <p14:creationId xmlns:p14="http://schemas.microsoft.com/office/powerpoint/2010/main" val="345169657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3868" y="208239"/>
            <a:ext cx="8113062" cy="850145"/>
          </a:xfrm>
        </p:spPr>
        <p:txBody>
          <a:bodyPr/>
          <a:lstStyle/>
          <a:p>
            <a:pPr algn="r"/>
            <a:r>
              <a:rPr lang="fr-FR" dirty="0" smtClean="0"/>
              <a:t>Les anciens « reconnus »</a:t>
            </a:r>
            <a:endParaRPr lang="fr-FR" dirty="0"/>
          </a:p>
        </p:txBody>
      </p:sp>
      <p:sp>
        <p:nvSpPr>
          <p:cNvPr id="3" name="Sous-titre 2"/>
          <p:cNvSpPr>
            <a:spLocks noGrp="1"/>
          </p:cNvSpPr>
          <p:nvPr>
            <p:ph type="subTitle" idx="1"/>
          </p:nvPr>
        </p:nvSpPr>
        <p:spPr>
          <a:xfrm>
            <a:off x="985837" y="1365499"/>
            <a:ext cx="7891093" cy="5134534"/>
          </a:xfrm>
        </p:spPr>
        <p:txBody>
          <a:bodyPr>
            <a:normAutofit/>
          </a:bodyPr>
          <a:lstStyle/>
          <a:p>
            <a:pPr algn="l"/>
            <a:r>
              <a:rPr lang="fr-FR" dirty="0" smtClean="0">
                <a:solidFill>
                  <a:srgbClr val="16F6FF"/>
                </a:solidFill>
              </a:rPr>
              <a:t>Les anciens ne sont pas « connus » mais « reconnus »</a:t>
            </a:r>
          </a:p>
          <a:p>
            <a:pPr algn="l"/>
            <a:r>
              <a:rPr lang="fr-FR" dirty="0" smtClean="0"/>
              <a:t>Malgré 50 ans d’étude bienveillante je n’ai jamais réussi à comprendre comme on pouvait reconnaître quelqu’un qu’on ne connait pas !</a:t>
            </a:r>
          </a:p>
          <a:p>
            <a:pPr algn="l"/>
            <a:r>
              <a:rPr lang="fr-FR" i="1" dirty="0" smtClean="0">
                <a:solidFill>
                  <a:srgbClr val="FFFF00"/>
                </a:solidFill>
                <a:effectLst/>
              </a:rPr>
              <a:t>«</a:t>
            </a:r>
            <a:r>
              <a:rPr lang="fr-FR" i="1" dirty="0">
                <a:solidFill>
                  <a:srgbClr val="FFFF00"/>
                </a:solidFill>
                <a:effectLst/>
              </a:rPr>
              <a:t> Sur l'ordre de Paul, Timothée et </a:t>
            </a:r>
            <a:r>
              <a:rPr lang="fr-FR" i="1" dirty="0" smtClean="0">
                <a:solidFill>
                  <a:srgbClr val="FFFF00"/>
                </a:solidFill>
                <a:effectLst/>
              </a:rPr>
              <a:t>Tite </a:t>
            </a:r>
            <a:r>
              <a:rPr lang="fr-FR" i="1" dirty="0">
                <a:solidFill>
                  <a:srgbClr val="FFFF00"/>
                </a:solidFill>
                <a:effectLst/>
              </a:rPr>
              <a:t>devaient  choisir des anciens. Aujourd'hui il n'existe plus d'apôtres pour donner des ordres pareils. Ils n'ont jamais prescrit aux assemblées de se donner des anciens. Si elles [les assemblées] trouvent des frères qui portent les caractères d'anciens et qui en accomplissent le service, elles peuvent les reconnaître, mais elles n'ont aucune autorité de la part du Seigneur pour en établir » (Les Actes des apôtres, p 214, SP</a:t>
            </a:r>
            <a:r>
              <a:rPr lang="fr-FR" i="1" dirty="0" smtClean="0">
                <a:solidFill>
                  <a:srgbClr val="FFFF00"/>
                </a:solidFill>
                <a:effectLst/>
              </a:rPr>
              <a:t>)</a:t>
            </a:r>
          </a:p>
          <a:p>
            <a:pPr algn="l"/>
            <a:endParaRPr lang="fr-FR" dirty="0" smtClean="0"/>
          </a:p>
          <a:p>
            <a:pPr marL="457200" indent="-457200" algn="l">
              <a:buClr>
                <a:schemeClr val="tx1"/>
              </a:buClr>
              <a:buFont typeface="+mj-lt"/>
              <a:buAutoNum type="arabicPeriod"/>
            </a:pPr>
            <a:endParaRPr lang="fr-FR" dirty="0" smtClean="0"/>
          </a:p>
          <a:p>
            <a:pPr algn="l"/>
            <a:endParaRPr lang="fr-FR" dirty="0"/>
          </a:p>
        </p:txBody>
      </p:sp>
    </p:spTree>
    <p:extLst>
      <p:ext uri="{BB962C8B-B14F-4D97-AF65-F5344CB8AC3E}">
        <p14:creationId xmlns:p14="http://schemas.microsoft.com/office/powerpoint/2010/main" val="151895127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3868" y="269034"/>
            <a:ext cx="8380132" cy="850145"/>
          </a:xfrm>
        </p:spPr>
        <p:txBody>
          <a:bodyPr/>
          <a:lstStyle/>
          <a:p>
            <a:pPr algn="r"/>
            <a:r>
              <a:rPr lang="fr-FR" dirty="0" smtClean="0"/>
              <a:t> Les anciens « méconnus »</a:t>
            </a:r>
            <a:endParaRPr lang="fr-FR" dirty="0"/>
          </a:p>
        </p:txBody>
      </p:sp>
      <p:sp>
        <p:nvSpPr>
          <p:cNvPr id="3" name="Sous-titre 2"/>
          <p:cNvSpPr>
            <a:spLocks noGrp="1"/>
          </p:cNvSpPr>
          <p:nvPr>
            <p:ph type="subTitle" idx="1"/>
          </p:nvPr>
        </p:nvSpPr>
        <p:spPr>
          <a:xfrm>
            <a:off x="985837" y="1365499"/>
            <a:ext cx="7971551" cy="5134534"/>
          </a:xfrm>
        </p:spPr>
        <p:txBody>
          <a:bodyPr>
            <a:normAutofit fontScale="92500" lnSpcReduction="10000"/>
          </a:bodyPr>
          <a:lstStyle/>
          <a:p>
            <a:pPr algn="l"/>
            <a:r>
              <a:rPr lang="fr-FR" dirty="0" smtClean="0">
                <a:solidFill>
                  <a:srgbClr val="FFFF00"/>
                </a:solidFill>
              </a:rPr>
              <a:t>Un ancien « reconnu » par quelques uns seulement est un ancien « méconnu » par les autres </a:t>
            </a:r>
            <a:r>
              <a:rPr lang="fr-FR" dirty="0" smtClean="0"/>
              <a:t>…</a:t>
            </a:r>
          </a:p>
          <a:p>
            <a:pPr algn="l"/>
            <a:r>
              <a:rPr lang="fr-FR" dirty="0" smtClean="0"/>
              <a:t>Toute personne sérieuse, jeune, âgée, homme, femme … peut avoir une autorité morale en dehors d’une responsabilité d’ « ancien-surveillant »</a:t>
            </a:r>
          </a:p>
          <a:p>
            <a:pPr algn="l"/>
            <a:r>
              <a:rPr lang="fr-FR" dirty="0" smtClean="0"/>
              <a:t>Un frère faisant partie des « anciens qui président dûment » doit avoir une </a:t>
            </a:r>
            <a:r>
              <a:rPr lang="fr-FR" dirty="0" smtClean="0">
                <a:solidFill>
                  <a:srgbClr val="FFFF00"/>
                </a:solidFill>
              </a:rPr>
              <a:t>autorité de fonction</a:t>
            </a:r>
            <a:r>
              <a:rPr lang="fr-FR" dirty="0" smtClean="0"/>
              <a:t>, mais il doit avoir aussi, obligatoirement, une </a:t>
            </a:r>
            <a:r>
              <a:rPr lang="fr-FR" dirty="0" smtClean="0">
                <a:solidFill>
                  <a:srgbClr val="FFFF00"/>
                </a:solidFill>
              </a:rPr>
              <a:t>autorité morale </a:t>
            </a:r>
            <a:r>
              <a:rPr lang="fr-FR" dirty="0" smtClean="0"/>
              <a:t>: </a:t>
            </a:r>
          </a:p>
          <a:p>
            <a:pPr algn="l"/>
            <a:r>
              <a:rPr lang="fr-FR" dirty="0"/>
              <a:t>	</a:t>
            </a:r>
            <a:r>
              <a:rPr lang="fr-FR" dirty="0" smtClean="0"/>
              <a:t>Il remplit la fonction d’ancien</a:t>
            </a:r>
          </a:p>
          <a:p>
            <a:pPr algn="l"/>
            <a:r>
              <a:rPr lang="fr-FR" dirty="0"/>
              <a:t>	</a:t>
            </a:r>
            <a:r>
              <a:rPr lang="fr-FR" dirty="0" smtClean="0"/>
              <a:t>Il porte la « charge » d’ancien</a:t>
            </a:r>
          </a:p>
          <a:p>
            <a:pPr algn="l"/>
            <a:r>
              <a:rPr lang="fr-FR" dirty="0"/>
              <a:t>	</a:t>
            </a:r>
            <a:r>
              <a:rPr lang="fr-FR" dirty="0" smtClean="0"/>
              <a:t>Il doit être honoré, respecté, protégé</a:t>
            </a:r>
          </a:p>
          <a:p>
            <a:pPr algn="l"/>
            <a:r>
              <a:rPr lang="fr-FR" dirty="0"/>
              <a:t>	</a:t>
            </a:r>
            <a:r>
              <a:rPr lang="fr-FR" dirty="0" smtClean="0"/>
              <a:t>Il doit « rendre des comptes à Dieu » (</a:t>
            </a:r>
            <a:r>
              <a:rPr lang="fr-FR" dirty="0" err="1" smtClean="0"/>
              <a:t>Hb</a:t>
            </a:r>
            <a:r>
              <a:rPr lang="fr-FR" dirty="0" smtClean="0"/>
              <a:t> 13.17)</a:t>
            </a:r>
          </a:p>
          <a:p>
            <a:pPr algn="l"/>
            <a:r>
              <a:rPr lang="fr-FR" dirty="0"/>
              <a:t>	</a:t>
            </a:r>
            <a:r>
              <a:rPr lang="fr-FR" dirty="0" smtClean="0"/>
              <a:t>Spécialement ceux qui travaillent « dans la Parole », et qui sont, obligatoirement … </a:t>
            </a:r>
            <a:r>
              <a:rPr lang="fr-FR" dirty="0" smtClean="0">
                <a:solidFill>
                  <a:srgbClr val="FFFF00"/>
                </a:solidFill>
              </a:rPr>
              <a:t>connus</a:t>
            </a:r>
            <a:r>
              <a:rPr lang="fr-FR" dirty="0" smtClean="0"/>
              <a:t>!</a:t>
            </a:r>
            <a:endParaRPr lang="fr-FR" dirty="0"/>
          </a:p>
        </p:txBody>
      </p:sp>
    </p:spTree>
    <p:extLst>
      <p:ext uri="{BB962C8B-B14F-4D97-AF65-F5344CB8AC3E}">
        <p14:creationId xmlns:p14="http://schemas.microsoft.com/office/powerpoint/2010/main" val="89719810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830" y="2023307"/>
            <a:ext cx="8998856" cy="1731982"/>
          </a:xfrm>
        </p:spPr>
        <p:txBody>
          <a:bodyPr/>
          <a:lstStyle/>
          <a:p>
            <a:r>
              <a:rPr lang="fr-FR" sz="6000" dirty="0">
                <a:solidFill>
                  <a:srgbClr val="FFFF00"/>
                </a:solidFill>
              </a:rPr>
              <a:t>D</a:t>
            </a:r>
            <a:r>
              <a:rPr lang="fr-FR" sz="6000" dirty="0" smtClean="0">
                <a:solidFill>
                  <a:srgbClr val="FFFF00"/>
                </a:solidFill>
              </a:rPr>
              <a:t>es anciens </a:t>
            </a:r>
            <a:br>
              <a:rPr lang="fr-FR" sz="6000" dirty="0" smtClean="0">
                <a:solidFill>
                  <a:srgbClr val="FFFF00"/>
                </a:solidFill>
              </a:rPr>
            </a:br>
            <a:r>
              <a:rPr lang="fr-FR" sz="6000" dirty="0" smtClean="0">
                <a:solidFill>
                  <a:srgbClr val="FFFF00"/>
                </a:solidFill>
              </a:rPr>
              <a:t>connus</a:t>
            </a:r>
            <a:br>
              <a:rPr lang="fr-FR" sz="6000" dirty="0" smtClean="0">
                <a:solidFill>
                  <a:srgbClr val="FFFF00"/>
                </a:solidFill>
              </a:rPr>
            </a:br>
            <a:r>
              <a:rPr lang="fr-FR" sz="6000" dirty="0" smtClean="0">
                <a:solidFill>
                  <a:srgbClr val="FFFF00"/>
                </a:solidFill>
              </a:rPr>
              <a:t>?</a:t>
            </a:r>
            <a:endParaRPr lang="fr-FR" sz="6000" dirty="0"/>
          </a:p>
        </p:txBody>
      </p:sp>
      <p:sp>
        <p:nvSpPr>
          <p:cNvPr id="3" name="Sous-titre 4"/>
          <p:cNvSpPr>
            <a:spLocks noGrp="1"/>
          </p:cNvSpPr>
          <p:nvPr>
            <p:ph type="subTitle" idx="1"/>
          </p:nvPr>
        </p:nvSpPr>
        <p:spPr>
          <a:xfrm>
            <a:off x="693938" y="3697251"/>
            <a:ext cx="7821562" cy="2511993"/>
          </a:xfrm>
        </p:spPr>
        <p:txBody>
          <a:bodyPr>
            <a:normAutofit/>
          </a:bodyPr>
          <a:lstStyle/>
          <a:p>
            <a:r>
              <a:rPr lang="fr-FR" dirty="0" smtClean="0"/>
              <a:t>Nous vous prions, frères, </a:t>
            </a:r>
            <a:r>
              <a:rPr lang="fr-FR" dirty="0" smtClean="0">
                <a:solidFill>
                  <a:srgbClr val="FFFF00"/>
                </a:solidFill>
              </a:rPr>
              <a:t>de connaître </a:t>
            </a:r>
            <a:r>
              <a:rPr lang="fr-FR" dirty="0" smtClean="0"/>
              <a:t>ceux qui travaillent parmi vous, et qui sont à la tête parmi vous dans le Seigneur, et qui vous avertissent, et de les estimer très haut en amour à cause de leur œuvre</a:t>
            </a:r>
          </a:p>
          <a:p>
            <a:r>
              <a:rPr lang="fr-FR" dirty="0" smtClean="0"/>
              <a:t>(1 Th 5.12-13)</a:t>
            </a:r>
            <a:endParaRPr lang="fr-FR" dirty="0"/>
          </a:p>
        </p:txBody>
      </p:sp>
      <p:sp>
        <p:nvSpPr>
          <p:cNvPr id="4" name="ZoneTexte 3"/>
          <p:cNvSpPr txBox="1"/>
          <p:nvPr/>
        </p:nvSpPr>
        <p:spPr>
          <a:xfrm>
            <a:off x="-8669" y="6488668"/>
            <a:ext cx="300082" cy="369332"/>
          </a:xfrm>
          <a:prstGeom prst="rect">
            <a:avLst/>
          </a:prstGeom>
          <a:noFill/>
        </p:spPr>
        <p:txBody>
          <a:bodyPr wrap="none" rtlCol="0">
            <a:spAutoFit/>
          </a:bodyPr>
          <a:lstStyle/>
          <a:p>
            <a:r>
              <a:rPr lang="fr-FR" dirty="0">
                <a:solidFill>
                  <a:srgbClr val="000090"/>
                </a:solidFill>
              </a:rPr>
              <a:t>6</a:t>
            </a:r>
          </a:p>
        </p:txBody>
      </p:sp>
    </p:spTree>
    <p:extLst>
      <p:ext uri="{BB962C8B-B14F-4D97-AF65-F5344CB8AC3E}">
        <p14:creationId xmlns:p14="http://schemas.microsoft.com/office/powerpoint/2010/main" val="291677072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4100" y="275478"/>
            <a:ext cx="8113062" cy="850145"/>
          </a:xfrm>
        </p:spPr>
        <p:txBody>
          <a:bodyPr/>
          <a:lstStyle/>
          <a:p>
            <a:pPr algn="r"/>
            <a:r>
              <a:rPr lang="fr-FR" dirty="0" smtClean="0"/>
              <a:t>Les anciens « connus »</a:t>
            </a:r>
            <a:endParaRPr lang="fr-FR" dirty="0"/>
          </a:p>
        </p:txBody>
      </p:sp>
      <p:sp>
        <p:nvSpPr>
          <p:cNvPr id="3" name="Sous-titre 2"/>
          <p:cNvSpPr>
            <a:spLocks noGrp="1"/>
          </p:cNvSpPr>
          <p:nvPr>
            <p:ph type="subTitle" idx="1"/>
          </p:nvPr>
        </p:nvSpPr>
        <p:spPr>
          <a:xfrm>
            <a:off x="985837" y="1365499"/>
            <a:ext cx="7891093" cy="5134534"/>
          </a:xfrm>
        </p:spPr>
        <p:txBody>
          <a:bodyPr>
            <a:normAutofit fontScale="92500" lnSpcReduction="20000"/>
          </a:bodyPr>
          <a:lstStyle/>
          <a:p>
            <a:pPr algn="l">
              <a:lnSpc>
                <a:spcPct val="110000"/>
              </a:lnSpc>
            </a:pPr>
            <a:r>
              <a:rPr lang="fr-FR" dirty="0" smtClean="0">
                <a:solidFill>
                  <a:srgbClr val="16F6FF"/>
                </a:solidFill>
              </a:rPr>
              <a:t>Quel que soit le mode de sélection ou de désignation, seul « l’établissement par le Saint Esprit » devrait porter de bons fruits d’une façon pérenne. (Ce qui ne semble pourtant pas être le cas des anciens d’Actes 20. Cf. 1 Tm)</a:t>
            </a:r>
          </a:p>
          <a:p>
            <a:pPr algn="l">
              <a:spcBef>
                <a:spcPts val="0"/>
              </a:spcBef>
            </a:pPr>
            <a:endParaRPr lang="fr-FR" dirty="0" smtClean="0">
              <a:solidFill>
                <a:srgbClr val="10FF0E"/>
              </a:solidFill>
            </a:endParaRPr>
          </a:p>
          <a:p>
            <a:pPr algn="l"/>
            <a:r>
              <a:rPr lang="fr-FR" b="1" dirty="0" smtClean="0">
                <a:solidFill>
                  <a:srgbClr val="FFFF00"/>
                </a:solidFill>
              </a:rPr>
              <a:t>L’auto-proclamation:</a:t>
            </a:r>
            <a:r>
              <a:rPr lang="fr-FR" dirty="0" smtClean="0">
                <a:solidFill>
                  <a:srgbClr val="FFFFFF"/>
                </a:solidFill>
              </a:rPr>
              <a:t> est contraire à l’esprit même de la Parole. C’est Dieu qui donne l’</a:t>
            </a:r>
            <a:r>
              <a:rPr lang="fr-FR" u="sng" dirty="0" smtClean="0">
                <a:solidFill>
                  <a:srgbClr val="FFFFFF"/>
                </a:solidFill>
              </a:rPr>
              <a:t>autorité</a:t>
            </a:r>
            <a:r>
              <a:rPr lang="fr-FR" dirty="0" smtClean="0">
                <a:solidFill>
                  <a:srgbClr val="FFFFFF"/>
                </a:solidFill>
              </a:rPr>
              <a:t>, l’homme qui s’élève recherche le </a:t>
            </a:r>
            <a:r>
              <a:rPr lang="fr-FR" u="sng" dirty="0" smtClean="0">
                <a:solidFill>
                  <a:srgbClr val="FFFFFF"/>
                </a:solidFill>
              </a:rPr>
              <a:t>pouvoir</a:t>
            </a:r>
            <a:r>
              <a:rPr lang="fr-FR" dirty="0" smtClean="0">
                <a:solidFill>
                  <a:srgbClr val="FFFFFF"/>
                </a:solidFill>
              </a:rPr>
              <a:t>.</a:t>
            </a:r>
          </a:p>
          <a:p>
            <a:pPr algn="l"/>
            <a:r>
              <a:rPr lang="fr-FR" b="1" dirty="0" smtClean="0">
                <a:solidFill>
                  <a:srgbClr val="FFFF00"/>
                </a:solidFill>
              </a:rPr>
              <a:t>La cooptation: </a:t>
            </a:r>
            <a:r>
              <a:rPr lang="fr-FR" dirty="0" smtClean="0">
                <a:solidFill>
                  <a:srgbClr val="FFFFFF"/>
                </a:solidFill>
              </a:rPr>
              <a:t>peut se concevoir lorsque les « anciens qui président dûment » et qui ont une autorité morale légitime, « remarquent » un ouvrier pieux, dévoué et qualifié</a:t>
            </a:r>
          </a:p>
          <a:p>
            <a:pPr algn="l"/>
            <a:r>
              <a:rPr lang="fr-FR" b="1" dirty="0" smtClean="0">
                <a:solidFill>
                  <a:srgbClr val="FFFF00"/>
                </a:solidFill>
              </a:rPr>
              <a:t>Nomination:</a:t>
            </a:r>
            <a:r>
              <a:rPr lang="fr-FR" dirty="0" smtClean="0">
                <a:solidFill>
                  <a:srgbClr val="FFFFFF"/>
                </a:solidFill>
              </a:rPr>
              <a:t> </a:t>
            </a:r>
            <a:r>
              <a:rPr lang="fr-FR" dirty="0">
                <a:solidFill>
                  <a:srgbClr val="FFFFFF"/>
                </a:solidFill>
              </a:rPr>
              <a:t>Double sens: nommés à un poste (par qui?) ou simplement nommés parce que connus: « Jacques est le concierge ». On peut le nommer (=dire son nom) parce qu’il est connu dans la fonction qu’il </a:t>
            </a:r>
            <a:r>
              <a:rPr lang="fr-FR" dirty="0" smtClean="0">
                <a:solidFill>
                  <a:srgbClr val="FFFFFF"/>
                </a:solidFill>
              </a:rPr>
              <a:t>exerce.</a:t>
            </a:r>
            <a:endParaRPr lang="fr-FR" dirty="0">
              <a:solidFill>
                <a:srgbClr val="FFFFFF"/>
              </a:solidFill>
            </a:endParaRPr>
          </a:p>
          <a:p>
            <a:pPr algn="l"/>
            <a:r>
              <a:rPr lang="fr-FR" dirty="0">
                <a:solidFill>
                  <a:srgbClr val="FFFFFF"/>
                </a:solidFill>
              </a:rPr>
              <a:t>S’il y a des anciens on doit pouvoir dire leur nom, les « nommer » (par ordre alphabétique etc.)</a:t>
            </a:r>
          </a:p>
          <a:p>
            <a:pPr algn="l"/>
            <a:endParaRPr lang="fr-FR" dirty="0" smtClean="0">
              <a:solidFill>
                <a:srgbClr val="FFFFFF"/>
              </a:solidFill>
            </a:endParaRPr>
          </a:p>
        </p:txBody>
      </p:sp>
    </p:spTree>
    <p:extLst>
      <p:ext uri="{BB962C8B-B14F-4D97-AF65-F5344CB8AC3E}">
        <p14:creationId xmlns:p14="http://schemas.microsoft.com/office/powerpoint/2010/main" val="22007856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0698" y="275478"/>
            <a:ext cx="7577044" cy="850145"/>
          </a:xfrm>
        </p:spPr>
        <p:txBody>
          <a:bodyPr/>
          <a:lstStyle/>
          <a:p>
            <a:pPr algn="r"/>
            <a:r>
              <a:rPr lang="fr-FR" sz="4000" dirty="0" smtClean="0"/>
              <a:t>Les anciens « connus » (suite)</a:t>
            </a:r>
            <a:endParaRPr lang="fr-FR" sz="4000" dirty="0"/>
          </a:p>
        </p:txBody>
      </p:sp>
      <p:sp>
        <p:nvSpPr>
          <p:cNvPr id="3" name="Sous-titre 2"/>
          <p:cNvSpPr>
            <a:spLocks noGrp="1"/>
          </p:cNvSpPr>
          <p:nvPr>
            <p:ph type="subTitle" idx="1"/>
          </p:nvPr>
        </p:nvSpPr>
        <p:spPr>
          <a:xfrm>
            <a:off x="985837" y="1365499"/>
            <a:ext cx="8158163" cy="5134534"/>
          </a:xfrm>
        </p:spPr>
        <p:txBody>
          <a:bodyPr>
            <a:normAutofit lnSpcReduction="10000"/>
          </a:bodyPr>
          <a:lstStyle/>
          <a:p>
            <a:pPr algn="l"/>
            <a:r>
              <a:rPr lang="fr-FR" b="1" dirty="0" smtClean="0">
                <a:solidFill>
                  <a:srgbClr val="FFFF00"/>
                </a:solidFill>
              </a:rPr>
              <a:t>L’élection </a:t>
            </a:r>
            <a:r>
              <a:rPr lang="fr-FR" dirty="0" smtClean="0">
                <a:solidFill>
                  <a:srgbClr val="FFFFFF"/>
                </a:solidFill>
              </a:rPr>
              <a:t>peut paraître démocratique mais elle ne convient pas dans les choses de Dieu. Il y a de nombreux effets pervers à la démocratie. (Cf. 1 Sa 8.4) </a:t>
            </a:r>
            <a:endParaRPr lang="fr-FR" dirty="0">
              <a:solidFill>
                <a:srgbClr val="FFFFFF"/>
              </a:solidFill>
            </a:endParaRPr>
          </a:p>
          <a:p>
            <a:pPr algn="l"/>
            <a:r>
              <a:rPr lang="fr-FR" b="1" dirty="0">
                <a:solidFill>
                  <a:srgbClr val="FFFF00"/>
                </a:solidFill>
              </a:rPr>
              <a:t>La désignation </a:t>
            </a:r>
            <a:r>
              <a:rPr lang="fr-FR" dirty="0">
                <a:solidFill>
                  <a:srgbClr val="FFFFFF"/>
                </a:solidFill>
              </a:rPr>
              <a:t>peut être synonyme de la cooptation si elle  émane d’un « corps des anciens » déjà existant. </a:t>
            </a:r>
            <a:r>
              <a:rPr lang="fr-FR" dirty="0" smtClean="0">
                <a:solidFill>
                  <a:srgbClr val="FFFFFF"/>
                </a:solidFill>
              </a:rPr>
              <a:t>Il </a:t>
            </a:r>
            <a:r>
              <a:rPr lang="fr-FR" dirty="0">
                <a:solidFill>
                  <a:srgbClr val="FFFFFF"/>
                </a:solidFill>
              </a:rPr>
              <a:t>ne faut pas que l’assemblée ait </a:t>
            </a:r>
            <a:r>
              <a:rPr lang="fr-FR" dirty="0" smtClean="0">
                <a:solidFill>
                  <a:srgbClr val="FFFFFF"/>
                </a:solidFill>
              </a:rPr>
              <a:t>de </a:t>
            </a:r>
            <a:r>
              <a:rPr lang="fr-FR" dirty="0">
                <a:solidFill>
                  <a:srgbClr val="FFFFFF"/>
                </a:solidFill>
              </a:rPr>
              <a:t>réserves légitimes. </a:t>
            </a:r>
            <a:endParaRPr lang="fr-FR" dirty="0" smtClean="0">
              <a:solidFill>
                <a:srgbClr val="FFFFFF"/>
              </a:solidFill>
            </a:endParaRPr>
          </a:p>
          <a:p>
            <a:pPr algn="l"/>
            <a:r>
              <a:rPr lang="fr-FR" b="1" dirty="0" smtClean="0">
                <a:solidFill>
                  <a:srgbClr val="FFFF00"/>
                </a:solidFill>
              </a:rPr>
              <a:t>D’où viennent les pensées </a:t>
            </a:r>
            <a:r>
              <a:rPr lang="fr-FR" b="1" dirty="0" smtClean="0">
                <a:solidFill>
                  <a:srgbClr val="10FF0E"/>
                </a:solidFill>
              </a:rPr>
              <a:t>D’ÉLECTION</a:t>
            </a:r>
            <a:r>
              <a:rPr lang="fr-FR" b="1" dirty="0" smtClean="0">
                <a:solidFill>
                  <a:srgbClr val="FFFF00"/>
                </a:solidFill>
              </a:rPr>
              <a:t> ou de </a:t>
            </a:r>
            <a:r>
              <a:rPr lang="fr-FR" b="1" dirty="0" smtClean="0">
                <a:solidFill>
                  <a:srgbClr val="10FF0E"/>
                </a:solidFill>
              </a:rPr>
              <a:t>DÉSIGNATION</a:t>
            </a:r>
            <a:r>
              <a:rPr lang="fr-FR" b="1" dirty="0" smtClean="0">
                <a:solidFill>
                  <a:srgbClr val="FFFF00"/>
                </a:solidFill>
              </a:rPr>
              <a:t>?</a:t>
            </a:r>
          </a:p>
          <a:p>
            <a:pPr algn="l"/>
            <a:r>
              <a:rPr lang="fr-FR" dirty="0" smtClean="0">
                <a:solidFill>
                  <a:srgbClr val="FFFFFF"/>
                </a:solidFill>
              </a:rPr>
              <a:t>C’est le verset d’</a:t>
            </a:r>
            <a:r>
              <a:rPr lang="fr-FR" dirty="0" smtClean="0">
                <a:solidFill>
                  <a:srgbClr val="10FF0E"/>
                </a:solidFill>
              </a:rPr>
              <a:t>Actes 14.23 </a:t>
            </a:r>
            <a:r>
              <a:rPr lang="fr-FR" dirty="0" smtClean="0">
                <a:solidFill>
                  <a:srgbClr val="FFFFFF"/>
                </a:solidFill>
              </a:rPr>
              <a:t>qui génère les interprétations:</a:t>
            </a:r>
          </a:p>
          <a:p>
            <a:pPr algn="l"/>
            <a:r>
              <a:rPr lang="fr-FR" dirty="0"/>
              <a:t> </a:t>
            </a:r>
            <a:r>
              <a:rPr lang="fr-FR" dirty="0" smtClean="0"/>
              <a:t>Et [Paul] leur </a:t>
            </a:r>
            <a:r>
              <a:rPr lang="fr-FR" dirty="0"/>
              <a:t>ayant </a:t>
            </a:r>
            <a:r>
              <a:rPr lang="fr-FR" b="1" dirty="0">
                <a:solidFill>
                  <a:srgbClr val="16F6FF"/>
                </a:solidFill>
              </a:rPr>
              <a:t>choisi</a:t>
            </a:r>
            <a:r>
              <a:rPr lang="fr-FR" dirty="0"/>
              <a:t> des anciens dans chaque assemblée, ils prièrent avec jeûne, et les recommandèrent au Seigneur en qui ils avaient cru.</a:t>
            </a:r>
            <a:endParaRPr lang="fr-FR" dirty="0" smtClean="0">
              <a:solidFill>
                <a:srgbClr val="FFFFFF"/>
              </a:solidFill>
            </a:endParaRPr>
          </a:p>
          <a:p>
            <a:pPr algn="l"/>
            <a:r>
              <a:rPr lang="fr-FR" b="1" dirty="0" smtClean="0">
                <a:solidFill>
                  <a:srgbClr val="16F6FF"/>
                </a:solidFill>
              </a:rPr>
              <a:t>Choisir, </a:t>
            </a:r>
            <a:r>
              <a:rPr lang="fr-FR" b="1" dirty="0" err="1" smtClean="0">
                <a:solidFill>
                  <a:srgbClr val="16F6FF"/>
                </a:solidFill>
              </a:rPr>
              <a:t>cheirotoneo</a:t>
            </a:r>
            <a:r>
              <a:rPr lang="fr-FR" b="1" dirty="0" smtClean="0">
                <a:solidFill>
                  <a:srgbClr val="16F6FF"/>
                </a:solidFill>
              </a:rPr>
              <a:t> = étendre la main (en l’air = voter; à l’horizontale = désigner) In fine: nommer …</a:t>
            </a:r>
            <a:endParaRPr lang="fr-FR" b="1" dirty="0" smtClean="0">
              <a:solidFill>
                <a:srgbClr val="FFFFFF"/>
              </a:solidFill>
            </a:endParaRPr>
          </a:p>
          <a:p>
            <a:pPr algn="l"/>
            <a:endParaRPr lang="fr-FR" dirty="0">
              <a:solidFill>
                <a:srgbClr val="FFFFFF"/>
              </a:solidFill>
            </a:endParaRPr>
          </a:p>
        </p:txBody>
      </p:sp>
    </p:spTree>
    <p:extLst>
      <p:ext uri="{BB962C8B-B14F-4D97-AF65-F5344CB8AC3E}">
        <p14:creationId xmlns:p14="http://schemas.microsoft.com/office/powerpoint/2010/main" val="339617540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FF00">
                <a:alpha val="79000"/>
              </a:srgbClr>
            </a:gs>
            <a:gs pos="75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98502" y="4620563"/>
            <a:ext cx="8698773" cy="850145"/>
          </a:xfrm>
        </p:spPr>
        <p:txBody>
          <a:bodyPr/>
          <a:lstStyle/>
          <a:p>
            <a:r>
              <a:rPr lang="fr-FR" sz="7200" dirty="0" smtClean="0">
                <a:solidFill>
                  <a:srgbClr val="FFFF00"/>
                </a:solidFill>
              </a:rPr>
              <a:t>6</a:t>
            </a:r>
            <a:br>
              <a:rPr lang="fr-FR" sz="7200" dirty="0" smtClean="0">
                <a:solidFill>
                  <a:srgbClr val="FFFF00"/>
                </a:solidFill>
              </a:rPr>
            </a:br>
            <a:r>
              <a:rPr lang="fr-FR" sz="7200" dirty="0" smtClean="0">
                <a:solidFill>
                  <a:srgbClr val="FFFF00"/>
                </a:solidFill>
              </a:rPr>
              <a:t>Quand </a:t>
            </a:r>
            <a:br>
              <a:rPr lang="fr-FR" sz="7200" dirty="0" smtClean="0">
                <a:solidFill>
                  <a:srgbClr val="FFFF00"/>
                </a:solidFill>
              </a:rPr>
            </a:br>
            <a:r>
              <a:rPr lang="fr-FR" sz="7200" dirty="0" smtClean="0">
                <a:solidFill>
                  <a:srgbClr val="FFFF00"/>
                </a:solidFill>
              </a:rPr>
              <a:t>l’impossible </a:t>
            </a:r>
            <a:br>
              <a:rPr lang="fr-FR" sz="7200" dirty="0" smtClean="0">
                <a:solidFill>
                  <a:srgbClr val="FFFF00"/>
                </a:solidFill>
              </a:rPr>
            </a:br>
            <a:r>
              <a:rPr lang="fr-FR" sz="7200" dirty="0" smtClean="0">
                <a:solidFill>
                  <a:srgbClr val="FFFF00"/>
                </a:solidFill>
              </a:rPr>
              <a:t>devient possible</a:t>
            </a:r>
            <a:endParaRPr lang="fr-FR" sz="7200" dirty="0">
              <a:solidFill>
                <a:srgbClr val="FFFF00"/>
              </a:solidFill>
            </a:endParaRPr>
          </a:p>
        </p:txBody>
      </p:sp>
      <p:sp>
        <p:nvSpPr>
          <p:cNvPr id="3" name="ZoneTexte 2"/>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10</a:t>
            </a:r>
            <a:endParaRPr lang="fr-FR" dirty="0">
              <a:solidFill>
                <a:srgbClr val="000090"/>
              </a:solidFill>
            </a:endParaRPr>
          </a:p>
        </p:txBody>
      </p:sp>
    </p:spTree>
    <p:extLst>
      <p:ext uri="{BB962C8B-B14F-4D97-AF65-F5344CB8AC3E}">
        <p14:creationId xmlns:p14="http://schemas.microsoft.com/office/powerpoint/2010/main" val="249149632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830" y="2668766"/>
            <a:ext cx="8998856" cy="1731982"/>
          </a:xfrm>
        </p:spPr>
        <p:txBody>
          <a:bodyPr/>
          <a:lstStyle/>
          <a:p>
            <a:r>
              <a:rPr lang="fr-FR" sz="6000" dirty="0" smtClean="0">
                <a:solidFill>
                  <a:srgbClr val="FFFF00"/>
                </a:solidFill>
              </a:rPr>
              <a:t>Le choix </a:t>
            </a:r>
            <a:br>
              <a:rPr lang="fr-FR" sz="6000" dirty="0" smtClean="0">
                <a:solidFill>
                  <a:srgbClr val="FFFF00"/>
                </a:solidFill>
              </a:rPr>
            </a:br>
            <a:r>
              <a:rPr lang="fr-FR" sz="6000" dirty="0" smtClean="0">
                <a:solidFill>
                  <a:srgbClr val="FFFF00"/>
                </a:solidFill>
              </a:rPr>
              <a:t>par élimination</a:t>
            </a:r>
            <a:endParaRPr lang="fr-FR" sz="6000" dirty="0"/>
          </a:p>
        </p:txBody>
      </p:sp>
      <p:sp>
        <p:nvSpPr>
          <p:cNvPr id="4" name="ZoneTexte 3"/>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14</a:t>
            </a:r>
            <a:endParaRPr lang="fr-FR" dirty="0">
              <a:solidFill>
                <a:srgbClr val="000090"/>
              </a:solidFill>
            </a:endParaRPr>
          </a:p>
        </p:txBody>
      </p:sp>
    </p:spTree>
    <p:extLst>
      <p:ext uri="{BB962C8B-B14F-4D97-AF65-F5344CB8AC3E}">
        <p14:creationId xmlns:p14="http://schemas.microsoft.com/office/powerpoint/2010/main" val="408423107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33" y="1134643"/>
            <a:ext cx="8698773" cy="850145"/>
          </a:xfrm>
        </p:spPr>
        <p:txBody>
          <a:bodyPr/>
          <a:lstStyle/>
          <a:p>
            <a:r>
              <a:rPr lang="fr-FR" dirty="0" smtClean="0"/>
              <a:t>Et si nous construisions </a:t>
            </a:r>
            <a:br>
              <a:rPr lang="fr-FR" dirty="0" smtClean="0"/>
            </a:br>
            <a:r>
              <a:rPr lang="fr-FR" dirty="0" smtClean="0"/>
              <a:t>sur des bases sûres?</a:t>
            </a:r>
            <a:endParaRPr lang="fr-FR" dirty="0"/>
          </a:p>
        </p:txBody>
      </p:sp>
      <p:sp>
        <p:nvSpPr>
          <p:cNvPr id="3" name="Sous-titre 2"/>
          <p:cNvSpPr>
            <a:spLocks noGrp="1"/>
          </p:cNvSpPr>
          <p:nvPr>
            <p:ph type="subTitle" idx="1"/>
          </p:nvPr>
        </p:nvSpPr>
        <p:spPr>
          <a:xfrm>
            <a:off x="985837" y="2129117"/>
            <a:ext cx="7891093" cy="4432865"/>
          </a:xfrm>
        </p:spPr>
        <p:txBody>
          <a:bodyPr>
            <a:normAutofit/>
          </a:bodyPr>
          <a:lstStyle/>
          <a:p>
            <a:pPr marL="457200" indent="-457200" algn="l">
              <a:buClrTx/>
              <a:buAutoNum type="arabicParenR"/>
            </a:pPr>
            <a:r>
              <a:rPr lang="fr-FR" dirty="0" smtClean="0"/>
              <a:t>Il y a des anciens </a:t>
            </a:r>
            <a:r>
              <a:rPr lang="fr-FR" dirty="0" smtClean="0">
                <a:solidFill>
                  <a:srgbClr val="FFFF00"/>
                </a:solidFill>
              </a:rPr>
              <a:t>TOUJOURS </a:t>
            </a:r>
            <a:r>
              <a:rPr lang="fr-FR" dirty="0" smtClean="0"/>
              <a:t>et </a:t>
            </a:r>
            <a:r>
              <a:rPr lang="fr-FR" dirty="0" smtClean="0">
                <a:solidFill>
                  <a:srgbClr val="FFFF00"/>
                </a:solidFill>
              </a:rPr>
              <a:t>PARTOUT </a:t>
            </a:r>
            <a:r>
              <a:rPr lang="fr-FR" dirty="0" smtClean="0"/>
              <a:t>de l’éternité à l’éternité au ciel et sur la terre !</a:t>
            </a:r>
          </a:p>
          <a:p>
            <a:pPr marL="457200" indent="-457200" algn="l">
              <a:buClr>
                <a:schemeClr val="tx1"/>
              </a:buClr>
              <a:buFont typeface="Wingdings" pitchFamily="2" charset="2"/>
              <a:buAutoNum type="arabicParenR"/>
            </a:pPr>
            <a:r>
              <a:rPr lang="fr-FR" dirty="0"/>
              <a:t>La Bible donne un enseignement abondant et précis sur le sujet, plus que sur la plupart des </a:t>
            </a:r>
            <a:r>
              <a:rPr lang="fr-FR" dirty="0" smtClean="0"/>
              <a:t>sujets.</a:t>
            </a:r>
          </a:p>
          <a:p>
            <a:pPr marL="457200" indent="-457200" algn="l">
              <a:buClr>
                <a:schemeClr val="tx1"/>
              </a:buClr>
              <a:buFont typeface="Wingdings" pitchFamily="2" charset="2"/>
              <a:buAutoNum type="arabicParenR"/>
            </a:pPr>
            <a:r>
              <a:rPr lang="fr-FR" dirty="0" smtClean="0"/>
              <a:t>L’Eglise de la fin des temps a-t-elle une autorisation pour ne pas avoir d’anciens ? </a:t>
            </a:r>
          </a:p>
          <a:p>
            <a:pPr marL="457200" indent="-457200" algn="l">
              <a:buClr>
                <a:schemeClr val="tx1"/>
              </a:buClr>
              <a:buAutoNum type="arabicParenR"/>
            </a:pPr>
            <a:r>
              <a:rPr lang="fr-FR" dirty="0" smtClean="0"/>
              <a:t>Est-ce qu’une forme quelconque de raisonnement peut supprimer la mise en pratique d’un enseignement biblique aussi bien établi?</a:t>
            </a:r>
          </a:p>
          <a:p>
            <a:pPr marL="457200" indent="-457200" algn="l">
              <a:buClr>
                <a:schemeClr val="tx1"/>
              </a:buClr>
              <a:buAutoNum type="arabicParenR"/>
            </a:pPr>
            <a:r>
              <a:rPr lang="fr-FR" dirty="0" smtClean="0"/>
              <a:t>Et si nous ne passions pas à côté des choses simples?</a:t>
            </a:r>
          </a:p>
        </p:txBody>
      </p:sp>
    </p:spTree>
    <p:extLst>
      <p:ext uri="{BB962C8B-B14F-4D97-AF65-F5344CB8AC3E}">
        <p14:creationId xmlns:p14="http://schemas.microsoft.com/office/powerpoint/2010/main" val="416247336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33" y="1134643"/>
            <a:ext cx="8698773" cy="850145"/>
          </a:xfrm>
        </p:spPr>
        <p:txBody>
          <a:bodyPr/>
          <a:lstStyle/>
          <a:p>
            <a:r>
              <a:rPr lang="fr-FR" dirty="0" smtClean="0"/>
              <a:t>Une piste: La sélection </a:t>
            </a:r>
            <a:br>
              <a:rPr lang="fr-FR" dirty="0" smtClean="0"/>
            </a:br>
            <a:r>
              <a:rPr lang="fr-FR" dirty="0" smtClean="0"/>
              <a:t>par élimination</a:t>
            </a:r>
            <a:endParaRPr lang="fr-FR" dirty="0"/>
          </a:p>
        </p:txBody>
      </p:sp>
      <p:sp>
        <p:nvSpPr>
          <p:cNvPr id="3" name="Sous-titre 2"/>
          <p:cNvSpPr>
            <a:spLocks noGrp="1"/>
          </p:cNvSpPr>
          <p:nvPr>
            <p:ph type="subTitle" idx="1"/>
          </p:nvPr>
        </p:nvSpPr>
        <p:spPr>
          <a:xfrm>
            <a:off x="756814" y="2273531"/>
            <a:ext cx="8154259" cy="4867863"/>
          </a:xfrm>
        </p:spPr>
        <p:txBody>
          <a:bodyPr>
            <a:normAutofit/>
          </a:bodyPr>
          <a:lstStyle/>
          <a:p>
            <a:pPr algn="l">
              <a:lnSpc>
                <a:spcPct val="110000"/>
              </a:lnSpc>
              <a:buClr>
                <a:schemeClr val="tx1"/>
              </a:buClr>
            </a:pPr>
            <a:r>
              <a:rPr lang="fr-FR" dirty="0" smtClean="0"/>
              <a:t>Il y a de nombreux versets qui nous montrent le chemin biblique vers le statut ce « ceux qui président dûment »:</a:t>
            </a:r>
          </a:p>
          <a:p>
            <a:pPr algn="l">
              <a:lnSpc>
                <a:spcPct val="110000"/>
              </a:lnSpc>
              <a:buClr>
                <a:schemeClr val="tx1"/>
              </a:buClr>
            </a:pPr>
            <a:r>
              <a:rPr lang="fr-FR" dirty="0"/>
              <a:t>	</a:t>
            </a:r>
            <a:r>
              <a:rPr lang="fr-FR" dirty="0" smtClean="0"/>
              <a:t>• Etre un homme</a:t>
            </a:r>
          </a:p>
          <a:p>
            <a:pPr algn="l">
              <a:lnSpc>
                <a:spcPct val="110000"/>
              </a:lnSpc>
              <a:buClr>
                <a:schemeClr val="tx1"/>
              </a:buClr>
            </a:pPr>
            <a:r>
              <a:rPr lang="fr-FR" dirty="0"/>
              <a:t>	</a:t>
            </a:r>
            <a:r>
              <a:rPr lang="fr-FR" dirty="0" smtClean="0"/>
              <a:t>• Etre un homme âgé</a:t>
            </a:r>
          </a:p>
          <a:p>
            <a:pPr algn="l">
              <a:lnSpc>
                <a:spcPct val="110000"/>
              </a:lnSpc>
              <a:buClr>
                <a:schemeClr val="tx1"/>
              </a:buClr>
            </a:pPr>
            <a:r>
              <a:rPr lang="fr-FR" dirty="0"/>
              <a:t>	</a:t>
            </a:r>
            <a:r>
              <a:rPr lang="fr-FR" dirty="0" smtClean="0"/>
              <a:t>• Etre capable et volontaire</a:t>
            </a:r>
          </a:p>
          <a:p>
            <a:pPr algn="l">
              <a:lnSpc>
                <a:spcPct val="110000"/>
              </a:lnSpc>
              <a:buClr>
                <a:schemeClr val="tx1"/>
              </a:buClr>
            </a:pPr>
            <a:r>
              <a:rPr lang="fr-FR" dirty="0"/>
              <a:t>	</a:t>
            </a:r>
            <a:r>
              <a:rPr lang="fr-FR" dirty="0" smtClean="0"/>
              <a:t>• Avoir des caractères moraux et spirituels précis</a:t>
            </a:r>
          </a:p>
          <a:p>
            <a:pPr algn="l">
              <a:lnSpc>
                <a:spcPct val="110000"/>
              </a:lnSpc>
              <a:buClr>
                <a:schemeClr val="tx1"/>
              </a:buClr>
            </a:pPr>
            <a:r>
              <a:rPr lang="fr-FR" dirty="0"/>
              <a:t>	</a:t>
            </a:r>
            <a:r>
              <a:rPr lang="fr-FR" dirty="0" smtClean="0"/>
              <a:t>• Etre connu et reconnu par l’Assemblée</a:t>
            </a:r>
          </a:p>
        </p:txBody>
      </p:sp>
    </p:spTree>
    <p:extLst>
      <p:ext uri="{BB962C8B-B14F-4D97-AF65-F5344CB8AC3E}">
        <p14:creationId xmlns:p14="http://schemas.microsoft.com/office/powerpoint/2010/main" val="379053744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33" y="1625905"/>
            <a:ext cx="8698773" cy="850145"/>
          </a:xfrm>
        </p:spPr>
        <p:txBody>
          <a:bodyPr/>
          <a:lstStyle/>
          <a:p>
            <a:pPr>
              <a:lnSpc>
                <a:spcPct val="90000"/>
              </a:lnSpc>
            </a:pPr>
            <a:r>
              <a:rPr lang="fr-FR" dirty="0" smtClean="0"/>
              <a:t>Principe 1: </a:t>
            </a:r>
            <a:br>
              <a:rPr lang="fr-FR" dirty="0" smtClean="0"/>
            </a:br>
            <a:r>
              <a:rPr lang="fr-FR" dirty="0" smtClean="0"/>
              <a:t>Les moins de 45* ans ne sont pas éligibles</a:t>
            </a:r>
            <a:endParaRPr lang="fr-FR" dirty="0"/>
          </a:p>
        </p:txBody>
      </p:sp>
      <p:sp>
        <p:nvSpPr>
          <p:cNvPr id="3" name="Sous-titre 2"/>
          <p:cNvSpPr>
            <a:spLocks noGrp="1"/>
          </p:cNvSpPr>
          <p:nvPr>
            <p:ph type="subTitle" idx="1"/>
          </p:nvPr>
        </p:nvSpPr>
        <p:spPr>
          <a:xfrm>
            <a:off x="756814" y="2481399"/>
            <a:ext cx="8154259" cy="4867863"/>
          </a:xfrm>
        </p:spPr>
        <p:txBody>
          <a:bodyPr>
            <a:normAutofit/>
          </a:bodyPr>
          <a:lstStyle/>
          <a:p>
            <a:pPr marL="457200" indent="-457200" algn="l">
              <a:buClrTx/>
              <a:buAutoNum type="arabicParenR"/>
            </a:pPr>
            <a:r>
              <a:rPr lang="fr-FR" dirty="0" smtClean="0"/>
              <a:t>Mettre en place des anciens est un ordre clair de la Parole de Dieu (Tt 1.5) c’est la forme de gouvernance que Dieu veut pour les églises locales</a:t>
            </a:r>
          </a:p>
          <a:p>
            <a:pPr marL="457200" indent="-457200" algn="l">
              <a:buClrTx/>
              <a:buAutoNum type="arabicParenR"/>
            </a:pPr>
            <a:r>
              <a:rPr lang="fr-FR" dirty="0"/>
              <a:t>On ne peut jamais supprimer le statut de « plus âgé » (= ancien) à un frère qui a de </a:t>
            </a:r>
            <a:r>
              <a:rPr lang="fr-FR" dirty="0" smtClean="0"/>
              <a:t>l’âge</a:t>
            </a:r>
          </a:p>
          <a:p>
            <a:pPr marL="457200" indent="-457200" algn="l">
              <a:buClrTx/>
              <a:buAutoNum type="arabicParenR"/>
            </a:pPr>
            <a:r>
              <a:rPr lang="fr-FR" dirty="0" smtClean="0"/>
              <a:t>Ces « plus âgés », ces séniors, peuvent être considérés comme « le corps des anciens » (1 Tm 4.14)</a:t>
            </a:r>
          </a:p>
          <a:p>
            <a:pPr marL="457200" indent="-457200" algn="l">
              <a:buClrTx/>
              <a:buAutoNum type="arabicParenR"/>
            </a:pPr>
            <a:r>
              <a:rPr lang="fr-FR" dirty="0" smtClean="0"/>
              <a:t>Un niveau d’âge nécessaire pour arriver à un statut est une indication de la Parole (Cf. 1 Tm 5.9)</a:t>
            </a:r>
          </a:p>
        </p:txBody>
      </p:sp>
      <p:sp>
        <p:nvSpPr>
          <p:cNvPr id="4" name="ZoneTexte 3"/>
          <p:cNvSpPr txBox="1"/>
          <p:nvPr/>
        </p:nvSpPr>
        <p:spPr>
          <a:xfrm>
            <a:off x="4146277" y="6416776"/>
            <a:ext cx="4417824" cy="369332"/>
          </a:xfrm>
          <a:prstGeom prst="rect">
            <a:avLst/>
          </a:prstGeom>
          <a:noFill/>
        </p:spPr>
        <p:txBody>
          <a:bodyPr wrap="none" rtlCol="0">
            <a:spAutoFit/>
          </a:bodyPr>
          <a:lstStyle/>
          <a:p>
            <a:r>
              <a:rPr lang="fr-FR" i="1" dirty="0" smtClean="0"/>
              <a:t>* Ce n’est pas un absolu mais une suggestion</a:t>
            </a:r>
            <a:endParaRPr lang="fr-FR" i="1" dirty="0"/>
          </a:p>
        </p:txBody>
      </p:sp>
    </p:spTree>
    <p:extLst>
      <p:ext uri="{BB962C8B-B14F-4D97-AF65-F5344CB8AC3E}">
        <p14:creationId xmlns:p14="http://schemas.microsoft.com/office/powerpoint/2010/main" val="22996417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6000">
              <a:srgbClr val="FFFF00">
                <a:alpha val="14000"/>
              </a:srgbClr>
            </a:gs>
            <a:gs pos="78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04344" y="230874"/>
            <a:ext cx="8554811" cy="1266831"/>
          </a:xfrm>
        </p:spPr>
        <p:txBody>
          <a:bodyPr/>
          <a:lstStyle/>
          <a:p>
            <a:pPr>
              <a:lnSpc>
                <a:spcPct val="80000"/>
              </a:lnSpc>
            </a:pPr>
            <a:r>
              <a:rPr lang="fr-FR" sz="6000" dirty="0" smtClean="0">
                <a:solidFill>
                  <a:srgbClr val="FFFF00"/>
                </a:solidFill>
              </a:rPr>
              <a:t>A retenir</a:t>
            </a:r>
            <a:endParaRPr lang="fr-FR" sz="6000" dirty="0">
              <a:solidFill>
                <a:srgbClr val="FFFF00"/>
              </a:solidFill>
            </a:endParaRPr>
          </a:p>
        </p:txBody>
      </p:sp>
      <p:sp>
        <p:nvSpPr>
          <p:cNvPr id="4" name="Sous-titre 2"/>
          <p:cNvSpPr>
            <a:spLocks noGrp="1"/>
          </p:cNvSpPr>
          <p:nvPr>
            <p:ph type="subTitle" idx="1"/>
          </p:nvPr>
        </p:nvSpPr>
        <p:spPr>
          <a:xfrm>
            <a:off x="1097881" y="1353921"/>
            <a:ext cx="7072716" cy="4262627"/>
          </a:xfrm>
        </p:spPr>
        <p:txBody>
          <a:bodyPr>
            <a:noAutofit/>
          </a:bodyPr>
          <a:lstStyle/>
          <a:p>
            <a:pPr algn="l">
              <a:lnSpc>
                <a:spcPct val="80000"/>
              </a:lnSpc>
              <a:spcBef>
                <a:spcPts val="0"/>
              </a:spcBef>
              <a:buClrTx/>
            </a:pPr>
            <a:r>
              <a:rPr lang="fr-FR" sz="2800" dirty="0" smtClean="0">
                <a:cs typeface="Handwriting - Dakota"/>
              </a:rPr>
              <a:t>Ce qui suit est une thèse.</a:t>
            </a:r>
            <a:r>
              <a:rPr lang="fr-FR" sz="2800" dirty="0">
                <a:cs typeface="Handwriting - Dakota"/>
              </a:rPr>
              <a:t> </a:t>
            </a:r>
            <a:r>
              <a:rPr lang="fr-FR" sz="2800" dirty="0" smtClean="0">
                <a:cs typeface="Handwriting - Dakota"/>
              </a:rPr>
              <a:t>Le sujet important de la gouvernance de l’Eglise est un sujet complexe, démontré par les diverses interprétations et applications.</a:t>
            </a:r>
          </a:p>
          <a:p>
            <a:pPr algn="l">
              <a:lnSpc>
                <a:spcPct val="80000"/>
              </a:lnSpc>
              <a:spcBef>
                <a:spcPts val="0"/>
              </a:spcBef>
              <a:buClrTx/>
            </a:pPr>
            <a:r>
              <a:rPr lang="fr-FR" sz="2800" dirty="0" smtClean="0">
                <a:solidFill>
                  <a:srgbClr val="FFFF00"/>
                </a:solidFill>
                <a:cs typeface="Handwriting - Dakota"/>
              </a:rPr>
              <a:t>Cette étude a pour seul fondement l’enseignement de la Parole de Dieu.</a:t>
            </a:r>
          </a:p>
          <a:p>
            <a:pPr algn="l">
              <a:lnSpc>
                <a:spcPct val="80000"/>
              </a:lnSpc>
              <a:spcBef>
                <a:spcPts val="0"/>
              </a:spcBef>
              <a:buClrTx/>
            </a:pPr>
            <a:r>
              <a:rPr lang="fr-FR" sz="2800" dirty="0" smtClean="0">
                <a:cs typeface="Handwriting - Dakota"/>
              </a:rPr>
              <a:t>Une certaine « incompatibilité apparente » de quelques versets m’a amené à une obligatoire interprétation, toujours critiquable. Il faut parfois faire des choix.</a:t>
            </a:r>
          </a:p>
          <a:p>
            <a:pPr algn="l">
              <a:lnSpc>
                <a:spcPct val="80000"/>
              </a:lnSpc>
              <a:spcBef>
                <a:spcPts val="0"/>
              </a:spcBef>
              <a:buClrTx/>
            </a:pPr>
            <a:r>
              <a:rPr lang="fr-FR" sz="2800" dirty="0" smtClean="0">
                <a:cs typeface="Handwriting - Dakota"/>
              </a:rPr>
              <a:t>Je traite principalement les </a:t>
            </a:r>
            <a:r>
              <a:rPr lang="fr-FR" sz="2800" dirty="0" smtClean="0">
                <a:solidFill>
                  <a:srgbClr val="FFFF00"/>
                </a:solidFill>
                <a:cs typeface="Handwriting - Dakota"/>
              </a:rPr>
              <a:t>PRINCIPES</a:t>
            </a:r>
            <a:r>
              <a:rPr lang="fr-FR" sz="2800" dirty="0" smtClean="0">
                <a:cs typeface="Handwriting - Dakota"/>
              </a:rPr>
              <a:t> et vous fais partager ma compréhension et mon interprétation. Les remarques fondées sur la Parole sont toujours les bienvenues.</a:t>
            </a:r>
          </a:p>
        </p:txBody>
      </p:sp>
    </p:spTree>
    <p:extLst>
      <p:ext uri="{BB962C8B-B14F-4D97-AF65-F5344CB8AC3E}">
        <p14:creationId xmlns:p14="http://schemas.microsoft.com/office/powerpoint/2010/main" val="176458525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5227" y="963876"/>
            <a:ext cx="8698773" cy="850145"/>
          </a:xfrm>
        </p:spPr>
        <p:txBody>
          <a:bodyPr/>
          <a:lstStyle/>
          <a:p>
            <a:r>
              <a:rPr lang="fr-FR" dirty="0" smtClean="0"/>
              <a:t>Principe 2 : Vouloir se « charger de la charge »</a:t>
            </a:r>
            <a:endParaRPr lang="fr-FR" dirty="0"/>
          </a:p>
        </p:txBody>
      </p:sp>
      <p:sp>
        <p:nvSpPr>
          <p:cNvPr id="3" name="Sous-titre 2"/>
          <p:cNvSpPr>
            <a:spLocks noGrp="1"/>
          </p:cNvSpPr>
          <p:nvPr>
            <p:ph type="subTitle" idx="1"/>
          </p:nvPr>
        </p:nvSpPr>
        <p:spPr>
          <a:xfrm>
            <a:off x="756814" y="1816405"/>
            <a:ext cx="8358992" cy="4867863"/>
          </a:xfrm>
        </p:spPr>
        <p:txBody>
          <a:bodyPr>
            <a:normAutofit/>
          </a:bodyPr>
          <a:lstStyle/>
          <a:p>
            <a:pPr algn="l">
              <a:lnSpc>
                <a:spcPct val="110000"/>
              </a:lnSpc>
              <a:buClrTx/>
            </a:pPr>
            <a:r>
              <a:rPr lang="fr-FR" dirty="0" smtClean="0">
                <a:solidFill>
                  <a:srgbClr val="FFFF00"/>
                </a:solidFill>
              </a:rPr>
              <a:t>Une charge n’est pas un cadeau mais une responsabilité</a:t>
            </a:r>
          </a:p>
          <a:p>
            <a:pPr algn="l">
              <a:lnSpc>
                <a:spcPct val="110000"/>
              </a:lnSpc>
              <a:buClrTx/>
            </a:pPr>
            <a:r>
              <a:rPr lang="fr-FR" dirty="0" smtClean="0"/>
              <a:t>Il faut être </a:t>
            </a:r>
            <a:r>
              <a:rPr lang="fr-FR" dirty="0" smtClean="0">
                <a:solidFill>
                  <a:srgbClr val="FFFF00"/>
                </a:solidFill>
              </a:rPr>
              <a:t>volontaire </a:t>
            </a:r>
            <a:r>
              <a:rPr lang="fr-FR" dirty="0" smtClean="0"/>
              <a:t>(1 Tm 3.1; 1 P 5.2) ce qui sous entend quelques conditions évidentes:</a:t>
            </a:r>
            <a:endParaRPr lang="fr-FR" dirty="0" smtClean="0">
              <a:solidFill>
                <a:srgbClr val="FFFF00"/>
              </a:solidFill>
            </a:endParaRPr>
          </a:p>
          <a:p>
            <a:pPr marL="457200" indent="-457200" algn="l">
              <a:lnSpc>
                <a:spcPct val="110000"/>
              </a:lnSpc>
              <a:buClrTx/>
              <a:buAutoNum type="arabicParenR"/>
            </a:pPr>
            <a:r>
              <a:rPr lang="fr-FR" dirty="0"/>
              <a:t>E</a:t>
            </a:r>
            <a:r>
              <a:rPr lang="fr-FR" dirty="0" smtClean="0"/>
              <a:t>tre </a:t>
            </a:r>
            <a:r>
              <a:rPr lang="fr-FR" dirty="0" smtClean="0">
                <a:solidFill>
                  <a:srgbClr val="FFFF00"/>
                </a:solidFill>
              </a:rPr>
              <a:t>disponible</a:t>
            </a:r>
            <a:r>
              <a:rPr lang="fr-FR" dirty="0" smtClean="0"/>
              <a:t> pour pourvoir assumer la responsabilité, c’est à dire avoir du temps à donner</a:t>
            </a:r>
          </a:p>
          <a:p>
            <a:pPr marL="457200" indent="-457200" algn="l">
              <a:lnSpc>
                <a:spcPct val="110000"/>
              </a:lnSpc>
              <a:buClrTx/>
              <a:buAutoNum type="arabicParenR"/>
            </a:pPr>
            <a:r>
              <a:rPr lang="fr-FR" dirty="0"/>
              <a:t>E</a:t>
            </a:r>
            <a:r>
              <a:rPr lang="fr-FR" dirty="0" smtClean="0"/>
              <a:t>tre « </a:t>
            </a:r>
            <a:r>
              <a:rPr lang="fr-FR" dirty="0" smtClean="0">
                <a:solidFill>
                  <a:srgbClr val="FFFF00"/>
                </a:solidFill>
              </a:rPr>
              <a:t>engagé</a:t>
            </a:r>
            <a:r>
              <a:rPr lang="fr-FR" dirty="0" smtClean="0"/>
              <a:t> dans l’assemblée » ce qui sous entend la présence et la participation aux réunions de l’assemblée, et spécialement participer au combat spirituel par la présence à la réunion de prière (Cf. </a:t>
            </a:r>
            <a:r>
              <a:rPr lang="fr-FR" dirty="0" err="1" smtClean="0"/>
              <a:t>Ac</a:t>
            </a:r>
            <a:r>
              <a:rPr lang="fr-FR" dirty="0" smtClean="0"/>
              <a:t> 1.13; 12.12)</a:t>
            </a:r>
          </a:p>
          <a:p>
            <a:pPr marL="457200" indent="-457200" algn="l">
              <a:lnSpc>
                <a:spcPct val="110000"/>
              </a:lnSpc>
              <a:buClrTx/>
              <a:buAutoNum type="arabicParenR"/>
            </a:pPr>
            <a:r>
              <a:rPr lang="fr-FR" dirty="0" smtClean="0"/>
              <a:t>Avoir « </a:t>
            </a:r>
            <a:r>
              <a:rPr lang="fr-FR" dirty="0" smtClean="0">
                <a:solidFill>
                  <a:srgbClr val="FFFF00"/>
                </a:solidFill>
              </a:rPr>
              <a:t>l’esprit de décision </a:t>
            </a:r>
            <a:r>
              <a:rPr lang="fr-FR" dirty="0" smtClean="0"/>
              <a:t>»: il faut savoir prendre position et  « se mouiller » face à tous. (Tite 1.11)</a:t>
            </a:r>
          </a:p>
        </p:txBody>
      </p:sp>
    </p:spTree>
    <p:extLst>
      <p:ext uri="{BB962C8B-B14F-4D97-AF65-F5344CB8AC3E}">
        <p14:creationId xmlns:p14="http://schemas.microsoft.com/office/powerpoint/2010/main" val="375813410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33" y="943508"/>
            <a:ext cx="8698773" cy="850145"/>
          </a:xfrm>
        </p:spPr>
        <p:txBody>
          <a:bodyPr/>
          <a:lstStyle/>
          <a:p>
            <a:r>
              <a:rPr lang="fr-FR" dirty="0" smtClean="0"/>
              <a:t>Principe 3 : </a:t>
            </a:r>
            <a:br>
              <a:rPr lang="fr-FR" dirty="0" smtClean="0"/>
            </a:br>
            <a:r>
              <a:rPr lang="fr-FR" dirty="0" smtClean="0"/>
              <a:t>Etre exemplaire</a:t>
            </a:r>
            <a:endParaRPr lang="fr-FR" dirty="0"/>
          </a:p>
        </p:txBody>
      </p:sp>
      <p:sp>
        <p:nvSpPr>
          <p:cNvPr id="3" name="Sous-titre 2"/>
          <p:cNvSpPr>
            <a:spLocks noGrp="1"/>
          </p:cNvSpPr>
          <p:nvPr>
            <p:ph type="subTitle" idx="1"/>
          </p:nvPr>
        </p:nvSpPr>
        <p:spPr>
          <a:xfrm>
            <a:off x="756814" y="1793653"/>
            <a:ext cx="8358992" cy="4867863"/>
          </a:xfrm>
        </p:spPr>
        <p:txBody>
          <a:bodyPr>
            <a:normAutofit lnSpcReduction="10000"/>
          </a:bodyPr>
          <a:lstStyle/>
          <a:p>
            <a:pPr algn="l">
              <a:lnSpc>
                <a:spcPct val="110000"/>
              </a:lnSpc>
              <a:buClrTx/>
            </a:pPr>
            <a:r>
              <a:rPr lang="fr-FR" dirty="0" smtClean="0"/>
              <a:t>Trois critères principaux peuvent être retenus :</a:t>
            </a:r>
          </a:p>
          <a:p>
            <a:pPr marL="457200" indent="-457200" algn="l">
              <a:lnSpc>
                <a:spcPct val="110000"/>
              </a:lnSpc>
              <a:buClrTx/>
              <a:buAutoNum type="arabicParenR"/>
            </a:pPr>
            <a:r>
              <a:rPr lang="fr-FR" dirty="0" smtClean="0">
                <a:solidFill>
                  <a:srgbClr val="FFFF00"/>
                </a:solidFill>
              </a:rPr>
              <a:t>Critères moraux:</a:t>
            </a:r>
            <a:r>
              <a:rPr lang="fr-FR" dirty="0" smtClean="0"/>
              <a:t> Pas d’addiction ou de penchant malsain : (Argent, alcool, sexe …) 1 Tm 3.3; Tt 1.7-8</a:t>
            </a:r>
          </a:p>
          <a:p>
            <a:pPr marL="457200" indent="-457200" algn="l">
              <a:lnSpc>
                <a:spcPct val="110000"/>
              </a:lnSpc>
              <a:buClrTx/>
              <a:buAutoNum type="arabicParenR"/>
            </a:pPr>
            <a:r>
              <a:rPr lang="fr-FR" dirty="0" smtClean="0">
                <a:solidFill>
                  <a:srgbClr val="FFFF00"/>
                </a:solidFill>
              </a:rPr>
              <a:t>Critères familiaux: </a:t>
            </a:r>
            <a:r>
              <a:rPr lang="fr-FR" dirty="0" smtClean="0">
                <a:solidFill>
                  <a:srgbClr val="FFFFFF"/>
                </a:solidFill>
              </a:rPr>
              <a:t>Bonne santé du couple et des enfants: un couple sain, une famille saine. (1 Tm 3.5; Tt 1.6)</a:t>
            </a:r>
          </a:p>
          <a:p>
            <a:pPr marL="457200" indent="-457200" algn="l">
              <a:lnSpc>
                <a:spcPct val="110000"/>
              </a:lnSpc>
              <a:buClrTx/>
              <a:buAutoNum type="arabicParenR"/>
            </a:pPr>
            <a:r>
              <a:rPr lang="fr-FR" dirty="0" smtClean="0">
                <a:solidFill>
                  <a:srgbClr val="FFFF00"/>
                </a:solidFill>
              </a:rPr>
              <a:t>Critères spirituels</a:t>
            </a:r>
            <a:r>
              <a:rPr lang="fr-FR" dirty="0" smtClean="0">
                <a:solidFill>
                  <a:srgbClr val="FFFFFF"/>
                </a:solidFill>
              </a:rPr>
              <a:t>: pieux (Tt 1.8-9) étant connus comme engagés dans l’œuvre de Dieu (1 Th 5.12)</a:t>
            </a:r>
          </a:p>
          <a:p>
            <a:pPr algn="l">
              <a:lnSpc>
                <a:spcPct val="110000"/>
              </a:lnSpc>
              <a:buClrTx/>
            </a:pPr>
            <a:r>
              <a:rPr lang="fr-FR" dirty="0" smtClean="0">
                <a:solidFill>
                  <a:srgbClr val="FFFFFF"/>
                </a:solidFill>
              </a:rPr>
              <a:t>Tous les membres de l’assemblée peuvent signaler une réserve qui sera traitée discrètement par « le corps des anciens » une réponse claire étant apportée à la personne qui l’a signalée, et </a:t>
            </a:r>
            <a:r>
              <a:rPr lang="fr-FR" u="sng" dirty="0" smtClean="0">
                <a:solidFill>
                  <a:srgbClr val="FFFFFF"/>
                </a:solidFill>
              </a:rPr>
              <a:t>éventuellemen</a:t>
            </a:r>
            <a:r>
              <a:rPr lang="fr-FR" dirty="0" smtClean="0">
                <a:solidFill>
                  <a:srgbClr val="FFFFFF"/>
                </a:solidFill>
              </a:rPr>
              <a:t>t par une information publique à l’assemblée. (Cf. </a:t>
            </a:r>
            <a:r>
              <a:rPr lang="fr-FR" dirty="0" err="1" smtClean="0">
                <a:solidFill>
                  <a:srgbClr val="FFFFFF"/>
                </a:solidFill>
              </a:rPr>
              <a:t>Ac</a:t>
            </a:r>
            <a:r>
              <a:rPr lang="fr-FR" dirty="0" smtClean="0">
                <a:solidFill>
                  <a:srgbClr val="FFFFFF"/>
                </a:solidFill>
              </a:rPr>
              <a:t> 15.6, 22)</a:t>
            </a:r>
          </a:p>
        </p:txBody>
      </p:sp>
    </p:spTree>
    <p:extLst>
      <p:ext uri="{BB962C8B-B14F-4D97-AF65-F5344CB8AC3E}">
        <p14:creationId xmlns:p14="http://schemas.microsoft.com/office/powerpoint/2010/main" val="428305939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7033" y="465398"/>
            <a:ext cx="8698773" cy="850145"/>
          </a:xfrm>
        </p:spPr>
        <p:txBody>
          <a:bodyPr/>
          <a:lstStyle/>
          <a:p>
            <a:r>
              <a:rPr lang="fr-FR" dirty="0" smtClean="0"/>
              <a:t>Les anciens-surveillants </a:t>
            </a:r>
            <a:endParaRPr lang="fr-FR" dirty="0"/>
          </a:p>
        </p:txBody>
      </p:sp>
      <p:sp>
        <p:nvSpPr>
          <p:cNvPr id="5" name="Sous-titre 4"/>
          <p:cNvSpPr>
            <a:spLocks noGrp="1"/>
          </p:cNvSpPr>
          <p:nvPr>
            <p:ph type="subTitle" idx="1"/>
          </p:nvPr>
        </p:nvSpPr>
        <p:spPr>
          <a:xfrm>
            <a:off x="919028" y="1468141"/>
            <a:ext cx="7821562" cy="2485805"/>
          </a:xfrm>
          <a:solidFill>
            <a:srgbClr val="FFFF00"/>
          </a:solidFill>
        </p:spPr>
        <p:txBody>
          <a:bodyPr>
            <a:normAutofit lnSpcReduction="10000"/>
          </a:bodyPr>
          <a:lstStyle/>
          <a:p>
            <a:pPr>
              <a:buClr>
                <a:schemeClr val="tx1"/>
              </a:buClr>
            </a:pPr>
            <a:r>
              <a:rPr lang="fr-FR" dirty="0">
                <a:solidFill>
                  <a:srgbClr val="FF0000"/>
                </a:solidFill>
              </a:rPr>
              <a:t>Les frères qui répondent aux critères présentés dans les 3 diapos précédentes peuvent et doivent être considérés et connus comme </a:t>
            </a:r>
            <a:endParaRPr lang="fr-FR" dirty="0" smtClean="0">
              <a:solidFill>
                <a:srgbClr val="FF0000"/>
              </a:solidFill>
            </a:endParaRPr>
          </a:p>
          <a:p>
            <a:pPr>
              <a:buClr>
                <a:schemeClr val="tx1"/>
              </a:buClr>
            </a:pPr>
            <a:r>
              <a:rPr lang="fr-FR" sz="3200" dirty="0" smtClean="0">
                <a:solidFill>
                  <a:srgbClr val="FF0000"/>
                </a:solidFill>
              </a:rPr>
              <a:t>«</a:t>
            </a:r>
            <a:r>
              <a:rPr lang="fr-FR" sz="3200" dirty="0">
                <a:solidFill>
                  <a:srgbClr val="FF0000"/>
                </a:solidFill>
              </a:rPr>
              <a:t> les anciens qui président dûment » </a:t>
            </a:r>
            <a:endParaRPr lang="fr-FR" sz="3200" dirty="0" smtClean="0">
              <a:solidFill>
                <a:srgbClr val="FF0000"/>
              </a:solidFill>
            </a:endParaRPr>
          </a:p>
          <a:p>
            <a:pPr>
              <a:buClr>
                <a:schemeClr val="tx1"/>
              </a:buClr>
            </a:pPr>
            <a:r>
              <a:rPr lang="fr-FR" dirty="0" smtClean="0">
                <a:solidFill>
                  <a:srgbClr val="FF0000"/>
                </a:solidFill>
              </a:rPr>
              <a:t>à </a:t>
            </a:r>
            <a:r>
              <a:rPr lang="fr-FR" dirty="0">
                <a:solidFill>
                  <a:srgbClr val="FF0000"/>
                </a:solidFill>
              </a:rPr>
              <a:t>qui </a:t>
            </a:r>
            <a:r>
              <a:rPr lang="fr-FR" dirty="0" smtClean="0">
                <a:solidFill>
                  <a:srgbClr val="FF0000"/>
                </a:solidFill>
              </a:rPr>
              <a:t>incombe, naturellement et spirituellement,  la </a:t>
            </a:r>
            <a:r>
              <a:rPr lang="fr-FR" dirty="0">
                <a:solidFill>
                  <a:srgbClr val="FF0000"/>
                </a:solidFill>
              </a:rPr>
              <a:t>conduite </a:t>
            </a:r>
            <a:r>
              <a:rPr lang="fr-FR" dirty="0" smtClean="0">
                <a:solidFill>
                  <a:srgbClr val="FF0000"/>
                </a:solidFill>
              </a:rPr>
              <a:t>et l’administration </a:t>
            </a:r>
            <a:r>
              <a:rPr lang="fr-FR" dirty="0">
                <a:solidFill>
                  <a:srgbClr val="FF0000"/>
                </a:solidFill>
              </a:rPr>
              <a:t>et </a:t>
            </a:r>
            <a:r>
              <a:rPr lang="fr-FR" dirty="0" smtClean="0">
                <a:solidFill>
                  <a:srgbClr val="FF0000"/>
                </a:solidFill>
              </a:rPr>
              <a:t>de </a:t>
            </a:r>
            <a:r>
              <a:rPr lang="fr-FR" dirty="0">
                <a:solidFill>
                  <a:srgbClr val="FF0000"/>
                </a:solidFill>
              </a:rPr>
              <a:t>l’assemblée.</a:t>
            </a:r>
          </a:p>
        </p:txBody>
      </p:sp>
      <p:sp>
        <p:nvSpPr>
          <p:cNvPr id="7" name="ZoneTexte 6"/>
          <p:cNvSpPr txBox="1"/>
          <p:nvPr/>
        </p:nvSpPr>
        <p:spPr>
          <a:xfrm>
            <a:off x="919028" y="4195678"/>
            <a:ext cx="7821562" cy="2308324"/>
          </a:xfrm>
          <a:prstGeom prst="rect">
            <a:avLst/>
          </a:prstGeom>
          <a:noFill/>
        </p:spPr>
        <p:txBody>
          <a:bodyPr wrap="square" rtlCol="0">
            <a:spAutoFit/>
          </a:bodyPr>
          <a:lstStyle/>
          <a:p>
            <a:r>
              <a:rPr lang="fr-FR" sz="2400" dirty="0" smtClean="0"/>
              <a:t>Ce statut difficile est associé à quelques avantages:</a:t>
            </a:r>
          </a:p>
          <a:p>
            <a:r>
              <a:rPr lang="fr-FR" sz="2400" dirty="0"/>
              <a:t>	</a:t>
            </a:r>
            <a:r>
              <a:rPr lang="fr-FR" sz="2400" dirty="0" smtClean="0"/>
              <a:t>• La présidence </a:t>
            </a:r>
          </a:p>
          <a:p>
            <a:r>
              <a:rPr lang="fr-FR" sz="2400" dirty="0"/>
              <a:t>	</a:t>
            </a:r>
            <a:r>
              <a:rPr lang="fr-FR" sz="2400" dirty="0" smtClean="0"/>
              <a:t>• Le respect de tous</a:t>
            </a:r>
          </a:p>
          <a:p>
            <a:r>
              <a:rPr lang="fr-FR" sz="2400" dirty="0"/>
              <a:t>	</a:t>
            </a:r>
            <a:r>
              <a:rPr lang="fr-FR" sz="2400" dirty="0" smtClean="0"/>
              <a:t>• L’obéissance des plus jeunes</a:t>
            </a:r>
          </a:p>
          <a:p>
            <a:r>
              <a:rPr lang="fr-FR" sz="2400" dirty="0"/>
              <a:t>	</a:t>
            </a:r>
            <a:r>
              <a:rPr lang="fr-FR" sz="2400" dirty="0" smtClean="0"/>
              <a:t>• Toute critique les concernant doit être assise sur un « double témoignage »</a:t>
            </a:r>
            <a:endParaRPr lang="fr-FR" sz="2400" dirty="0"/>
          </a:p>
        </p:txBody>
      </p:sp>
    </p:spTree>
    <p:extLst>
      <p:ext uri="{BB962C8B-B14F-4D97-AF65-F5344CB8AC3E}">
        <p14:creationId xmlns:p14="http://schemas.microsoft.com/office/powerpoint/2010/main" val="37323557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5227" y="189820"/>
            <a:ext cx="8698773" cy="850145"/>
          </a:xfrm>
        </p:spPr>
        <p:txBody>
          <a:bodyPr/>
          <a:lstStyle/>
          <a:p>
            <a:r>
              <a:rPr lang="fr-FR" dirty="0" smtClean="0"/>
              <a:t>Les anciens-enseignants</a:t>
            </a:r>
            <a:endParaRPr lang="fr-FR" dirty="0"/>
          </a:p>
        </p:txBody>
      </p:sp>
      <p:sp>
        <p:nvSpPr>
          <p:cNvPr id="3" name="Sous-titre 2"/>
          <p:cNvSpPr>
            <a:spLocks noGrp="1"/>
          </p:cNvSpPr>
          <p:nvPr>
            <p:ph type="subTitle" idx="1"/>
          </p:nvPr>
        </p:nvSpPr>
        <p:spPr>
          <a:xfrm>
            <a:off x="445227" y="1264235"/>
            <a:ext cx="8046104" cy="5325676"/>
          </a:xfrm>
        </p:spPr>
        <p:txBody>
          <a:bodyPr>
            <a:normAutofit fontScale="92500" lnSpcReduction="10000"/>
          </a:bodyPr>
          <a:lstStyle/>
          <a:p>
            <a:pPr algn="l">
              <a:buClr>
                <a:schemeClr val="tx1"/>
              </a:buClr>
            </a:pPr>
            <a:r>
              <a:rPr lang="fr-FR" dirty="0" smtClean="0"/>
              <a:t>• Parmi ces anciens « qui président dûment » il peut encore y avoir une sélection que précise la Parole en 1Tm 5.17.20</a:t>
            </a:r>
          </a:p>
          <a:p>
            <a:pPr marL="457200" indent="-457200" algn="l">
              <a:buClr>
                <a:schemeClr val="tx1"/>
              </a:buClr>
              <a:buFont typeface="+mj-lt"/>
              <a:buAutoNum type="arabicPeriod"/>
            </a:pPr>
            <a:r>
              <a:rPr lang="fr-FR" dirty="0" smtClean="0">
                <a:solidFill>
                  <a:srgbClr val="FFFF00"/>
                </a:solidFill>
              </a:rPr>
              <a:t>L’enseignement:</a:t>
            </a:r>
            <a:r>
              <a:rPr lang="fr-FR" dirty="0" smtClean="0"/>
              <a:t> Dispenser une nourriture spirituelle en « découpant droit la Parole de Dieu » n’est pas donné à tous. L’enseignement public est un don spirituel (</a:t>
            </a:r>
            <a:r>
              <a:rPr lang="fr-FR" dirty="0" err="1" smtClean="0"/>
              <a:t>Ep</a:t>
            </a:r>
            <a:r>
              <a:rPr lang="fr-FR" dirty="0" smtClean="0"/>
              <a:t> 4; </a:t>
            </a:r>
            <a:r>
              <a:rPr lang="fr-FR" dirty="0" err="1" smtClean="0"/>
              <a:t>Rm</a:t>
            </a:r>
            <a:r>
              <a:rPr lang="fr-FR" dirty="0" smtClean="0"/>
              <a:t> 12; 1 Co 12)</a:t>
            </a:r>
            <a:endParaRPr lang="fr-FR" dirty="0"/>
          </a:p>
          <a:p>
            <a:pPr marL="457200" indent="-457200" algn="l">
              <a:buClr>
                <a:schemeClr val="tx1"/>
              </a:buClr>
              <a:buFont typeface="+mj-lt"/>
              <a:buAutoNum type="arabicPeriod"/>
            </a:pPr>
            <a:r>
              <a:rPr lang="fr-FR" dirty="0" smtClean="0">
                <a:solidFill>
                  <a:srgbClr val="FFFF00"/>
                </a:solidFill>
              </a:rPr>
              <a:t>La réfutation</a:t>
            </a:r>
            <a:r>
              <a:rPr lang="fr-FR" dirty="0" smtClean="0"/>
              <a:t>: La contestation peut provenir de l’intérieur ou de l’extérieur . Il faut une qualification pour pouvoir « réfuter les contredisants » et établir la vérité par la Parole de Dieu (Tt 1.9)</a:t>
            </a:r>
            <a:endParaRPr lang="fr-FR" dirty="0"/>
          </a:p>
          <a:p>
            <a:pPr marL="457200" indent="-457200" algn="l">
              <a:buClr>
                <a:schemeClr val="tx1"/>
              </a:buClr>
              <a:buFont typeface="+mj-lt"/>
              <a:buAutoNum type="arabicPeriod"/>
            </a:pPr>
            <a:r>
              <a:rPr lang="fr-FR" dirty="0" smtClean="0">
                <a:solidFill>
                  <a:srgbClr val="FFFF00"/>
                </a:solidFill>
              </a:rPr>
              <a:t>Le soin du troupeau: </a:t>
            </a:r>
            <a:r>
              <a:rPr lang="fr-FR" dirty="0" smtClean="0"/>
              <a:t>Nous sommes tous appelés à prendre soin les uns des autres mais il est évident que le « travail pastoral » incombe aux personnes d’expérience et qualifiées</a:t>
            </a:r>
          </a:p>
          <a:p>
            <a:pPr marL="457200" indent="-457200" algn="l">
              <a:buClr>
                <a:schemeClr val="tx1"/>
              </a:buClr>
              <a:buFont typeface="+mj-lt"/>
              <a:buAutoNum type="arabicPeriod"/>
            </a:pPr>
            <a:r>
              <a:rPr lang="fr-FR" dirty="0" smtClean="0">
                <a:solidFill>
                  <a:srgbClr val="FFFF00"/>
                </a:solidFill>
              </a:rPr>
              <a:t>L’esprit décisionnel: </a:t>
            </a:r>
            <a:r>
              <a:rPr lang="fr-FR" dirty="0" smtClean="0"/>
              <a:t>Par moment, pour l’ordre ou le bien du troupeau, il faut avoir l’autorité de « fermer la bouche » à des contestataires. (Tt 1.10-11)</a:t>
            </a:r>
            <a:endParaRPr lang="fr-FR" dirty="0" smtClean="0">
              <a:solidFill>
                <a:srgbClr val="FFFF00"/>
              </a:solidFill>
            </a:endParaRPr>
          </a:p>
        </p:txBody>
      </p:sp>
    </p:spTree>
    <p:extLst>
      <p:ext uri="{BB962C8B-B14F-4D97-AF65-F5344CB8AC3E}">
        <p14:creationId xmlns:p14="http://schemas.microsoft.com/office/powerpoint/2010/main" val="134989959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0458" y="-606597"/>
            <a:ext cx="6777318" cy="1731982"/>
          </a:xfrm>
        </p:spPr>
        <p:txBody>
          <a:bodyPr/>
          <a:lstStyle/>
          <a:p>
            <a:r>
              <a:rPr lang="fr-FR" dirty="0" smtClean="0"/>
              <a:t>Restons réalistes</a:t>
            </a:r>
            <a:endParaRPr lang="fr-FR" dirty="0"/>
          </a:p>
        </p:txBody>
      </p:sp>
      <p:sp>
        <p:nvSpPr>
          <p:cNvPr id="3" name="Sous-titre 2"/>
          <p:cNvSpPr>
            <a:spLocks noGrp="1"/>
          </p:cNvSpPr>
          <p:nvPr>
            <p:ph type="subTitle" idx="1"/>
          </p:nvPr>
        </p:nvSpPr>
        <p:spPr>
          <a:xfrm>
            <a:off x="1049894" y="1267752"/>
            <a:ext cx="8094106" cy="4431424"/>
          </a:xfrm>
        </p:spPr>
        <p:txBody>
          <a:bodyPr>
            <a:normAutofit lnSpcReduction="10000"/>
          </a:bodyPr>
          <a:lstStyle/>
          <a:p>
            <a:pPr algn="l"/>
            <a:r>
              <a:rPr lang="fr-FR" dirty="0" smtClean="0"/>
              <a:t>Lors de la première désignation d’anciens, en Actes 14.23, l’apôtre Paul choisit:</a:t>
            </a:r>
          </a:p>
          <a:p>
            <a:pPr algn="l"/>
            <a:r>
              <a:rPr lang="fr-FR" dirty="0" smtClean="0"/>
              <a:t>• Dans chaque nouvelle assemblée (Y avait-il toujours les compétences nécessaires ?) des personnes sans aucune expérience ignorants de la doctrine biblique.*</a:t>
            </a:r>
          </a:p>
          <a:p>
            <a:pPr algn="l"/>
            <a:r>
              <a:rPr lang="fr-FR" dirty="0" smtClean="0"/>
              <a:t>	- Ils étaient nouvellement convertis</a:t>
            </a:r>
          </a:p>
          <a:p>
            <a:pPr algn="l"/>
            <a:r>
              <a:rPr lang="fr-FR" dirty="0"/>
              <a:t>	</a:t>
            </a:r>
            <a:r>
              <a:rPr lang="fr-FR" dirty="0" smtClean="0"/>
              <a:t>- Ils sortaient du paganisme</a:t>
            </a:r>
          </a:p>
          <a:p>
            <a:pPr algn="l"/>
            <a:r>
              <a:rPr lang="fr-FR" dirty="0"/>
              <a:t>	</a:t>
            </a:r>
            <a:r>
              <a:rPr lang="fr-FR" dirty="0" smtClean="0"/>
              <a:t>- Ils n’avaient pas même de bible !</a:t>
            </a:r>
          </a:p>
          <a:p>
            <a:pPr algn="l"/>
            <a:r>
              <a:rPr lang="fr-FR" dirty="0" smtClean="0">
                <a:solidFill>
                  <a:srgbClr val="FFFF00"/>
                </a:solidFill>
              </a:rPr>
              <a:t>Notons que la désignation d’anciens dans une assemblée nouvelle et dans une assemblée ancienne n’a pas – et ne doit pas avoir -  les mêmes exigences </a:t>
            </a:r>
            <a:r>
              <a:rPr lang="fr-FR" dirty="0" smtClean="0"/>
              <a:t>! </a:t>
            </a:r>
            <a:endParaRPr lang="fr-FR" dirty="0"/>
          </a:p>
        </p:txBody>
      </p:sp>
      <p:sp>
        <p:nvSpPr>
          <p:cNvPr id="4" name="Sous-titre 2"/>
          <p:cNvSpPr txBox="1">
            <a:spLocks/>
          </p:cNvSpPr>
          <p:nvPr/>
        </p:nvSpPr>
        <p:spPr>
          <a:xfrm>
            <a:off x="260822" y="5671121"/>
            <a:ext cx="8610634" cy="959631"/>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fr-FR" b="1" dirty="0" smtClean="0">
                <a:solidFill>
                  <a:srgbClr val="FF0000"/>
                </a:solidFill>
              </a:rPr>
              <a:t>Abandonnons un perfectionnisme douteux et un </a:t>
            </a:r>
            <a:r>
              <a:rPr lang="fr-FR" b="1" dirty="0" err="1" smtClean="0">
                <a:solidFill>
                  <a:srgbClr val="FF0000"/>
                </a:solidFill>
              </a:rPr>
              <a:t>intellec-tualisme</a:t>
            </a:r>
            <a:r>
              <a:rPr lang="fr-FR" b="1" dirty="0" smtClean="0">
                <a:solidFill>
                  <a:srgbClr val="FF0000"/>
                </a:solidFill>
              </a:rPr>
              <a:t> théorique pour entrer dans la réalité de la vie </a:t>
            </a:r>
            <a:endParaRPr lang="fr-FR" b="1" dirty="0">
              <a:solidFill>
                <a:srgbClr val="FF0000"/>
              </a:solidFill>
            </a:endParaRPr>
          </a:p>
        </p:txBody>
      </p:sp>
      <p:sp>
        <p:nvSpPr>
          <p:cNvPr id="5" name="Sous-titre 2"/>
          <p:cNvSpPr txBox="1">
            <a:spLocks/>
          </p:cNvSpPr>
          <p:nvPr/>
        </p:nvSpPr>
        <p:spPr>
          <a:xfrm>
            <a:off x="1049894" y="6006331"/>
            <a:ext cx="7821562" cy="75435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endParaRPr lang="fr-FR" dirty="0"/>
          </a:p>
        </p:txBody>
      </p:sp>
    </p:spTree>
    <p:extLst>
      <p:ext uri="{BB962C8B-B14F-4D97-AF65-F5344CB8AC3E}">
        <p14:creationId xmlns:p14="http://schemas.microsoft.com/office/powerpoint/2010/main" val="1420326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F00">
                <a:alpha val="79000"/>
              </a:srgbClr>
            </a:gs>
            <a:gs pos="92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9830" y="2668766"/>
            <a:ext cx="8998856" cy="1731982"/>
          </a:xfrm>
        </p:spPr>
        <p:txBody>
          <a:bodyPr/>
          <a:lstStyle/>
          <a:p>
            <a:r>
              <a:rPr lang="fr-FR" sz="6000" dirty="0" smtClean="0">
                <a:solidFill>
                  <a:srgbClr val="FFFF00"/>
                </a:solidFill>
              </a:rPr>
              <a:t>Le choix </a:t>
            </a:r>
            <a:br>
              <a:rPr lang="fr-FR" sz="6000" dirty="0" smtClean="0">
                <a:solidFill>
                  <a:srgbClr val="FFFF00"/>
                </a:solidFill>
              </a:rPr>
            </a:br>
            <a:r>
              <a:rPr lang="fr-FR" sz="6000" dirty="0" smtClean="0">
                <a:solidFill>
                  <a:srgbClr val="FFFF00"/>
                </a:solidFill>
              </a:rPr>
              <a:t>par vote secret</a:t>
            </a:r>
            <a:endParaRPr lang="fr-FR" sz="6000" dirty="0"/>
          </a:p>
        </p:txBody>
      </p:sp>
      <p:sp>
        <p:nvSpPr>
          <p:cNvPr id="4" name="ZoneTexte 3"/>
          <p:cNvSpPr txBox="1"/>
          <p:nvPr/>
        </p:nvSpPr>
        <p:spPr>
          <a:xfrm>
            <a:off x="-8669" y="6488668"/>
            <a:ext cx="415498" cy="369332"/>
          </a:xfrm>
          <a:prstGeom prst="rect">
            <a:avLst/>
          </a:prstGeom>
          <a:noFill/>
        </p:spPr>
        <p:txBody>
          <a:bodyPr wrap="none" rtlCol="0">
            <a:spAutoFit/>
          </a:bodyPr>
          <a:lstStyle/>
          <a:p>
            <a:r>
              <a:rPr lang="fr-FR" dirty="0" smtClean="0">
                <a:solidFill>
                  <a:srgbClr val="000090"/>
                </a:solidFill>
              </a:rPr>
              <a:t>14</a:t>
            </a:r>
            <a:endParaRPr lang="fr-FR" dirty="0">
              <a:solidFill>
                <a:srgbClr val="000090"/>
              </a:solidFill>
            </a:endParaRPr>
          </a:p>
        </p:txBody>
      </p:sp>
    </p:spTree>
    <p:extLst>
      <p:ext uri="{BB962C8B-B14F-4D97-AF65-F5344CB8AC3E}">
        <p14:creationId xmlns:p14="http://schemas.microsoft.com/office/powerpoint/2010/main" val="270662600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0458" y="-783584"/>
            <a:ext cx="6777318" cy="1731982"/>
          </a:xfrm>
        </p:spPr>
        <p:txBody>
          <a:bodyPr/>
          <a:lstStyle/>
          <a:p>
            <a:r>
              <a:rPr lang="fr-FR" dirty="0" smtClean="0"/>
              <a:t>Qui vote ?</a:t>
            </a:r>
            <a:endParaRPr lang="fr-FR" dirty="0"/>
          </a:p>
        </p:txBody>
      </p:sp>
      <p:sp>
        <p:nvSpPr>
          <p:cNvPr id="3" name="Sous-titre 2"/>
          <p:cNvSpPr>
            <a:spLocks noGrp="1"/>
          </p:cNvSpPr>
          <p:nvPr>
            <p:ph type="subTitle" idx="1"/>
          </p:nvPr>
        </p:nvSpPr>
        <p:spPr>
          <a:xfrm>
            <a:off x="1049894" y="1049129"/>
            <a:ext cx="7821562" cy="5186836"/>
          </a:xfrm>
        </p:spPr>
        <p:txBody>
          <a:bodyPr>
            <a:normAutofit lnSpcReduction="10000"/>
          </a:bodyPr>
          <a:lstStyle/>
          <a:p>
            <a:pPr algn="l"/>
            <a:r>
              <a:rPr lang="fr-FR" dirty="0" smtClean="0"/>
              <a:t>• L’assemblée n’est pas une démocratie</a:t>
            </a:r>
          </a:p>
          <a:p>
            <a:pPr algn="l"/>
            <a:r>
              <a:rPr lang="fr-FR" dirty="0" smtClean="0"/>
              <a:t>• L’assemblée a pourtant une responsabilité</a:t>
            </a:r>
          </a:p>
          <a:p>
            <a:pPr algn="l"/>
            <a:r>
              <a:rPr lang="fr-FR" dirty="0" smtClean="0"/>
              <a:t>• L’assemblée n’a pas d’autorité personnelle mais , avec tremblement, elle gère les intérêts du Seigneur</a:t>
            </a:r>
          </a:p>
          <a:p>
            <a:pPr algn="l"/>
            <a:r>
              <a:rPr lang="fr-FR" dirty="0" smtClean="0"/>
              <a:t>• L’assemblée a pour objectif de discerner et de mettre en pratique la volonté de Dieu</a:t>
            </a:r>
          </a:p>
          <a:p>
            <a:pPr algn="l"/>
            <a:r>
              <a:rPr lang="fr-FR" dirty="0"/>
              <a:t>	</a:t>
            </a:r>
            <a:r>
              <a:rPr lang="fr-FR" dirty="0" smtClean="0"/>
              <a:t>A partir de là plusieurs groupes peuvent « voter »</a:t>
            </a:r>
          </a:p>
          <a:p>
            <a:pPr marL="457200" indent="-457200" algn="l">
              <a:buAutoNum type="arabicParenR"/>
            </a:pPr>
            <a:r>
              <a:rPr lang="fr-FR" dirty="0" smtClean="0"/>
              <a:t>Les personnes les plus spirituelles ?</a:t>
            </a:r>
          </a:p>
          <a:p>
            <a:pPr marL="457200" indent="-457200" algn="l">
              <a:buAutoNum type="arabicParenR"/>
            </a:pPr>
            <a:r>
              <a:rPr lang="fr-FR" dirty="0" smtClean="0"/>
              <a:t>Tous les frères ?</a:t>
            </a:r>
          </a:p>
          <a:p>
            <a:pPr marL="457200" indent="-457200" algn="l">
              <a:buAutoNum type="arabicParenR"/>
            </a:pPr>
            <a:r>
              <a:rPr lang="fr-FR" dirty="0" smtClean="0"/>
              <a:t>Toute l’assemblée ?</a:t>
            </a:r>
          </a:p>
          <a:p>
            <a:pPr marL="457200" indent="-457200" algn="l">
              <a:buAutoNum type="arabicParenR"/>
            </a:pPr>
            <a:r>
              <a:rPr lang="fr-FR" dirty="0" smtClean="0"/>
              <a:t>Toutes les personnes baptisées et qui participent au mémorial du Seigneur ?</a:t>
            </a:r>
          </a:p>
          <a:p>
            <a:pPr marL="457200" indent="-457200" algn="l">
              <a:buAutoNum type="arabicParenR"/>
            </a:pPr>
            <a:r>
              <a:rPr lang="fr-FR" dirty="0" smtClean="0"/>
              <a:t>Toutes les personnes « engagées » ?</a:t>
            </a:r>
            <a:endParaRPr lang="fr-FR" dirty="0"/>
          </a:p>
        </p:txBody>
      </p:sp>
      <p:sp>
        <p:nvSpPr>
          <p:cNvPr id="5" name="Sous-titre 2"/>
          <p:cNvSpPr txBox="1">
            <a:spLocks/>
          </p:cNvSpPr>
          <p:nvPr/>
        </p:nvSpPr>
        <p:spPr>
          <a:xfrm>
            <a:off x="1049894" y="6006331"/>
            <a:ext cx="7821562" cy="75435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endParaRPr lang="fr-FR" dirty="0"/>
          </a:p>
        </p:txBody>
      </p:sp>
      <p:sp>
        <p:nvSpPr>
          <p:cNvPr id="6" name="Sous-titre 2"/>
          <p:cNvSpPr txBox="1">
            <a:spLocks/>
          </p:cNvSpPr>
          <p:nvPr/>
        </p:nvSpPr>
        <p:spPr>
          <a:xfrm>
            <a:off x="260822" y="6146589"/>
            <a:ext cx="8610634" cy="484163"/>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fr-FR" b="1" dirty="0" smtClean="0">
                <a:solidFill>
                  <a:srgbClr val="FF0000"/>
                </a:solidFill>
              </a:rPr>
              <a:t>C’est un choix important à faire</a:t>
            </a:r>
            <a:endParaRPr lang="fr-FR" b="1" dirty="0">
              <a:solidFill>
                <a:srgbClr val="FF0000"/>
              </a:solidFill>
            </a:endParaRPr>
          </a:p>
        </p:txBody>
      </p:sp>
    </p:spTree>
    <p:extLst>
      <p:ext uri="{BB962C8B-B14F-4D97-AF65-F5344CB8AC3E}">
        <p14:creationId xmlns:p14="http://schemas.microsoft.com/office/powerpoint/2010/main" val="1870016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4294" y="-783584"/>
            <a:ext cx="7611371" cy="1731982"/>
          </a:xfrm>
        </p:spPr>
        <p:txBody>
          <a:bodyPr/>
          <a:lstStyle/>
          <a:p>
            <a:r>
              <a:rPr lang="fr-FR" dirty="0" smtClean="0"/>
              <a:t>La méthode « suisse »</a:t>
            </a:r>
            <a:endParaRPr lang="fr-FR" dirty="0"/>
          </a:p>
        </p:txBody>
      </p:sp>
      <p:sp>
        <p:nvSpPr>
          <p:cNvPr id="3" name="Sous-titre 2"/>
          <p:cNvSpPr>
            <a:spLocks noGrp="1"/>
          </p:cNvSpPr>
          <p:nvPr>
            <p:ph type="subTitle" idx="1"/>
          </p:nvPr>
        </p:nvSpPr>
        <p:spPr>
          <a:xfrm>
            <a:off x="1049894" y="1049129"/>
            <a:ext cx="7559285" cy="5186836"/>
          </a:xfrm>
        </p:spPr>
        <p:txBody>
          <a:bodyPr>
            <a:normAutofit lnSpcReduction="10000"/>
          </a:bodyPr>
          <a:lstStyle/>
          <a:p>
            <a:pPr algn="l"/>
            <a:r>
              <a:rPr lang="fr-FR" dirty="0" smtClean="0"/>
              <a:t>Chacun reçoit un papier blanc et indique, par ordre de préférence, cinq frères qu’il considère comme ayant le profit d’un « ancien » selon les critères de la Parole de Dieu</a:t>
            </a:r>
          </a:p>
          <a:p>
            <a:pPr algn="l"/>
            <a:endParaRPr lang="fr-FR" dirty="0" smtClean="0"/>
          </a:p>
          <a:p>
            <a:pPr algn="l"/>
            <a:r>
              <a:rPr lang="fr-FR" dirty="0" smtClean="0"/>
              <a:t>Dépouillement et résultats sur le champ.</a:t>
            </a:r>
          </a:p>
          <a:p>
            <a:pPr algn="l"/>
            <a:endParaRPr lang="fr-FR" dirty="0"/>
          </a:p>
          <a:p>
            <a:pPr algn="l"/>
            <a:r>
              <a:rPr lang="fr-FR" dirty="0" smtClean="0"/>
              <a:t>L’intérêt est d’avoir une idée de l’aspiration  générale de l’assemblée locale ( ou du moins de « ceux qui votent »)</a:t>
            </a:r>
          </a:p>
          <a:p>
            <a:pPr algn="l"/>
            <a:endParaRPr lang="fr-FR" dirty="0"/>
          </a:p>
          <a:p>
            <a:pPr algn="l"/>
            <a:r>
              <a:rPr lang="fr-FR" dirty="0" smtClean="0"/>
              <a:t>Cette approche donne des indications intéressantes mais n’est pas suffisante à elle seule.</a:t>
            </a:r>
            <a:endParaRPr lang="fr-FR" dirty="0"/>
          </a:p>
        </p:txBody>
      </p:sp>
      <p:sp>
        <p:nvSpPr>
          <p:cNvPr id="5" name="Sous-titre 2"/>
          <p:cNvSpPr txBox="1">
            <a:spLocks/>
          </p:cNvSpPr>
          <p:nvPr/>
        </p:nvSpPr>
        <p:spPr>
          <a:xfrm>
            <a:off x="1049894" y="6006331"/>
            <a:ext cx="7821562" cy="75435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endParaRPr lang="fr-FR" dirty="0"/>
          </a:p>
        </p:txBody>
      </p:sp>
    </p:spTree>
    <p:extLst>
      <p:ext uri="{BB962C8B-B14F-4D97-AF65-F5344CB8AC3E}">
        <p14:creationId xmlns:p14="http://schemas.microsoft.com/office/powerpoint/2010/main" val="399820479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4294" y="-783584"/>
            <a:ext cx="7611371" cy="1731982"/>
          </a:xfrm>
        </p:spPr>
        <p:txBody>
          <a:bodyPr/>
          <a:lstStyle/>
          <a:p>
            <a:r>
              <a:rPr lang="fr-FR" dirty="0" smtClean="0"/>
              <a:t>La méthode « </a:t>
            </a:r>
            <a:r>
              <a:rPr lang="fr-FR" dirty="0" err="1" smtClean="0"/>
              <a:t>gédéon</a:t>
            </a:r>
            <a:r>
              <a:rPr lang="fr-FR" dirty="0" smtClean="0"/>
              <a:t> »</a:t>
            </a:r>
            <a:endParaRPr lang="fr-FR" dirty="0"/>
          </a:p>
        </p:txBody>
      </p:sp>
      <p:sp>
        <p:nvSpPr>
          <p:cNvPr id="3" name="Sous-titre 2"/>
          <p:cNvSpPr>
            <a:spLocks noGrp="1"/>
          </p:cNvSpPr>
          <p:nvPr>
            <p:ph type="subTitle" idx="1"/>
          </p:nvPr>
        </p:nvSpPr>
        <p:spPr>
          <a:xfrm>
            <a:off x="739153" y="1049129"/>
            <a:ext cx="8286431" cy="5808871"/>
          </a:xfrm>
        </p:spPr>
        <p:txBody>
          <a:bodyPr>
            <a:normAutofit fontScale="92500" lnSpcReduction="10000"/>
          </a:bodyPr>
          <a:lstStyle/>
          <a:p>
            <a:pPr algn="l"/>
            <a:r>
              <a:rPr lang="fr-FR" dirty="0" smtClean="0"/>
              <a:t>• Les personnes « qui ont à cœur le bien de l’assemblée » se réunissent et se placent sous le regard de Dieu dans la prière</a:t>
            </a:r>
          </a:p>
          <a:p>
            <a:pPr algn="l"/>
            <a:r>
              <a:rPr lang="fr-FR" dirty="0" smtClean="0"/>
              <a:t>• Tout le monde prie et ferme les yeux</a:t>
            </a:r>
          </a:p>
          <a:p>
            <a:pPr algn="l"/>
            <a:r>
              <a:rPr lang="fr-FR" dirty="0" smtClean="0"/>
              <a:t>• Une liste de frères « aspirant à la surveillance » est donnée à 2 personnes étrangères à l’assemblée locale.</a:t>
            </a:r>
          </a:p>
          <a:p>
            <a:pPr algn="l"/>
            <a:r>
              <a:rPr lang="fr-FR" dirty="0" smtClean="0"/>
              <a:t>• Chacun étant en prière les 2 témoins proposent un nom sur la liste des postulants et demandent de lever la main si on est d’accord pour le considérer comme ancien. Les 2 témoins continuent à égrener les noms des postulants jusqu’à épuisement</a:t>
            </a:r>
          </a:p>
          <a:p>
            <a:pPr algn="l"/>
            <a:r>
              <a:rPr lang="fr-FR" dirty="0" smtClean="0"/>
              <a:t>• Le score de chacun est alors dévoilé en public et, dans le principe, les 3 premiers accèdent au contrôle final,</a:t>
            </a:r>
          </a:p>
          <a:p>
            <a:pPr algn="l"/>
            <a:r>
              <a:rPr lang="fr-FR" dirty="0" smtClean="0"/>
              <a:t>• Contrôle final: Chaque élu est confronté à la liste des exigences divines et des critères locaux</a:t>
            </a:r>
          </a:p>
          <a:p>
            <a:pPr algn="l"/>
            <a:r>
              <a:rPr lang="fr-FR" dirty="0" smtClean="0"/>
              <a:t>• Si le test est positif la personne peut être considérée comme un ancien, responsable devant Dieu (</a:t>
            </a:r>
            <a:r>
              <a:rPr lang="fr-FR" dirty="0" err="1" smtClean="0"/>
              <a:t>Hb</a:t>
            </a:r>
            <a:r>
              <a:rPr lang="fr-FR" dirty="0" smtClean="0"/>
              <a:t> 13)</a:t>
            </a:r>
          </a:p>
          <a:p>
            <a:pPr algn="l"/>
            <a:r>
              <a:rPr lang="fr-FR" dirty="0" smtClean="0"/>
              <a:t>• L’assemblée prie en lui imposant les mains pour exprimer sa communion</a:t>
            </a:r>
            <a:endParaRPr lang="fr-FR" dirty="0"/>
          </a:p>
        </p:txBody>
      </p:sp>
      <p:sp>
        <p:nvSpPr>
          <p:cNvPr id="5" name="Sous-titre 2"/>
          <p:cNvSpPr txBox="1">
            <a:spLocks/>
          </p:cNvSpPr>
          <p:nvPr/>
        </p:nvSpPr>
        <p:spPr>
          <a:xfrm>
            <a:off x="1049894" y="6006331"/>
            <a:ext cx="7821562" cy="75435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endParaRPr lang="fr-FR" dirty="0"/>
          </a:p>
        </p:txBody>
      </p:sp>
    </p:spTree>
    <p:extLst>
      <p:ext uri="{BB962C8B-B14F-4D97-AF65-F5344CB8AC3E}">
        <p14:creationId xmlns:p14="http://schemas.microsoft.com/office/powerpoint/2010/main" val="2099763794"/>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45758" y="267889"/>
            <a:ext cx="7611371" cy="1731982"/>
          </a:xfrm>
        </p:spPr>
        <p:txBody>
          <a:bodyPr/>
          <a:lstStyle/>
          <a:p>
            <a:r>
              <a:rPr lang="fr-FR" dirty="0" smtClean="0"/>
              <a:t>Essai de structure organisationnelle</a:t>
            </a:r>
            <a:endParaRPr lang="fr-FR" dirty="0"/>
          </a:p>
        </p:txBody>
      </p:sp>
      <p:sp>
        <p:nvSpPr>
          <p:cNvPr id="5" name="Sous-titre 2"/>
          <p:cNvSpPr txBox="1">
            <a:spLocks/>
          </p:cNvSpPr>
          <p:nvPr/>
        </p:nvSpPr>
        <p:spPr>
          <a:xfrm>
            <a:off x="1049894" y="6006331"/>
            <a:ext cx="7821562" cy="754356"/>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endParaRPr lang="fr-FR" dirty="0"/>
          </a:p>
        </p:txBody>
      </p:sp>
      <p:sp>
        <p:nvSpPr>
          <p:cNvPr id="6" name="Rectangle à coins arrondis 5"/>
          <p:cNvSpPr/>
          <p:nvPr/>
        </p:nvSpPr>
        <p:spPr>
          <a:xfrm>
            <a:off x="447636" y="5995920"/>
            <a:ext cx="8109493" cy="52053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rgbClr val="FF0000"/>
                </a:solidFill>
              </a:rPr>
              <a:t>L’assemblée au sens très large = toutes les personnes présentes (</a:t>
            </a:r>
            <a:r>
              <a:rPr lang="fr-FR" b="1" dirty="0" err="1" smtClean="0">
                <a:solidFill>
                  <a:srgbClr val="FF0000"/>
                </a:solidFill>
              </a:rPr>
              <a:t>Ac</a:t>
            </a:r>
            <a:r>
              <a:rPr lang="fr-FR" b="1" dirty="0" smtClean="0">
                <a:solidFill>
                  <a:srgbClr val="FF0000"/>
                </a:solidFill>
              </a:rPr>
              <a:t> 19.41)</a:t>
            </a:r>
            <a:endParaRPr lang="fr-FR" b="1" dirty="0">
              <a:solidFill>
                <a:srgbClr val="FF0000"/>
              </a:solidFill>
            </a:endParaRPr>
          </a:p>
        </p:txBody>
      </p:sp>
      <p:sp>
        <p:nvSpPr>
          <p:cNvPr id="7" name="Rectangle à coins arrondis 6"/>
          <p:cNvSpPr/>
          <p:nvPr/>
        </p:nvSpPr>
        <p:spPr>
          <a:xfrm>
            <a:off x="926502" y="5418974"/>
            <a:ext cx="7047659" cy="52053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rgbClr val="FF0000"/>
                </a:solidFill>
              </a:rPr>
              <a:t>L’assemblée au sens biblique = toutes les personnes converties</a:t>
            </a:r>
            <a:endParaRPr lang="fr-FR" b="1" dirty="0">
              <a:solidFill>
                <a:srgbClr val="FF0000"/>
              </a:solidFill>
            </a:endParaRPr>
          </a:p>
        </p:txBody>
      </p:sp>
      <p:sp>
        <p:nvSpPr>
          <p:cNvPr id="8" name="Rectangle à coins arrondis 7"/>
          <p:cNvSpPr/>
          <p:nvPr/>
        </p:nvSpPr>
        <p:spPr>
          <a:xfrm>
            <a:off x="1405368" y="4842028"/>
            <a:ext cx="6069107" cy="52053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rgbClr val="FF0000"/>
                </a:solidFill>
              </a:rPr>
              <a:t>L’assemblée au sens pratique: toutes les personnes </a:t>
            </a:r>
          </a:p>
          <a:p>
            <a:pPr algn="ctr"/>
            <a:r>
              <a:rPr lang="fr-FR" b="1" dirty="0" smtClean="0">
                <a:solidFill>
                  <a:srgbClr val="FF0000"/>
                </a:solidFill>
              </a:rPr>
              <a:t>qui participent au repas du Seigneur</a:t>
            </a:r>
            <a:endParaRPr lang="fr-FR" b="1" dirty="0">
              <a:solidFill>
                <a:srgbClr val="FF0000"/>
              </a:solidFill>
            </a:endParaRPr>
          </a:p>
        </p:txBody>
      </p:sp>
      <p:sp>
        <p:nvSpPr>
          <p:cNvPr id="9" name="Rectangle à coins arrondis 8"/>
          <p:cNvSpPr/>
          <p:nvPr/>
        </p:nvSpPr>
        <p:spPr>
          <a:xfrm>
            <a:off x="1821774" y="4269442"/>
            <a:ext cx="5252246" cy="52053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rgbClr val="FF0000"/>
                </a:solidFill>
              </a:rPr>
              <a:t>L’ensemble des frères</a:t>
            </a:r>
            <a:endParaRPr lang="fr-FR" b="1" dirty="0">
              <a:solidFill>
                <a:srgbClr val="FF0000"/>
              </a:solidFill>
            </a:endParaRPr>
          </a:p>
        </p:txBody>
      </p:sp>
      <p:sp>
        <p:nvSpPr>
          <p:cNvPr id="10" name="Rectangle à coins arrondis 9"/>
          <p:cNvSpPr/>
          <p:nvPr/>
        </p:nvSpPr>
        <p:spPr>
          <a:xfrm>
            <a:off x="2331870" y="3696856"/>
            <a:ext cx="2040384" cy="52053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rgbClr val="FF0000"/>
                </a:solidFill>
              </a:rPr>
              <a:t>Les anciens = hommes </a:t>
            </a:r>
            <a:r>
              <a:rPr lang="fr-FR" b="1" dirty="0" err="1" smtClean="0">
                <a:solidFill>
                  <a:srgbClr val="FF0000"/>
                </a:solidFill>
              </a:rPr>
              <a:t>agés</a:t>
            </a:r>
            <a:endParaRPr lang="fr-FR" b="1" dirty="0">
              <a:solidFill>
                <a:srgbClr val="FF0000"/>
              </a:solidFill>
            </a:endParaRPr>
          </a:p>
        </p:txBody>
      </p:sp>
      <p:sp>
        <p:nvSpPr>
          <p:cNvPr id="11" name="Rectangle à coins arrondis 10"/>
          <p:cNvSpPr/>
          <p:nvPr/>
        </p:nvSpPr>
        <p:spPr>
          <a:xfrm>
            <a:off x="4372254" y="3696856"/>
            <a:ext cx="2040387" cy="52053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rgbClr val="FF0000"/>
                </a:solidFill>
              </a:rPr>
              <a:t>Les serviteurs</a:t>
            </a:r>
            <a:endParaRPr lang="fr-FR" b="1" dirty="0">
              <a:solidFill>
                <a:srgbClr val="FF0000"/>
              </a:solidFill>
            </a:endParaRPr>
          </a:p>
        </p:txBody>
      </p:sp>
      <p:sp>
        <p:nvSpPr>
          <p:cNvPr id="12" name="Rectangle à coins arrondis 11"/>
          <p:cNvSpPr/>
          <p:nvPr/>
        </p:nvSpPr>
        <p:spPr>
          <a:xfrm>
            <a:off x="2966887" y="3124270"/>
            <a:ext cx="2800325" cy="52053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rgbClr val="FF0000"/>
                </a:solidFill>
              </a:rPr>
              <a:t>Les anciens qui président</a:t>
            </a:r>
            <a:endParaRPr lang="fr-FR" b="1" dirty="0">
              <a:solidFill>
                <a:srgbClr val="FF0000"/>
              </a:solidFill>
            </a:endParaRPr>
          </a:p>
        </p:txBody>
      </p:sp>
      <p:sp>
        <p:nvSpPr>
          <p:cNvPr id="13" name="Rectangle à coins arrondis 12"/>
          <p:cNvSpPr/>
          <p:nvPr/>
        </p:nvSpPr>
        <p:spPr>
          <a:xfrm>
            <a:off x="3529039" y="2541273"/>
            <a:ext cx="1540698" cy="52053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400" b="1" dirty="0" smtClean="0">
                <a:solidFill>
                  <a:srgbClr val="FF0000"/>
                </a:solidFill>
              </a:rPr>
              <a:t>Les anciens qui enseignent</a:t>
            </a:r>
            <a:endParaRPr lang="fr-FR" sz="1400" b="1" dirty="0">
              <a:solidFill>
                <a:srgbClr val="FF0000"/>
              </a:solidFill>
            </a:endParaRPr>
          </a:p>
        </p:txBody>
      </p:sp>
      <p:sp>
        <p:nvSpPr>
          <p:cNvPr id="14" name="ZoneTexte 13"/>
          <p:cNvSpPr txBox="1"/>
          <p:nvPr/>
        </p:nvSpPr>
        <p:spPr>
          <a:xfrm>
            <a:off x="7776365" y="2551684"/>
            <a:ext cx="1164689" cy="369332"/>
          </a:xfrm>
          <a:prstGeom prst="rect">
            <a:avLst/>
          </a:prstGeom>
          <a:noFill/>
        </p:spPr>
        <p:txBody>
          <a:bodyPr wrap="none" rtlCol="0">
            <a:spAutoFit/>
          </a:bodyPr>
          <a:lstStyle/>
          <a:p>
            <a:r>
              <a:rPr lang="fr-FR" dirty="0" smtClean="0"/>
              <a:t>1 Tm 5.17</a:t>
            </a:r>
            <a:endParaRPr lang="fr-FR" dirty="0"/>
          </a:p>
        </p:txBody>
      </p:sp>
      <p:sp>
        <p:nvSpPr>
          <p:cNvPr id="15" name="ZoneTexte 14"/>
          <p:cNvSpPr txBox="1"/>
          <p:nvPr/>
        </p:nvSpPr>
        <p:spPr>
          <a:xfrm>
            <a:off x="7785529" y="3124270"/>
            <a:ext cx="1164689" cy="369332"/>
          </a:xfrm>
          <a:prstGeom prst="rect">
            <a:avLst/>
          </a:prstGeom>
          <a:noFill/>
        </p:spPr>
        <p:txBody>
          <a:bodyPr wrap="none" rtlCol="0">
            <a:spAutoFit/>
          </a:bodyPr>
          <a:lstStyle/>
          <a:p>
            <a:r>
              <a:rPr lang="fr-FR" dirty="0" smtClean="0"/>
              <a:t>1 Tm 5.17</a:t>
            </a:r>
            <a:endParaRPr lang="fr-FR" dirty="0"/>
          </a:p>
        </p:txBody>
      </p:sp>
      <p:sp>
        <p:nvSpPr>
          <p:cNvPr id="16" name="ZoneTexte 15"/>
          <p:cNvSpPr txBox="1"/>
          <p:nvPr/>
        </p:nvSpPr>
        <p:spPr>
          <a:xfrm>
            <a:off x="6595026" y="3696856"/>
            <a:ext cx="2419502" cy="369332"/>
          </a:xfrm>
          <a:prstGeom prst="rect">
            <a:avLst/>
          </a:prstGeom>
          <a:noFill/>
        </p:spPr>
        <p:txBody>
          <a:bodyPr wrap="none" rtlCol="0">
            <a:spAutoFit/>
          </a:bodyPr>
          <a:lstStyle/>
          <a:p>
            <a:r>
              <a:rPr lang="fr-FR" dirty="0" smtClean="0"/>
              <a:t>Ph 1.1; 1Tm 3.2,8; 4.14</a:t>
            </a:r>
            <a:endParaRPr lang="fr-FR" dirty="0"/>
          </a:p>
        </p:txBody>
      </p:sp>
      <p:sp>
        <p:nvSpPr>
          <p:cNvPr id="17" name="ZoneTexte 16"/>
          <p:cNvSpPr txBox="1"/>
          <p:nvPr/>
        </p:nvSpPr>
        <p:spPr>
          <a:xfrm>
            <a:off x="7952505" y="4277177"/>
            <a:ext cx="1043750" cy="369332"/>
          </a:xfrm>
          <a:prstGeom prst="rect">
            <a:avLst/>
          </a:prstGeom>
          <a:noFill/>
        </p:spPr>
        <p:txBody>
          <a:bodyPr wrap="none" rtlCol="0">
            <a:spAutoFit/>
          </a:bodyPr>
          <a:lstStyle/>
          <a:p>
            <a:r>
              <a:rPr lang="fr-FR" dirty="0" err="1" smtClean="0"/>
              <a:t>Ac</a:t>
            </a:r>
            <a:r>
              <a:rPr lang="fr-FR" dirty="0" smtClean="0"/>
              <a:t> 15.23</a:t>
            </a:r>
            <a:endParaRPr lang="fr-FR" dirty="0"/>
          </a:p>
        </p:txBody>
      </p:sp>
      <p:sp>
        <p:nvSpPr>
          <p:cNvPr id="18" name="ZoneTexte 17"/>
          <p:cNvSpPr txBox="1"/>
          <p:nvPr/>
        </p:nvSpPr>
        <p:spPr>
          <a:xfrm>
            <a:off x="8114754" y="4858586"/>
            <a:ext cx="923262" cy="369332"/>
          </a:xfrm>
          <a:prstGeom prst="rect">
            <a:avLst/>
          </a:prstGeom>
          <a:noFill/>
        </p:spPr>
        <p:txBody>
          <a:bodyPr wrap="none" rtlCol="0">
            <a:spAutoFit/>
          </a:bodyPr>
          <a:lstStyle/>
          <a:p>
            <a:r>
              <a:rPr lang="fr-FR" dirty="0" smtClean="0"/>
              <a:t>1 Co 11</a:t>
            </a:r>
            <a:endParaRPr lang="fr-FR" dirty="0"/>
          </a:p>
        </p:txBody>
      </p:sp>
      <p:sp>
        <p:nvSpPr>
          <p:cNvPr id="19" name="ZoneTexte 18"/>
          <p:cNvSpPr txBox="1"/>
          <p:nvPr/>
        </p:nvSpPr>
        <p:spPr>
          <a:xfrm>
            <a:off x="8041239" y="5453681"/>
            <a:ext cx="993707" cy="369332"/>
          </a:xfrm>
          <a:prstGeom prst="rect">
            <a:avLst/>
          </a:prstGeom>
          <a:noFill/>
        </p:spPr>
        <p:txBody>
          <a:bodyPr wrap="none" rtlCol="0">
            <a:spAutoFit/>
          </a:bodyPr>
          <a:lstStyle/>
          <a:p>
            <a:r>
              <a:rPr lang="fr-FR" dirty="0" smtClean="0"/>
              <a:t>1 Co 1.2</a:t>
            </a:r>
            <a:endParaRPr lang="fr-FR" dirty="0"/>
          </a:p>
        </p:txBody>
      </p:sp>
    </p:spTree>
    <p:extLst>
      <p:ext uri="{BB962C8B-B14F-4D97-AF65-F5344CB8AC3E}">
        <p14:creationId xmlns:p14="http://schemas.microsoft.com/office/powerpoint/2010/main" val="332736180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Livre relié">
  <a:themeElements>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2.xml><?xml version="1.0" encoding="utf-8"?>
<a:themeOverride xmlns:a="http://schemas.openxmlformats.org/drawingml/2006/main">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3.xml><?xml version="1.0" encoding="utf-8"?>
<a:themeOverride xmlns:a="http://schemas.openxmlformats.org/drawingml/2006/main">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4.xml><?xml version="1.0" encoding="utf-8"?>
<a:themeOverride xmlns:a="http://schemas.openxmlformats.org/drawingml/2006/main">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5.xml><?xml version="1.0" encoding="utf-8"?>
<a:themeOverride xmlns:a="http://schemas.openxmlformats.org/drawingml/2006/main">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6.xml><?xml version="1.0" encoding="utf-8"?>
<a:themeOverride xmlns:a="http://schemas.openxmlformats.org/drawingml/2006/main">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7.xml><?xml version="1.0" encoding="utf-8"?>
<a:themeOverride xmlns:a="http://schemas.openxmlformats.org/drawingml/2006/main">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8.xml><?xml version="1.0" encoding="utf-8"?>
<a:themeOverride xmlns:a="http://schemas.openxmlformats.org/drawingml/2006/main">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9.xml><?xml version="1.0" encoding="utf-8"?>
<a:themeOverride xmlns:a="http://schemas.openxmlformats.org/drawingml/2006/main">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22748</TotalTime>
  <Words>14509</Words>
  <Application>Microsoft Macintosh PowerPoint</Application>
  <PresentationFormat>Présentation à l'écran (4:3)</PresentationFormat>
  <Paragraphs>1338</Paragraphs>
  <Slides>135</Slides>
  <Notes>101</Notes>
  <HiddenSlides>0</HiddenSlides>
  <MMClips>0</MMClips>
  <ScaleCrop>false</ScaleCrop>
  <HeadingPairs>
    <vt:vector size="4" baseType="variant">
      <vt:variant>
        <vt:lpstr>Thème</vt:lpstr>
      </vt:variant>
      <vt:variant>
        <vt:i4>1</vt:i4>
      </vt:variant>
      <vt:variant>
        <vt:lpstr>Titres des diapositives</vt:lpstr>
      </vt:variant>
      <vt:variant>
        <vt:i4>135</vt:i4>
      </vt:variant>
    </vt:vector>
  </HeadingPairs>
  <TitlesOfParts>
    <vt:vector size="136" baseType="lpstr">
      <vt:lpstr>Livre relié</vt:lpstr>
      <vt:lpstr>Le couple de l’auteur</vt:lpstr>
      <vt:lpstr>Le service</vt:lpstr>
      <vt:lpstr>La famille</vt:lpstr>
      <vt:lpstr>L’Assemblée</vt:lpstr>
      <vt:lpstr>Les  Anciens</vt:lpstr>
      <vt:lpstr>Plan</vt:lpstr>
      <vt:lpstr>A l’assemblée de  Saint Julien</vt:lpstr>
      <vt:lpstr>Attention</vt:lpstr>
      <vt:lpstr>A retenir</vt:lpstr>
      <vt:lpstr>Le sens des mots</vt:lpstr>
      <vt:lpstr>Ancien = surveillant ?</vt:lpstr>
      <vt:lpstr>Don ou charge ?</vt:lpstr>
      <vt:lpstr>1 Omniprésence des anciens</vt:lpstr>
      <vt:lpstr>Omniprésence des anciens</vt:lpstr>
      <vt:lpstr>1) Dans tous les  peuples de la terre</vt:lpstr>
      <vt:lpstr>Toujours et partout</vt:lpstr>
      <vt:lpstr>2) Dans le Judaïsme</vt:lpstr>
      <vt:lpstr>Dès les temps anciens</vt:lpstr>
      <vt:lpstr>Du temps du Seigneur</vt:lpstr>
      <vt:lpstr>3) Dans le christianisme</vt:lpstr>
      <vt:lpstr>Les anciens de Jérusalem</vt:lpstr>
      <vt:lpstr>Mention des anciens</vt:lpstr>
      <vt:lpstr>4) Au ciel ?</vt:lpstr>
      <vt:lpstr>Des anciens au ciel ?</vt:lpstr>
      <vt:lpstr>Autour de l’Ancien des jours… aux cheveux blancs</vt:lpstr>
      <vt:lpstr>5) Synthèse</vt:lpstr>
      <vt:lpstr>Des anciens partout!</vt:lpstr>
      <vt:lpstr>Uniquement et toujours  des hommes</vt:lpstr>
      <vt:lpstr>Conclusion</vt:lpstr>
      <vt:lpstr>2  La liste  impossible</vt:lpstr>
      <vt:lpstr>La liste impossible</vt:lpstr>
      <vt:lpstr>Trop c’est trop !</vt:lpstr>
      <vt:lpstr>Encore des conditions ?</vt:lpstr>
      <vt:lpstr>La barre est trop haute !</vt:lpstr>
      <vt:lpstr>Des serviteurs « haut de gamme » !</vt:lpstr>
      <vt:lpstr>  3 Les caractères chrétiens  des anciens</vt:lpstr>
      <vt:lpstr>Les caractères chrétiens des anciens </vt:lpstr>
      <vt:lpstr>Les anciens d’Ephèse</vt:lpstr>
      <vt:lpstr>Le contexte historique des lettres à Tim. et à Tite</vt:lpstr>
      <vt:lpstr>Les anciens de l’assemblée d’Ephèse </vt:lpstr>
      <vt:lpstr>Les anciens d’Ephèse  sur 40 années …</vt:lpstr>
      <vt:lpstr>Que s’est-il donc passé ?</vt:lpstr>
      <vt:lpstr>Les conclusions qui s’imposent</vt:lpstr>
      <vt:lpstr>Les valeurs communes à tous les chrétiens</vt:lpstr>
      <vt:lpstr>Irrépréhensible*  Il faut que le surveillant soit irréprochable (x2) comme administrateur de Dieu (Tt)</vt:lpstr>
      <vt:lpstr>Mari d’une seule femme Mari d’une seule femme (Tt)</vt:lpstr>
      <vt:lpstr>Sobre, sage*, honorable Sage, juste, pieux; Aimant le bien (Tt)</vt:lpstr>
      <vt:lpstr>Sobre, sage, honorable des qualités à rechercher</vt:lpstr>
      <vt:lpstr>Hospitalier  Hospitalier (Tt)</vt:lpstr>
      <vt:lpstr>Non adonné au vin Ni adonné au vin (Tt)</vt:lpstr>
      <vt:lpstr>N’aimant pas l’argent Non avide d’un gain honteux (Tt)</vt:lpstr>
      <vt:lpstr>Doux, non querelleur Non adonné à son sens, non colère, non batteur (Tt)</vt:lpstr>
      <vt:lpstr>Conduisant bien sa  propre maison, tenant ses enfants soumis en toute gravité Ayant des enfants fidèles qui ne soient pas accusés de dissipation ou insubordonnés (Tt)</vt:lpstr>
      <vt:lpstr>Ayant un bon témoignage</vt:lpstr>
      <vt:lpstr>Des caractères chrétiens non demandés aux anciens ?</vt:lpstr>
      <vt:lpstr>La liste est-elle exhaustive? </vt:lpstr>
      <vt:lpstr>La liste incomplète ...</vt:lpstr>
      <vt:lpstr>Ce n’est pas tout !</vt:lpstr>
      <vt:lpstr>Conclusion</vt:lpstr>
      <vt:lpstr>  4 Les caractères particuliers  des anciens</vt:lpstr>
      <vt:lpstr>Les points  éliminatoires</vt:lpstr>
      <vt:lpstr>Etre jeune !</vt:lpstr>
      <vt:lpstr>Etre jeune converti</vt:lpstr>
      <vt:lpstr>Etre mari de 2 femmes Mari d’une seule femme (Tt)</vt:lpstr>
      <vt:lpstr>Aimer l’argent </vt:lpstr>
      <vt:lpstr>Aimer le prestige ou le pouvoir </vt:lpstr>
      <vt:lpstr>Les conditions  indispensables</vt:lpstr>
      <vt:lpstr>Exemplaire en tout</vt:lpstr>
      <vt:lpstr>Exemplaire dans la vie familiale</vt:lpstr>
      <vt:lpstr>Administrateur de Dieu</vt:lpstr>
      <vt:lpstr>Propre à enseigner  Tenant ferme la fidèle parole selon la doctrine, afin qu’il soit capable tant d’exhorter par un sain enseignement que de réfuter les contredisants (Tt)</vt:lpstr>
      <vt:lpstr>Engagé dans la vie de l’assemblée et particuliè-rement dans la prière Peut-on imaginer un responsable qui serait assez irresponsable pour ne pas se tenir aux premières lignes dans le combat spirituel et qui serait absent des réunions de l’assemblée et particulièrement de la réunion de prières ?</vt:lpstr>
      <vt:lpstr>Des « dirigeants »</vt:lpstr>
      <vt:lpstr>Pas parfaits pour autant !</vt:lpstr>
      <vt:lpstr>Seigneur, toi qui pour nous</vt:lpstr>
      <vt:lpstr>5 La nomination impossible!</vt:lpstr>
      <vt:lpstr>Le difficile statut des anciens</vt:lpstr>
      <vt:lpstr>Des anciens  inconnus ?</vt:lpstr>
      <vt:lpstr>Le mystère des  anciens inconnus</vt:lpstr>
      <vt:lpstr>Les anciens « reconnus »</vt:lpstr>
      <vt:lpstr> Les anciens « méconnus »</vt:lpstr>
      <vt:lpstr>Des anciens  connus ?</vt:lpstr>
      <vt:lpstr>Les anciens « connus »</vt:lpstr>
      <vt:lpstr>Les anciens « connus » (suite)</vt:lpstr>
      <vt:lpstr>6 Quand  l’impossible  devient possible</vt:lpstr>
      <vt:lpstr>Le choix  par élimination</vt:lpstr>
      <vt:lpstr>Et si nous construisions  sur des bases sûres?</vt:lpstr>
      <vt:lpstr>Une piste: La sélection  par élimination</vt:lpstr>
      <vt:lpstr>Principe 1:  Les moins de 45* ans ne sont pas éligibles</vt:lpstr>
      <vt:lpstr>Principe 2 : Vouloir se « charger de la charge »</vt:lpstr>
      <vt:lpstr>Principe 3 :  Etre exemplaire</vt:lpstr>
      <vt:lpstr>Les anciens-surveillants </vt:lpstr>
      <vt:lpstr>Les anciens-enseignants</vt:lpstr>
      <vt:lpstr>Restons réalistes</vt:lpstr>
      <vt:lpstr>Le choix  par vote secret</vt:lpstr>
      <vt:lpstr>Qui vote ?</vt:lpstr>
      <vt:lpstr>La méthode « suisse »</vt:lpstr>
      <vt:lpstr>La méthode « gédéon »</vt:lpstr>
      <vt:lpstr>Essai de structure organisationnelle</vt:lpstr>
      <vt:lpstr>La conséquence  des choix</vt:lpstr>
      <vt:lpstr>Positive</vt:lpstr>
      <vt:lpstr>Négative</vt:lpstr>
      <vt:lpstr>7 Conclusion</vt:lpstr>
      <vt:lpstr>Les conseils de Pierre (texte)</vt:lpstr>
      <vt:lpstr>Les conseils de Pierre (Substance)</vt:lpstr>
      <vt:lpstr>La charge redoutable)</vt:lpstr>
      <vt:lpstr>Présentation PowerPoint</vt:lpstr>
      <vt:lpstr>La foire aux questions</vt:lpstr>
      <vt:lpstr>FAQ</vt:lpstr>
      <vt:lpstr>1 L’assemblée est-elle une gérontocratie ?</vt:lpstr>
      <vt:lpstr> 2 Y a-t-il des âges limites ?1</vt:lpstr>
      <vt:lpstr> Y a-t-il des âges limites ?2</vt:lpstr>
      <vt:lpstr>Y a-t-il des âges limites ?3</vt:lpstr>
      <vt:lpstr>Y a-t-il des âges limites ?4</vt:lpstr>
      <vt:lpstr>Quel était l’âge du  « jeune homme » Josué ? 5</vt:lpstr>
      <vt:lpstr>3 Quel est le nombre  optimal d’anciens </vt:lpstr>
      <vt:lpstr>4 Y a-t-il des couples d’anciens ?1</vt:lpstr>
      <vt:lpstr>Qualités des anciennes ?2</vt:lpstr>
      <vt:lpstr>5 Vox populi, vox Dei ?</vt:lpstr>
      <vt:lpstr>6 Comment être à la fois  à la tête de l’Eglise et aux pieds des saints ?</vt:lpstr>
      <vt:lpstr>7 Comment gérer les exceptions ?</vt:lpstr>
      <vt:lpstr>8 Que faire dans les assemblées peu nombreuses ?</vt:lpstr>
      <vt:lpstr>9 Que faire si, sur la base des critères présentés, on n’a personne de qualifié ?</vt:lpstr>
      <vt:lpstr>10 Que faire si la femme  d’un ancien commande  à la maison … et ailleurs ?</vt:lpstr>
      <vt:lpstr>11 Et les couples qui n’ont pas d’enfant ?</vt:lpstr>
      <vt:lpstr>12 Et les couples qui ont des enfants inconvertis ?</vt:lpstr>
      <vt:lpstr>13 De l’autorité à l’autoritarisme ?</vt:lpstr>
      <vt:lpstr>14 Que deviennent les anciens anciens ?</vt:lpstr>
      <vt:lpstr>15 Quelle différence entre un ancien et un pasteur ? 1</vt:lpstr>
      <vt:lpstr>Pourquoi y a-t-il des pasteurs dans beaucoup d’églises protestantes ? 2</vt:lpstr>
      <vt:lpstr>Pasteur = Leader ?3</vt:lpstr>
      <vt:lpstr>Ancien = Pasteur ?4</vt:lpstr>
      <vt:lpstr>Ancien = don de gou-vernement (1 Co 12.28) ?5</vt:lpstr>
      <vt:lpstr>Ancien = don d’enseignement (Rm 12.7) ?6</vt:lpstr>
      <vt:lpstr>Ancien = don d’évangéliste (Ep 4.11) ?7</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Irrépréhensible</dc:title>
  <dc:creator>Pierre ODDON</dc:creator>
  <cp:lastModifiedBy>ODDON Pierre</cp:lastModifiedBy>
  <cp:revision>719</cp:revision>
  <dcterms:created xsi:type="dcterms:W3CDTF">2014-04-04T23:25:59Z</dcterms:created>
  <dcterms:modified xsi:type="dcterms:W3CDTF">2018-07-16T17:59:22Z</dcterms:modified>
</cp:coreProperties>
</file>