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8" r:id="rId4"/>
    <p:sldId id="293" r:id="rId5"/>
    <p:sldId id="297" r:id="rId6"/>
    <p:sldId id="292" r:id="rId7"/>
    <p:sldId id="295" r:id="rId8"/>
    <p:sldId id="299" r:id="rId9"/>
    <p:sldId id="296" r:id="rId10"/>
    <p:sldId id="258" r:id="rId11"/>
    <p:sldId id="260" r:id="rId12"/>
    <p:sldId id="301" r:id="rId13"/>
    <p:sldId id="283" r:id="rId14"/>
    <p:sldId id="284" r:id="rId15"/>
    <p:sldId id="285" r:id="rId16"/>
    <p:sldId id="261" r:id="rId17"/>
    <p:sldId id="303" r:id="rId18"/>
    <p:sldId id="305" r:id="rId19"/>
    <p:sldId id="302" r:id="rId20"/>
    <p:sldId id="304" r:id="rId21"/>
    <p:sldId id="262" r:id="rId22"/>
    <p:sldId id="316" r:id="rId23"/>
    <p:sldId id="307" r:id="rId24"/>
    <p:sldId id="263" r:id="rId25"/>
    <p:sldId id="317" r:id="rId26"/>
    <p:sldId id="309" r:id="rId27"/>
    <p:sldId id="318" r:id="rId28"/>
    <p:sldId id="310" r:id="rId29"/>
    <p:sldId id="311" r:id="rId30"/>
    <p:sldId id="320" r:id="rId31"/>
    <p:sldId id="319" r:id="rId32"/>
    <p:sldId id="312" r:id="rId33"/>
    <p:sldId id="313" r:id="rId34"/>
    <p:sldId id="314" r:id="rId35"/>
    <p:sldId id="321" r:id="rId36"/>
    <p:sldId id="300" r:id="rId37"/>
    <p:sldId id="322" r:id="rId38"/>
    <p:sldId id="323" r:id="rId39"/>
    <p:sldId id="324" r:id="rId40"/>
    <p:sldId id="280" r:id="rId41"/>
    <p:sldId id="306" r:id="rId42"/>
    <p:sldId id="281" r:id="rId4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A9A9A9"/>
    <a:srgbClr val="00CC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08" y="78"/>
      </p:cViewPr>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4ADFCA-F25D-4F84-AD80-F5DA5B278A2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62B28ED-0C05-4C4C-B5EB-98ACD706A9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C9A30ED-0927-4A2B-87E3-FAA2A77F9209}"/>
              </a:ext>
            </a:extLst>
          </p:cNvPr>
          <p:cNvSpPr>
            <a:spLocks noGrp="1"/>
          </p:cNvSpPr>
          <p:nvPr>
            <p:ph type="dt" sz="half" idx="10"/>
          </p:nvPr>
        </p:nvSpPr>
        <p:spPr/>
        <p:txBody>
          <a:bodyPr/>
          <a:lstStyle/>
          <a:p>
            <a:fld id="{482D2FA1-698A-46ED-92A4-D108F22619AD}" type="datetimeFigureOut">
              <a:rPr lang="fr-FR" smtClean="0"/>
              <a:t>21/08/2018</a:t>
            </a:fld>
            <a:endParaRPr lang="fr-FR"/>
          </a:p>
        </p:txBody>
      </p:sp>
      <p:sp>
        <p:nvSpPr>
          <p:cNvPr id="5" name="Espace réservé du pied de page 4">
            <a:extLst>
              <a:ext uri="{FF2B5EF4-FFF2-40B4-BE49-F238E27FC236}">
                <a16:creationId xmlns:a16="http://schemas.microsoft.com/office/drawing/2014/main" id="{FE0BD537-4E9D-45FF-8B2D-0CFB6AB559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4D3DB2-2848-4640-954F-2F5282CEF42B}"/>
              </a:ext>
            </a:extLst>
          </p:cNvPr>
          <p:cNvSpPr>
            <a:spLocks noGrp="1"/>
          </p:cNvSpPr>
          <p:nvPr>
            <p:ph type="sldNum" sz="quarter" idx="12"/>
          </p:nvPr>
        </p:nvSpPr>
        <p:spPr/>
        <p:txBody>
          <a:bodyPr/>
          <a:lstStyle/>
          <a:p>
            <a:fld id="{66FF9B03-20B0-4862-8131-AF079DCAABE2}" type="slidenum">
              <a:rPr lang="fr-FR" smtClean="0"/>
              <a:t>‹N°›</a:t>
            </a:fld>
            <a:endParaRPr lang="fr-FR"/>
          </a:p>
        </p:txBody>
      </p:sp>
    </p:spTree>
    <p:extLst>
      <p:ext uri="{BB962C8B-B14F-4D97-AF65-F5344CB8AC3E}">
        <p14:creationId xmlns:p14="http://schemas.microsoft.com/office/powerpoint/2010/main" val="70423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6E940E-B34F-4861-BF38-01A68A03A5D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C3CCE11-FB72-4F77-85F8-FF696AD7D6F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341084-10FE-45D3-8E7E-F55819ED3637}"/>
              </a:ext>
            </a:extLst>
          </p:cNvPr>
          <p:cNvSpPr>
            <a:spLocks noGrp="1"/>
          </p:cNvSpPr>
          <p:nvPr>
            <p:ph type="dt" sz="half" idx="10"/>
          </p:nvPr>
        </p:nvSpPr>
        <p:spPr/>
        <p:txBody>
          <a:bodyPr/>
          <a:lstStyle/>
          <a:p>
            <a:fld id="{482D2FA1-698A-46ED-92A4-D108F22619AD}" type="datetimeFigureOut">
              <a:rPr lang="fr-FR" smtClean="0"/>
              <a:t>21/08/2018</a:t>
            </a:fld>
            <a:endParaRPr lang="fr-FR"/>
          </a:p>
        </p:txBody>
      </p:sp>
      <p:sp>
        <p:nvSpPr>
          <p:cNvPr id="5" name="Espace réservé du pied de page 4">
            <a:extLst>
              <a:ext uri="{FF2B5EF4-FFF2-40B4-BE49-F238E27FC236}">
                <a16:creationId xmlns:a16="http://schemas.microsoft.com/office/drawing/2014/main" id="{91517103-0AC0-4BC0-98CF-97C42B9EE8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14E6BF0-B9C4-4937-9B69-8B9E01286104}"/>
              </a:ext>
            </a:extLst>
          </p:cNvPr>
          <p:cNvSpPr>
            <a:spLocks noGrp="1"/>
          </p:cNvSpPr>
          <p:nvPr>
            <p:ph type="sldNum" sz="quarter" idx="12"/>
          </p:nvPr>
        </p:nvSpPr>
        <p:spPr/>
        <p:txBody>
          <a:bodyPr/>
          <a:lstStyle/>
          <a:p>
            <a:fld id="{66FF9B03-20B0-4862-8131-AF079DCAABE2}" type="slidenum">
              <a:rPr lang="fr-FR" smtClean="0"/>
              <a:t>‹N°›</a:t>
            </a:fld>
            <a:endParaRPr lang="fr-FR"/>
          </a:p>
        </p:txBody>
      </p:sp>
    </p:spTree>
    <p:extLst>
      <p:ext uri="{BB962C8B-B14F-4D97-AF65-F5344CB8AC3E}">
        <p14:creationId xmlns:p14="http://schemas.microsoft.com/office/powerpoint/2010/main" val="201214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6B6E76-5563-45E3-8B10-45F0B08363C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CB217EA-E191-4C82-86AD-3DF08BD92280}"/>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85D423-CF50-49EB-9178-4A87679781EA}"/>
              </a:ext>
            </a:extLst>
          </p:cNvPr>
          <p:cNvSpPr>
            <a:spLocks noGrp="1"/>
          </p:cNvSpPr>
          <p:nvPr>
            <p:ph type="dt" sz="half" idx="10"/>
          </p:nvPr>
        </p:nvSpPr>
        <p:spPr/>
        <p:txBody>
          <a:bodyPr/>
          <a:lstStyle/>
          <a:p>
            <a:fld id="{482D2FA1-698A-46ED-92A4-D108F22619AD}" type="datetimeFigureOut">
              <a:rPr lang="fr-FR" smtClean="0"/>
              <a:t>21/08/2018</a:t>
            </a:fld>
            <a:endParaRPr lang="fr-FR"/>
          </a:p>
        </p:txBody>
      </p:sp>
      <p:sp>
        <p:nvSpPr>
          <p:cNvPr id="5" name="Espace réservé du pied de page 4">
            <a:extLst>
              <a:ext uri="{FF2B5EF4-FFF2-40B4-BE49-F238E27FC236}">
                <a16:creationId xmlns:a16="http://schemas.microsoft.com/office/drawing/2014/main" id="{5E4FC2AF-6AA2-4EFB-8133-C69EC3659F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E0FBFE-197B-4751-9ED4-ECE0DB59B656}"/>
              </a:ext>
            </a:extLst>
          </p:cNvPr>
          <p:cNvSpPr>
            <a:spLocks noGrp="1"/>
          </p:cNvSpPr>
          <p:nvPr>
            <p:ph type="sldNum" sz="quarter" idx="12"/>
          </p:nvPr>
        </p:nvSpPr>
        <p:spPr/>
        <p:txBody>
          <a:bodyPr/>
          <a:lstStyle/>
          <a:p>
            <a:fld id="{66FF9B03-20B0-4862-8131-AF079DCAABE2}" type="slidenum">
              <a:rPr lang="fr-FR" smtClean="0"/>
              <a:t>‹N°›</a:t>
            </a:fld>
            <a:endParaRPr lang="fr-FR"/>
          </a:p>
        </p:txBody>
      </p:sp>
    </p:spTree>
    <p:extLst>
      <p:ext uri="{BB962C8B-B14F-4D97-AF65-F5344CB8AC3E}">
        <p14:creationId xmlns:p14="http://schemas.microsoft.com/office/powerpoint/2010/main" val="372941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07E565-CE79-487F-A9C3-2D7B97F6E59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63211DC-4978-44CF-B5E7-7259FDD1932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788615-7B1B-4F7B-BD60-F4074623914E}"/>
              </a:ext>
            </a:extLst>
          </p:cNvPr>
          <p:cNvSpPr>
            <a:spLocks noGrp="1"/>
          </p:cNvSpPr>
          <p:nvPr>
            <p:ph type="dt" sz="half" idx="10"/>
          </p:nvPr>
        </p:nvSpPr>
        <p:spPr/>
        <p:txBody>
          <a:bodyPr/>
          <a:lstStyle/>
          <a:p>
            <a:fld id="{482D2FA1-698A-46ED-92A4-D108F22619AD}" type="datetimeFigureOut">
              <a:rPr lang="fr-FR" smtClean="0"/>
              <a:t>21/08/2018</a:t>
            </a:fld>
            <a:endParaRPr lang="fr-FR"/>
          </a:p>
        </p:txBody>
      </p:sp>
      <p:sp>
        <p:nvSpPr>
          <p:cNvPr id="5" name="Espace réservé du pied de page 4">
            <a:extLst>
              <a:ext uri="{FF2B5EF4-FFF2-40B4-BE49-F238E27FC236}">
                <a16:creationId xmlns:a16="http://schemas.microsoft.com/office/drawing/2014/main" id="{81A76434-0082-42F1-B431-7F278CD4AF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A536DA-3C46-4DA0-A4B8-77BFF1401145}"/>
              </a:ext>
            </a:extLst>
          </p:cNvPr>
          <p:cNvSpPr>
            <a:spLocks noGrp="1"/>
          </p:cNvSpPr>
          <p:nvPr>
            <p:ph type="sldNum" sz="quarter" idx="12"/>
          </p:nvPr>
        </p:nvSpPr>
        <p:spPr/>
        <p:txBody>
          <a:bodyPr/>
          <a:lstStyle/>
          <a:p>
            <a:fld id="{66FF9B03-20B0-4862-8131-AF079DCAABE2}" type="slidenum">
              <a:rPr lang="fr-FR" smtClean="0"/>
              <a:t>‹N°›</a:t>
            </a:fld>
            <a:endParaRPr lang="fr-FR"/>
          </a:p>
        </p:txBody>
      </p:sp>
    </p:spTree>
    <p:extLst>
      <p:ext uri="{BB962C8B-B14F-4D97-AF65-F5344CB8AC3E}">
        <p14:creationId xmlns:p14="http://schemas.microsoft.com/office/powerpoint/2010/main" val="298886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6E0263-FF41-4087-85E0-2DD4BD827BC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5E2EBE1-4CD4-4EBD-8F55-FAC88FBB63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43E58EDC-6655-4162-AEF9-4DAB253AD877}"/>
              </a:ext>
            </a:extLst>
          </p:cNvPr>
          <p:cNvSpPr>
            <a:spLocks noGrp="1"/>
          </p:cNvSpPr>
          <p:nvPr>
            <p:ph type="dt" sz="half" idx="10"/>
          </p:nvPr>
        </p:nvSpPr>
        <p:spPr/>
        <p:txBody>
          <a:bodyPr/>
          <a:lstStyle/>
          <a:p>
            <a:fld id="{482D2FA1-698A-46ED-92A4-D108F22619AD}" type="datetimeFigureOut">
              <a:rPr lang="fr-FR" smtClean="0"/>
              <a:t>21/08/2018</a:t>
            </a:fld>
            <a:endParaRPr lang="fr-FR"/>
          </a:p>
        </p:txBody>
      </p:sp>
      <p:sp>
        <p:nvSpPr>
          <p:cNvPr id="5" name="Espace réservé du pied de page 4">
            <a:extLst>
              <a:ext uri="{FF2B5EF4-FFF2-40B4-BE49-F238E27FC236}">
                <a16:creationId xmlns:a16="http://schemas.microsoft.com/office/drawing/2014/main" id="{09D6BD3A-A707-4AA4-9A95-28D8E4C79E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13EFE9-AFF2-4F31-989C-22732155790C}"/>
              </a:ext>
            </a:extLst>
          </p:cNvPr>
          <p:cNvSpPr>
            <a:spLocks noGrp="1"/>
          </p:cNvSpPr>
          <p:nvPr>
            <p:ph type="sldNum" sz="quarter" idx="12"/>
          </p:nvPr>
        </p:nvSpPr>
        <p:spPr/>
        <p:txBody>
          <a:bodyPr/>
          <a:lstStyle/>
          <a:p>
            <a:fld id="{66FF9B03-20B0-4862-8131-AF079DCAABE2}" type="slidenum">
              <a:rPr lang="fr-FR" smtClean="0"/>
              <a:t>‹N°›</a:t>
            </a:fld>
            <a:endParaRPr lang="fr-FR"/>
          </a:p>
        </p:txBody>
      </p:sp>
    </p:spTree>
    <p:extLst>
      <p:ext uri="{BB962C8B-B14F-4D97-AF65-F5344CB8AC3E}">
        <p14:creationId xmlns:p14="http://schemas.microsoft.com/office/powerpoint/2010/main" val="223880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532C9-808D-47FA-9D1C-EF230F2173E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7B206EB-9013-4205-918F-B14C3971F71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6AC77D2-6D6B-4015-9D73-15F556AE789D}"/>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0C6CC7A-1FBE-40B0-BF21-803BE2A693D1}"/>
              </a:ext>
            </a:extLst>
          </p:cNvPr>
          <p:cNvSpPr>
            <a:spLocks noGrp="1"/>
          </p:cNvSpPr>
          <p:nvPr>
            <p:ph type="dt" sz="half" idx="10"/>
          </p:nvPr>
        </p:nvSpPr>
        <p:spPr/>
        <p:txBody>
          <a:bodyPr/>
          <a:lstStyle/>
          <a:p>
            <a:fld id="{482D2FA1-698A-46ED-92A4-D108F22619AD}" type="datetimeFigureOut">
              <a:rPr lang="fr-FR" smtClean="0"/>
              <a:t>21/08/2018</a:t>
            </a:fld>
            <a:endParaRPr lang="fr-FR"/>
          </a:p>
        </p:txBody>
      </p:sp>
      <p:sp>
        <p:nvSpPr>
          <p:cNvPr id="6" name="Espace réservé du pied de page 5">
            <a:extLst>
              <a:ext uri="{FF2B5EF4-FFF2-40B4-BE49-F238E27FC236}">
                <a16:creationId xmlns:a16="http://schemas.microsoft.com/office/drawing/2014/main" id="{7DD640C9-2D45-4990-8FB7-2C8A22C403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27ED55-DC01-4533-A1DE-EBB50C5C9F92}"/>
              </a:ext>
            </a:extLst>
          </p:cNvPr>
          <p:cNvSpPr>
            <a:spLocks noGrp="1"/>
          </p:cNvSpPr>
          <p:nvPr>
            <p:ph type="sldNum" sz="quarter" idx="12"/>
          </p:nvPr>
        </p:nvSpPr>
        <p:spPr/>
        <p:txBody>
          <a:bodyPr/>
          <a:lstStyle/>
          <a:p>
            <a:fld id="{66FF9B03-20B0-4862-8131-AF079DCAABE2}" type="slidenum">
              <a:rPr lang="fr-FR" smtClean="0"/>
              <a:t>‹N°›</a:t>
            </a:fld>
            <a:endParaRPr lang="fr-FR"/>
          </a:p>
        </p:txBody>
      </p:sp>
    </p:spTree>
    <p:extLst>
      <p:ext uri="{BB962C8B-B14F-4D97-AF65-F5344CB8AC3E}">
        <p14:creationId xmlns:p14="http://schemas.microsoft.com/office/powerpoint/2010/main" val="84569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D84C3-B6CD-42D0-A673-219493DB6D5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054601-F7D6-49D4-A705-DF1B89649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680471FD-AED1-4E6B-81EB-E80273DE356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7C62E82-958A-4D8A-9B58-6CEC19163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807F0DB-BE18-49BF-82EA-BD60E32493AB}"/>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5E107D8-E1BD-4671-B543-FD0F59A7D647}"/>
              </a:ext>
            </a:extLst>
          </p:cNvPr>
          <p:cNvSpPr>
            <a:spLocks noGrp="1"/>
          </p:cNvSpPr>
          <p:nvPr>
            <p:ph type="dt" sz="half" idx="10"/>
          </p:nvPr>
        </p:nvSpPr>
        <p:spPr/>
        <p:txBody>
          <a:bodyPr/>
          <a:lstStyle/>
          <a:p>
            <a:fld id="{482D2FA1-698A-46ED-92A4-D108F22619AD}" type="datetimeFigureOut">
              <a:rPr lang="fr-FR" smtClean="0"/>
              <a:t>21/08/2018</a:t>
            </a:fld>
            <a:endParaRPr lang="fr-FR"/>
          </a:p>
        </p:txBody>
      </p:sp>
      <p:sp>
        <p:nvSpPr>
          <p:cNvPr id="8" name="Espace réservé du pied de page 7">
            <a:extLst>
              <a:ext uri="{FF2B5EF4-FFF2-40B4-BE49-F238E27FC236}">
                <a16:creationId xmlns:a16="http://schemas.microsoft.com/office/drawing/2014/main" id="{719DD028-FC8B-40BE-A84B-C4FF7C1EAC6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93A078A-1941-420F-8CC9-DC870327A1DF}"/>
              </a:ext>
            </a:extLst>
          </p:cNvPr>
          <p:cNvSpPr>
            <a:spLocks noGrp="1"/>
          </p:cNvSpPr>
          <p:nvPr>
            <p:ph type="sldNum" sz="quarter" idx="12"/>
          </p:nvPr>
        </p:nvSpPr>
        <p:spPr/>
        <p:txBody>
          <a:bodyPr/>
          <a:lstStyle/>
          <a:p>
            <a:fld id="{66FF9B03-20B0-4862-8131-AF079DCAABE2}" type="slidenum">
              <a:rPr lang="fr-FR" smtClean="0"/>
              <a:t>‹N°›</a:t>
            </a:fld>
            <a:endParaRPr lang="fr-FR"/>
          </a:p>
        </p:txBody>
      </p:sp>
    </p:spTree>
    <p:extLst>
      <p:ext uri="{BB962C8B-B14F-4D97-AF65-F5344CB8AC3E}">
        <p14:creationId xmlns:p14="http://schemas.microsoft.com/office/powerpoint/2010/main" val="16951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5FA74-748B-4851-A87C-E859D4D87A4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1153A44-232B-477E-8156-357BD0B093FD}"/>
              </a:ext>
            </a:extLst>
          </p:cNvPr>
          <p:cNvSpPr>
            <a:spLocks noGrp="1"/>
          </p:cNvSpPr>
          <p:nvPr>
            <p:ph type="dt" sz="half" idx="10"/>
          </p:nvPr>
        </p:nvSpPr>
        <p:spPr/>
        <p:txBody>
          <a:bodyPr/>
          <a:lstStyle/>
          <a:p>
            <a:fld id="{482D2FA1-698A-46ED-92A4-D108F22619AD}" type="datetimeFigureOut">
              <a:rPr lang="fr-FR" smtClean="0"/>
              <a:t>21/08/2018</a:t>
            </a:fld>
            <a:endParaRPr lang="fr-FR"/>
          </a:p>
        </p:txBody>
      </p:sp>
      <p:sp>
        <p:nvSpPr>
          <p:cNvPr id="4" name="Espace réservé du pied de page 3">
            <a:extLst>
              <a:ext uri="{FF2B5EF4-FFF2-40B4-BE49-F238E27FC236}">
                <a16:creationId xmlns:a16="http://schemas.microsoft.com/office/drawing/2014/main" id="{88819C90-EC10-4511-8A57-295375590D6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328A772-5534-4CE5-84D0-8097EBAFD03B}"/>
              </a:ext>
            </a:extLst>
          </p:cNvPr>
          <p:cNvSpPr>
            <a:spLocks noGrp="1"/>
          </p:cNvSpPr>
          <p:nvPr>
            <p:ph type="sldNum" sz="quarter" idx="12"/>
          </p:nvPr>
        </p:nvSpPr>
        <p:spPr/>
        <p:txBody>
          <a:bodyPr/>
          <a:lstStyle/>
          <a:p>
            <a:fld id="{66FF9B03-20B0-4862-8131-AF079DCAABE2}" type="slidenum">
              <a:rPr lang="fr-FR" smtClean="0"/>
              <a:t>‹N°›</a:t>
            </a:fld>
            <a:endParaRPr lang="fr-FR"/>
          </a:p>
        </p:txBody>
      </p:sp>
    </p:spTree>
    <p:extLst>
      <p:ext uri="{BB962C8B-B14F-4D97-AF65-F5344CB8AC3E}">
        <p14:creationId xmlns:p14="http://schemas.microsoft.com/office/powerpoint/2010/main" val="5713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6ABFF3-02DF-465A-B356-8219BB3BB66D}"/>
              </a:ext>
            </a:extLst>
          </p:cNvPr>
          <p:cNvSpPr>
            <a:spLocks noGrp="1"/>
          </p:cNvSpPr>
          <p:nvPr>
            <p:ph type="dt" sz="half" idx="10"/>
          </p:nvPr>
        </p:nvSpPr>
        <p:spPr/>
        <p:txBody>
          <a:bodyPr/>
          <a:lstStyle/>
          <a:p>
            <a:fld id="{482D2FA1-698A-46ED-92A4-D108F22619AD}" type="datetimeFigureOut">
              <a:rPr lang="fr-FR" smtClean="0"/>
              <a:t>21/08/2018</a:t>
            </a:fld>
            <a:endParaRPr lang="fr-FR"/>
          </a:p>
        </p:txBody>
      </p:sp>
      <p:sp>
        <p:nvSpPr>
          <p:cNvPr id="3" name="Espace réservé du pied de page 2">
            <a:extLst>
              <a:ext uri="{FF2B5EF4-FFF2-40B4-BE49-F238E27FC236}">
                <a16:creationId xmlns:a16="http://schemas.microsoft.com/office/drawing/2014/main" id="{F0BADB69-E483-4904-B362-5813F6E063A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7C97A2D-F5CA-45D1-A911-8517A30BE149}"/>
              </a:ext>
            </a:extLst>
          </p:cNvPr>
          <p:cNvSpPr>
            <a:spLocks noGrp="1"/>
          </p:cNvSpPr>
          <p:nvPr>
            <p:ph type="sldNum" sz="quarter" idx="12"/>
          </p:nvPr>
        </p:nvSpPr>
        <p:spPr/>
        <p:txBody>
          <a:bodyPr/>
          <a:lstStyle/>
          <a:p>
            <a:fld id="{66FF9B03-20B0-4862-8131-AF079DCAABE2}" type="slidenum">
              <a:rPr lang="fr-FR" smtClean="0"/>
              <a:t>‹N°›</a:t>
            </a:fld>
            <a:endParaRPr lang="fr-FR"/>
          </a:p>
        </p:txBody>
      </p:sp>
    </p:spTree>
    <p:extLst>
      <p:ext uri="{BB962C8B-B14F-4D97-AF65-F5344CB8AC3E}">
        <p14:creationId xmlns:p14="http://schemas.microsoft.com/office/powerpoint/2010/main" val="3574066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E9B351-6CB4-4BFA-8146-389330F55EB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3CC9D77-32DB-4917-A2F4-E3C2F4E8AB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591C673-5045-4B38-B235-6F6F23966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DD4353A-1A27-4873-B345-F719973ADD2E}"/>
              </a:ext>
            </a:extLst>
          </p:cNvPr>
          <p:cNvSpPr>
            <a:spLocks noGrp="1"/>
          </p:cNvSpPr>
          <p:nvPr>
            <p:ph type="dt" sz="half" idx="10"/>
          </p:nvPr>
        </p:nvSpPr>
        <p:spPr/>
        <p:txBody>
          <a:bodyPr/>
          <a:lstStyle/>
          <a:p>
            <a:fld id="{482D2FA1-698A-46ED-92A4-D108F22619AD}" type="datetimeFigureOut">
              <a:rPr lang="fr-FR" smtClean="0"/>
              <a:t>21/08/2018</a:t>
            </a:fld>
            <a:endParaRPr lang="fr-FR"/>
          </a:p>
        </p:txBody>
      </p:sp>
      <p:sp>
        <p:nvSpPr>
          <p:cNvPr id="6" name="Espace réservé du pied de page 5">
            <a:extLst>
              <a:ext uri="{FF2B5EF4-FFF2-40B4-BE49-F238E27FC236}">
                <a16:creationId xmlns:a16="http://schemas.microsoft.com/office/drawing/2014/main" id="{FAF6DF78-E7A8-4DD5-892F-8DEC4AA0BA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1F7F3A2-CED7-4948-B767-CFCFEAB14EAA}"/>
              </a:ext>
            </a:extLst>
          </p:cNvPr>
          <p:cNvSpPr>
            <a:spLocks noGrp="1"/>
          </p:cNvSpPr>
          <p:nvPr>
            <p:ph type="sldNum" sz="quarter" idx="12"/>
          </p:nvPr>
        </p:nvSpPr>
        <p:spPr/>
        <p:txBody>
          <a:bodyPr/>
          <a:lstStyle/>
          <a:p>
            <a:fld id="{66FF9B03-20B0-4862-8131-AF079DCAABE2}" type="slidenum">
              <a:rPr lang="fr-FR" smtClean="0"/>
              <a:t>‹N°›</a:t>
            </a:fld>
            <a:endParaRPr lang="fr-FR"/>
          </a:p>
        </p:txBody>
      </p:sp>
    </p:spTree>
    <p:extLst>
      <p:ext uri="{BB962C8B-B14F-4D97-AF65-F5344CB8AC3E}">
        <p14:creationId xmlns:p14="http://schemas.microsoft.com/office/powerpoint/2010/main" val="3308259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1A4A05-027D-4F09-80A9-E71D89D0E0E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8B78BA5-EF96-4D47-8F76-3A2029E86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0D177FD-1C47-4E47-8BC8-F9DDEA8CB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47A07B0-9F5E-49C1-B577-2FC903119DB7}"/>
              </a:ext>
            </a:extLst>
          </p:cNvPr>
          <p:cNvSpPr>
            <a:spLocks noGrp="1"/>
          </p:cNvSpPr>
          <p:nvPr>
            <p:ph type="dt" sz="half" idx="10"/>
          </p:nvPr>
        </p:nvSpPr>
        <p:spPr/>
        <p:txBody>
          <a:bodyPr/>
          <a:lstStyle/>
          <a:p>
            <a:fld id="{482D2FA1-698A-46ED-92A4-D108F22619AD}" type="datetimeFigureOut">
              <a:rPr lang="fr-FR" smtClean="0"/>
              <a:t>21/08/2018</a:t>
            </a:fld>
            <a:endParaRPr lang="fr-FR"/>
          </a:p>
        </p:txBody>
      </p:sp>
      <p:sp>
        <p:nvSpPr>
          <p:cNvPr id="6" name="Espace réservé du pied de page 5">
            <a:extLst>
              <a:ext uri="{FF2B5EF4-FFF2-40B4-BE49-F238E27FC236}">
                <a16:creationId xmlns:a16="http://schemas.microsoft.com/office/drawing/2014/main" id="{F1DE80D9-E143-42DF-9FC8-73DAF30FC6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1A82C9-BA41-4DD1-9546-E63707C0AF5D}"/>
              </a:ext>
            </a:extLst>
          </p:cNvPr>
          <p:cNvSpPr>
            <a:spLocks noGrp="1"/>
          </p:cNvSpPr>
          <p:nvPr>
            <p:ph type="sldNum" sz="quarter" idx="12"/>
          </p:nvPr>
        </p:nvSpPr>
        <p:spPr/>
        <p:txBody>
          <a:bodyPr/>
          <a:lstStyle/>
          <a:p>
            <a:fld id="{66FF9B03-20B0-4862-8131-AF079DCAABE2}" type="slidenum">
              <a:rPr lang="fr-FR" smtClean="0"/>
              <a:t>‹N°›</a:t>
            </a:fld>
            <a:endParaRPr lang="fr-FR"/>
          </a:p>
        </p:txBody>
      </p:sp>
    </p:spTree>
    <p:extLst>
      <p:ext uri="{BB962C8B-B14F-4D97-AF65-F5344CB8AC3E}">
        <p14:creationId xmlns:p14="http://schemas.microsoft.com/office/powerpoint/2010/main" val="410139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2848810-A3AC-4832-9595-7C7E10CCE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F1EBF2C-85F5-48C3-8045-1FDEC77E79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46F437-3A08-454D-A320-0F04DC155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D2FA1-698A-46ED-92A4-D108F22619AD}" type="datetimeFigureOut">
              <a:rPr lang="fr-FR" smtClean="0"/>
              <a:t>21/08/2018</a:t>
            </a:fld>
            <a:endParaRPr lang="fr-FR"/>
          </a:p>
        </p:txBody>
      </p:sp>
      <p:sp>
        <p:nvSpPr>
          <p:cNvPr id="5" name="Espace réservé du pied de page 4">
            <a:extLst>
              <a:ext uri="{FF2B5EF4-FFF2-40B4-BE49-F238E27FC236}">
                <a16:creationId xmlns:a16="http://schemas.microsoft.com/office/drawing/2014/main" id="{FD4D9C91-C453-4AFE-AF41-C80A6722E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5DEF337-CA98-46BC-83BD-701BCC477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F9B03-20B0-4862-8131-AF079DCAABE2}" type="slidenum">
              <a:rPr lang="fr-FR" smtClean="0"/>
              <a:t>‹N°›</a:t>
            </a:fld>
            <a:endParaRPr lang="fr-FR"/>
          </a:p>
        </p:txBody>
      </p:sp>
    </p:spTree>
    <p:extLst>
      <p:ext uri="{BB962C8B-B14F-4D97-AF65-F5344CB8AC3E}">
        <p14:creationId xmlns:p14="http://schemas.microsoft.com/office/powerpoint/2010/main" val="3799032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FD486-0265-4F68-A88D-08C1A6EB6672}"/>
              </a:ext>
            </a:extLst>
          </p:cNvPr>
          <p:cNvSpPr>
            <a:spLocks noGrp="1"/>
          </p:cNvSpPr>
          <p:nvPr>
            <p:ph type="ctrTitle"/>
          </p:nvPr>
        </p:nvSpPr>
        <p:spPr>
          <a:xfrm>
            <a:off x="6608832" y="4770783"/>
            <a:ext cx="5000072" cy="1589615"/>
          </a:xfrm>
        </p:spPr>
        <p:txBody>
          <a:bodyPr>
            <a:normAutofit/>
          </a:bodyPr>
          <a:lstStyle/>
          <a:p>
            <a:pPr lvl="0" algn="r">
              <a:spcBef>
                <a:spcPts val="1000"/>
              </a:spcBef>
            </a:pPr>
            <a:r>
              <a:rPr lang="fr-FR" sz="7200" dirty="0"/>
              <a:t>Hébreux 12</a:t>
            </a:r>
            <a:br>
              <a:rPr lang="fr-FR" sz="7200" dirty="0"/>
            </a:br>
            <a:r>
              <a:rPr lang="fr-FR" sz="2800" dirty="0">
                <a:solidFill>
                  <a:prstClr val="black">
                    <a:lumMod val="65000"/>
                    <a:lumOff val="35000"/>
                  </a:prstClr>
                </a:solidFill>
                <a:latin typeface="Calibri" panose="020F0502020204030204"/>
                <a:ea typeface="+mn-ea"/>
                <a:cs typeface="+mn-cs"/>
              </a:rPr>
              <a:t>Cheminer dans la discipline</a:t>
            </a:r>
            <a:endParaRPr lang="fr-FR" sz="6600" dirty="0"/>
          </a:p>
        </p:txBody>
      </p:sp>
      <p:pic>
        <p:nvPicPr>
          <p:cNvPr id="1028" name="Picture 4" descr="RÃ©sultat de recherche d'images pour &quot;chemin escarpÃ©&quot;">
            <a:extLst>
              <a:ext uri="{FF2B5EF4-FFF2-40B4-BE49-F238E27FC236}">
                <a16:creationId xmlns:a16="http://schemas.microsoft.com/office/drawing/2014/main" id="{2E22F9C1-DA29-463D-9B7E-CBE024630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774" y="0"/>
            <a:ext cx="47085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1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BF9A0C-7DA6-4660-8882-44DFF49F5083}"/>
              </a:ext>
            </a:extLst>
          </p:cNvPr>
          <p:cNvSpPr>
            <a:spLocks noGrp="1"/>
          </p:cNvSpPr>
          <p:nvPr>
            <p:ph type="title"/>
          </p:nvPr>
        </p:nvSpPr>
        <p:spPr/>
        <p:txBody>
          <a:bodyPr/>
          <a:lstStyle/>
          <a:p>
            <a:r>
              <a:rPr lang="fr-FR" dirty="0"/>
              <a:t>                                   Plan </a:t>
            </a:r>
          </a:p>
        </p:txBody>
      </p:sp>
      <p:sp>
        <p:nvSpPr>
          <p:cNvPr id="3" name="Espace réservé du contenu 2">
            <a:extLst>
              <a:ext uri="{FF2B5EF4-FFF2-40B4-BE49-F238E27FC236}">
                <a16:creationId xmlns:a16="http://schemas.microsoft.com/office/drawing/2014/main" id="{5CF02D5B-7B27-461F-84B7-DC3DDB64C59A}"/>
              </a:ext>
            </a:extLst>
          </p:cNvPr>
          <p:cNvSpPr>
            <a:spLocks noGrp="1"/>
          </p:cNvSpPr>
          <p:nvPr>
            <p:ph idx="1"/>
          </p:nvPr>
        </p:nvSpPr>
        <p:spPr>
          <a:xfrm>
            <a:off x="838200" y="1825625"/>
            <a:ext cx="10515600" cy="4351338"/>
          </a:xfrm>
        </p:spPr>
        <p:txBody>
          <a:bodyPr/>
          <a:lstStyle/>
          <a:p>
            <a:pPr algn="ctr"/>
            <a:endParaRPr lang="fr-FR" dirty="0"/>
          </a:p>
          <a:p>
            <a:pPr algn="ctr"/>
            <a:r>
              <a:rPr lang="fr-FR" dirty="0"/>
              <a:t>Les enjeux des Hébreux – un contexte qui éclaire </a:t>
            </a:r>
          </a:p>
          <a:p>
            <a:pPr algn="ctr"/>
            <a:endParaRPr lang="fr-FR" dirty="0"/>
          </a:p>
          <a:p>
            <a:pPr algn="ctr"/>
            <a:r>
              <a:rPr lang="fr-FR" dirty="0"/>
              <a:t>Etude du chapitre 12 – le sens du bâton   </a:t>
            </a:r>
          </a:p>
          <a:p>
            <a:pPr marL="0" indent="0" algn="ctr">
              <a:buNone/>
            </a:pPr>
            <a:endParaRPr lang="fr-FR" dirty="0"/>
          </a:p>
          <a:p>
            <a:pPr algn="ctr"/>
            <a:r>
              <a:rPr lang="fr-FR" dirty="0"/>
              <a:t>Quelques points à retenir </a:t>
            </a:r>
          </a:p>
        </p:txBody>
      </p:sp>
      <p:pic>
        <p:nvPicPr>
          <p:cNvPr id="1030" name="Picture 6" descr="Image associÃ©e">
            <a:extLst>
              <a:ext uri="{FF2B5EF4-FFF2-40B4-BE49-F238E27FC236}">
                <a16:creationId xmlns:a16="http://schemas.microsoft.com/office/drawing/2014/main" id="{445AD13E-1EE1-4BCA-B8A6-A5B840B0C66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52000"/>
                    </a14:imgEffect>
                  </a14:imgLayer>
                </a14:imgProps>
              </a:ext>
              <a:ext uri="{28A0092B-C50C-407E-A947-70E740481C1C}">
                <a14:useLocalDpi xmlns:a14="http://schemas.microsoft.com/office/drawing/2010/main" val="0"/>
              </a:ext>
            </a:extLst>
          </a:blip>
          <a:srcRect/>
          <a:stretch>
            <a:fillRect/>
          </a:stretch>
        </p:blipFill>
        <p:spPr bwMode="auto">
          <a:xfrm>
            <a:off x="9227240" y="3140205"/>
            <a:ext cx="976934" cy="96941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07671936-B1C5-4452-8B3F-6A282F7925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6354" y="1754938"/>
            <a:ext cx="1077132" cy="969419"/>
          </a:xfrm>
          <a:prstGeom prst="rect">
            <a:avLst/>
          </a:prstGeom>
        </p:spPr>
      </p:pic>
      <p:pic>
        <p:nvPicPr>
          <p:cNvPr id="5" name="Image 4">
            <a:extLst>
              <a:ext uri="{FF2B5EF4-FFF2-40B4-BE49-F238E27FC236}">
                <a16:creationId xmlns:a16="http://schemas.microsoft.com/office/drawing/2014/main" id="{C53B98BB-F080-4A86-8F76-D887223DF6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1039" y="4145793"/>
            <a:ext cx="1085230" cy="1085230"/>
          </a:xfrm>
          <a:prstGeom prst="rect">
            <a:avLst/>
          </a:prstGeom>
        </p:spPr>
      </p:pic>
    </p:spTree>
    <p:extLst>
      <p:ext uri="{BB962C8B-B14F-4D97-AF65-F5344CB8AC3E}">
        <p14:creationId xmlns:p14="http://schemas.microsoft.com/office/powerpoint/2010/main" val="29035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wipe(left)">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D3536B-E24F-4BD8-8340-CEEB28DB673C}"/>
              </a:ext>
            </a:extLst>
          </p:cNvPr>
          <p:cNvSpPr>
            <a:spLocks noGrp="1"/>
          </p:cNvSpPr>
          <p:nvPr>
            <p:ph type="title"/>
          </p:nvPr>
        </p:nvSpPr>
        <p:spPr>
          <a:xfrm>
            <a:off x="838200" y="179594"/>
            <a:ext cx="10515600" cy="1325563"/>
          </a:xfrm>
        </p:spPr>
        <p:txBody>
          <a:bodyPr>
            <a:normAutofit/>
          </a:bodyPr>
          <a:lstStyle/>
          <a:p>
            <a:pPr algn="ctr"/>
            <a:r>
              <a:rPr lang="fr-FR" dirty="0"/>
              <a:t>Les enjeux des Hébreux</a:t>
            </a:r>
          </a:p>
        </p:txBody>
      </p:sp>
      <p:pic>
        <p:nvPicPr>
          <p:cNvPr id="5" name="Image 4">
            <a:extLst>
              <a:ext uri="{FF2B5EF4-FFF2-40B4-BE49-F238E27FC236}">
                <a16:creationId xmlns:a16="http://schemas.microsoft.com/office/drawing/2014/main" id="{C6833B86-843E-4E1A-82CE-D4AC081848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444901"/>
            <a:ext cx="4762500" cy="4286250"/>
          </a:xfrm>
          <a:prstGeom prst="rect">
            <a:avLst/>
          </a:prstGeom>
        </p:spPr>
      </p:pic>
      <p:sp>
        <p:nvSpPr>
          <p:cNvPr id="6" name="ZoneTexte 5">
            <a:extLst>
              <a:ext uri="{FF2B5EF4-FFF2-40B4-BE49-F238E27FC236}">
                <a16:creationId xmlns:a16="http://schemas.microsoft.com/office/drawing/2014/main" id="{04F3AD6B-805A-4EEE-9895-4D3DB5B69221}"/>
              </a:ext>
            </a:extLst>
          </p:cNvPr>
          <p:cNvSpPr txBox="1"/>
          <p:nvPr/>
        </p:nvSpPr>
        <p:spPr>
          <a:xfrm>
            <a:off x="4094921" y="5976730"/>
            <a:ext cx="4019883" cy="584775"/>
          </a:xfrm>
          <a:prstGeom prst="rect">
            <a:avLst/>
          </a:prstGeom>
          <a:noFill/>
        </p:spPr>
        <p:txBody>
          <a:bodyPr wrap="none" rtlCol="0">
            <a:spAutoFit/>
          </a:bodyPr>
          <a:lstStyle/>
          <a:p>
            <a:r>
              <a:rPr lang="fr-FR" sz="3200" dirty="0"/>
              <a:t>Un contexte qui éclaire</a:t>
            </a:r>
          </a:p>
        </p:txBody>
      </p:sp>
    </p:spTree>
    <p:extLst>
      <p:ext uri="{BB962C8B-B14F-4D97-AF65-F5344CB8AC3E}">
        <p14:creationId xmlns:p14="http://schemas.microsoft.com/office/powerpoint/2010/main" val="34014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AC7AE-C5C1-4E0D-806C-E242E1877CC1}"/>
              </a:ext>
            </a:extLst>
          </p:cNvPr>
          <p:cNvSpPr>
            <a:spLocks noGrp="1"/>
          </p:cNvSpPr>
          <p:nvPr>
            <p:ph type="title"/>
          </p:nvPr>
        </p:nvSpPr>
        <p:spPr>
          <a:xfrm>
            <a:off x="824943" y="881967"/>
            <a:ext cx="10515600" cy="1325563"/>
          </a:xfrm>
        </p:spPr>
        <p:txBody>
          <a:bodyPr/>
          <a:lstStyle/>
          <a:p>
            <a:pPr algn="ctr"/>
            <a:r>
              <a:rPr lang="fr-FR" dirty="0"/>
              <a:t>Mots spécifiques à la lettre</a:t>
            </a:r>
          </a:p>
        </p:txBody>
      </p:sp>
      <p:sp>
        <p:nvSpPr>
          <p:cNvPr id="3" name="Espace réservé du contenu 2">
            <a:extLst>
              <a:ext uri="{FF2B5EF4-FFF2-40B4-BE49-F238E27FC236}">
                <a16:creationId xmlns:a16="http://schemas.microsoft.com/office/drawing/2014/main" id="{68272636-AFB1-4D3E-B61A-B7F491402E60}"/>
              </a:ext>
            </a:extLst>
          </p:cNvPr>
          <p:cNvSpPr>
            <a:spLocks noGrp="1"/>
          </p:cNvSpPr>
          <p:nvPr>
            <p:ph idx="1"/>
          </p:nvPr>
        </p:nvSpPr>
        <p:spPr>
          <a:xfrm>
            <a:off x="824943" y="2753286"/>
            <a:ext cx="10515600" cy="3634270"/>
          </a:xfrm>
        </p:spPr>
        <p:txBody>
          <a:bodyPr>
            <a:normAutofit/>
          </a:bodyPr>
          <a:lstStyle/>
          <a:p>
            <a:pPr algn="ctr"/>
            <a:r>
              <a:rPr lang="fr-FR" dirty="0"/>
              <a:t>Meilleur: 8 fois (sur 11 dans le NT)</a:t>
            </a:r>
          </a:p>
          <a:p>
            <a:pPr algn="ctr"/>
            <a:endParaRPr lang="fr-FR" dirty="0"/>
          </a:p>
          <a:p>
            <a:pPr algn="ctr"/>
            <a:r>
              <a:rPr lang="fr-FR" dirty="0"/>
              <a:t>Foi: 30 fois</a:t>
            </a:r>
          </a:p>
          <a:p>
            <a:pPr algn="ctr"/>
            <a:endParaRPr lang="fr-FR" dirty="0"/>
          </a:p>
          <a:p>
            <a:pPr algn="ctr"/>
            <a:r>
              <a:rPr lang="fr-FR" dirty="0"/>
              <a:t>Perfection: 8 fois</a:t>
            </a:r>
          </a:p>
          <a:p>
            <a:pPr algn="ctr"/>
            <a:endParaRPr lang="fr-FR" dirty="0"/>
          </a:p>
          <a:p>
            <a:pPr algn="ctr"/>
            <a:r>
              <a:rPr lang="fr-FR" dirty="0"/>
              <a:t>S’approcher: 7 fois</a:t>
            </a:r>
          </a:p>
        </p:txBody>
      </p:sp>
      <p:sp>
        <p:nvSpPr>
          <p:cNvPr id="4" name="ZoneTexte 3">
            <a:extLst>
              <a:ext uri="{FF2B5EF4-FFF2-40B4-BE49-F238E27FC236}">
                <a16:creationId xmlns:a16="http://schemas.microsoft.com/office/drawing/2014/main" id="{61402549-432D-4F25-9353-7F10BCAA8303}"/>
              </a:ext>
            </a:extLst>
          </p:cNvPr>
          <p:cNvSpPr txBox="1"/>
          <p:nvPr/>
        </p:nvSpPr>
        <p:spPr>
          <a:xfrm>
            <a:off x="7270960" y="92769"/>
            <a:ext cx="4818948" cy="923330"/>
          </a:xfrm>
          <a:prstGeom prst="rect">
            <a:avLst/>
          </a:prstGeom>
          <a:noFill/>
        </p:spPr>
        <p:txBody>
          <a:bodyPr wrap="none" rtlCol="0">
            <a:spAutoFit/>
          </a:bodyPr>
          <a:lstStyle/>
          <a:p>
            <a:pPr algn="r"/>
            <a:r>
              <a:rPr lang="fr-FR" b="1" dirty="0"/>
              <a:t>Les enjeux des Hébreux – un contexte qui éclaire</a:t>
            </a:r>
          </a:p>
          <a:p>
            <a:pPr algn="r"/>
            <a:r>
              <a:rPr lang="fr-FR" dirty="0">
                <a:solidFill>
                  <a:schemeClr val="tx1">
                    <a:lumMod val="65000"/>
                    <a:lumOff val="35000"/>
                  </a:schemeClr>
                </a:solidFill>
              </a:rPr>
              <a:t>Etude du chapitre 12 – le sens du bâton</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368210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par>
                          <p:cTn id="11" fill="hold">
                            <p:stCondLst>
                              <p:cond delay="75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par>
                          <p:cTn id="23" fill="hold">
                            <p:stCondLst>
                              <p:cond delay="2250"/>
                            </p:stCondLst>
                            <p:childTnLst>
                              <p:par>
                                <p:cTn id="24" presetID="10"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B79949-7021-49E9-8D0C-E71611BB9910}"/>
              </a:ext>
            </a:extLst>
          </p:cNvPr>
          <p:cNvSpPr>
            <a:spLocks noGrp="1"/>
          </p:cNvSpPr>
          <p:nvPr>
            <p:ph type="title"/>
          </p:nvPr>
        </p:nvSpPr>
        <p:spPr>
          <a:xfrm>
            <a:off x="838200" y="1093993"/>
            <a:ext cx="10515600" cy="1325563"/>
          </a:xfrm>
        </p:spPr>
        <p:txBody>
          <a:bodyPr/>
          <a:lstStyle/>
          <a:p>
            <a:pPr algn="ctr"/>
            <a:r>
              <a:rPr lang="fr-FR" dirty="0"/>
              <a:t>La date et l’auteur </a:t>
            </a:r>
          </a:p>
        </p:txBody>
      </p:sp>
      <p:sp>
        <p:nvSpPr>
          <p:cNvPr id="3" name="Espace réservé du contenu 2">
            <a:extLst>
              <a:ext uri="{FF2B5EF4-FFF2-40B4-BE49-F238E27FC236}">
                <a16:creationId xmlns:a16="http://schemas.microsoft.com/office/drawing/2014/main" id="{B57F22ED-2944-4B6A-BF06-9A87A522B91E}"/>
              </a:ext>
            </a:extLst>
          </p:cNvPr>
          <p:cNvSpPr>
            <a:spLocks noGrp="1"/>
          </p:cNvSpPr>
          <p:nvPr>
            <p:ph idx="1"/>
          </p:nvPr>
        </p:nvSpPr>
        <p:spPr>
          <a:xfrm>
            <a:off x="838200" y="3323121"/>
            <a:ext cx="10515600" cy="2587349"/>
          </a:xfrm>
        </p:spPr>
        <p:txBody>
          <a:bodyPr/>
          <a:lstStyle/>
          <a:p>
            <a:pPr algn="ctr"/>
            <a:r>
              <a:rPr lang="fr-FR" dirty="0"/>
              <a:t>Supposée avant 70</a:t>
            </a:r>
          </a:p>
          <a:p>
            <a:pPr marL="0" indent="0" algn="ctr">
              <a:buNone/>
            </a:pPr>
            <a:r>
              <a:rPr lang="fr-FR" dirty="0"/>
              <a:t>	Destruction du temple de Jérusalem</a:t>
            </a:r>
          </a:p>
          <a:p>
            <a:pPr algn="ctr"/>
            <a:endParaRPr lang="fr-FR" dirty="0"/>
          </a:p>
          <a:p>
            <a:pPr algn="ctr"/>
            <a:r>
              <a:rPr lang="fr-FR" dirty="0"/>
              <a:t>Reste inconnu</a:t>
            </a:r>
          </a:p>
          <a:p>
            <a:pPr marL="0" indent="0" algn="ctr">
              <a:buNone/>
            </a:pPr>
            <a:r>
              <a:rPr lang="fr-FR" dirty="0"/>
              <a:t>	Deux indices: </a:t>
            </a:r>
            <a:r>
              <a:rPr lang="fr-FR" dirty="0" err="1"/>
              <a:t>Ch</a:t>
            </a:r>
            <a:r>
              <a:rPr lang="fr-FR" dirty="0"/>
              <a:t> 2 v 3, </a:t>
            </a:r>
            <a:r>
              <a:rPr lang="fr-FR" dirty="0" err="1"/>
              <a:t>Ch</a:t>
            </a:r>
            <a:r>
              <a:rPr lang="fr-FR" dirty="0"/>
              <a:t> 13 v 23 et 24</a:t>
            </a:r>
          </a:p>
        </p:txBody>
      </p:sp>
      <p:cxnSp>
        <p:nvCxnSpPr>
          <p:cNvPr id="8" name="Connecteur droit avec flèche 7">
            <a:extLst>
              <a:ext uri="{FF2B5EF4-FFF2-40B4-BE49-F238E27FC236}">
                <a16:creationId xmlns:a16="http://schemas.microsoft.com/office/drawing/2014/main" id="{702FF407-625D-45AD-BBFF-02AFF9EAE68E}"/>
              </a:ext>
            </a:extLst>
          </p:cNvPr>
          <p:cNvCxnSpPr/>
          <p:nvPr/>
        </p:nvCxnSpPr>
        <p:spPr>
          <a:xfrm>
            <a:off x="3233523" y="4055171"/>
            <a:ext cx="53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6C75C434-1E59-4548-BA24-AEEDF4B6BF95}"/>
              </a:ext>
            </a:extLst>
          </p:cNvPr>
          <p:cNvCxnSpPr/>
          <p:nvPr/>
        </p:nvCxnSpPr>
        <p:spPr>
          <a:xfrm>
            <a:off x="3014867" y="5572547"/>
            <a:ext cx="53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99EEDD3E-D27E-49B0-AF05-207A7F79F742}"/>
              </a:ext>
            </a:extLst>
          </p:cNvPr>
          <p:cNvSpPr txBox="1"/>
          <p:nvPr/>
        </p:nvSpPr>
        <p:spPr>
          <a:xfrm>
            <a:off x="7270960" y="92769"/>
            <a:ext cx="4818948" cy="923330"/>
          </a:xfrm>
          <a:prstGeom prst="rect">
            <a:avLst/>
          </a:prstGeom>
          <a:noFill/>
        </p:spPr>
        <p:txBody>
          <a:bodyPr wrap="none" rtlCol="0">
            <a:spAutoFit/>
          </a:bodyPr>
          <a:lstStyle/>
          <a:p>
            <a:pPr algn="r"/>
            <a:r>
              <a:rPr lang="fr-FR" b="1" dirty="0"/>
              <a:t>Les enjeux des Hébreux – un contexte qui éclaire</a:t>
            </a:r>
          </a:p>
          <a:p>
            <a:pPr algn="r"/>
            <a:r>
              <a:rPr lang="fr-FR" dirty="0">
                <a:solidFill>
                  <a:schemeClr val="tx1">
                    <a:lumMod val="65000"/>
                    <a:lumOff val="35000"/>
                  </a:schemeClr>
                </a:solidFill>
              </a:rPr>
              <a:t>Etude du chapitre 12 – le sens du bâton</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10402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1250"/>
                            </p:stCondLst>
                            <p:childTnLst>
                              <p:par>
                                <p:cTn id="34" presetID="10" presetClass="entr" presetSubtype="0"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AE5D36-8DE5-4343-9433-8646896F028E}"/>
              </a:ext>
            </a:extLst>
          </p:cNvPr>
          <p:cNvSpPr>
            <a:spLocks noGrp="1"/>
          </p:cNvSpPr>
          <p:nvPr>
            <p:ph type="title"/>
          </p:nvPr>
        </p:nvSpPr>
        <p:spPr>
          <a:xfrm>
            <a:off x="838200" y="762687"/>
            <a:ext cx="10515600" cy="1325563"/>
          </a:xfrm>
        </p:spPr>
        <p:txBody>
          <a:bodyPr/>
          <a:lstStyle/>
          <a:p>
            <a:pPr algn="ctr"/>
            <a:r>
              <a:rPr lang="fr-FR" dirty="0"/>
              <a:t>Les enjeux de la lettre </a:t>
            </a:r>
          </a:p>
        </p:txBody>
      </p:sp>
      <p:sp>
        <p:nvSpPr>
          <p:cNvPr id="3" name="Espace réservé du contenu 2">
            <a:extLst>
              <a:ext uri="{FF2B5EF4-FFF2-40B4-BE49-F238E27FC236}">
                <a16:creationId xmlns:a16="http://schemas.microsoft.com/office/drawing/2014/main" id="{97541238-1B3F-467D-9D86-816CA34B2407}"/>
              </a:ext>
            </a:extLst>
          </p:cNvPr>
          <p:cNvSpPr>
            <a:spLocks noGrp="1"/>
          </p:cNvSpPr>
          <p:nvPr>
            <p:ph idx="1"/>
          </p:nvPr>
        </p:nvSpPr>
        <p:spPr>
          <a:xfrm>
            <a:off x="838200" y="2302699"/>
            <a:ext cx="10515600" cy="4351338"/>
          </a:xfrm>
        </p:spPr>
        <p:txBody>
          <a:bodyPr/>
          <a:lstStyle/>
          <a:p>
            <a:pPr algn="ctr"/>
            <a:r>
              <a:rPr lang="fr-FR" dirty="0"/>
              <a:t>Encourager les Judéo-chrétiens à mettre le millénarisme de côté</a:t>
            </a:r>
          </a:p>
          <a:p>
            <a:pPr marL="0" indent="0" algn="ctr">
              <a:buNone/>
            </a:pPr>
            <a:r>
              <a:rPr lang="fr-FR" dirty="0"/>
              <a:t>pour un temps (</a:t>
            </a:r>
            <a:r>
              <a:rPr lang="fr-FR" dirty="0" err="1"/>
              <a:t>Ch</a:t>
            </a:r>
            <a:r>
              <a:rPr lang="fr-FR" dirty="0"/>
              <a:t> 13 v 13)</a:t>
            </a:r>
          </a:p>
          <a:p>
            <a:pPr algn="ctr"/>
            <a:endParaRPr lang="fr-FR" dirty="0"/>
          </a:p>
          <a:p>
            <a:pPr algn="ctr"/>
            <a:r>
              <a:rPr lang="fr-FR" dirty="0"/>
              <a:t>Démontrer que Jésus est meilleur que l’ancienne alliance</a:t>
            </a:r>
          </a:p>
          <a:p>
            <a:pPr marL="0" indent="0" algn="ctr">
              <a:buNone/>
            </a:pPr>
            <a:r>
              <a:rPr lang="fr-FR" dirty="0"/>
              <a:t>(sacrifice, loi) (</a:t>
            </a:r>
            <a:r>
              <a:rPr lang="fr-FR" dirty="0" err="1"/>
              <a:t>Ch</a:t>
            </a:r>
            <a:r>
              <a:rPr lang="fr-FR" dirty="0"/>
              <a:t> 10 v 14) </a:t>
            </a:r>
          </a:p>
          <a:p>
            <a:pPr algn="ctr"/>
            <a:endParaRPr lang="fr-FR" dirty="0"/>
          </a:p>
          <a:p>
            <a:pPr algn="ctr"/>
            <a:r>
              <a:rPr lang="fr-FR" dirty="0"/>
              <a:t>Vivre par la foi avant d’hériter du royaume promis au retour</a:t>
            </a:r>
          </a:p>
          <a:p>
            <a:pPr marL="0" indent="0" algn="ctr">
              <a:buNone/>
            </a:pPr>
            <a:r>
              <a:rPr lang="fr-FR" dirty="0"/>
              <a:t>du Messie (</a:t>
            </a:r>
            <a:r>
              <a:rPr lang="fr-FR" dirty="0" err="1"/>
              <a:t>Ch</a:t>
            </a:r>
            <a:r>
              <a:rPr lang="fr-FR" dirty="0"/>
              <a:t> 12 v 28) </a:t>
            </a:r>
          </a:p>
        </p:txBody>
      </p:sp>
      <p:sp>
        <p:nvSpPr>
          <p:cNvPr id="5" name="ZoneTexte 4">
            <a:extLst>
              <a:ext uri="{FF2B5EF4-FFF2-40B4-BE49-F238E27FC236}">
                <a16:creationId xmlns:a16="http://schemas.microsoft.com/office/drawing/2014/main" id="{D75AA516-425A-484F-8269-671CEECAC71D}"/>
              </a:ext>
            </a:extLst>
          </p:cNvPr>
          <p:cNvSpPr txBox="1"/>
          <p:nvPr/>
        </p:nvSpPr>
        <p:spPr>
          <a:xfrm>
            <a:off x="7270960" y="92769"/>
            <a:ext cx="4818948" cy="923330"/>
          </a:xfrm>
          <a:prstGeom prst="rect">
            <a:avLst/>
          </a:prstGeom>
          <a:noFill/>
        </p:spPr>
        <p:txBody>
          <a:bodyPr wrap="none" rtlCol="0">
            <a:spAutoFit/>
          </a:bodyPr>
          <a:lstStyle/>
          <a:p>
            <a:pPr algn="r"/>
            <a:r>
              <a:rPr lang="fr-FR" b="1" dirty="0"/>
              <a:t>Les enjeux des Hébreux – un contexte qui éclaire</a:t>
            </a:r>
          </a:p>
          <a:p>
            <a:pPr algn="r"/>
            <a:r>
              <a:rPr lang="fr-FR" dirty="0">
                <a:solidFill>
                  <a:schemeClr val="tx1">
                    <a:lumMod val="65000"/>
                    <a:lumOff val="35000"/>
                  </a:schemeClr>
                </a:solidFill>
              </a:rPr>
              <a:t>Etude du chapitre 12 – le sens du bâton</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279623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2BC35A-8974-485C-9799-F9D4F497C6F0}"/>
              </a:ext>
            </a:extLst>
          </p:cNvPr>
          <p:cNvSpPr>
            <a:spLocks noGrp="1"/>
          </p:cNvSpPr>
          <p:nvPr>
            <p:ph type="title"/>
          </p:nvPr>
        </p:nvSpPr>
        <p:spPr>
          <a:xfrm>
            <a:off x="838200" y="603661"/>
            <a:ext cx="10515600" cy="1325563"/>
          </a:xfrm>
        </p:spPr>
        <p:txBody>
          <a:bodyPr/>
          <a:lstStyle/>
          <a:p>
            <a:r>
              <a:rPr lang="fr-FR" dirty="0"/>
              <a:t>                       Un plan de la lettre </a:t>
            </a:r>
          </a:p>
        </p:txBody>
      </p:sp>
      <p:sp>
        <p:nvSpPr>
          <p:cNvPr id="3" name="Espace réservé du contenu 2">
            <a:extLst>
              <a:ext uri="{FF2B5EF4-FFF2-40B4-BE49-F238E27FC236}">
                <a16:creationId xmlns:a16="http://schemas.microsoft.com/office/drawing/2014/main" id="{170332F0-F448-4DAE-B709-B945A30E183C}"/>
              </a:ext>
            </a:extLst>
          </p:cNvPr>
          <p:cNvSpPr>
            <a:spLocks noGrp="1"/>
          </p:cNvSpPr>
          <p:nvPr>
            <p:ph idx="1"/>
          </p:nvPr>
        </p:nvSpPr>
        <p:spPr>
          <a:xfrm>
            <a:off x="838200" y="2170177"/>
            <a:ext cx="10515600" cy="4351338"/>
          </a:xfrm>
        </p:spPr>
        <p:txBody>
          <a:bodyPr>
            <a:normAutofit fontScale="92500" lnSpcReduction="20000"/>
          </a:bodyPr>
          <a:lstStyle/>
          <a:p>
            <a:r>
              <a:rPr lang="fr-FR" dirty="0" err="1"/>
              <a:t>Ch</a:t>
            </a:r>
            <a:r>
              <a:rPr lang="fr-FR" dirty="0"/>
              <a:t> 1 et 2: Jésus est meilleur que les anges (</a:t>
            </a:r>
            <a:r>
              <a:rPr lang="fr-FR" dirty="0" err="1"/>
              <a:t>Ch</a:t>
            </a:r>
            <a:r>
              <a:rPr lang="fr-FR" dirty="0"/>
              <a:t> 1 v 4)</a:t>
            </a:r>
          </a:p>
          <a:p>
            <a:r>
              <a:rPr lang="fr-FR" dirty="0" err="1"/>
              <a:t>Ch</a:t>
            </a:r>
            <a:r>
              <a:rPr lang="fr-FR" dirty="0"/>
              <a:t> 3: Jésus est meilleur que Moïse (</a:t>
            </a:r>
            <a:r>
              <a:rPr lang="fr-FR" dirty="0" err="1"/>
              <a:t>Ch</a:t>
            </a:r>
            <a:r>
              <a:rPr lang="fr-FR" dirty="0"/>
              <a:t> 3 v 3) </a:t>
            </a:r>
          </a:p>
          <a:p>
            <a:r>
              <a:rPr lang="fr-FR" dirty="0" err="1"/>
              <a:t>Ch</a:t>
            </a:r>
            <a:r>
              <a:rPr lang="fr-FR" dirty="0"/>
              <a:t> 4: Jésus est meilleur que Josué (</a:t>
            </a:r>
            <a:r>
              <a:rPr lang="fr-FR" dirty="0" err="1"/>
              <a:t>Ch</a:t>
            </a:r>
            <a:r>
              <a:rPr lang="fr-FR" dirty="0"/>
              <a:t> 4 v 8 et 9) </a:t>
            </a:r>
          </a:p>
          <a:p>
            <a:r>
              <a:rPr lang="fr-FR" dirty="0" err="1"/>
              <a:t>Ch</a:t>
            </a:r>
            <a:r>
              <a:rPr lang="fr-FR" dirty="0"/>
              <a:t> 5: Jésus est meilleur souverain sacrificateur qu’Aaron (</a:t>
            </a:r>
            <a:r>
              <a:rPr lang="fr-FR" dirty="0" err="1"/>
              <a:t>Ch</a:t>
            </a:r>
            <a:r>
              <a:rPr lang="fr-FR" dirty="0"/>
              <a:t> 5 v 6)</a:t>
            </a:r>
          </a:p>
          <a:p>
            <a:r>
              <a:rPr lang="fr-FR" dirty="0" err="1"/>
              <a:t>Ch</a:t>
            </a:r>
            <a:r>
              <a:rPr lang="fr-FR" dirty="0"/>
              <a:t> 6: Jésus est meilleur qu’Abraham (</a:t>
            </a:r>
            <a:r>
              <a:rPr lang="fr-FR" dirty="0" err="1"/>
              <a:t>Ch</a:t>
            </a:r>
            <a:r>
              <a:rPr lang="fr-FR" dirty="0"/>
              <a:t> 6 v 13)</a:t>
            </a:r>
          </a:p>
          <a:p>
            <a:r>
              <a:rPr lang="fr-FR" dirty="0" err="1"/>
              <a:t>Ch</a:t>
            </a:r>
            <a:r>
              <a:rPr lang="fr-FR" dirty="0"/>
              <a:t> 7: Jésus est meilleur que les sacrifices (</a:t>
            </a:r>
            <a:r>
              <a:rPr lang="fr-FR" dirty="0" err="1"/>
              <a:t>Ch</a:t>
            </a:r>
            <a:r>
              <a:rPr lang="fr-FR" dirty="0"/>
              <a:t> 7 v 22)</a:t>
            </a:r>
          </a:p>
          <a:p>
            <a:r>
              <a:rPr lang="fr-FR" dirty="0" err="1"/>
              <a:t>Ch</a:t>
            </a:r>
            <a:r>
              <a:rPr lang="fr-FR" dirty="0"/>
              <a:t> 8 à 10: Jésus donne une meilleure alliance et de meilleures promesses (</a:t>
            </a:r>
            <a:r>
              <a:rPr lang="fr-FR" dirty="0" err="1"/>
              <a:t>Ch</a:t>
            </a:r>
            <a:r>
              <a:rPr lang="fr-FR" dirty="0"/>
              <a:t> 8 v 6)</a:t>
            </a:r>
          </a:p>
          <a:p>
            <a:r>
              <a:rPr lang="fr-FR" dirty="0" err="1"/>
              <a:t>Ch</a:t>
            </a:r>
            <a:r>
              <a:rPr lang="fr-FR" dirty="0"/>
              <a:t> 11: Les témoins de la vie par la foi (</a:t>
            </a:r>
            <a:r>
              <a:rPr lang="fr-FR" dirty="0" err="1"/>
              <a:t>Ch</a:t>
            </a:r>
            <a:r>
              <a:rPr lang="fr-FR" dirty="0"/>
              <a:t> 11 v 6)</a:t>
            </a:r>
          </a:p>
          <a:p>
            <a:r>
              <a:rPr lang="fr-FR" dirty="0" err="1"/>
              <a:t>Ch</a:t>
            </a:r>
            <a:r>
              <a:rPr lang="fr-FR" dirty="0"/>
              <a:t> 12: Jésus, chef et modèle de la foi (</a:t>
            </a:r>
            <a:r>
              <a:rPr lang="fr-FR" dirty="0" err="1"/>
              <a:t>Ch</a:t>
            </a:r>
            <a:r>
              <a:rPr lang="fr-FR" dirty="0"/>
              <a:t> 12 v 2) </a:t>
            </a:r>
          </a:p>
          <a:p>
            <a:r>
              <a:rPr lang="fr-FR" dirty="0" err="1"/>
              <a:t>Ch</a:t>
            </a:r>
            <a:r>
              <a:rPr lang="fr-FR" dirty="0"/>
              <a:t> 13 : Exhortations à mieux faire (</a:t>
            </a:r>
            <a:r>
              <a:rPr lang="fr-FR" dirty="0" err="1"/>
              <a:t>Ch</a:t>
            </a:r>
            <a:r>
              <a:rPr lang="fr-FR" dirty="0"/>
              <a:t> 13 v 7)  </a:t>
            </a:r>
          </a:p>
        </p:txBody>
      </p:sp>
      <p:sp>
        <p:nvSpPr>
          <p:cNvPr id="5" name="ZoneTexte 4">
            <a:extLst>
              <a:ext uri="{FF2B5EF4-FFF2-40B4-BE49-F238E27FC236}">
                <a16:creationId xmlns:a16="http://schemas.microsoft.com/office/drawing/2014/main" id="{0764FD28-5B2E-4E14-BE36-1AD1E7852F04}"/>
              </a:ext>
            </a:extLst>
          </p:cNvPr>
          <p:cNvSpPr txBox="1"/>
          <p:nvPr/>
        </p:nvSpPr>
        <p:spPr>
          <a:xfrm>
            <a:off x="7270960" y="92769"/>
            <a:ext cx="4818948" cy="923330"/>
          </a:xfrm>
          <a:prstGeom prst="rect">
            <a:avLst/>
          </a:prstGeom>
          <a:noFill/>
        </p:spPr>
        <p:txBody>
          <a:bodyPr wrap="none" rtlCol="0">
            <a:spAutoFit/>
          </a:bodyPr>
          <a:lstStyle/>
          <a:p>
            <a:pPr algn="r"/>
            <a:r>
              <a:rPr lang="fr-FR" b="1" dirty="0"/>
              <a:t>Les enjeux des Hébreux – un contexte qui éclaire</a:t>
            </a:r>
          </a:p>
          <a:p>
            <a:pPr algn="r"/>
            <a:r>
              <a:rPr lang="fr-FR" dirty="0">
                <a:solidFill>
                  <a:schemeClr val="tx1">
                    <a:lumMod val="65000"/>
                    <a:lumOff val="35000"/>
                  </a:schemeClr>
                </a:solidFill>
              </a:rPr>
              <a:t>Etude du chapitre 12 – le sens du bâton</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17868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02EF87-11F4-41AD-B94B-614A65C848E5}"/>
              </a:ext>
            </a:extLst>
          </p:cNvPr>
          <p:cNvSpPr>
            <a:spLocks noGrp="1"/>
          </p:cNvSpPr>
          <p:nvPr>
            <p:ph type="title"/>
          </p:nvPr>
        </p:nvSpPr>
        <p:spPr/>
        <p:txBody>
          <a:bodyPr/>
          <a:lstStyle/>
          <a:p>
            <a:pPr algn="ctr"/>
            <a:r>
              <a:rPr lang="fr-FR" dirty="0"/>
              <a:t>Etude du chapitre 12</a:t>
            </a:r>
          </a:p>
        </p:txBody>
      </p:sp>
      <p:pic>
        <p:nvPicPr>
          <p:cNvPr id="3074" name="Picture 2" descr="Image associÃ©e">
            <a:extLst>
              <a:ext uri="{FF2B5EF4-FFF2-40B4-BE49-F238E27FC236}">
                <a16:creationId xmlns:a16="http://schemas.microsoft.com/office/drawing/2014/main" id="{840D66D8-A785-497D-89D2-EAB20782CBE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72263" y="1823518"/>
            <a:ext cx="5254901" cy="36295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DC98D44-0D64-4BF4-AB9C-CDF9648EEC72}"/>
              </a:ext>
            </a:extLst>
          </p:cNvPr>
          <p:cNvSpPr/>
          <p:nvPr/>
        </p:nvSpPr>
        <p:spPr>
          <a:xfrm>
            <a:off x="4563806" y="5815254"/>
            <a:ext cx="2990114" cy="584775"/>
          </a:xfrm>
          <a:prstGeom prst="rect">
            <a:avLst/>
          </a:prstGeom>
        </p:spPr>
        <p:txBody>
          <a:bodyPr wrap="none">
            <a:spAutoFit/>
          </a:bodyPr>
          <a:lstStyle/>
          <a:p>
            <a:pPr algn="ctr"/>
            <a:r>
              <a:rPr lang="fr-FR" sz="3200" dirty="0"/>
              <a:t>Le sens du bâton</a:t>
            </a:r>
          </a:p>
        </p:txBody>
      </p:sp>
    </p:spTree>
    <p:extLst>
      <p:ext uri="{BB962C8B-B14F-4D97-AF65-F5344CB8AC3E}">
        <p14:creationId xmlns:p14="http://schemas.microsoft.com/office/powerpoint/2010/main" val="182475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B0471-C6E3-4284-83AB-CBBBD726A85F}"/>
              </a:ext>
            </a:extLst>
          </p:cNvPr>
          <p:cNvSpPr>
            <a:spLocks noGrp="1"/>
          </p:cNvSpPr>
          <p:nvPr>
            <p:ph type="title"/>
          </p:nvPr>
        </p:nvSpPr>
        <p:spPr>
          <a:xfrm>
            <a:off x="838200" y="192847"/>
            <a:ext cx="10515600" cy="1325563"/>
          </a:xfrm>
        </p:spPr>
        <p:txBody>
          <a:bodyPr/>
          <a:lstStyle/>
          <a:p>
            <a:r>
              <a:rPr lang="fr-FR" dirty="0"/>
              <a:t>Hébreux 12</a:t>
            </a:r>
          </a:p>
        </p:txBody>
      </p:sp>
      <p:sp>
        <p:nvSpPr>
          <p:cNvPr id="3" name="Espace réservé du contenu 2">
            <a:extLst>
              <a:ext uri="{FF2B5EF4-FFF2-40B4-BE49-F238E27FC236}">
                <a16:creationId xmlns:a16="http://schemas.microsoft.com/office/drawing/2014/main" id="{74951E5E-5205-4B32-8197-F8A366092096}"/>
              </a:ext>
            </a:extLst>
          </p:cNvPr>
          <p:cNvSpPr>
            <a:spLocks noGrp="1"/>
          </p:cNvSpPr>
          <p:nvPr>
            <p:ph idx="1"/>
          </p:nvPr>
        </p:nvSpPr>
        <p:spPr>
          <a:xfrm>
            <a:off x="838200" y="1523996"/>
            <a:ext cx="10515600" cy="5181601"/>
          </a:xfrm>
        </p:spPr>
        <p:txBody>
          <a:bodyPr>
            <a:normAutofit/>
          </a:bodyPr>
          <a:lstStyle/>
          <a:p>
            <a:pPr marL="0" indent="0">
              <a:buNone/>
            </a:pPr>
            <a:r>
              <a:rPr lang="fr-FR" sz="2600" b="1" dirty="0"/>
              <a:t>1</a:t>
            </a:r>
            <a:r>
              <a:rPr lang="fr-FR" sz="2600" dirty="0"/>
              <a:t> C'est pourquoi, nous aussi, ayant une si grande nuée de témoins qui nous entoure, rejetant tout fardeau et le péché qui nous enveloppe si aisément, courons avec patience la course qui est devant nous, </a:t>
            </a:r>
            <a:r>
              <a:rPr lang="fr-FR" sz="2600" b="1" dirty="0"/>
              <a:t>2</a:t>
            </a:r>
            <a:r>
              <a:rPr lang="fr-FR" sz="2600" dirty="0"/>
              <a:t> fixant les yeux sur Jésus, le chef et le consommateur de la foi, lequel, à cause de la joie qui était devant lui, a enduré la croix, ayant méprisé la honte, et est assis à la droite du trône de Dieu. </a:t>
            </a:r>
            <a:r>
              <a:rPr lang="fr-FR" sz="2600" b="1" dirty="0"/>
              <a:t>3 </a:t>
            </a:r>
            <a:r>
              <a:rPr lang="fr-FR" sz="2600" dirty="0"/>
              <a:t>Car considérez celui qui a enduré une telle contradiction de la part des pécheurs contre lui-même, afin que vous ne soyez pas las, étant découragés dans vos âmes.</a:t>
            </a:r>
          </a:p>
          <a:p>
            <a:pPr marL="0" indent="0">
              <a:buNone/>
            </a:pPr>
            <a:r>
              <a:rPr lang="fr-FR" sz="2600" b="1" dirty="0"/>
              <a:t>4</a:t>
            </a:r>
            <a:r>
              <a:rPr lang="fr-FR" sz="2600" dirty="0"/>
              <a:t> Vous n'avez pas encore résisté jusqu'au sang en combattant contre le péché, </a:t>
            </a:r>
            <a:r>
              <a:rPr lang="fr-FR" sz="2600" b="1" dirty="0"/>
              <a:t>5</a:t>
            </a:r>
            <a:r>
              <a:rPr lang="fr-FR" sz="2600" dirty="0"/>
              <a:t> vous avez oublié l'exhortation qui s'adresse à vous comme à des fils "Mon fils, ne méprise pas la discipline du Seigneur, et ne perds pas courage quand tu es repris par lui; </a:t>
            </a:r>
            <a:r>
              <a:rPr lang="fr-FR" sz="2600" b="1" dirty="0"/>
              <a:t>6</a:t>
            </a:r>
            <a:r>
              <a:rPr lang="fr-FR" sz="2600" dirty="0"/>
              <a:t> car celui que le Seigneur aime, il le discipline, et il fouette tout fils qu'il agrée".</a:t>
            </a:r>
          </a:p>
        </p:txBody>
      </p:sp>
      <p:sp>
        <p:nvSpPr>
          <p:cNvPr id="7" name="ZoneTexte 6">
            <a:extLst>
              <a:ext uri="{FF2B5EF4-FFF2-40B4-BE49-F238E27FC236}">
                <a16:creationId xmlns:a16="http://schemas.microsoft.com/office/drawing/2014/main" id="{DCD3063C-00E7-495E-A183-92735D611DB9}"/>
              </a:ext>
            </a:extLst>
          </p:cNvPr>
          <p:cNvSpPr txBox="1"/>
          <p:nvPr/>
        </p:nvSpPr>
        <p:spPr>
          <a:xfrm>
            <a:off x="7336876" y="92769"/>
            <a:ext cx="4753032" cy="923330"/>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264556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B0471-C6E3-4284-83AB-CBBBD726A85F}"/>
              </a:ext>
            </a:extLst>
          </p:cNvPr>
          <p:cNvSpPr>
            <a:spLocks noGrp="1"/>
          </p:cNvSpPr>
          <p:nvPr>
            <p:ph type="title"/>
          </p:nvPr>
        </p:nvSpPr>
        <p:spPr>
          <a:xfrm>
            <a:off x="838200" y="524150"/>
            <a:ext cx="10515600" cy="1325563"/>
          </a:xfrm>
        </p:spPr>
        <p:txBody>
          <a:bodyPr/>
          <a:lstStyle/>
          <a:p>
            <a:r>
              <a:rPr lang="fr-FR" dirty="0"/>
              <a:t>Hébreux 12</a:t>
            </a:r>
          </a:p>
        </p:txBody>
      </p:sp>
      <p:sp>
        <p:nvSpPr>
          <p:cNvPr id="3" name="Espace réservé du contenu 2">
            <a:extLst>
              <a:ext uri="{FF2B5EF4-FFF2-40B4-BE49-F238E27FC236}">
                <a16:creationId xmlns:a16="http://schemas.microsoft.com/office/drawing/2014/main" id="{74951E5E-5205-4B32-8197-F8A366092096}"/>
              </a:ext>
            </a:extLst>
          </p:cNvPr>
          <p:cNvSpPr>
            <a:spLocks noGrp="1"/>
          </p:cNvSpPr>
          <p:nvPr>
            <p:ph idx="1"/>
          </p:nvPr>
        </p:nvSpPr>
        <p:spPr>
          <a:xfrm>
            <a:off x="838200" y="2107093"/>
            <a:ext cx="10515600" cy="4412976"/>
          </a:xfrm>
        </p:spPr>
        <p:txBody>
          <a:bodyPr>
            <a:normAutofit/>
          </a:bodyPr>
          <a:lstStyle/>
          <a:p>
            <a:pPr marL="0" indent="0">
              <a:buNone/>
            </a:pPr>
            <a:r>
              <a:rPr lang="fr-FR" sz="2600" b="1" dirty="0"/>
              <a:t>7</a:t>
            </a:r>
            <a:r>
              <a:rPr lang="fr-FR" sz="2600" dirty="0"/>
              <a:t> Vous endurez des peines comme discipline: Dieu agit envers vous comme envers des fils, car qui est le fils que le père ne discipline pas? </a:t>
            </a:r>
            <a:r>
              <a:rPr lang="fr-FR" sz="2600" b="1" dirty="0"/>
              <a:t>8</a:t>
            </a:r>
            <a:r>
              <a:rPr lang="fr-FR" sz="2600" dirty="0"/>
              <a:t> Mais si vous êtes sans la discipline à laquelle tous participent, alors vous êtes des bâtards et non pas des fils. </a:t>
            </a:r>
            <a:r>
              <a:rPr lang="fr-FR" sz="2600" b="1" dirty="0"/>
              <a:t>9</a:t>
            </a:r>
            <a:r>
              <a:rPr lang="fr-FR" sz="2600" dirty="0"/>
              <a:t> De plus, nous avons eu les pères de notre chair pour nous discipliner, et nous les avons respectés; ne serons-nous pas beaucoup plutôt soumis au Père des esprits, et nous vivrons? </a:t>
            </a:r>
            <a:r>
              <a:rPr lang="fr-FR" sz="2600" b="1" dirty="0"/>
              <a:t>10</a:t>
            </a:r>
            <a:r>
              <a:rPr lang="fr-FR" sz="2600" dirty="0"/>
              <a:t> Car ceux-là disciplinaient pendant peu de jours, selon qu'ils le trouvaient bon; mais celui-ci nous discipline pour notre profit, afin que nous participions à sa sainteté. </a:t>
            </a:r>
            <a:r>
              <a:rPr lang="fr-FR" sz="2600" b="1" dirty="0"/>
              <a:t>11</a:t>
            </a:r>
            <a:r>
              <a:rPr lang="fr-FR" sz="2600" dirty="0"/>
              <a:t> Or aucune discipline, pour le présent, ne semble être un sujet de joie, mais de tristesse; mais plus tard, elle rend le fruit paisible de la justice à ceux qui sont exercés par elle.</a:t>
            </a:r>
          </a:p>
        </p:txBody>
      </p:sp>
      <p:sp>
        <p:nvSpPr>
          <p:cNvPr id="4" name="ZoneTexte 3">
            <a:extLst>
              <a:ext uri="{FF2B5EF4-FFF2-40B4-BE49-F238E27FC236}">
                <a16:creationId xmlns:a16="http://schemas.microsoft.com/office/drawing/2014/main" id="{31F7875A-5576-4267-914C-7BC7895F7514}"/>
              </a:ext>
            </a:extLst>
          </p:cNvPr>
          <p:cNvSpPr txBox="1"/>
          <p:nvPr/>
        </p:nvSpPr>
        <p:spPr>
          <a:xfrm>
            <a:off x="7336876" y="92769"/>
            <a:ext cx="4753032" cy="923330"/>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100355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B0471-C6E3-4284-83AB-CBBBD726A85F}"/>
              </a:ext>
            </a:extLst>
          </p:cNvPr>
          <p:cNvSpPr>
            <a:spLocks noGrp="1"/>
          </p:cNvSpPr>
          <p:nvPr>
            <p:ph type="title"/>
          </p:nvPr>
        </p:nvSpPr>
        <p:spPr>
          <a:xfrm>
            <a:off x="838200" y="47075"/>
            <a:ext cx="10515600" cy="1325563"/>
          </a:xfrm>
        </p:spPr>
        <p:txBody>
          <a:bodyPr/>
          <a:lstStyle/>
          <a:p>
            <a:r>
              <a:rPr lang="fr-FR" dirty="0"/>
              <a:t>Hébreux 12</a:t>
            </a:r>
          </a:p>
        </p:txBody>
      </p:sp>
      <p:sp>
        <p:nvSpPr>
          <p:cNvPr id="3" name="Espace réservé du contenu 2">
            <a:extLst>
              <a:ext uri="{FF2B5EF4-FFF2-40B4-BE49-F238E27FC236}">
                <a16:creationId xmlns:a16="http://schemas.microsoft.com/office/drawing/2014/main" id="{74951E5E-5205-4B32-8197-F8A366092096}"/>
              </a:ext>
            </a:extLst>
          </p:cNvPr>
          <p:cNvSpPr>
            <a:spLocks noGrp="1"/>
          </p:cNvSpPr>
          <p:nvPr>
            <p:ph idx="1"/>
          </p:nvPr>
        </p:nvSpPr>
        <p:spPr>
          <a:xfrm>
            <a:off x="838200" y="1166192"/>
            <a:ext cx="10515600" cy="5804454"/>
          </a:xfrm>
        </p:spPr>
        <p:txBody>
          <a:bodyPr>
            <a:normAutofit fontScale="92500" lnSpcReduction="10000"/>
          </a:bodyPr>
          <a:lstStyle/>
          <a:p>
            <a:pPr marL="0" indent="0">
              <a:buNone/>
            </a:pPr>
            <a:r>
              <a:rPr lang="fr-FR" b="1" dirty="0"/>
              <a:t>12</a:t>
            </a:r>
            <a:r>
              <a:rPr lang="fr-FR" dirty="0"/>
              <a:t> C'est pourquoi, redressez les mains lassées et les genoux défaillants, </a:t>
            </a:r>
            <a:r>
              <a:rPr lang="fr-FR" b="1" dirty="0"/>
              <a:t>13</a:t>
            </a:r>
            <a:r>
              <a:rPr lang="fr-FR" dirty="0"/>
              <a:t> et faites des sentiers droits à vos pieds, afin que ce qui est boiteux ne se dévoie pas, mais plutôt se guérisse. </a:t>
            </a:r>
            <a:r>
              <a:rPr lang="fr-FR" b="1" dirty="0"/>
              <a:t>14</a:t>
            </a:r>
            <a:r>
              <a:rPr lang="fr-FR" dirty="0"/>
              <a:t> Poursuivez la paix avec tous, et la sainteté, sans laquelle nul ne verra le Seigneur, </a:t>
            </a:r>
            <a:r>
              <a:rPr lang="fr-FR" b="1" dirty="0"/>
              <a:t>15</a:t>
            </a:r>
            <a:r>
              <a:rPr lang="fr-FR" dirty="0"/>
              <a:t> veillant de peur que quelqu'un ne manque de la grâce de Dieu; de peur que quelque racine d'amertume, bourgeonnant en haut, ne vous trouble, et que par elle plusieurs ne soient souillés; </a:t>
            </a:r>
            <a:r>
              <a:rPr lang="fr-FR" b="1" dirty="0"/>
              <a:t>16</a:t>
            </a:r>
            <a:r>
              <a:rPr lang="fr-FR" dirty="0"/>
              <a:t> de peur qu'il n'y ait quelque fornicateur, ou profane comme Ésaü, qui pour un seul mets vendit son droit de premier-né; </a:t>
            </a:r>
            <a:r>
              <a:rPr lang="fr-FR" b="1" dirty="0"/>
              <a:t>17</a:t>
            </a:r>
            <a:r>
              <a:rPr lang="fr-FR" dirty="0"/>
              <a:t> car vous savez que, aussi, plus tard, désirant hériter de la bénédiction, il fut rejeté, (car il ne trouva pas lieu à la repentance), quoiqu'il l'eût recherchée avec larmes.</a:t>
            </a:r>
          </a:p>
          <a:p>
            <a:pPr marL="0" indent="0">
              <a:buNone/>
            </a:pPr>
            <a:r>
              <a:rPr lang="fr-FR" b="1" dirty="0"/>
              <a:t>18</a:t>
            </a:r>
            <a:r>
              <a:rPr lang="fr-FR" dirty="0"/>
              <a:t> Car vous n'êtes pas venus à la montagne qui peut être touchée, ni au feu brûlant, ni à l'obscurité, ni aux ténèbres, ni à la tempête,</a:t>
            </a:r>
            <a:r>
              <a:rPr lang="fr-FR" b="1" dirty="0"/>
              <a:t>19</a:t>
            </a:r>
            <a:r>
              <a:rPr lang="fr-FR" dirty="0"/>
              <a:t> ni au son de la trompette, ni à la voix de paroles, voix telle que ceux qui l'entendaient prièrent que la parole ne leur fût plus adressée; </a:t>
            </a:r>
            <a:r>
              <a:rPr lang="fr-FR" b="1" dirty="0"/>
              <a:t>20</a:t>
            </a:r>
            <a:r>
              <a:rPr lang="fr-FR" dirty="0"/>
              <a:t> (car ils ne pouvaient supporter ce qui était enjoint: "Si même une bête touche la montagne, elle sera lapidée; </a:t>
            </a:r>
            <a:r>
              <a:rPr lang="fr-FR" b="1" dirty="0"/>
              <a:t>21</a:t>
            </a:r>
            <a:r>
              <a:rPr lang="fr-FR" dirty="0"/>
              <a:t> et Moïse, si terrible était ce qui paraissait, dit: Je suis épouvanté et tout tremblant;)</a:t>
            </a:r>
          </a:p>
        </p:txBody>
      </p:sp>
      <p:sp>
        <p:nvSpPr>
          <p:cNvPr id="5" name="ZoneTexte 4">
            <a:extLst>
              <a:ext uri="{FF2B5EF4-FFF2-40B4-BE49-F238E27FC236}">
                <a16:creationId xmlns:a16="http://schemas.microsoft.com/office/drawing/2014/main" id="{45DB6F90-4806-4598-8F9F-FB2EB138F350}"/>
              </a:ext>
            </a:extLst>
          </p:cNvPr>
          <p:cNvSpPr txBox="1"/>
          <p:nvPr/>
        </p:nvSpPr>
        <p:spPr>
          <a:xfrm>
            <a:off x="7336876" y="92769"/>
            <a:ext cx="4753032" cy="923330"/>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259089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2FD194-B0B9-45F6-9846-A43065A19F93}"/>
              </a:ext>
            </a:extLst>
          </p:cNvPr>
          <p:cNvSpPr>
            <a:spLocks noGrp="1"/>
          </p:cNvSpPr>
          <p:nvPr>
            <p:ph type="title"/>
          </p:nvPr>
        </p:nvSpPr>
        <p:spPr>
          <a:xfrm>
            <a:off x="838200" y="7318"/>
            <a:ext cx="10515600" cy="1325563"/>
          </a:xfrm>
        </p:spPr>
        <p:txBody>
          <a:bodyPr/>
          <a:lstStyle/>
          <a:p>
            <a:pPr algn="ctr"/>
            <a:r>
              <a:rPr lang="fr-FR" dirty="0"/>
              <a:t>Quelques visions de la discipline</a:t>
            </a:r>
          </a:p>
        </p:txBody>
      </p:sp>
      <p:pic>
        <p:nvPicPr>
          <p:cNvPr id="4" name="Picture 2" descr="Image associÃ©e">
            <a:extLst>
              <a:ext uri="{FF2B5EF4-FFF2-40B4-BE49-F238E27FC236}">
                <a16:creationId xmlns:a16="http://schemas.microsoft.com/office/drawing/2014/main" id="{89A05EBC-A36A-446B-BA56-F26635BA56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17" y="1292502"/>
            <a:ext cx="276225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associÃ©e">
            <a:extLst>
              <a:ext uri="{FF2B5EF4-FFF2-40B4-BE49-F238E27FC236}">
                <a16:creationId xmlns:a16="http://schemas.microsoft.com/office/drawing/2014/main" id="{C845CFD9-4B82-4CC6-BF89-6E9A6875C4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241" y="4208788"/>
            <a:ext cx="3984763" cy="25166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Ã©sultat de recherche d'images pour &quot;punition&quot;">
            <a:extLst>
              <a:ext uri="{FF2B5EF4-FFF2-40B4-BE49-F238E27FC236}">
                <a16:creationId xmlns:a16="http://schemas.microsoft.com/office/drawing/2014/main" id="{67C5FA05-DAC2-4A7F-AFC3-450135146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5856" y="1298714"/>
            <a:ext cx="3678524" cy="2762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Ã©sultat de recherche d'images pour &quot;crier sur ses enfants&quot;">
            <a:extLst>
              <a:ext uri="{FF2B5EF4-FFF2-40B4-BE49-F238E27FC236}">
                <a16:creationId xmlns:a16="http://schemas.microsoft.com/office/drawing/2014/main" id="{500867BA-EC0D-4816-9186-08FF17461F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969"/>
          <a:stretch/>
        </p:blipFill>
        <p:spPr bwMode="auto">
          <a:xfrm>
            <a:off x="729729" y="4218013"/>
            <a:ext cx="5553065" cy="2516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Ã©sultat de recherche d'images pour &quot;s'enerver sur ses enfants&quot;">
            <a:extLst>
              <a:ext uri="{FF2B5EF4-FFF2-40B4-BE49-F238E27FC236}">
                <a16:creationId xmlns:a16="http://schemas.microsoft.com/office/drawing/2014/main" id="{F2ACFA7F-62B5-4E9F-AB02-30E90DAFE1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5661" y="1311963"/>
            <a:ext cx="3683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6B0471-C6E3-4284-83AB-CBBBD726A85F}"/>
              </a:ext>
            </a:extLst>
          </p:cNvPr>
          <p:cNvSpPr>
            <a:spLocks noGrp="1"/>
          </p:cNvSpPr>
          <p:nvPr>
            <p:ph type="title"/>
          </p:nvPr>
        </p:nvSpPr>
        <p:spPr>
          <a:xfrm>
            <a:off x="838200" y="153091"/>
            <a:ext cx="10515600" cy="1325563"/>
          </a:xfrm>
        </p:spPr>
        <p:txBody>
          <a:bodyPr/>
          <a:lstStyle/>
          <a:p>
            <a:r>
              <a:rPr lang="fr-FR" dirty="0"/>
              <a:t>Hébreux 12</a:t>
            </a:r>
          </a:p>
        </p:txBody>
      </p:sp>
      <p:sp>
        <p:nvSpPr>
          <p:cNvPr id="3" name="Espace réservé du contenu 2">
            <a:extLst>
              <a:ext uri="{FF2B5EF4-FFF2-40B4-BE49-F238E27FC236}">
                <a16:creationId xmlns:a16="http://schemas.microsoft.com/office/drawing/2014/main" id="{74951E5E-5205-4B32-8197-F8A366092096}"/>
              </a:ext>
            </a:extLst>
          </p:cNvPr>
          <p:cNvSpPr>
            <a:spLocks noGrp="1"/>
          </p:cNvSpPr>
          <p:nvPr>
            <p:ph idx="1"/>
          </p:nvPr>
        </p:nvSpPr>
        <p:spPr>
          <a:xfrm>
            <a:off x="838200" y="1444484"/>
            <a:ext cx="10515600" cy="5625547"/>
          </a:xfrm>
        </p:spPr>
        <p:txBody>
          <a:bodyPr>
            <a:normAutofit fontScale="92500" lnSpcReduction="10000"/>
          </a:bodyPr>
          <a:lstStyle/>
          <a:p>
            <a:pPr marL="0" indent="0">
              <a:buNone/>
            </a:pPr>
            <a:r>
              <a:rPr lang="fr-FR" b="1" dirty="0"/>
              <a:t>22</a:t>
            </a:r>
            <a:r>
              <a:rPr lang="fr-FR" dirty="0"/>
              <a:t> mais vous êtes venus à la montagne de Sion; et à la cité du Dieu vivant, la Jérusalem céleste; et à des myriades d'anges, l'assemblée universelle; </a:t>
            </a:r>
            <a:r>
              <a:rPr lang="fr-FR" b="1" dirty="0"/>
              <a:t>23</a:t>
            </a:r>
            <a:r>
              <a:rPr lang="fr-FR" dirty="0"/>
              <a:t> à l'assemblée des premiers-nés écrits dans les cieux; et à Dieu, juge de tous; et aux esprits des justes consommés; </a:t>
            </a:r>
            <a:r>
              <a:rPr lang="fr-FR" b="1" dirty="0"/>
              <a:t>24</a:t>
            </a:r>
            <a:r>
              <a:rPr lang="fr-FR" dirty="0"/>
              <a:t> et à Jésus, médiateur d'une nouvelle alliance; et au sang d'aspersion qui parle mieux qu'Abel.</a:t>
            </a:r>
          </a:p>
          <a:p>
            <a:pPr marL="0" indent="0">
              <a:buNone/>
            </a:pPr>
            <a:r>
              <a:rPr lang="fr-FR" b="1" dirty="0"/>
              <a:t>25</a:t>
            </a:r>
            <a:r>
              <a:rPr lang="fr-FR" dirty="0"/>
              <a:t> Prenez garde que vous ne refusiez pas celui qui parle: car si ceux-là n'ont pas échappé qui refusèrent celui qui parlait en oracles sur la terre, combien moins échapperons-nous, si nous nous détournons de celui qui parle ainsi des cieux, </a:t>
            </a:r>
            <a:r>
              <a:rPr lang="fr-FR" b="1" dirty="0"/>
              <a:t>26</a:t>
            </a:r>
            <a:r>
              <a:rPr lang="fr-FR" dirty="0"/>
              <a:t> duquel la voix ébranla alors la terre; mais maintenant il a promis, disant: "Encore une fois je secouerai non seulement la terre, mais aussi le ciel". </a:t>
            </a:r>
            <a:r>
              <a:rPr lang="fr-FR" b="1" dirty="0"/>
              <a:t>27</a:t>
            </a:r>
            <a:r>
              <a:rPr lang="fr-FR" dirty="0"/>
              <a:t> Or ce "Encore une fois" indique le changement des choses muables, comme ayant été faites, afin que celles qui sont immuables demeurent. </a:t>
            </a:r>
            <a:r>
              <a:rPr lang="fr-FR" b="1" dirty="0"/>
              <a:t>28</a:t>
            </a:r>
            <a:r>
              <a:rPr lang="fr-FR" dirty="0"/>
              <a:t> C'est pourquoi, recevant un royaume inébranlable, retenons la grâce par laquelle nous servions Dieu d'une manière qui lui soit agréable, avec révérence et avec crainte. </a:t>
            </a:r>
            <a:r>
              <a:rPr lang="fr-FR" b="1" dirty="0"/>
              <a:t>29</a:t>
            </a:r>
            <a:r>
              <a:rPr lang="fr-FR" dirty="0"/>
              <a:t> Car aussi notre Dieu est un feu consumant.</a:t>
            </a:r>
          </a:p>
        </p:txBody>
      </p:sp>
      <p:sp>
        <p:nvSpPr>
          <p:cNvPr id="5" name="ZoneTexte 4">
            <a:extLst>
              <a:ext uri="{FF2B5EF4-FFF2-40B4-BE49-F238E27FC236}">
                <a16:creationId xmlns:a16="http://schemas.microsoft.com/office/drawing/2014/main" id="{506CBEE4-537A-4656-8F49-5BB8736E22D5}"/>
              </a:ext>
            </a:extLst>
          </p:cNvPr>
          <p:cNvSpPr txBox="1"/>
          <p:nvPr/>
        </p:nvSpPr>
        <p:spPr>
          <a:xfrm>
            <a:off x="7336876" y="92769"/>
            <a:ext cx="4753032" cy="923330"/>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406624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8D9CF-0154-4A8B-88B5-DB6CB735D801}"/>
              </a:ext>
            </a:extLst>
          </p:cNvPr>
          <p:cNvSpPr>
            <a:spLocks noGrp="1"/>
          </p:cNvSpPr>
          <p:nvPr>
            <p:ph type="title"/>
          </p:nvPr>
        </p:nvSpPr>
        <p:spPr>
          <a:xfrm>
            <a:off x="838200" y="921714"/>
            <a:ext cx="10515600" cy="1325563"/>
          </a:xfrm>
        </p:spPr>
        <p:txBody>
          <a:bodyPr/>
          <a:lstStyle/>
          <a:p>
            <a:pPr algn="ctr"/>
            <a:r>
              <a:rPr lang="fr-FR" dirty="0"/>
              <a:t>Plan du chapitre </a:t>
            </a:r>
          </a:p>
        </p:txBody>
      </p:sp>
      <p:sp>
        <p:nvSpPr>
          <p:cNvPr id="3" name="Espace réservé du contenu 2">
            <a:extLst>
              <a:ext uri="{FF2B5EF4-FFF2-40B4-BE49-F238E27FC236}">
                <a16:creationId xmlns:a16="http://schemas.microsoft.com/office/drawing/2014/main" id="{E0832C5E-2FDD-448C-B39B-231751800636}"/>
              </a:ext>
            </a:extLst>
          </p:cNvPr>
          <p:cNvSpPr>
            <a:spLocks noGrp="1"/>
          </p:cNvSpPr>
          <p:nvPr>
            <p:ph idx="1"/>
          </p:nvPr>
        </p:nvSpPr>
        <p:spPr>
          <a:xfrm>
            <a:off x="838200" y="2594246"/>
            <a:ext cx="10515600" cy="4351338"/>
          </a:xfrm>
        </p:spPr>
        <p:txBody>
          <a:bodyPr/>
          <a:lstStyle/>
          <a:p>
            <a:pPr algn="ctr"/>
            <a:r>
              <a:rPr lang="fr-FR" dirty="0"/>
              <a:t>v 1 à 3: Nous pouvons courir malgré la difficulté</a:t>
            </a:r>
          </a:p>
          <a:p>
            <a:pPr algn="ctr"/>
            <a:endParaRPr lang="fr-FR" dirty="0"/>
          </a:p>
          <a:p>
            <a:pPr algn="ctr"/>
            <a:r>
              <a:rPr lang="fr-FR" dirty="0"/>
              <a:t>v 4 à 10: N’oubliez pas!</a:t>
            </a:r>
          </a:p>
          <a:p>
            <a:pPr algn="ctr"/>
            <a:endParaRPr lang="fr-FR" dirty="0"/>
          </a:p>
          <a:p>
            <a:pPr algn="ctr"/>
            <a:r>
              <a:rPr lang="fr-FR" dirty="0"/>
              <a:t>v 11 à 17: Le fruit vient plus tard</a:t>
            </a:r>
          </a:p>
          <a:p>
            <a:pPr algn="ctr"/>
            <a:endParaRPr lang="fr-FR" dirty="0"/>
          </a:p>
          <a:p>
            <a:pPr algn="ctr"/>
            <a:r>
              <a:rPr lang="fr-FR" dirty="0"/>
              <a:t>v 18 à 29: Le royaume viendra, où serez-vous?</a:t>
            </a:r>
          </a:p>
        </p:txBody>
      </p:sp>
      <p:sp>
        <p:nvSpPr>
          <p:cNvPr id="5" name="ZoneTexte 4">
            <a:extLst>
              <a:ext uri="{FF2B5EF4-FFF2-40B4-BE49-F238E27FC236}">
                <a16:creationId xmlns:a16="http://schemas.microsoft.com/office/drawing/2014/main" id="{ACA7FDE1-C75B-4F37-8543-53DC93BF9D1A}"/>
              </a:ext>
            </a:extLst>
          </p:cNvPr>
          <p:cNvSpPr txBox="1"/>
          <p:nvPr/>
        </p:nvSpPr>
        <p:spPr>
          <a:xfrm>
            <a:off x="7336876" y="92769"/>
            <a:ext cx="4753032" cy="923330"/>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371060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B3D3704-E2F6-4A20-8BC2-671FACB6080A}"/>
              </a:ext>
            </a:extLst>
          </p:cNvPr>
          <p:cNvSpPr>
            <a:spLocks noGrp="1"/>
          </p:cNvSpPr>
          <p:nvPr>
            <p:ph idx="1"/>
          </p:nvPr>
        </p:nvSpPr>
        <p:spPr>
          <a:xfrm>
            <a:off x="662609" y="3150841"/>
            <a:ext cx="10691191" cy="1699453"/>
          </a:xfrm>
        </p:spPr>
        <p:txBody>
          <a:bodyPr/>
          <a:lstStyle/>
          <a:p>
            <a:pPr marL="0" indent="0" algn="r">
              <a:buNone/>
            </a:pPr>
            <a:r>
              <a:rPr lang="fr-FR" dirty="0"/>
              <a:t>Quelque chose de meilleur est à venir et personne n’y arrivera sans nous</a:t>
            </a:r>
          </a:p>
          <a:p>
            <a:pPr marL="0" indent="0" algn="r">
              <a:buNone/>
            </a:pPr>
            <a:r>
              <a:rPr lang="fr-FR" dirty="0"/>
              <a:t>(</a:t>
            </a:r>
            <a:r>
              <a:rPr lang="fr-FR" dirty="0" err="1"/>
              <a:t>Ch</a:t>
            </a:r>
            <a:r>
              <a:rPr lang="fr-FR" dirty="0"/>
              <a:t> 11 v 39-40)</a:t>
            </a:r>
          </a:p>
        </p:txBody>
      </p:sp>
      <p:sp>
        <p:nvSpPr>
          <p:cNvPr id="5" name="ZoneTexte 4">
            <a:extLst>
              <a:ext uri="{FF2B5EF4-FFF2-40B4-BE49-F238E27FC236}">
                <a16:creationId xmlns:a16="http://schemas.microsoft.com/office/drawing/2014/main" id="{ADE60D6A-5B71-4BAF-9819-9D89F6E58DD7}"/>
              </a:ext>
            </a:extLst>
          </p:cNvPr>
          <p:cNvSpPr txBox="1"/>
          <p:nvPr/>
        </p:nvSpPr>
        <p:spPr>
          <a:xfrm>
            <a:off x="7336876" y="92769"/>
            <a:ext cx="4753032" cy="923330"/>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55882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E865BD-3160-4CAD-BCE2-0F206F9F6D85}"/>
              </a:ext>
            </a:extLst>
          </p:cNvPr>
          <p:cNvSpPr>
            <a:spLocks noGrp="1"/>
          </p:cNvSpPr>
          <p:nvPr>
            <p:ph type="title"/>
          </p:nvPr>
        </p:nvSpPr>
        <p:spPr/>
        <p:txBody>
          <a:bodyPr/>
          <a:lstStyle/>
          <a:p>
            <a:pPr algn="r"/>
            <a:r>
              <a:rPr lang="fr-FR" dirty="0"/>
              <a:t>Nous pouvons courir malgré la difficulté</a:t>
            </a:r>
          </a:p>
        </p:txBody>
      </p:sp>
      <p:sp>
        <p:nvSpPr>
          <p:cNvPr id="3" name="Espace réservé du texte 2">
            <a:extLst>
              <a:ext uri="{FF2B5EF4-FFF2-40B4-BE49-F238E27FC236}">
                <a16:creationId xmlns:a16="http://schemas.microsoft.com/office/drawing/2014/main" id="{E6F4E8E5-B0B8-4358-90BD-73FAE5B1F890}"/>
              </a:ext>
            </a:extLst>
          </p:cNvPr>
          <p:cNvSpPr>
            <a:spLocks noGrp="1"/>
          </p:cNvSpPr>
          <p:nvPr>
            <p:ph type="body" idx="1"/>
          </p:nvPr>
        </p:nvSpPr>
        <p:spPr/>
        <p:txBody>
          <a:bodyPr>
            <a:normAutofit/>
          </a:bodyPr>
          <a:lstStyle/>
          <a:p>
            <a:pPr algn="r"/>
            <a:r>
              <a:rPr lang="fr-FR" sz="3200" dirty="0"/>
              <a:t>v 1 à 3</a:t>
            </a:r>
          </a:p>
        </p:txBody>
      </p:sp>
    </p:spTree>
    <p:extLst>
      <p:ext uri="{BB962C8B-B14F-4D97-AF65-F5344CB8AC3E}">
        <p14:creationId xmlns:p14="http://schemas.microsoft.com/office/powerpoint/2010/main" val="336482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49403-EEE8-47F2-BA59-6A6F9A2A7281}"/>
              </a:ext>
            </a:extLst>
          </p:cNvPr>
          <p:cNvSpPr>
            <a:spLocks noGrp="1"/>
          </p:cNvSpPr>
          <p:nvPr>
            <p:ph type="title"/>
          </p:nvPr>
        </p:nvSpPr>
        <p:spPr>
          <a:xfrm>
            <a:off x="798444" y="815695"/>
            <a:ext cx="10515600" cy="1325563"/>
          </a:xfrm>
        </p:spPr>
        <p:txBody>
          <a:bodyPr/>
          <a:lstStyle/>
          <a:p>
            <a:r>
              <a:rPr lang="fr-FR" dirty="0"/>
              <a:t>Comment?</a:t>
            </a:r>
          </a:p>
        </p:txBody>
      </p:sp>
      <p:sp>
        <p:nvSpPr>
          <p:cNvPr id="3" name="Espace réservé du contenu 2">
            <a:extLst>
              <a:ext uri="{FF2B5EF4-FFF2-40B4-BE49-F238E27FC236}">
                <a16:creationId xmlns:a16="http://schemas.microsoft.com/office/drawing/2014/main" id="{4E60EF34-E91E-47FC-94D8-8D64B0913C8B}"/>
              </a:ext>
            </a:extLst>
          </p:cNvPr>
          <p:cNvSpPr>
            <a:spLocks noGrp="1"/>
          </p:cNvSpPr>
          <p:nvPr>
            <p:ph idx="1"/>
          </p:nvPr>
        </p:nvSpPr>
        <p:spPr>
          <a:xfrm>
            <a:off x="798444" y="2276195"/>
            <a:ext cx="10515600" cy="4351338"/>
          </a:xfrm>
        </p:spPr>
        <p:txBody>
          <a:bodyPr/>
          <a:lstStyle/>
          <a:p>
            <a:pPr marL="0" indent="0" algn="ctr">
              <a:buNone/>
            </a:pPr>
            <a:r>
              <a:rPr lang="fr-FR" dirty="0">
                <a:sym typeface="Wingdings" panose="05000000000000000000" pitchFamily="2" charset="2"/>
              </a:rPr>
              <a:t>v 1 et 3 – </a:t>
            </a:r>
            <a:r>
              <a:rPr lang="fr-FR" dirty="0"/>
              <a:t>En considérant la vie de Jésus face à la difficulté:</a:t>
            </a:r>
          </a:p>
          <a:p>
            <a:pPr>
              <a:buFont typeface="Wingdings" panose="05000000000000000000" pitchFamily="2" charset="2"/>
              <a:buChar char="à"/>
            </a:pPr>
            <a:endParaRPr lang="fr-FR" dirty="0"/>
          </a:p>
          <a:p>
            <a:r>
              <a:rPr lang="fr-FR" dirty="0"/>
              <a:t>v 2 </a:t>
            </a:r>
            <a:r>
              <a:rPr lang="fr-FR" dirty="0">
                <a:sym typeface="Wingdings" panose="05000000000000000000" pitchFamily="2" charset="2"/>
              </a:rPr>
              <a:t>–</a:t>
            </a:r>
            <a:r>
              <a:rPr lang="fr-FR" dirty="0"/>
              <a:t> Il a vu la joie du royaume et a accepté de mourir pour ses sujets</a:t>
            </a:r>
            <a:endParaRPr lang="fr-FR" sz="2400" dirty="0">
              <a:sym typeface="Wingdings" panose="05000000000000000000" pitchFamily="2" charset="2"/>
            </a:endParaRPr>
          </a:p>
          <a:p>
            <a:pPr marL="0" indent="0">
              <a:buNone/>
            </a:pPr>
            <a:r>
              <a:rPr lang="fr-FR" sz="2400" dirty="0">
                <a:sym typeface="Wingdings" panose="05000000000000000000" pitchFamily="2" charset="2"/>
              </a:rPr>
              <a:t>	</a:t>
            </a:r>
            <a:r>
              <a:rPr lang="fr-FR" sz="2400" dirty="0"/>
              <a:t>Il est maintenant assis à la droite de Dieu en attendant son règne (</a:t>
            </a:r>
            <a:r>
              <a:rPr lang="fr-FR" sz="2400" dirty="0" err="1"/>
              <a:t>Ch</a:t>
            </a:r>
            <a:r>
              <a:rPr lang="fr-FR" sz="2400" dirty="0"/>
              <a:t> 2 v 8)</a:t>
            </a:r>
          </a:p>
          <a:p>
            <a:endParaRPr lang="fr-FR" dirty="0"/>
          </a:p>
          <a:p>
            <a:r>
              <a:rPr lang="fr-FR" dirty="0"/>
              <a:t>v 2 </a:t>
            </a:r>
            <a:r>
              <a:rPr lang="fr-FR" dirty="0">
                <a:sym typeface="Wingdings" panose="05000000000000000000" pitchFamily="2" charset="2"/>
              </a:rPr>
              <a:t>–</a:t>
            </a:r>
            <a:r>
              <a:rPr lang="fr-FR" dirty="0"/>
              <a:t> Il a montré le chemin (chef et consommateur de la foi) pour que nous ne soyons ni las ni découragés par la difficulté</a:t>
            </a:r>
          </a:p>
          <a:p>
            <a:pPr marL="0" indent="0">
              <a:buNone/>
            </a:pPr>
            <a:r>
              <a:rPr lang="fr-FR" sz="2400" dirty="0"/>
              <a:t>	Jésus est notre modèle (1 Pi 2 v 21)</a:t>
            </a:r>
          </a:p>
        </p:txBody>
      </p:sp>
      <p:cxnSp>
        <p:nvCxnSpPr>
          <p:cNvPr id="5" name="Connecteur droit avec flèche 4">
            <a:extLst>
              <a:ext uri="{FF2B5EF4-FFF2-40B4-BE49-F238E27FC236}">
                <a16:creationId xmlns:a16="http://schemas.microsoft.com/office/drawing/2014/main" id="{25C6C370-3264-4EEB-9260-EFBB6177C6C3}"/>
              </a:ext>
            </a:extLst>
          </p:cNvPr>
          <p:cNvCxnSpPr/>
          <p:nvPr/>
        </p:nvCxnSpPr>
        <p:spPr>
          <a:xfrm>
            <a:off x="1099919" y="4002156"/>
            <a:ext cx="53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EECA2FED-EB7F-4699-A8AF-EC1A0FAD66FD}"/>
              </a:ext>
            </a:extLst>
          </p:cNvPr>
          <p:cNvCxnSpPr/>
          <p:nvPr/>
        </p:nvCxnSpPr>
        <p:spPr>
          <a:xfrm>
            <a:off x="1099919" y="5857461"/>
            <a:ext cx="53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084CA89D-8721-492F-9B71-4C9273E20D3F}"/>
              </a:ext>
            </a:extLst>
          </p:cNvPr>
          <p:cNvSpPr txBox="1"/>
          <p:nvPr/>
        </p:nvSpPr>
        <p:spPr>
          <a:xfrm>
            <a:off x="7253969" y="92769"/>
            <a:ext cx="4835939" cy="1200329"/>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b="1" dirty="0"/>
              <a:t>Nous pouvons courir malgré la difficulté – v 1 à 3</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93491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750"/>
                            </p:stCondLst>
                            <p:childTnLst>
                              <p:par>
                                <p:cTn id="12" presetID="15" presetClass="emph" presetSubtype="0" grpId="1" nodeType="afterEffect">
                                  <p:stCondLst>
                                    <p:cond delay="500"/>
                                  </p:stCondLst>
                                  <p:iterate type="lt">
                                    <p:tmAbs val="100"/>
                                  </p:iterate>
                                  <p:childTnLst>
                                    <p:set>
                                      <p:cBhvr override="childStyle">
                                        <p:cTn id="13" dur="indefinite"/>
                                        <p:tgtEl>
                                          <p:spTgt spid="2"/>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type="lt">
                                    <p:tmPct val="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5" presetClass="emph" presetSubtype="0" nodeType="afterEffect">
                                  <p:stCondLst>
                                    <p:cond delay="0"/>
                                  </p:stCondLst>
                                  <p:iterate type="lt">
                                    <p:tmAbs val="25"/>
                                  </p:iterate>
                                  <p:childTnLst>
                                    <p:set>
                                      <p:cBhvr override="childStyle">
                                        <p:cTn id="22" dur="indefinite"/>
                                        <p:tgtEl>
                                          <p:spTgt spid="3">
                                            <p:txEl>
                                              <p:pRg st="0" end="0"/>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C3D0CB-013F-490E-9A20-DD916C566A44}"/>
              </a:ext>
            </a:extLst>
          </p:cNvPr>
          <p:cNvSpPr>
            <a:spLocks noGrp="1"/>
          </p:cNvSpPr>
          <p:nvPr>
            <p:ph type="title"/>
          </p:nvPr>
        </p:nvSpPr>
        <p:spPr/>
        <p:txBody>
          <a:bodyPr/>
          <a:lstStyle/>
          <a:p>
            <a:pPr algn="r"/>
            <a:r>
              <a:rPr lang="fr-FR" dirty="0"/>
              <a:t>N’oubliez pas!</a:t>
            </a:r>
          </a:p>
        </p:txBody>
      </p:sp>
      <p:sp>
        <p:nvSpPr>
          <p:cNvPr id="3" name="Espace réservé du texte 2">
            <a:extLst>
              <a:ext uri="{FF2B5EF4-FFF2-40B4-BE49-F238E27FC236}">
                <a16:creationId xmlns:a16="http://schemas.microsoft.com/office/drawing/2014/main" id="{D0BB7F08-2B89-4BC7-BFA9-750772F1B044}"/>
              </a:ext>
            </a:extLst>
          </p:cNvPr>
          <p:cNvSpPr>
            <a:spLocks noGrp="1"/>
          </p:cNvSpPr>
          <p:nvPr>
            <p:ph type="body" idx="1"/>
          </p:nvPr>
        </p:nvSpPr>
        <p:spPr/>
        <p:txBody>
          <a:bodyPr>
            <a:normAutofit/>
          </a:bodyPr>
          <a:lstStyle/>
          <a:p>
            <a:pPr algn="r"/>
            <a:r>
              <a:rPr lang="fr-FR" sz="3200" dirty="0"/>
              <a:t>v 4 à 10 </a:t>
            </a:r>
          </a:p>
        </p:txBody>
      </p:sp>
    </p:spTree>
    <p:extLst>
      <p:ext uri="{BB962C8B-B14F-4D97-AF65-F5344CB8AC3E}">
        <p14:creationId xmlns:p14="http://schemas.microsoft.com/office/powerpoint/2010/main" val="171409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35891-D241-462D-BEE8-7F99F1BFC743}"/>
              </a:ext>
            </a:extLst>
          </p:cNvPr>
          <p:cNvSpPr>
            <a:spLocks noGrp="1"/>
          </p:cNvSpPr>
          <p:nvPr>
            <p:ph type="title"/>
          </p:nvPr>
        </p:nvSpPr>
        <p:spPr>
          <a:xfrm>
            <a:off x="573160" y="842200"/>
            <a:ext cx="10515600" cy="1325563"/>
          </a:xfrm>
        </p:spPr>
        <p:txBody>
          <a:bodyPr/>
          <a:lstStyle/>
          <a:p>
            <a:r>
              <a:rPr lang="fr-FR" dirty="0"/>
              <a:t>La discipline, c’est pour les enfants!</a:t>
            </a:r>
          </a:p>
        </p:txBody>
      </p:sp>
      <p:sp>
        <p:nvSpPr>
          <p:cNvPr id="3" name="Espace réservé du contenu 2">
            <a:extLst>
              <a:ext uri="{FF2B5EF4-FFF2-40B4-BE49-F238E27FC236}">
                <a16:creationId xmlns:a16="http://schemas.microsoft.com/office/drawing/2014/main" id="{27030EAC-BD77-48D1-AD7C-D035D16954AD}"/>
              </a:ext>
            </a:extLst>
          </p:cNvPr>
          <p:cNvSpPr>
            <a:spLocks noGrp="1"/>
          </p:cNvSpPr>
          <p:nvPr>
            <p:ph idx="1"/>
          </p:nvPr>
        </p:nvSpPr>
        <p:spPr>
          <a:xfrm>
            <a:off x="573160" y="2302700"/>
            <a:ext cx="10515600" cy="4351338"/>
          </a:xfrm>
        </p:spPr>
        <p:txBody>
          <a:bodyPr>
            <a:normAutofit fontScale="92500" lnSpcReduction="10000"/>
          </a:bodyPr>
          <a:lstStyle/>
          <a:p>
            <a:r>
              <a:rPr lang="fr-FR" dirty="0"/>
              <a:t>v 4 </a:t>
            </a:r>
            <a:r>
              <a:rPr lang="fr-FR" dirty="0">
                <a:sym typeface="Wingdings" panose="05000000000000000000" pitchFamily="2" charset="2"/>
              </a:rPr>
              <a:t>–</a:t>
            </a:r>
            <a:r>
              <a:rPr lang="fr-FR" dirty="0"/>
              <a:t> Vous n’avez pas encore vraiment combattu contre le péché et vous avez oublié l’essentiel à mon sens</a:t>
            </a:r>
          </a:p>
          <a:p>
            <a:r>
              <a:rPr lang="fr-FR" dirty="0"/>
              <a:t>v 5-6 </a:t>
            </a:r>
            <a:r>
              <a:rPr lang="fr-FR" dirty="0">
                <a:sym typeface="Wingdings" panose="05000000000000000000" pitchFamily="2" charset="2"/>
              </a:rPr>
              <a:t>– </a:t>
            </a:r>
            <a:r>
              <a:rPr lang="fr-FR" dirty="0"/>
              <a:t>Proverbes 3 v 11-12</a:t>
            </a:r>
          </a:p>
          <a:p>
            <a:pPr marL="0" indent="0">
              <a:buNone/>
            </a:pPr>
            <a:r>
              <a:rPr lang="fr-FR" i="1" dirty="0"/>
              <a:t>Mon fils, ne méprise pas la correction de l’Eternel, et n’aies pas en aversion sa réprimande: car celui que l’Eternel aime, il le discipline, comme un père le fils auquel il prend plaisir.</a:t>
            </a:r>
          </a:p>
          <a:p>
            <a:r>
              <a:rPr lang="fr-FR" dirty="0"/>
              <a:t>v 7-8 </a:t>
            </a:r>
            <a:r>
              <a:rPr lang="fr-FR" dirty="0">
                <a:sym typeface="Wingdings" panose="05000000000000000000" pitchFamily="2" charset="2"/>
              </a:rPr>
              <a:t>–</a:t>
            </a:r>
            <a:r>
              <a:rPr lang="fr-FR" dirty="0"/>
              <a:t> Dieu vous corrige comme ses fils, sinon vous ne lui appartenez pas</a:t>
            </a:r>
          </a:p>
          <a:p>
            <a:r>
              <a:rPr lang="fr-FR" dirty="0"/>
              <a:t>v 9-10 </a:t>
            </a:r>
            <a:r>
              <a:rPr lang="fr-FR" dirty="0">
                <a:sym typeface="Wingdings" panose="05000000000000000000" pitchFamily="2" charset="2"/>
              </a:rPr>
              <a:t>–</a:t>
            </a:r>
            <a:r>
              <a:rPr lang="fr-FR" dirty="0"/>
              <a:t> Nous avons respecté nos pères dans leur discipline imparfaite. Celle de Dieu est complète car elle fait vivre.</a:t>
            </a:r>
          </a:p>
          <a:p>
            <a:r>
              <a:rPr lang="fr-FR" dirty="0"/>
              <a:t>v 10 </a:t>
            </a:r>
            <a:r>
              <a:rPr lang="fr-FR" dirty="0">
                <a:sym typeface="Wingdings" panose="05000000000000000000" pitchFamily="2" charset="2"/>
              </a:rPr>
              <a:t>–</a:t>
            </a:r>
            <a:r>
              <a:rPr lang="fr-FR" dirty="0"/>
              <a:t> But de la discipline: participer à sa sainteté.                                          Se rapprocher de lui en enlevant ce qui freine notre marche.</a:t>
            </a:r>
          </a:p>
        </p:txBody>
      </p:sp>
      <p:sp>
        <p:nvSpPr>
          <p:cNvPr id="4" name="ZoneTexte 3">
            <a:extLst>
              <a:ext uri="{FF2B5EF4-FFF2-40B4-BE49-F238E27FC236}">
                <a16:creationId xmlns:a16="http://schemas.microsoft.com/office/drawing/2014/main" id="{401C89D4-1E7F-4828-92ED-6F3655B8A5EE}"/>
              </a:ext>
            </a:extLst>
          </p:cNvPr>
          <p:cNvSpPr txBox="1"/>
          <p:nvPr/>
        </p:nvSpPr>
        <p:spPr>
          <a:xfrm>
            <a:off x="7336876" y="92769"/>
            <a:ext cx="4753032" cy="1200329"/>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b="1" dirty="0"/>
              <a:t>N’oubliez pas! – v 4 à 10</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255083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542B01-A44D-470E-B718-7528C6755523}"/>
              </a:ext>
            </a:extLst>
          </p:cNvPr>
          <p:cNvSpPr>
            <a:spLocks noGrp="1"/>
          </p:cNvSpPr>
          <p:nvPr>
            <p:ph type="title"/>
          </p:nvPr>
        </p:nvSpPr>
        <p:spPr/>
        <p:txBody>
          <a:bodyPr/>
          <a:lstStyle/>
          <a:p>
            <a:pPr algn="r"/>
            <a:r>
              <a:rPr lang="fr-FR" dirty="0"/>
              <a:t>Le fruit vient plus tard</a:t>
            </a:r>
          </a:p>
        </p:txBody>
      </p:sp>
      <p:sp>
        <p:nvSpPr>
          <p:cNvPr id="3" name="Espace réservé du texte 2">
            <a:extLst>
              <a:ext uri="{FF2B5EF4-FFF2-40B4-BE49-F238E27FC236}">
                <a16:creationId xmlns:a16="http://schemas.microsoft.com/office/drawing/2014/main" id="{7C00175F-5A1A-4FF5-9B1F-9407DE95466E}"/>
              </a:ext>
            </a:extLst>
          </p:cNvPr>
          <p:cNvSpPr>
            <a:spLocks noGrp="1"/>
          </p:cNvSpPr>
          <p:nvPr>
            <p:ph type="body" idx="1"/>
          </p:nvPr>
        </p:nvSpPr>
        <p:spPr/>
        <p:txBody>
          <a:bodyPr>
            <a:normAutofit/>
          </a:bodyPr>
          <a:lstStyle/>
          <a:p>
            <a:pPr algn="r"/>
            <a:r>
              <a:rPr lang="fr-FR" sz="3200" dirty="0"/>
              <a:t>v 11 à 17</a:t>
            </a:r>
          </a:p>
        </p:txBody>
      </p:sp>
    </p:spTree>
    <p:extLst>
      <p:ext uri="{BB962C8B-B14F-4D97-AF65-F5344CB8AC3E}">
        <p14:creationId xmlns:p14="http://schemas.microsoft.com/office/powerpoint/2010/main" val="421589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030EAC-BD77-48D1-AD7C-D035D16954AD}"/>
              </a:ext>
            </a:extLst>
          </p:cNvPr>
          <p:cNvSpPr>
            <a:spLocks noGrp="1"/>
          </p:cNvSpPr>
          <p:nvPr>
            <p:ph idx="1"/>
          </p:nvPr>
        </p:nvSpPr>
        <p:spPr>
          <a:xfrm>
            <a:off x="838200" y="1351718"/>
            <a:ext cx="10515600" cy="5446643"/>
          </a:xfrm>
        </p:spPr>
        <p:txBody>
          <a:bodyPr>
            <a:normAutofit/>
          </a:bodyPr>
          <a:lstStyle/>
          <a:p>
            <a:r>
              <a:rPr lang="fr-FR" dirty="0"/>
              <a:t>v 11 </a:t>
            </a:r>
            <a:r>
              <a:rPr lang="fr-FR" dirty="0">
                <a:sym typeface="Wingdings" panose="05000000000000000000" pitchFamily="2" charset="2"/>
              </a:rPr>
              <a:t>–</a:t>
            </a:r>
            <a:r>
              <a:rPr lang="fr-FR" dirty="0"/>
              <a:t> Oui, la discipline fait mal, mais le fruit vient plus tard pour celui qui apprend d’elle</a:t>
            </a:r>
          </a:p>
          <a:p>
            <a:pPr marL="0" indent="0">
              <a:buNone/>
            </a:pPr>
            <a:r>
              <a:rPr lang="fr-FR" dirty="0">
                <a:sym typeface="Wingdings" panose="05000000000000000000" pitchFamily="2" charset="2"/>
              </a:rPr>
              <a:t>	Le fruit c’est la justice en nous. Faire ce qui est juste dans notre marche.</a:t>
            </a:r>
          </a:p>
          <a:p>
            <a:pPr marL="0" indent="0">
              <a:buNone/>
            </a:pPr>
            <a:endParaRPr lang="fr-FR" dirty="0"/>
          </a:p>
          <a:p>
            <a:r>
              <a:rPr lang="fr-FR" dirty="0"/>
              <a:t>v 12-13 </a:t>
            </a:r>
            <a:r>
              <a:rPr lang="fr-FR" dirty="0">
                <a:sym typeface="Wingdings" panose="05000000000000000000" pitchFamily="2" charset="2"/>
              </a:rPr>
              <a:t>–</a:t>
            </a:r>
            <a:r>
              <a:rPr lang="fr-FR" dirty="0"/>
              <a:t> Esaïe 35 v 3, Proverbes 4 v 26</a:t>
            </a:r>
          </a:p>
          <a:p>
            <a:pPr marL="0" indent="0">
              <a:buNone/>
            </a:pPr>
            <a:r>
              <a:rPr lang="fr-FR" dirty="0">
                <a:sym typeface="Wingdings" panose="05000000000000000000" pitchFamily="2" charset="2"/>
              </a:rPr>
              <a:t>	Encouragez (Es)</a:t>
            </a:r>
          </a:p>
          <a:p>
            <a:pPr marL="0" indent="0">
              <a:buNone/>
            </a:pPr>
            <a:r>
              <a:rPr lang="fr-FR" dirty="0">
                <a:sym typeface="Wingdings" panose="05000000000000000000" pitchFamily="2" charset="2"/>
              </a:rPr>
              <a:t>	Soyez modèles (Pr)</a:t>
            </a:r>
          </a:p>
          <a:p>
            <a:pPr marL="0" indent="0">
              <a:buNone/>
            </a:pPr>
            <a:endParaRPr lang="fr-FR" dirty="0"/>
          </a:p>
          <a:p>
            <a:r>
              <a:rPr lang="fr-FR" dirty="0"/>
              <a:t>v 14 </a:t>
            </a:r>
            <a:r>
              <a:rPr lang="fr-FR" dirty="0">
                <a:sym typeface="Wingdings" panose="05000000000000000000" pitchFamily="2" charset="2"/>
              </a:rPr>
              <a:t>–</a:t>
            </a:r>
            <a:r>
              <a:rPr lang="fr-FR" dirty="0"/>
              <a:t> "Mettez de l’huile dans le moteur"</a:t>
            </a:r>
          </a:p>
          <a:p>
            <a:pPr marL="0" indent="0">
              <a:buNone/>
            </a:pPr>
            <a:r>
              <a:rPr lang="fr-FR" dirty="0">
                <a:sym typeface="Wingdings" panose="05000000000000000000" pitchFamily="2" charset="2"/>
              </a:rPr>
              <a:t>	Restez dans la présence de Dieu</a:t>
            </a:r>
          </a:p>
        </p:txBody>
      </p:sp>
      <p:cxnSp>
        <p:nvCxnSpPr>
          <p:cNvPr id="4" name="Connecteur droit avec flèche 3">
            <a:extLst>
              <a:ext uri="{FF2B5EF4-FFF2-40B4-BE49-F238E27FC236}">
                <a16:creationId xmlns:a16="http://schemas.microsoft.com/office/drawing/2014/main" id="{0AF1675D-843C-404F-9CBF-52CC02FC445F}"/>
              </a:ext>
            </a:extLst>
          </p:cNvPr>
          <p:cNvCxnSpPr/>
          <p:nvPr/>
        </p:nvCxnSpPr>
        <p:spPr>
          <a:xfrm>
            <a:off x="1139675" y="2464900"/>
            <a:ext cx="53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4">
            <a:extLst>
              <a:ext uri="{FF2B5EF4-FFF2-40B4-BE49-F238E27FC236}">
                <a16:creationId xmlns:a16="http://schemas.microsoft.com/office/drawing/2014/main" id="{621E2114-5C14-4D68-B340-28A6D67D109E}"/>
              </a:ext>
            </a:extLst>
          </p:cNvPr>
          <p:cNvCxnSpPr/>
          <p:nvPr/>
        </p:nvCxnSpPr>
        <p:spPr>
          <a:xfrm>
            <a:off x="1139675" y="4386472"/>
            <a:ext cx="53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B135F4FB-D86F-4967-BDFA-EB63F6885959}"/>
              </a:ext>
            </a:extLst>
          </p:cNvPr>
          <p:cNvCxnSpPr/>
          <p:nvPr/>
        </p:nvCxnSpPr>
        <p:spPr>
          <a:xfrm>
            <a:off x="1139675" y="4903300"/>
            <a:ext cx="53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256CB9E0-E6E5-4C0E-AAE0-3AD41859A9CB}"/>
              </a:ext>
            </a:extLst>
          </p:cNvPr>
          <p:cNvCxnSpPr/>
          <p:nvPr/>
        </p:nvCxnSpPr>
        <p:spPr>
          <a:xfrm>
            <a:off x="1139675" y="6400800"/>
            <a:ext cx="53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8AD54739-8FF2-4AF1-A812-5A541D7C5B08}"/>
              </a:ext>
            </a:extLst>
          </p:cNvPr>
          <p:cNvSpPr txBox="1"/>
          <p:nvPr/>
        </p:nvSpPr>
        <p:spPr>
          <a:xfrm>
            <a:off x="7336876" y="92769"/>
            <a:ext cx="4753032" cy="1200329"/>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b="1" dirty="0"/>
              <a:t>Le fruit vient plus tard – v 11 à 17</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382073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030EAC-BD77-48D1-AD7C-D035D16954AD}"/>
              </a:ext>
            </a:extLst>
          </p:cNvPr>
          <p:cNvSpPr>
            <a:spLocks noGrp="1"/>
          </p:cNvSpPr>
          <p:nvPr>
            <p:ph idx="1"/>
          </p:nvPr>
        </p:nvSpPr>
        <p:spPr>
          <a:xfrm>
            <a:off x="838200" y="1732861"/>
            <a:ext cx="10515600" cy="4351338"/>
          </a:xfrm>
        </p:spPr>
        <p:txBody>
          <a:bodyPr/>
          <a:lstStyle/>
          <a:p>
            <a:r>
              <a:rPr lang="fr-FR" dirty="0">
                <a:sym typeface="Wingdings" panose="05000000000000000000" pitchFamily="2" charset="2"/>
              </a:rPr>
              <a:t>v 15-16 – Veillez sur les autres</a:t>
            </a:r>
          </a:p>
          <a:p>
            <a:pPr marL="0" indent="0">
              <a:buNone/>
            </a:pPr>
            <a:r>
              <a:rPr lang="fr-FR" dirty="0">
                <a:sym typeface="Wingdings" panose="05000000000000000000" pitchFamily="2" charset="2"/>
              </a:rPr>
              <a:t>	de peur qu’ils ne vivent pas la liberté chrétienne</a:t>
            </a:r>
          </a:p>
          <a:p>
            <a:pPr marL="0" indent="0">
              <a:buNone/>
            </a:pPr>
            <a:r>
              <a:rPr lang="fr-FR" dirty="0"/>
              <a:t>	de peur que l’amertume de certains ne gangrène l’ensemble </a:t>
            </a:r>
          </a:p>
          <a:p>
            <a:pPr marL="0" indent="0">
              <a:buNone/>
            </a:pPr>
            <a:r>
              <a:rPr lang="fr-FR" dirty="0"/>
              <a:t>	de peur qu’ils ne soient laxistes et ne vivent leur vie à crédit</a:t>
            </a:r>
          </a:p>
          <a:p>
            <a:pPr>
              <a:buFont typeface="Wingdings" panose="05000000000000000000" pitchFamily="2" charset="2"/>
              <a:buChar char="à"/>
            </a:pPr>
            <a:endParaRPr lang="fr-FR" dirty="0"/>
          </a:p>
          <a:p>
            <a:r>
              <a:rPr lang="fr-FR" dirty="0"/>
              <a:t>v 17 </a:t>
            </a:r>
            <a:r>
              <a:rPr lang="fr-FR" dirty="0">
                <a:sym typeface="Wingdings" panose="05000000000000000000" pitchFamily="2" charset="2"/>
              </a:rPr>
              <a:t>–</a:t>
            </a:r>
            <a:r>
              <a:rPr lang="fr-FR" dirty="0"/>
              <a:t> Exemple d’Esaü</a:t>
            </a:r>
          </a:p>
          <a:p>
            <a:pPr marL="0" indent="0">
              <a:buNone/>
            </a:pPr>
            <a:r>
              <a:rPr lang="fr-FR" dirty="0">
                <a:sym typeface="Wingdings" panose="05000000000000000000" pitchFamily="2" charset="2"/>
              </a:rPr>
              <a:t>	</a:t>
            </a:r>
            <a:r>
              <a:rPr lang="fr-FR" dirty="0"/>
              <a:t> </a:t>
            </a:r>
            <a:r>
              <a:rPr lang="fr-FR" dirty="0">
                <a:sym typeface="Wingdings" panose="05000000000000000000" pitchFamily="2" charset="2"/>
              </a:rPr>
              <a:t>Un jour il sera trop tard: il faudra vivre avec ses erreurs et en répondre (1 Co 3 v 14-15, 1 </a:t>
            </a:r>
            <a:r>
              <a:rPr lang="fr-FR" dirty="0" err="1">
                <a:sym typeface="Wingdings" panose="05000000000000000000" pitchFamily="2" charset="2"/>
              </a:rPr>
              <a:t>Jn</a:t>
            </a:r>
            <a:r>
              <a:rPr lang="fr-FR" dirty="0">
                <a:sym typeface="Wingdings" panose="05000000000000000000" pitchFamily="2" charset="2"/>
              </a:rPr>
              <a:t> 2 v 28)</a:t>
            </a:r>
            <a:endParaRPr lang="fr-FR" dirty="0"/>
          </a:p>
        </p:txBody>
      </p:sp>
      <p:cxnSp>
        <p:nvCxnSpPr>
          <p:cNvPr id="11" name="Connecteur droit avec flèche 10">
            <a:extLst>
              <a:ext uri="{FF2B5EF4-FFF2-40B4-BE49-F238E27FC236}">
                <a16:creationId xmlns:a16="http://schemas.microsoft.com/office/drawing/2014/main" id="{52D38E39-89A1-434B-AE9B-33DDAE9E2102}"/>
              </a:ext>
            </a:extLst>
          </p:cNvPr>
          <p:cNvCxnSpPr/>
          <p:nvPr/>
        </p:nvCxnSpPr>
        <p:spPr>
          <a:xfrm>
            <a:off x="1139675" y="5022570"/>
            <a:ext cx="53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CDB6EA8C-A9B0-4C13-8047-8D26B1545695}"/>
              </a:ext>
            </a:extLst>
          </p:cNvPr>
          <p:cNvCxnSpPr>
            <a:cxnSpLocks/>
          </p:cNvCxnSpPr>
          <p:nvPr/>
        </p:nvCxnSpPr>
        <p:spPr>
          <a:xfrm flipV="1">
            <a:off x="1133051" y="2464901"/>
            <a:ext cx="523459" cy="278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FD811EEC-D8BD-494A-AEAA-7D5FDA8A7476}"/>
              </a:ext>
            </a:extLst>
          </p:cNvPr>
          <p:cNvCxnSpPr/>
          <p:nvPr/>
        </p:nvCxnSpPr>
        <p:spPr>
          <a:xfrm>
            <a:off x="1133051" y="3001613"/>
            <a:ext cx="5300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6CC0834B-B030-4317-97A1-6FE0B4F4A5BF}"/>
              </a:ext>
            </a:extLst>
          </p:cNvPr>
          <p:cNvCxnSpPr>
            <a:cxnSpLocks/>
          </p:cNvCxnSpPr>
          <p:nvPr/>
        </p:nvCxnSpPr>
        <p:spPr>
          <a:xfrm>
            <a:off x="1133051" y="3273286"/>
            <a:ext cx="510207" cy="238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53724AE9-D2E7-4AC4-A73F-5787EA29C382}"/>
              </a:ext>
            </a:extLst>
          </p:cNvPr>
          <p:cNvSpPr txBox="1"/>
          <p:nvPr/>
        </p:nvSpPr>
        <p:spPr>
          <a:xfrm>
            <a:off x="7336876" y="92769"/>
            <a:ext cx="4753032" cy="1200329"/>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b="1" dirty="0"/>
              <a:t>Le fruit vient plus tard – v 11 à 17</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184802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EDD043-8E38-4160-A4B4-26DE94FB9D8E}"/>
              </a:ext>
            </a:extLst>
          </p:cNvPr>
          <p:cNvSpPr>
            <a:spLocks noGrp="1"/>
          </p:cNvSpPr>
          <p:nvPr>
            <p:ph type="title"/>
          </p:nvPr>
        </p:nvSpPr>
        <p:spPr/>
        <p:txBody>
          <a:bodyPr/>
          <a:lstStyle/>
          <a:p>
            <a:pPr algn="ctr"/>
            <a:r>
              <a:rPr lang="fr-FR" dirty="0"/>
              <a:t>Une définition de la discipline</a:t>
            </a:r>
          </a:p>
        </p:txBody>
      </p:sp>
      <p:sp>
        <p:nvSpPr>
          <p:cNvPr id="3" name="Espace réservé du contenu 2">
            <a:extLst>
              <a:ext uri="{FF2B5EF4-FFF2-40B4-BE49-F238E27FC236}">
                <a16:creationId xmlns:a16="http://schemas.microsoft.com/office/drawing/2014/main" id="{951703C6-D529-40E5-8E3A-7618B7B375A3}"/>
              </a:ext>
            </a:extLst>
          </p:cNvPr>
          <p:cNvSpPr>
            <a:spLocks noGrp="1"/>
          </p:cNvSpPr>
          <p:nvPr>
            <p:ph idx="1"/>
          </p:nvPr>
        </p:nvSpPr>
        <p:spPr>
          <a:xfrm>
            <a:off x="838200" y="1825625"/>
            <a:ext cx="10515600" cy="2454827"/>
          </a:xfrm>
        </p:spPr>
        <p:txBody>
          <a:bodyPr/>
          <a:lstStyle/>
          <a:p>
            <a:pPr marL="0" indent="0" algn="ctr">
              <a:buNone/>
            </a:pPr>
            <a:endParaRPr lang="fr-FR" sz="1800" dirty="0"/>
          </a:p>
          <a:p>
            <a:pPr marL="0" indent="0" algn="ctr">
              <a:buNone/>
            </a:pPr>
            <a:r>
              <a:rPr lang="fr-FR" dirty="0"/>
              <a:t>« </a:t>
            </a:r>
            <a:r>
              <a:rPr lang="fr-FR" dirty="0" err="1"/>
              <a:t>paideia</a:t>
            </a:r>
            <a:r>
              <a:rPr lang="fr-FR" dirty="0"/>
              <a:t> », de « pais » </a:t>
            </a:r>
            <a:r>
              <a:rPr lang="fr-FR" i="1" dirty="0"/>
              <a:t>enfant</a:t>
            </a:r>
            <a:endParaRPr lang="fr-FR" dirty="0"/>
          </a:p>
          <a:p>
            <a:pPr marL="0" indent="0" algn="ctr">
              <a:buNone/>
            </a:pPr>
            <a:r>
              <a:rPr lang="fr-FR" sz="2000" i="1" dirty="0">
                <a:sym typeface="Wingdings" panose="05000000000000000000" pitchFamily="2" charset="2"/>
              </a:rPr>
              <a:t>pédagogie,</a:t>
            </a:r>
            <a:r>
              <a:rPr lang="fr-FR" sz="2000" dirty="0">
                <a:sym typeface="Wingdings" panose="05000000000000000000" pitchFamily="2" charset="2"/>
              </a:rPr>
              <a:t> </a:t>
            </a:r>
            <a:r>
              <a:rPr lang="fr-FR" sz="2000" i="1" dirty="0"/>
              <a:t>pédiatre</a:t>
            </a:r>
          </a:p>
          <a:p>
            <a:pPr marL="0" indent="0" algn="ctr">
              <a:buNone/>
            </a:pPr>
            <a:endParaRPr lang="fr-FR" sz="2400" i="1" dirty="0"/>
          </a:p>
          <a:p>
            <a:pPr marL="0" indent="0" algn="ctr">
              <a:buNone/>
            </a:pPr>
            <a:r>
              <a:rPr lang="fr-FR" dirty="0"/>
              <a:t>Verbe « </a:t>
            </a:r>
            <a:r>
              <a:rPr lang="fr-FR" dirty="0" err="1"/>
              <a:t>paio</a:t>
            </a:r>
            <a:r>
              <a:rPr lang="fr-FR" dirty="0"/>
              <a:t> » </a:t>
            </a:r>
            <a:r>
              <a:rPr lang="fr-FR" i="1" dirty="0"/>
              <a:t>discipliner</a:t>
            </a:r>
            <a:endParaRPr lang="fr-FR" sz="3200" i="1" dirty="0"/>
          </a:p>
        </p:txBody>
      </p:sp>
      <p:sp>
        <p:nvSpPr>
          <p:cNvPr id="7" name="Flèche : bas 6">
            <a:extLst>
              <a:ext uri="{FF2B5EF4-FFF2-40B4-BE49-F238E27FC236}">
                <a16:creationId xmlns:a16="http://schemas.microsoft.com/office/drawing/2014/main" id="{CEDEE670-E0FC-4B4E-8518-3FB42FE64660}"/>
              </a:ext>
            </a:extLst>
          </p:cNvPr>
          <p:cNvSpPr/>
          <p:nvPr/>
        </p:nvSpPr>
        <p:spPr>
          <a:xfrm rot="1335571">
            <a:off x="4571997" y="424069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bas 7">
            <a:extLst>
              <a:ext uri="{FF2B5EF4-FFF2-40B4-BE49-F238E27FC236}">
                <a16:creationId xmlns:a16="http://schemas.microsoft.com/office/drawing/2014/main" id="{9C7D3D26-84E6-45EE-9FF4-357E51812BB1}"/>
              </a:ext>
            </a:extLst>
          </p:cNvPr>
          <p:cNvSpPr/>
          <p:nvPr/>
        </p:nvSpPr>
        <p:spPr>
          <a:xfrm rot="20274571">
            <a:off x="7255564" y="427382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D3E80C8-D2E8-499C-87C1-561917A4A15D}"/>
              </a:ext>
            </a:extLst>
          </p:cNvPr>
          <p:cNvSpPr txBox="1"/>
          <p:nvPr/>
        </p:nvSpPr>
        <p:spPr>
          <a:xfrm>
            <a:off x="1103240" y="5579170"/>
            <a:ext cx="4784039" cy="523220"/>
          </a:xfrm>
          <a:prstGeom prst="rect">
            <a:avLst/>
          </a:prstGeom>
          <a:noFill/>
        </p:spPr>
        <p:txBody>
          <a:bodyPr wrap="square" rtlCol="0">
            <a:spAutoFit/>
          </a:bodyPr>
          <a:lstStyle/>
          <a:p>
            <a:pPr lvl="6"/>
            <a:r>
              <a:rPr lang="fr-FR" sz="2800" dirty="0"/>
              <a:t>Eduquer</a:t>
            </a:r>
          </a:p>
        </p:txBody>
      </p:sp>
      <p:sp>
        <p:nvSpPr>
          <p:cNvPr id="11" name="ZoneTexte 10">
            <a:extLst>
              <a:ext uri="{FF2B5EF4-FFF2-40B4-BE49-F238E27FC236}">
                <a16:creationId xmlns:a16="http://schemas.microsoft.com/office/drawing/2014/main" id="{8F330928-E938-4994-AB21-F4642C31325F}"/>
              </a:ext>
            </a:extLst>
          </p:cNvPr>
          <p:cNvSpPr txBox="1"/>
          <p:nvPr/>
        </p:nvSpPr>
        <p:spPr>
          <a:xfrm>
            <a:off x="6188763" y="5579170"/>
            <a:ext cx="4784039" cy="523220"/>
          </a:xfrm>
          <a:prstGeom prst="rect">
            <a:avLst/>
          </a:prstGeom>
          <a:noFill/>
        </p:spPr>
        <p:txBody>
          <a:bodyPr wrap="square" rtlCol="0">
            <a:spAutoFit/>
          </a:bodyPr>
          <a:lstStyle/>
          <a:p>
            <a:r>
              <a:rPr lang="fr-FR" sz="2800" dirty="0"/>
              <a:t>	Frapper</a:t>
            </a:r>
          </a:p>
        </p:txBody>
      </p:sp>
      <p:cxnSp>
        <p:nvCxnSpPr>
          <p:cNvPr id="12" name="Connecteur droit avec flèche 11">
            <a:extLst>
              <a:ext uri="{FF2B5EF4-FFF2-40B4-BE49-F238E27FC236}">
                <a16:creationId xmlns:a16="http://schemas.microsoft.com/office/drawing/2014/main" id="{A3FC634B-CF74-48CC-A0C1-D1BFBC469407}"/>
              </a:ext>
            </a:extLst>
          </p:cNvPr>
          <p:cNvCxnSpPr/>
          <p:nvPr/>
        </p:nvCxnSpPr>
        <p:spPr>
          <a:xfrm>
            <a:off x="4651518" y="2875725"/>
            <a:ext cx="3363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32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up)">
                                      <p:cBhvr>
                                        <p:cTn id="13" dur="500"/>
                                        <p:tgtEl>
                                          <p:spTgt spid="3">
                                            <p:txEl>
                                              <p:pRg st="1" end="1"/>
                                            </p:txEl>
                                          </p:spTgt>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up)">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4"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E01DE-C142-4505-ABDE-F23CC9AD1F58}"/>
              </a:ext>
            </a:extLst>
          </p:cNvPr>
          <p:cNvSpPr>
            <a:spLocks noGrp="1"/>
          </p:cNvSpPr>
          <p:nvPr>
            <p:ph type="title"/>
          </p:nvPr>
        </p:nvSpPr>
        <p:spPr/>
        <p:txBody>
          <a:bodyPr/>
          <a:lstStyle/>
          <a:p>
            <a:pPr algn="r"/>
            <a:r>
              <a:rPr lang="fr-FR" dirty="0"/>
              <a:t>Le royaume viendra,</a:t>
            </a:r>
            <a:br>
              <a:rPr lang="fr-FR" dirty="0"/>
            </a:br>
            <a:r>
              <a:rPr lang="fr-FR" dirty="0"/>
              <a:t>où serez-vous?</a:t>
            </a:r>
          </a:p>
        </p:txBody>
      </p:sp>
      <p:sp>
        <p:nvSpPr>
          <p:cNvPr id="3" name="Espace réservé du texte 2">
            <a:extLst>
              <a:ext uri="{FF2B5EF4-FFF2-40B4-BE49-F238E27FC236}">
                <a16:creationId xmlns:a16="http://schemas.microsoft.com/office/drawing/2014/main" id="{77386C11-A87D-4A7E-854B-EE68C843650B}"/>
              </a:ext>
            </a:extLst>
          </p:cNvPr>
          <p:cNvSpPr>
            <a:spLocks noGrp="1"/>
          </p:cNvSpPr>
          <p:nvPr>
            <p:ph type="body" idx="1"/>
          </p:nvPr>
        </p:nvSpPr>
        <p:spPr/>
        <p:txBody>
          <a:bodyPr>
            <a:normAutofit/>
          </a:bodyPr>
          <a:lstStyle/>
          <a:p>
            <a:pPr algn="r"/>
            <a:r>
              <a:rPr lang="fr-FR" sz="3200" dirty="0"/>
              <a:t>v 18 à 29</a:t>
            </a:r>
          </a:p>
        </p:txBody>
      </p:sp>
    </p:spTree>
    <p:extLst>
      <p:ext uri="{BB962C8B-B14F-4D97-AF65-F5344CB8AC3E}">
        <p14:creationId xmlns:p14="http://schemas.microsoft.com/office/powerpoint/2010/main" val="38586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6D50BD-BB4E-450B-B1B3-74CAF5ADFB22}"/>
              </a:ext>
            </a:extLst>
          </p:cNvPr>
          <p:cNvSpPr>
            <a:spLocks noGrp="1"/>
          </p:cNvSpPr>
          <p:nvPr>
            <p:ph idx="1"/>
          </p:nvPr>
        </p:nvSpPr>
        <p:spPr>
          <a:xfrm>
            <a:off x="1699593" y="4873624"/>
            <a:ext cx="3031435" cy="1513922"/>
          </a:xfrm>
        </p:spPr>
        <p:txBody>
          <a:bodyPr/>
          <a:lstStyle/>
          <a:p>
            <a:pPr algn="r"/>
            <a:r>
              <a:rPr lang="fr-FR" dirty="0"/>
              <a:t>v 18-21 </a:t>
            </a:r>
            <a:r>
              <a:rPr lang="fr-FR" dirty="0">
                <a:sym typeface="Wingdings" panose="05000000000000000000" pitchFamily="2" charset="2"/>
              </a:rPr>
              <a:t>–</a:t>
            </a:r>
            <a:r>
              <a:rPr lang="fr-FR" dirty="0"/>
              <a:t> Rappel de l’épisode d’Exode 19</a:t>
            </a:r>
          </a:p>
        </p:txBody>
      </p:sp>
      <p:pic>
        <p:nvPicPr>
          <p:cNvPr id="1028" name="Picture 4" descr="Image associÃ©e">
            <a:extLst>
              <a:ext uri="{FF2B5EF4-FFF2-40B4-BE49-F238E27FC236}">
                <a16:creationId xmlns:a16="http://schemas.microsoft.com/office/drawing/2014/main" id="{E259FC62-5217-4D34-A0B2-7B56389BF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342" y="0"/>
            <a:ext cx="638630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93F8EDE-BEAC-46C7-8AE5-F4652D989939}"/>
              </a:ext>
            </a:extLst>
          </p:cNvPr>
          <p:cNvSpPr txBox="1"/>
          <p:nvPr/>
        </p:nvSpPr>
        <p:spPr>
          <a:xfrm>
            <a:off x="116001" y="92769"/>
            <a:ext cx="4753032" cy="1200329"/>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b="1" dirty="0"/>
              <a:t>Le royaume viendra, où serez vous? – v 18 à 29</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269683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030EAC-BD77-48D1-AD7C-D035D16954AD}"/>
              </a:ext>
            </a:extLst>
          </p:cNvPr>
          <p:cNvSpPr>
            <a:spLocks noGrp="1"/>
          </p:cNvSpPr>
          <p:nvPr>
            <p:ph idx="1"/>
          </p:nvPr>
        </p:nvSpPr>
        <p:spPr>
          <a:xfrm>
            <a:off x="801014" y="1243712"/>
            <a:ext cx="8796130" cy="545329"/>
          </a:xfrm>
        </p:spPr>
        <p:txBody>
          <a:bodyPr/>
          <a:lstStyle/>
          <a:p>
            <a:r>
              <a:rPr lang="fr-FR" dirty="0"/>
              <a:t>v 22-24 </a:t>
            </a:r>
            <a:r>
              <a:rPr lang="fr-FR" dirty="0">
                <a:sym typeface="Wingdings" panose="05000000000000000000" pitchFamily="2" charset="2"/>
              </a:rPr>
              <a:t>–</a:t>
            </a:r>
            <a:r>
              <a:rPr lang="fr-FR" dirty="0"/>
              <a:t> Le Messie médiateur d’une nouvelle alliance</a:t>
            </a:r>
          </a:p>
          <a:p>
            <a:endParaRPr lang="fr-FR" dirty="0"/>
          </a:p>
        </p:txBody>
      </p:sp>
      <p:pic>
        <p:nvPicPr>
          <p:cNvPr id="2050" name="Picture 2" descr="RÃ©sultat de recherche d'images pour &quot;jÃ©sus croix&quot;">
            <a:extLst>
              <a:ext uri="{FF2B5EF4-FFF2-40B4-BE49-F238E27FC236}">
                <a16:creationId xmlns:a16="http://schemas.microsoft.com/office/drawing/2014/main" id="{12C6CC37-1374-4528-8DF7-43C5D4E3C7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45" r="18055"/>
          <a:stretch/>
        </p:blipFill>
        <p:spPr bwMode="auto">
          <a:xfrm>
            <a:off x="1022987" y="1953191"/>
            <a:ext cx="5287617" cy="4676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Ã©sultat de recherche d'images pour &quot;le voile dÃ©chirÃ©&quot;">
            <a:extLst>
              <a:ext uri="{FF2B5EF4-FFF2-40B4-BE49-F238E27FC236}">
                <a16:creationId xmlns:a16="http://schemas.microsoft.com/office/drawing/2014/main" id="{D7492241-FF23-44FB-84DD-1AFCEA707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743" y="1953190"/>
            <a:ext cx="3506499" cy="467677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8D31F1D-396D-4E2A-9970-7777455ED717}"/>
              </a:ext>
            </a:extLst>
          </p:cNvPr>
          <p:cNvSpPr txBox="1"/>
          <p:nvPr/>
        </p:nvSpPr>
        <p:spPr>
          <a:xfrm>
            <a:off x="7309576" y="92769"/>
            <a:ext cx="4753032" cy="1200329"/>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b="1" dirty="0"/>
              <a:t>Le royaume viendra, où serez vous? – v 18 à 29</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206671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par>
                          <p:cTn id="15" fill="hold">
                            <p:stCondLst>
                              <p:cond delay="1500"/>
                            </p:stCondLst>
                            <p:childTnLst>
                              <p:par>
                                <p:cTn id="16" presetID="10" presetClass="entr" presetSubtype="0" fill="hold" nodeType="afterEffect">
                                  <p:stCondLst>
                                    <p:cond delay="50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030EAC-BD77-48D1-AD7C-D035D16954AD}"/>
              </a:ext>
            </a:extLst>
          </p:cNvPr>
          <p:cNvSpPr>
            <a:spLocks noGrp="1"/>
          </p:cNvSpPr>
          <p:nvPr>
            <p:ph idx="1"/>
          </p:nvPr>
        </p:nvSpPr>
        <p:spPr>
          <a:xfrm>
            <a:off x="838200" y="1804659"/>
            <a:ext cx="10515600" cy="4351338"/>
          </a:xfrm>
        </p:spPr>
        <p:txBody>
          <a:bodyPr/>
          <a:lstStyle/>
          <a:p>
            <a:r>
              <a:rPr lang="fr-FR" dirty="0"/>
              <a:t>v 25-26 </a:t>
            </a:r>
            <a:r>
              <a:rPr lang="fr-FR" dirty="0">
                <a:sym typeface="Wingdings" panose="05000000000000000000" pitchFamily="2" charset="2"/>
              </a:rPr>
              <a:t>–</a:t>
            </a:r>
            <a:r>
              <a:rPr lang="fr-FR" dirty="0"/>
              <a:t> Le Christ viendra régner sur Israël et les nations. Sachant cela, écoutez-le et faites le point.</a:t>
            </a:r>
          </a:p>
          <a:p>
            <a:endParaRPr lang="fr-FR" dirty="0"/>
          </a:p>
          <a:p>
            <a:r>
              <a:rPr lang="fr-FR" dirty="0"/>
              <a:t>v 26-27 </a:t>
            </a:r>
            <a:r>
              <a:rPr lang="fr-FR" dirty="0">
                <a:sym typeface="Wingdings" panose="05000000000000000000" pitchFamily="2" charset="2"/>
              </a:rPr>
              <a:t>–</a:t>
            </a:r>
            <a:r>
              <a:rPr lang="fr-FR" dirty="0"/>
              <a:t> Dieu tient ses promesses. Reprenez courage, il viendra établir son royaume (Ag 2 v 6).</a:t>
            </a:r>
          </a:p>
          <a:p>
            <a:endParaRPr lang="fr-FR" dirty="0"/>
          </a:p>
          <a:p>
            <a:r>
              <a:rPr lang="fr-FR" dirty="0"/>
              <a:t>v 28-29 </a:t>
            </a:r>
            <a:r>
              <a:rPr lang="fr-FR" dirty="0">
                <a:sym typeface="Wingdings" panose="05000000000000000000" pitchFamily="2" charset="2"/>
              </a:rPr>
              <a:t>–</a:t>
            </a:r>
            <a:r>
              <a:rPr lang="fr-FR" dirty="0"/>
              <a:t> En attendant le jour du règne, vivez par la grâce afin de lui plaire, et n’oubliez pas, Dieu fera justice un jour (</a:t>
            </a:r>
            <a:r>
              <a:rPr lang="fr-FR" dirty="0" err="1"/>
              <a:t>Dt</a:t>
            </a:r>
            <a:r>
              <a:rPr lang="fr-FR" dirty="0"/>
              <a:t> 4 v 24 et 9 v 3).</a:t>
            </a:r>
          </a:p>
        </p:txBody>
      </p:sp>
      <p:sp>
        <p:nvSpPr>
          <p:cNvPr id="4" name="ZoneTexte 3">
            <a:extLst>
              <a:ext uri="{FF2B5EF4-FFF2-40B4-BE49-F238E27FC236}">
                <a16:creationId xmlns:a16="http://schemas.microsoft.com/office/drawing/2014/main" id="{C887BC63-15C4-4C86-A867-1D98550A04B8}"/>
              </a:ext>
            </a:extLst>
          </p:cNvPr>
          <p:cNvSpPr txBox="1"/>
          <p:nvPr/>
        </p:nvSpPr>
        <p:spPr>
          <a:xfrm>
            <a:off x="7309576" y="92769"/>
            <a:ext cx="4753032" cy="1200329"/>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b="1" dirty="0"/>
              <a:t>Le royaume viendra, où serez vous? – v 18 à 29</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351740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A35891-D241-462D-BEE8-7F99F1BFC743}"/>
              </a:ext>
            </a:extLst>
          </p:cNvPr>
          <p:cNvSpPr>
            <a:spLocks noGrp="1"/>
          </p:cNvSpPr>
          <p:nvPr>
            <p:ph type="title"/>
          </p:nvPr>
        </p:nvSpPr>
        <p:spPr>
          <a:xfrm>
            <a:off x="877956" y="1200003"/>
            <a:ext cx="10515600" cy="1325563"/>
          </a:xfrm>
        </p:spPr>
        <p:txBody>
          <a:bodyPr/>
          <a:lstStyle/>
          <a:p>
            <a:r>
              <a:rPr lang="fr-FR" dirty="0"/>
              <a:t>En résumé…</a:t>
            </a:r>
          </a:p>
        </p:txBody>
      </p:sp>
      <p:sp>
        <p:nvSpPr>
          <p:cNvPr id="3" name="Espace réservé du contenu 2">
            <a:extLst>
              <a:ext uri="{FF2B5EF4-FFF2-40B4-BE49-F238E27FC236}">
                <a16:creationId xmlns:a16="http://schemas.microsoft.com/office/drawing/2014/main" id="{27030EAC-BD77-48D1-AD7C-D035D16954AD}"/>
              </a:ext>
            </a:extLst>
          </p:cNvPr>
          <p:cNvSpPr>
            <a:spLocks noGrp="1"/>
          </p:cNvSpPr>
          <p:nvPr>
            <p:ph idx="1"/>
          </p:nvPr>
        </p:nvSpPr>
        <p:spPr>
          <a:xfrm>
            <a:off x="877956" y="2660503"/>
            <a:ext cx="10515600" cy="4351338"/>
          </a:xfrm>
        </p:spPr>
        <p:txBody>
          <a:bodyPr/>
          <a:lstStyle/>
          <a:p>
            <a:r>
              <a:rPr lang="fr-FR" dirty="0"/>
              <a:t>Quelque chose de meilleur est à venir: le royaume</a:t>
            </a:r>
          </a:p>
          <a:p>
            <a:r>
              <a:rPr lang="fr-FR" dirty="0"/>
              <a:t>Courons malgré la difficulté</a:t>
            </a:r>
          </a:p>
          <a:p>
            <a:r>
              <a:rPr lang="fr-FR" dirty="0"/>
              <a:t>Notre Père nous aime et nous discipline afin que nous le connaissions mieux</a:t>
            </a:r>
          </a:p>
          <a:p>
            <a:r>
              <a:rPr lang="fr-FR" dirty="0"/>
              <a:t>Encourageons et veillons sur les autres</a:t>
            </a:r>
          </a:p>
          <a:p>
            <a:r>
              <a:rPr lang="fr-FR" dirty="0"/>
              <a:t>Dieu tient ses promesses et reviendra</a:t>
            </a:r>
          </a:p>
        </p:txBody>
      </p:sp>
      <p:sp>
        <p:nvSpPr>
          <p:cNvPr id="4" name="ZoneTexte 3">
            <a:extLst>
              <a:ext uri="{FF2B5EF4-FFF2-40B4-BE49-F238E27FC236}">
                <a16:creationId xmlns:a16="http://schemas.microsoft.com/office/drawing/2014/main" id="{648E776C-57ED-4446-A312-A18C7A187196}"/>
              </a:ext>
            </a:extLst>
          </p:cNvPr>
          <p:cNvSpPr txBox="1"/>
          <p:nvPr/>
        </p:nvSpPr>
        <p:spPr>
          <a:xfrm>
            <a:off x="7309576" y="92769"/>
            <a:ext cx="4753032" cy="923330"/>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b="1" dirty="0"/>
              <a:t>Etude du chapitre 12 – le sens du bâton</a:t>
            </a:r>
          </a:p>
          <a:p>
            <a:pPr algn="r"/>
            <a:r>
              <a:rPr lang="fr-FR" dirty="0">
                <a:solidFill>
                  <a:schemeClr val="tx1">
                    <a:lumMod val="65000"/>
                    <a:lumOff val="35000"/>
                  </a:schemeClr>
                </a:solidFill>
              </a:rPr>
              <a:t>Quelques points à retenir</a:t>
            </a:r>
          </a:p>
        </p:txBody>
      </p:sp>
    </p:spTree>
    <p:extLst>
      <p:ext uri="{BB962C8B-B14F-4D97-AF65-F5344CB8AC3E}">
        <p14:creationId xmlns:p14="http://schemas.microsoft.com/office/powerpoint/2010/main" val="318380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B0619-BBFA-4AD5-B73F-E82B9A4EA2AD}"/>
              </a:ext>
            </a:extLst>
          </p:cNvPr>
          <p:cNvSpPr>
            <a:spLocks noGrp="1"/>
          </p:cNvSpPr>
          <p:nvPr>
            <p:ph type="title"/>
          </p:nvPr>
        </p:nvSpPr>
        <p:spPr>
          <a:xfrm>
            <a:off x="2759765" y="4128747"/>
            <a:ext cx="6370979" cy="1325563"/>
          </a:xfrm>
        </p:spPr>
        <p:txBody>
          <a:bodyPr>
            <a:normAutofit/>
          </a:bodyPr>
          <a:lstStyle/>
          <a:p>
            <a:pPr algn="ctr"/>
            <a:r>
              <a:rPr lang="fr-FR" dirty="0"/>
              <a:t>Quelques points à retenir</a:t>
            </a:r>
          </a:p>
        </p:txBody>
      </p:sp>
      <p:pic>
        <p:nvPicPr>
          <p:cNvPr id="6" name="Espace réservé du contenu 3">
            <a:extLst>
              <a:ext uri="{FF2B5EF4-FFF2-40B4-BE49-F238E27FC236}">
                <a16:creationId xmlns:a16="http://schemas.microsoft.com/office/drawing/2014/main" id="{496793CE-44DE-4109-8573-0D2BE06FD5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8002" y="1523137"/>
            <a:ext cx="2408169" cy="2408169"/>
          </a:xfrm>
          <a:prstGeom prst="rect">
            <a:avLst/>
          </a:prstGeom>
        </p:spPr>
      </p:pic>
    </p:spTree>
    <p:extLst>
      <p:ext uri="{BB962C8B-B14F-4D97-AF65-F5344CB8AC3E}">
        <p14:creationId xmlns:p14="http://schemas.microsoft.com/office/powerpoint/2010/main" val="26877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33C50-3EC8-4216-A695-FBED5BDB5DF0}"/>
              </a:ext>
            </a:extLst>
          </p:cNvPr>
          <p:cNvSpPr>
            <a:spLocks noGrp="1"/>
          </p:cNvSpPr>
          <p:nvPr>
            <p:ph idx="1"/>
          </p:nvPr>
        </p:nvSpPr>
        <p:spPr>
          <a:xfrm>
            <a:off x="838200" y="1510748"/>
            <a:ext cx="10515600" cy="4918006"/>
          </a:xfrm>
        </p:spPr>
        <p:txBody>
          <a:bodyPr/>
          <a:lstStyle/>
          <a:p>
            <a:pPr algn="ctr"/>
            <a:r>
              <a:rPr lang="fr-FR" dirty="0"/>
              <a:t>La discipline, c’est pour les enfants!</a:t>
            </a:r>
          </a:p>
          <a:p>
            <a:endParaRPr lang="fr-FR" dirty="0"/>
          </a:p>
          <a:p>
            <a:endParaRPr lang="fr-FR" dirty="0"/>
          </a:p>
        </p:txBody>
      </p:sp>
      <p:pic>
        <p:nvPicPr>
          <p:cNvPr id="6" name="Picture 4" descr="RÃ©sultat de recherche d'images pour &quot;pere tenant fils par la main sur le chemin&quot;">
            <a:extLst>
              <a:ext uri="{FF2B5EF4-FFF2-40B4-BE49-F238E27FC236}">
                <a16:creationId xmlns:a16="http://schemas.microsoft.com/office/drawing/2014/main" id="{A870A6D4-AC2E-4218-83B1-496251FF2F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90"/>
          <a:stretch/>
        </p:blipFill>
        <p:spPr bwMode="auto">
          <a:xfrm>
            <a:off x="3492990" y="2623934"/>
            <a:ext cx="5196505" cy="341905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68D286C-BC32-44FE-B561-560B5D0F4436}"/>
              </a:ext>
            </a:extLst>
          </p:cNvPr>
          <p:cNvSpPr txBox="1"/>
          <p:nvPr/>
        </p:nvSpPr>
        <p:spPr>
          <a:xfrm>
            <a:off x="7309576" y="92769"/>
            <a:ext cx="4753032" cy="923330"/>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dirty="0">
                <a:solidFill>
                  <a:schemeClr val="tx1">
                    <a:lumMod val="65000"/>
                    <a:lumOff val="35000"/>
                  </a:schemeClr>
                </a:solidFill>
              </a:rPr>
              <a:t>Etude du chapitre 12 – le sens du bâton</a:t>
            </a:r>
          </a:p>
          <a:p>
            <a:pPr algn="r"/>
            <a:r>
              <a:rPr lang="fr-FR" b="1" dirty="0"/>
              <a:t>Quelques points à retenir</a:t>
            </a:r>
          </a:p>
        </p:txBody>
      </p:sp>
    </p:spTree>
    <p:extLst>
      <p:ext uri="{BB962C8B-B14F-4D97-AF65-F5344CB8AC3E}">
        <p14:creationId xmlns:p14="http://schemas.microsoft.com/office/powerpoint/2010/main" val="331112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E35230-51E3-4B51-84FB-720078758AB4}"/>
              </a:ext>
            </a:extLst>
          </p:cNvPr>
          <p:cNvSpPr>
            <a:spLocks noGrp="1"/>
          </p:cNvSpPr>
          <p:nvPr>
            <p:ph idx="1"/>
          </p:nvPr>
        </p:nvSpPr>
        <p:spPr>
          <a:xfrm>
            <a:off x="838200" y="1391475"/>
            <a:ext cx="10515600" cy="5024024"/>
          </a:xfrm>
        </p:spPr>
        <p:txBody>
          <a:bodyPr/>
          <a:lstStyle/>
          <a:p>
            <a:pPr algn="ctr"/>
            <a:r>
              <a:rPr lang="fr-FR" dirty="0"/>
              <a:t>Le but de la discipline est de nous rapprocher de Dieu (sainteté)</a:t>
            </a:r>
          </a:p>
          <a:p>
            <a:endParaRPr lang="fr-FR" dirty="0"/>
          </a:p>
        </p:txBody>
      </p:sp>
      <p:pic>
        <p:nvPicPr>
          <p:cNvPr id="3074" name="Picture 2" descr="RÃ©sultat de recherche d'images pour &quot;chapelle sixtine michel ange&quot;">
            <a:extLst>
              <a:ext uri="{FF2B5EF4-FFF2-40B4-BE49-F238E27FC236}">
                <a16:creationId xmlns:a16="http://schemas.microsoft.com/office/drawing/2014/main" id="{1CDFA4F2-6D3A-48DE-848A-F9047CBEB2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99" t="22029" r="8803" b="21546"/>
          <a:stretch/>
        </p:blipFill>
        <p:spPr bwMode="auto">
          <a:xfrm>
            <a:off x="1802294" y="2252867"/>
            <a:ext cx="8547653" cy="386963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C6E3E9E-4497-456F-B199-568E4BA391B8}"/>
              </a:ext>
            </a:extLst>
          </p:cNvPr>
          <p:cNvSpPr txBox="1"/>
          <p:nvPr/>
        </p:nvSpPr>
        <p:spPr>
          <a:xfrm>
            <a:off x="7309576" y="92769"/>
            <a:ext cx="4753032" cy="923330"/>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dirty="0">
                <a:solidFill>
                  <a:schemeClr val="tx1">
                    <a:lumMod val="65000"/>
                    <a:lumOff val="35000"/>
                  </a:schemeClr>
                </a:solidFill>
              </a:rPr>
              <a:t>Etude du chapitre 12 – le sens du bâton</a:t>
            </a:r>
          </a:p>
          <a:p>
            <a:pPr algn="r"/>
            <a:r>
              <a:rPr lang="fr-FR" b="1" dirty="0"/>
              <a:t>Quelques points à retenir</a:t>
            </a:r>
          </a:p>
        </p:txBody>
      </p:sp>
    </p:spTree>
    <p:extLst>
      <p:ext uri="{BB962C8B-B14F-4D97-AF65-F5344CB8AC3E}">
        <p14:creationId xmlns:p14="http://schemas.microsoft.com/office/powerpoint/2010/main" val="23053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25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E35230-51E3-4B51-84FB-720078758AB4}"/>
              </a:ext>
            </a:extLst>
          </p:cNvPr>
          <p:cNvSpPr>
            <a:spLocks noGrp="1"/>
          </p:cNvSpPr>
          <p:nvPr>
            <p:ph idx="1"/>
          </p:nvPr>
        </p:nvSpPr>
        <p:spPr>
          <a:xfrm>
            <a:off x="838200" y="1136507"/>
            <a:ext cx="10515600" cy="5383557"/>
          </a:xfrm>
          <a:prstGeom prst="rect">
            <a:avLst/>
          </a:prstGeom>
        </p:spPr>
        <p:txBody>
          <a:bodyPr>
            <a:normAutofit/>
          </a:bodyPr>
          <a:lstStyle/>
          <a:p>
            <a:pPr algn="just"/>
            <a:endParaRPr lang="fr-FR" dirty="0"/>
          </a:p>
          <a:p>
            <a:pPr algn="just"/>
            <a:endParaRPr lang="fr-FR" dirty="0"/>
          </a:p>
          <a:p>
            <a:pPr algn="just"/>
            <a:endParaRPr lang="fr-FR" dirty="0"/>
          </a:p>
          <a:p>
            <a:pPr algn="just"/>
            <a:endParaRPr lang="fr-FR" dirty="0"/>
          </a:p>
          <a:p>
            <a:r>
              <a:rPr lang="fr-FR" dirty="0"/>
              <a:t>Aucune</a:t>
            </a:r>
          </a:p>
          <a:p>
            <a:pPr marL="0" indent="0">
              <a:buNone/>
            </a:pPr>
            <a:r>
              <a:rPr lang="fr-FR" dirty="0"/>
              <a:t>discipline</a:t>
            </a:r>
          </a:p>
          <a:p>
            <a:pPr marL="0" indent="0">
              <a:buNone/>
            </a:pPr>
            <a:r>
              <a:rPr lang="fr-FR" dirty="0"/>
              <a:t>n’est agréable</a:t>
            </a:r>
          </a:p>
          <a:p>
            <a:pPr marL="0" indent="0">
              <a:buNone/>
            </a:pPr>
            <a:r>
              <a:rPr lang="fr-FR" dirty="0"/>
              <a:t>à vivre…</a:t>
            </a:r>
          </a:p>
          <a:p>
            <a:pPr marL="0" indent="0" algn="r">
              <a:buNone/>
            </a:pPr>
            <a:r>
              <a:rPr lang="fr-FR" dirty="0"/>
              <a:t>… le fruit</a:t>
            </a:r>
          </a:p>
          <a:p>
            <a:pPr marL="0" indent="0" algn="r">
              <a:buNone/>
            </a:pPr>
            <a:r>
              <a:rPr lang="fr-FR" dirty="0"/>
              <a:t>vient plus tard</a:t>
            </a:r>
          </a:p>
          <a:p>
            <a:endParaRPr lang="fr-FR" dirty="0"/>
          </a:p>
        </p:txBody>
      </p:sp>
      <p:pic>
        <p:nvPicPr>
          <p:cNvPr id="4098" name="Picture 2" descr="Image associÃ©e">
            <a:extLst>
              <a:ext uri="{FF2B5EF4-FFF2-40B4-BE49-F238E27FC236}">
                <a16:creationId xmlns:a16="http://schemas.microsoft.com/office/drawing/2014/main" id="{E4A84FBA-E6B6-4202-8F8D-1FFCC2C5B0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440"/>
          <a:stretch/>
        </p:blipFill>
        <p:spPr bwMode="auto">
          <a:xfrm>
            <a:off x="3224972" y="1384057"/>
            <a:ext cx="5468454" cy="480470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3348055-0982-4AA2-850A-C785EB11FD94}"/>
              </a:ext>
            </a:extLst>
          </p:cNvPr>
          <p:cNvSpPr txBox="1"/>
          <p:nvPr/>
        </p:nvSpPr>
        <p:spPr>
          <a:xfrm>
            <a:off x="7309576" y="92769"/>
            <a:ext cx="4753032" cy="923330"/>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dirty="0">
                <a:solidFill>
                  <a:schemeClr val="tx1">
                    <a:lumMod val="65000"/>
                    <a:lumOff val="35000"/>
                  </a:schemeClr>
                </a:solidFill>
              </a:rPr>
              <a:t>Etude du chapitre 12 – le sens du bâton</a:t>
            </a:r>
          </a:p>
          <a:p>
            <a:pPr algn="r"/>
            <a:r>
              <a:rPr lang="fr-FR" b="1" dirty="0"/>
              <a:t>Quelques points à retenir</a:t>
            </a:r>
          </a:p>
        </p:txBody>
      </p:sp>
    </p:spTree>
    <p:extLst>
      <p:ext uri="{BB962C8B-B14F-4D97-AF65-F5344CB8AC3E}">
        <p14:creationId xmlns:p14="http://schemas.microsoft.com/office/powerpoint/2010/main" val="7196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par>
                          <p:cTn id="20" fill="hold">
                            <p:stCondLst>
                              <p:cond delay="500"/>
                            </p:stCondLst>
                            <p:childTnLst>
                              <p:par>
                                <p:cTn id="21" presetID="22" presetClass="entr" presetSubtype="8" fill="hold" nodeType="afterEffect">
                                  <p:stCondLst>
                                    <p:cond delay="300"/>
                                  </p:stCondLst>
                                  <p:childTnLst>
                                    <p:set>
                                      <p:cBhvr>
                                        <p:cTn id="22" dur="1" fill="hold">
                                          <p:stCondLst>
                                            <p:cond delay="0"/>
                                          </p:stCondLst>
                                        </p:cTn>
                                        <p:tgtEl>
                                          <p:spTgt spid="4098"/>
                                        </p:tgtEl>
                                        <p:attrNameLst>
                                          <p:attrName>style.visibility</p:attrName>
                                        </p:attrNameLst>
                                      </p:cBhvr>
                                      <p:to>
                                        <p:strVal val="visible"/>
                                      </p:to>
                                    </p:set>
                                    <p:animEffect transition="in" filter="wipe(left)">
                                      <p:cBhvr>
                                        <p:cTn id="23" dur="1500"/>
                                        <p:tgtEl>
                                          <p:spTgt spid="4098"/>
                                        </p:tgtEl>
                                      </p:cBhvr>
                                    </p:animEffect>
                                  </p:childTnLst>
                                </p:cTn>
                              </p:par>
                            </p:childTnLst>
                          </p:cTn>
                        </p:par>
                        <p:par>
                          <p:cTn id="24" fill="hold">
                            <p:stCondLst>
                              <p:cond delay="2300"/>
                            </p:stCondLst>
                            <p:childTnLst>
                              <p:par>
                                <p:cTn id="25" presetID="10" presetClass="entr" presetSubtype="0" fill="hold" grpId="0" nodeType="afterEffect">
                                  <p:stCondLst>
                                    <p:cond delay="25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450"/>
                                        <p:tgtEl>
                                          <p:spTgt spid="3">
                                            <p:txEl>
                                              <p:pRg st="8" end="8"/>
                                            </p:txEl>
                                          </p:spTgt>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E35230-51E3-4B51-84FB-720078758AB4}"/>
              </a:ext>
            </a:extLst>
          </p:cNvPr>
          <p:cNvSpPr>
            <a:spLocks noGrp="1"/>
          </p:cNvSpPr>
          <p:nvPr>
            <p:ph idx="1"/>
          </p:nvPr>
        </p:nvSpPr>
        <p:spPr>
          <a:xfrm>
            <a:off x="838200" y="1242525"/>
            <a:ext cx="10515600" cy="718792"/>
          </a:xfrm>
        </p:spPr>
        <p:txBody>
          <a:bodyPr/>
          <a:lstStyle/>
          <a:p>
            <a:pPr algn="ctr"/>
            <a:r>
              <a:rPr lang="fr-FR" dirty="0"/>
              <a:t>Les chrétiens hériteront du royaume. Quelle place y aurez-vous?</a:t>
            </a:r>
          </a:p>
          <a:p>
            <a:endParaRPr lang="fr-FR" dirty="0"/>
          </a:p>
        </p:txBody>
      </p:sp>
      <p:pic>
        <p:nvPicPr>
          <p:cNvPr id="1026" name="Picture 2" descr="undefined">
            <a:extLst>
              <a:ext uri="{FF2B5EF4-FFF2-40B4-BE49-F238E27FC236}">
                <a16:creationId xmlns:a16="http://schemas.microsoft.com/office/drawing/2014/main" id="{2D0065F9-0ABF-4313-81A3-63D75F5AC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767" y="2004121"/>
            <a:ext cx="6066197" cy="4565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Ã©sultat de recherche d'images pour &quot;mÃ¨re amertume&quot;">
            <a:extLst>
              <a:ext uri="{FF2B5EF4-FFF2-40B4-BE49-F238E27FC236}">
                <a16:creationId xmlns:a16="http://schemas.microsoft.com/office/drawing/2014/main" id="{345698CF-5F88-4176-83F2-9C3292C88F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15"/>
          <a:stretch/>
        </p:blipFill>
        <p:spPr bwMode="auto">
          <a:xfrm>
            <a:off x="230879" y="2006181"/>
            <a:ext cx="5477565" cy="456537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053239F-DB44-4C3B-9165-2FE97E49F450}"/>
              </a:ext>
            </a:extLst>
          </p:cNvPr>
          <p:cNvSpPr txBox="1"/>
          <p:nvPr/>
        </p:nvSpPr>
        <p:spPr>
          <a:xfrm>
            <a:off x="7309576" y="92769"/>
            <a:ext cx="4753032" cy="923330"/>
          </a:xfrm>
          <a:prstGeom prst="rect">
            <a:avLst/>
          </a:prstGeom>
          <a:noFill/>
        </p:spPr>
        <p:txBody>
          <a:bodyPr wrap="none" rtlCol="0">
            <a:spAutoFit/>
          </a:bodyPr>
          <a:lstStyle/>
          <a:p>
            <a:pPr algn="r"/>
            <a:r>
              <a:rPr lang="fr-FR" dirty="0">
                <a:solidFill>
                  <a:schemeClr val="tx1">
                    <a:lumMod val="65000"/>
                    <a:lumOff val="35000"/>
                  </a:schemeClr>
                </a:solidFill>
              </a:rPr>
              <a:t>Les enjeux des Hébreux – un contexte qui éclaire</a:t>
            </a:r>
          </a:p>
          <a:p>
            <a:pPr algn="r"/>
            <a:r>
              <a:rPr lang="fr-FR" dirty="0">
                <a:solidFill>
                  <a:schemeClr val="tx1">
                    <a:lumMod val="65000"/>
                    <a:lumOff val="35000"/>
                  </a:schemeClr>
                </a:solidFill>
              </a:rPr>
              <a:t>Etude du chapitre 12 – le sens du bâton</a:t>
            </a:r>
          </a:p>
          <a:p>
            <a:pPr algn="r"/>
            <a:r>
              <a:rPr lang="fr-FR" b="1" dirty="0"/>
              <a:t>Quelques points à retenir</a:t>
            </a:r>
          </a:p>
        </p:txBody>
      </p:sp>
    </p:spTree>
    <p:extLst>
      <p:ext uri="{BB962C8B-B14F-4D97-AF65-F5344CB8AC3E}">
        <p14:creationId xmlns:p14="http://schemas.microsoft.com/office/powerpoint/2010/main" val="27057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9DC6D-EB13-4E3F-A226-4D66D0ADDC19}"/>
              </a:ext>
            </a:extLst>
          </p:cNvPr>
          <p:cNvSpPr>
            <a:spLocks noGrp="1"/>
          </p:cNvSpPr>
          <p:nvPr>
            <p:ph type="title"/>
          </p:nvPr>
        </p:nvSpPr>
        <p:spPr/>
        <p:txBody>
          <a:bodyPr/>
          <a:lstStyle/>
          <a:p>
            <a:pPr algn="ctr"/>
            <a:r>
              <a:rPr lang="fr-FR" dirty="0"/>
              <a:t>Comment voit-on la discipline de Dieu</a:t>
            </a:r>
            <a:br>
              <a:rPr lang="fr-FR" dirty="0"/>
            </a:br>
            <a:r>
              <a:rPr lang="fr-FR" dirty="0"/>
              <a:t>dans nos vies?</a:t>
            </a:r>
          </a:p>
        </p:txBody>
      </p:sp>
      <p:sp>
        <p:nvSpPr>
          <p:cNvPr id="3" name="Espace réservé du contenu 2">
            <a:extLst>
              <a:ext uri="{FF2B5EF4-FFF2-40B4-BE49-F238E27FC236}">
                <a16:creationId xmlns:a16="http://schemas.microsoft.com/office/drawing/2014/main" id="{2BCE4EDE-AA34-4A8D-86B8-9AD99975E9DF}"/>
              </a:ext>
            </a:extLst>
          </p:cNvPr>
          <p:cNvSpPr>
            <a:spLocks noGrp="1"/>
          </p:cNvSpPr>
          <p:nvPr>
            <p:ph idx="1"/>
          </p:nvPr>
        </p:nvSpPr>
        <p:spPr>
          <a:xfrm>
            <a:off x="838200" y="1958145"/>
            <a:ext cx="10515600" cy="4351338"/>
          </a:xfrm>
        </p:spPr>
        <p:txBody>
          <a:bodyPr/>
          <a:lstStyle/>
          <a:p>
            <a:pPr marL="0" indent="0" algn="ctr">
              <a:buNone/>
            </a:pPr>
            <a:r>
              <a:rPr lang="fr-FR" dirty="0"/>
              <a:t>Ai-je bien compris pour ma vie le sens de la discipline?</a:t>
            </a:r>
          </a:p>
          <a:p>
            <a:pPr marL="0" indent="0" algn="ctr">
              <a:buNone/>
            </a:pPr>
            <a:endParaRPr lang="fr-FR" dirty="0"/>
          </a:p>
          <a:p>
            <a:pPr marL="0" indent="0" algn="ctr">
              <a:buNone/>
            </a:pPr>
            <a:endParaRPr lang="fr-FR" dirty="0"/>
          </a:p>
          <a:p>
            <a:pPr marL="0" indent="0" algn="ctr">
              <a:buNone/>
            </a:pPr>
            <a:r>
              <a:rPr lang="fr-FR" dirty="0"/>
              <a:t>Ai-je une bonne image de Dieu quand je suis repris par lui?</a:t>
            </a:r>
          </a:p>
          <a:p>
            <a:pPr marL="0" indent="0" algn="ctr">
              <a:buNone/>
            </a:pPr>
            <a:endParaRPr lang="fr-FR" dirty="0"/>
          </a:p>
          <a:p>
            <a:pPr marL="0" indent="0" algn="ctr">
              <a:buNone/>
            </a:pPr>
            <a:endParaRPr lang="fr-FR" dirty="0"/>
          </a:p>
          <a:p>
            <a:pPr marL="0" indent="0" algn="ctr">
              <a:buNone/>
            </a:pPr>
            <a:r>
              <a:rPr lang="fr-FR" dirty="0"/>
              <a:t>Ai-je réalisé que la Bible parle souvent de discipline</a:t>
            </a:r>
          </a:p>
          <a:p>
            <a:pPr marL="0" indent="0" algn="ctr">
              <a:buNone/>
            </a:pPr>
            <a:r>
              <a:rPr lang="fr-FR" dirty="0"/>
              <a:t>à travers l’image du père?</a:t>
            </a:r>
          </a:p>
        </p:txBody>
      </p:sp>
    </p:spTree>
    <p:extLst>
      <p:ext uri="{BB962C8B-B14F-4D97-AF65-F5344CB8AC3E}">
        <p14:creationId xmlns:p14="http://schemas.microsoft.com/office/powerpoint/2010/main" val="261744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par>
                          <p:cTn id="23" fill="hold">
                            <p:stCondLst>
                              <p:cond delay="500"/>
                            </p:stCondLst>
                            <p:childTnLst>
                              <p:par>
                                <p:cTn id="24" presetID="16" presetClass="entr" presetSubtype="21" fill="hold" nodeType="after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arn(inVertic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948A20E-8BD7-4545-BC28-CB13E7D525BF}"/>
              </a:ext>
            </a:extLst>
          </p:cNvPr>
          <p:cNvSpPr>
            <a:spLocks noGrp="1"/>
          </p:cNvSpPr>
          <p:nvPr>
            <p:ph idx="1"/>
          </p:nvPr>
        </p:nvSpPr>
        <p:spPr/>
        <p:txBody>
          <a:bodyPr/>
          <a:lstStyle/>
          <a:p>
            <a:pPr marL="0" indent="0" algn="ctr">
              <a:buNone/>
            </a:pPr>
            <a:endParaRPr lang="fr-FR" dirty="0"/>
          </a:p>
          <a:p>
            <a:pPr marL="0" indent="0" algn="ctr">
              <a:buNone/>
            </a:pPr>
            <a:r>
              <a:rPr lang="fr-FR" i="1" dirty="0"/>
              <a:t>Voici, tu veux la vérité dans l’homme intérieur, et tu me feras comprendre la sagesse dans le secret [de mon cœur].</a:t>
            </a:r>
          </a:p>
          <a:p>
            <a:pPr marL="0" indent="0" algn="ctr">
              <a:buNone/>
            </a:pPr>
            <a:endParaRPr lang="fr-FR" dirty="0"/>
          </a:p>
          <a:p>
            <a:pPr marL="0" indent="0" algn="r">
              <a:buNone/>
            </a:pPr>
            <a:r>
              <a:rPr lang="fr-FR" dirty="0"/>
              <a:t>Psaume 51 v 6	</a:t>
            </a:r>
          </a:p>
        </p:txBody>
      </p:sp>
    </p:spTree>
    <p:extLst>
      <p:ext uri="{BB962C8B-B14F-4D97-AF65-F5344CB8AC3E}">
        <p14:creationId xmlns:p14="http://schemas.microsoft.com/office/powerpoint/2010/main" val="6363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948A20E-8BD7-4545-BC28-CB13E7D525BF}"/>
              </a:ext>
            </a:extLst>
          </p:cNvPr>
          <p:cNvSpPr>
            <a:spLocks noGrp="1"/>
          </p:cNvSpPr>
          <p:nvPr>
            <p:ph idx="1"/>
          </p:nvPr>
        </p:nvSpPr>
        <p:spPr/>
        <p:txBody>
          <a:bodyPr/>
          <a:lstStyle/>
          <a:p>
            <a:pPr marL="0" indent="0" algn="ctr">
              <a:buNone/>
            </a:pPr>
            <a:endParaRPr lang="fr-FR" dirty="0"/>
          </a:p>
          <a:p>
            <a:pPr marL="0" indent="0" algn="ctr">
              <a:buNone/>
            </a:pPr>
            <a:r>
              <a:rPr lang="fr-FR" i="1" dirty="0"/>
              <a:t>Sonde-moi, ô Dieu! Et connais mon cœur; éprouve-moi, et connais mes pensées. Et regarde s’il y a en moi quelque voie de chagrin, et conduis-moi dans le voie éternelle.</a:t>
            </a:r>
          </a:p>
          <a:p>
            <a:pPr marL="0" indent="0" algn="ctr">
              <a:buNone/>
            </a:pPr>
            <a:endParaRPr lang="fr-FR" dirty="0"/>
          </a:p>
          <a:p>
            <a:pPr marL="0" indent="0" algn="r">
              <a:buNone/>
            </a:pPr>
            <a:r>
              <a:rPr lang="fr-FR" dirty="0"/>
              <a:t>Psaume 139 v 23-24</a:t>
            </a:r>
          </a:p>
        </p:txBody>
      </p:sp>
    </p:spTree>
    <p:extLst>
      <p:ext uri="{BB962C8B-B14F-4D97-AF65-F5344CB8AC3E}">
        <p14:creationId xmlns:p14="http://schemas.microsoft.com/office/powerpoint/2010/main" val="245131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69DA77-D3D3-49C5-B32D-8DA0BDA9BC61}"/>
              </a:ext>
            </a:extLst>
          </p:cNvPr>
          <p:cNvSpPr>
            <a:spLocks noGrp="1"/>
          </p:cNvSpPr>
          <p:nvPr>
            <p:ph idx="1"/>
          </p:nvPr>
        </p:nvSpPr>
        <p:spPr>
          <a:xfrm>
            <a:off x="838200" y="1984650"/>
            <a:ext cx="10515600" cy="4351338"/>
          </a:xfrm>
        </p:spPr>
        <p:txBody>
          <a:bodyPr>
            <a:normAutofit/>
          </a:bodyPr>
          <a:lstStyle/>
          <a:p>
            <a:pPr marL="0" indent="0" algn="ctr">
              <a:buNone/>
            </a:pPr>
            <a:endParaRPr lang="fr-FR" sz="4400" dirty="0">
              <a:solidFill>
                <a:srgbClr val="00CCFF"/>
              </a:solidFill>
            </a:endParaRPr>
          </a:p>
          <a:p>
            <a:pPr marL="0" indent="0" algn="ctr">
              <a:buNone/>
            </a:pPr>
            <a:r>
              <a:rPr lang="fr-FR" sz="4400" dirty="0"/>
              <a:t>Merci de votre attention</a:t>
            </a:r>
            <a:r>
              <a:rPr lang="fr-FR" sz="4400" dirty="0">
                <a:solidFill>
                  <a:srgbClr val="00CCFF"/>
                </a:solidFill>
              </a:rPr>
              <a:t> </a:t>
            </a:r>
          </a:p>
        </p:txBody>
      </p:sp>
    </p:spTree>
    <p:extLst>
      <p:ext uri="{BB962C8B-B14F-4D97-AF65-F5344CB8AC3E}">
        <p14:creationId xmlns:p14="http://schemas.microsoft.com/office/powerpoint/2010/main" val="49351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3" presetClass="emph" presetSubtype="2" fill="hold" grpId="1" nodeType="afterEffect">
                                  <p:stCondLst>
                                    <p:cond delay="0"/>
                                  </p:stCondLst>
                                  <p:childTnLst>
                                    <p:animClr clrSpc="rgb" dir="cw">
                                      <p:cBhvr override="childStyle">
                                        <p:cTn id="10" dur="2000" fill="hold"/>
                                        <p:tgtEl>
                                          <p:spTgt spid="3">
                                            <p:txEl>
                                              <p:pRg st="1" end="1"/>
                                            </p:txEl>
                                          </p:spTgt>
                                        </p:tgtEl>
                                        <p:attrNameLst>
                                          <p:attrName>style.color</p:attrName>
                                        </p:attrNameLst>
                                      </p:cBhvr>
                                      <p:to>
                                        <a:srgbClr val="4472C4"/>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F29E2-15E8-4BF1-93FA-22312A90A12A}"/>
              </a:ext>
            </a:extLst>
          </p:cNvPr>
          <p:cNvSpPr>
            <a:spLocks noGrp="1"/>
          </p:cNvSpPr>
          <p:nvPr>
            <p:ph type="title"/>
          </p:nvPr>
        </p:nvSpPr>
        <p:spPr/>
        <p:txBody>
          <a:bodyPr/>
          <a:lstStyle/>
          <a:p>
            <a:pPr algn="ctr"/>
            <a:r>
              <a:rPr lang="fr-FR" dirty="0"/>
              <a:t>Dieu, un père qui discipline </a:t>
            </a:r>
          </a:p>
        </p:txBody>
      </p:sp>
      <p:sp>
        <p:nvSpPr>
          <p:cNvPr id="3" name="Espace réservé du contenu 2">
            <a:extLst>
              <a:ext uri="{FF2B5EF4-FFF2-40B4-BE49-F238E27FC236}">
                <a16:creationId xmlns:a16="http://schemas.microsoft.com/office/drawing/2014/main" id="{72E2D499-9BE8-4316-9C46-7379AD031BA6}"/>
              </a:ext>
            </a:extLst>
          </p:cNvPr>
          <p:cNvSpPr>
            <a:spLocks noGrp="1"/>
          </p:cNvSpPr>
          <p:nvPr>
            <p:ph idx="1"/>
          </p:nvPr>
        </p:nvSpPr>
        <p:spPr/>
        <p:txBody>
          <a:bodyPr>
            <a:normAutofit/>
          </a:bodyPr>
          <a:lstStyle/>
          <a:p>
            <a:pPr marL="0" indent="0">
              <a:buNone/>
            </a:pPr>
            <a:endParaRPr lang="fr-FR" i="1" dirty="0"/>
          </a:p>
          <a:p>
            <a:pPr marL="0" indent="0">
              <a:buNone/>
            </a:pPr>
            <a:endParaRPr lang="fr-FR" i="1" dirty="0"/>
          </a:p>
          <a:p>
            <a:pPr marL="0" indent="0">
              <a:buNone/>
            </a:pPr>
            <a:endParaRPr lang="fr-FR" i="1" dirty="0"/>
          </a:p>
          <a:p>
            <a:pPr marL="0" indent="0">
              <a:buNone/>
            </a:pPr>
            <a:r>
              <a:rPr lang="fr-FR" i="1" dirty="0"/>
              <a:t>Dieu agit envers vous comme envers des fils, car qui est le fils que le père ne discipline pas?</a:t>
            </a:r>
          </a:p>
          <a:p>
            <a:pPr marL="0" indent="0">
              <a:buNone/>
            </a:pPr>
            <a:endParaRPr lang="fr-FR" i="1" dirty="0"/>
          </a:p>
          <a:p>
            <a:pPr marL="0" indent="0" algn="r">
              <a:buNone/>
            </a:pPr>
            <a:r>
              <a:rPr lang="fr-FR" dirty="0"/>
              <a:t>Hébreux 12 v 7</a:t>
            </a:r>
          </a:p>
        </p:txBody>
      </p:sp>
    </p:spTree>
    <p:extLst>
      <p:ext uri="{BB962C8B-B14F-4D97-AF65-F5344CB8AC3E}">
        <p14:creationId xmlns:p14="http://schemas.microsoft.com/office/powerpoint/2010/main" val="26097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DF3D7-E7F2-4048-91F7-FFDF7608EA4B}"/>
              </a:ext>
            </a:extLst>
          </p:cNvPr>
          <p:cNvSpPr>
            <a:spLocks noGrp="1"/>
          </p:cNvSpPr>
          <p:nvPr>
            <p:ph type="title"/>
          </p:nvPr>
        </p:nvSpPr>
        <p:spPr/>
        <p:txBody>
          <a:bodyPr>
            <a:normAutofit/>
          </a:bodyPr>
          <a:lstStyle/>
          <a:p>
            <a:pPr algn="ctr"/>
            <a:r>
              <a:rPr lang="fr-FR" dirty="0"/>
              <a:t>Notre image de la discipline est influencée par la relation qu’on a eu avec notre père</a:t>
            </a:r>
          </a:p>
        </p:txBody>
      </p:sp>
      <p:pic>
        <p:nvPicPr>
          <p:cNvPr id="6146" name="Picture 2" descr="RÃ©sultat de recherche d'images pour &quot;punition chatiment&quot;">
            <a:extLst>
              <a:ext uri="{FF2B5EF4-FFF2-40B4-BE49-F238E27FC236}">
                <a16:creationId xmlns:a16="http://schemas.microsoft.com/office/drawing/2014/main" id="{7F117B31-63E1-4160-9B21-8397497DC9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37714" y="1876214"/>
            <a:ext cx="652346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Ã©sultat de recherche d'images pour &quot;pere tenant fils par la main sur le chemin&quot;">
            <a:extLst>
              <a:ext uri="{FF2B5EF4-FFF2-40B4-BE49-F238E27FC236}">
                <a16:creationId xmlns:a16="http://schemas.microsoft.com/office/drawing/2014/main" id="{B37C452F-C36C-4E4F-8810-FD88988305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90"/>
          <a:stretch/>
        </p:blipFill>
        <p:spPr bwMode="auto">
          <a:xfrm>
            <a:off x="232953" y="2464907"/>
            <a:ext cx="5196505" cy="3419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58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barn(inVertical)">
                                      <p:cBhvr>
                                        <p:cTn id="12" dur="10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outVertical)">
                                      <p:cBhvr>
                                        <p:cTn id="17" dur="125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D5839-D3D4-4947-9CBA-8052C931D67B}"/>
              </a:ext>
            </a:extLst>
          </p:cNvPr>
          <p:cNvSpPr>
            <a:spLocks noGrp="1"/>
          </p:cNvSpPr>
          <p:nvPr>
            <p:ph type="title"/>
          </p:nvPr>
        </p:nvSpPr>
        <p:spPr/>
        <p:txBody>
          <a:bodyPr/>
          <a:lstStyle/>
          <a:p>
            <a:pPr algn="ctr"/>
            <a:r>
              <a:rPr lang="fr-FR" dirty="0"/>
              <a:t>Comment fait-on pour avoir cette image positive de Dieu?</a:t>
            </a:r>
          </a:p>
        </p:txBody>
      </p:sp>
      <p:sp>
        <p:nvSpPr>
          <p:cNvPr id="3" name="Espace réservé du contenu 2">
            <a:extLst>
              <a:ext uri="{FF2B5EF4-FFF2-40B4-BE49-F238E27FC236}">
                <a16:creationId xmlns:a16="http://schemas.microsoft.com/office/drawing/2014/main" id="{3C502454-5AF5-4492-A13E-2E3E8888AE18}"/>
              </a:ext>
            </a:extLst>
          </p:cNvPr>
          <p:cNvSpPr>
            <a:spLocks noGrp="1"/>
          </p:cNvSpPr>
          <p:nvPr>
            <p:ph idx="1"/>
          </p:nvPr>
        </p:nvSpPr>
        <p:spPr/>
        <p:txBody>
          <a:bodyPr/>
          <a:lstStyle/>
          <a:p>
            <a:pPr marL="0" indent="0">
              <a:buNone/>
            </a:pPr>
            <a:endParaRPr lang="fr-FR" dirty="0"/>
          </a:p>
          <a:p>
            <a:pPr marL="0" indent="0" algn="ctr">
              <a:buNone/>
            </a:pPr>
            <a:endParaRPr lang="fr-FR" dirty="0"/>
          </a:p>
          <a:p>
            <a:pPr marL="0" indent="0" algn="ctr">
              <a:buNone/>
            </a:pPr>
            <a:r>
              <a:rPr lang="fr-FR" dirty="0"/>
              <a:t>Ecouter et apprendre à le connaître personnellement </a:t>
            </a:r>
          </a:p>
          <a:p>
            <a:endParaRPr lang="fr-FR" dirty="0"/>
          </a:p>
          <a:p>
            <a:pPr marL="0" indent="0">
              <a:buNone/>
            </a:pPr>
            <a:r>
              <a:rPr lang="fr-FR" i="1" dirty="0"/>
              <a:t>Et l'Eternel parlait à Moïse face à face, comme un homme parle avec son intime ami</a:t>
            </a:r>
          </a:p>
          <a:p>
            <a:pPr marL="0" indent="0" algn="r">
              <a:buNone/>
            </a:pPr>
            <a:endParaRPr lang="fr-FR" dirty="0"/>
          </a:p>
          <a:p>
            <a:pPr marL="0" indent="0" algn="r">
              <a:buNone/>
            </a:pPr>
            <a:r>
              <a:rPr lang="fr-FR" dirty="0"/>
              <a:t>Exode 33 v 11</a:t>
            </a:r>
          </a:p>
        </p:txBody>
      </p:sp>
    </p:spTree>
    <p:extLst>
      <p:ext uri="{BB962C8B-B14F-4D97-AF65-F5344CB8AC3E}">
        <p14:creationId xmlns:p14="http://schemas.microsoft.com/office/powerpoint/2010/main" val="36412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2)">
                                      <p:cBhvr>
                                        <p:cTn id="12" dur="1000"/>
                                        <p:tgtEl>
                                          <p:spTgt spid="3">
                                            <p:txEl>
                                              <p:pRg st="2" end="2"/>
                                            </p:txEl>
                                          </p:spTgt>
                                        </p:tgtEl>
                                      </p:cBhvr>
                                    </p:animEffect>
                                  </p:childTnLst>
                                </p:cTn>
                              </p:par>
                              <p:par>
                                <p:cTn id="13" presetID="21" presetClass="entr" presetSubtype="2"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heel(2)">
                                      <p:cBhvr>
                                        <p:cTn id="15" dur="1000"/>
                                        <p:tgtEl>
                                          <p:spTgt spid="3">
                                            <p:txEl>
                                              <p:pRg st="4" end="4"/>
                                            </p:txEl>
                                          </p:spTgt>
                                        </p:tgtEl>
                                      </p:cBhvr>
                                    </p:animEffect>
                                  </p:childTnLst>
                                </p:cTn>
                              </p:par>
                              <p:par>
                                <p:cTn id="16" presetID="21" presetClass="entr" presetSubtype="2"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heel(2)">
                                      <p:cBhvr>
                                        <p:cTn id="1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Ã©sultat de recherche d'images pour &quot;Ã©crasÃ© par la culpabilitÃ©&quot;">
            <a:extLst>
              <a:ext uri="{FF2B5EF4-FFF2-40B4-BE49-F238E27FC236}">
                <a16:creationId xmlns:a16="http://schemas.microsoft.com/office/drawing/2014/main" id="{B80FE458-53F9-4253-94F0-D25BF09FAD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739"/>
          <a:stretch/>
        </p:blipFill>
        <p:spPr bwMode="auto">
          <a:xfrm>
            <a:off x="-394" y="1655522"/>
            <a:ext cx="9448798" cy="520247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1F4434C2-98C5-4221-BBBE-F39CA956D7FF}"/>
              </a:ext>
            </a:extLst>
          </p:cNvPr>
          <p:cNvSpPr>
            <a:spLocks noGrp="1"/>
          </p:cNvSpPr>
          <p:nvPr>
            <p:ph type="title"/>
          </p:nvPr>
        </p:nvSpPr>
        <p:spPr/>
        <p:txBody>
          <a:bodyPr/>
          <a:lstStyle/>
          <a:p>
            <a:pPr algn="ctr"/>
            <a:r>
              <a:rPr lang="fr-FR" dirty="0"/>
              <a:t>L’exemple des Hébreux:</a:t>
            </a:r>
            <a:br>
              <a:rPr lang="fr-FR" dirty="0"/>
            </a:br>
            <a:r>
              <a:rPr lang="fr-FR" dirty="0"/>
              <a:t>une vision déformée de Dieu</a:t>
            </a:r>
          </a:p>
        </p:txBody>
      </p:sp>
    </p:spTree>
    <p:extLst>
      <p:ext uri="{BB962C8B-B14F-4D97-AF65-F5344CB8AC3E}">
        <p14:creationId xmlns:p14="http://schemas.microsoft.com/office/powerpoint/2010/main" val="113073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47" presetClass="entr" presetSubtype="0" fill="hold" nodeType="afterEffect">
                                  <p:stCondLst>
                                    <p:cond delay="25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52CF9-FD2F-46E4-B5BB-42A196E969BB}"/>
              </a:ext>
            </a:extLst>
          </p:cNvPr>
          <p:cNvSpPr>
            <a:spLocks noGrp="1"/>
          </p:cNvSpPr>
          <p:nvPr>
            <p:ph type="title"/>
          </p:nvPr>
        </p:nvSpPr>
        <p:spPr/>
        <p:txBody>
          <a:bodyPr/>
          <a:lstStyle/>
          <a:p>
            <a:pPr algn="ctr"/>
            <a:r>
              <a:rPr lang="fr-FR" dirty="0"/>
              <a:t>Les Hébreux: un manque d’écoute</a:t>
            </a:r>
          </a:p>
        </p:txBody>
      </p:sp>
      <p:sp>
        <p:nvSpPr>
          <p:cNvPr id="3" name="Espace réservé du contenu 2">
            <a:extLst>
              <a:ext uri="{FF2B5EF4-FFF2-40B4-BE49-F238E27FC236}">
                <a16:creationId xmlns:a16="http://schemas.microsoft.com/office/drawing/2014/main" id="{FE586C4D-C382-4942-AFAF-C93990B3DC79}"/>
              </a:ext>
            </a:extLst>
          </p:cNvPr>
          <p:cNvSpPr>
            <a:spLocks noGrp="1"/>
          </p:cNvSpPr>
          <p:nvPr>
            <p:ph idx="1"/>
          </p:nvPr>
        </p:nvSpPr>
        <p:spPr>
          <a:xfrm>
            <a:off x="838200" y="2153174"/>
            <a:ext cx="10515600" cy="4351338"/>
          </a:xfrm>
        </p:spPr>
        <p:txBody>
          <a:bodyPr/>
          <a:lstStyle/>
          <a:p>
            <a:endParaRPr lang="fr-FR" dirty="0"/>
          </a:p>
          <a:p>
            <a:pPr marL="0" indent="0">
              <a:buNone/>
            </a:pPr>
            <a:r>
              <a:rPr lang="fr-FR" dirty="0"/>
              <a:t>Passent à côté des promesses de Dieu (</a:t>
            </a:r>
            <a:r>
              <a:rPr lang="fr-FR" dirty="0" err="1"/>
              <a:t>Ch</a:t>
            </a:r>
            <a:r>
              <a:rPr lang="fr-FR" dirty="0"/>
              <a:t> 10 v 22)</a:t>
            </a:r>
          </a:p>
          <a:p>
            <a:endParaRPr lang="fr-FR" dirty="0"/>
          </a:p>
          <a:p>
            <a:pPr marL="0" indent="0">
              <a:buNone/>
            </a:pPr>
            <a:r>
              <a:rPr lang="fr-FR" dirty="0"/>
              <a:t>Manquent la grâce et restent prisonnier de la loi (</a:t>
            </a:r>
            <a:r>
              <a:rPr lang="fr-FR" dirty="0" err="1"/>
              <a:t>Ch</a:t>
            </a:r>
            <a:r>
              <a:rPr lang="fr-FR" dirty="0"/>
              <a:t> 10 v 14)</a:t>
            </a:r>
          </a:p>
          <a:p>
            <a:pPr marL="0" indent="0">
              <a:buNone/>
            </a:pPr>
            <a:endParaRPr lang="fr-FR" dirty="0"/>
          </a:p>
          <a:p>
            <a:pPr marL="0" indent="0">
              <a:buNone/>
            </a:pPr>
            <a:r>
              <a:rPr lang="fr-FR" dirty="0"/>
              <a:t>Ont une mauvaise image du Père (</a:t>
            </a:r>
            <a:r>
              <a:rPr lang="fr-FR" dirty="0" err="1"/>
              <a:t>Ch</a:t>
            </a:r>
            <a:r>
              <a:rPr lang="fr-FR" dirty="0"/>
              <a:t> 12 v 8)</a:t>
            </a:r>
          </a:p>
          <a:p>
            <a:endParaRPr lang="fr-FR" dirty="0"/>
          </a:p>
          <a:p>
            <a:endParaRPr lang="fr-FR" dirty="0"/>
          </a:p>
          <a:p>
            <a:endParaRPr lang="fr-FR" dirty="0"/>
          </a:p>
        </p:txBody>
      </p:sp>
    </p:spTree>
    <p:extLst>
      <p:ext uri="{BB962C8B-B14F-4D97-AF65-F5344CB8AC3E}">
        <p14:creationId xmlns:p14="http://schemas.microsoft.com/office/powerpoint/2010/main" val="26321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2369</TotalTime>
  <Words>1631</Words>
  <Application>Microsoft Office PowerPoint</Application>
  <PresentationFormat>Grand écran</PresentationFormat>
  <Paragraphs>259</Paragraphs>
  <Slides>42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42</vt:i4>
      </vt:variant>
    </vt:vector>
  </HeadingPairs>
  <TitlesOfParts>
    <vt:vector size="47" baseType="lpstr">
      <vt:lpstr>Arial</vt:lpstr>
      <vt:lpstr>Calibri</vt:lpstr>
      <vt:lpstr>Calibri Light</vt:lpstr>
      <vt:lpstr>Wingdings</vt:lpstr>
      <vt:lpstr>Thème Office</vt:lpstr>
      <vt:lpstr>Hébreux 12 Cheminer dans la discipline</vt:lpstr>
      <vt:lpstr>Quelques visions de la discipline</vt:lpstr>
      <vt:lpstr>Une définition de la discipline</vt:lpstr>
      <vt:lpstr>Comment voit-on la discipline de Dieu dans nos vies?</vt:lpstr>
      <vt:lpstr>Dieu, un père qui discipline </vt:lpstr>
      <vt:lpstr>Notre image de la discipline est influencée par la relation qu’on a eu avec notre père</vt:lpstr>
      <vt:lpstr>Comment fait-on pour avoir cette image positive de Dieu?</vt:lpstr>
      <vt:lpstr>L’exemple des Hébreux: une vision déformée de Dieu</vt:lpstr>
      <vt:lpstr>Les Hébreux: un manque d’écoute</vt:lpstr>
      <vt:lpstr>                                   Plan </vt:lpstr>
      <vt:lpstr>Les enjeux des Hébreux</vt:lpstr>
      <vt:lpstr>Mots spécifiques à la lettre</vt:lpstr>
      <vt:lpstr>La date et l’auteur </vt:lpstr>
      <vt:lpstr>Les enjeux de la lettre </vt:lpstr>
      <vt:lpstr>                       Un plan de la lettre </vt:lpstr>
      <vt:lpstr>Etude du chapitre 12</vt:lpstr>
      <vt:lpstr>Hébreux 12</vt:lpstr>
      <vt:lpstr>Hébreux 12</vt:lpstr>
      <vt:lpstr>Hébreux 12</vt:lpstr>
      <vt:lpstr>Hébreux 12</vt:lpstr>
      <vt:lpstr>Plan du chapitre </vt:lpstr>
      <vt:lpstr>Présentation PowerPoint</vt:lpstr>
      <vt:lpstr>Nous pouvons courir malgré la difficulté</vt:lpstr>
      <vt:lpstr>Comment?</vt:lpstr>
      <vt:lpstr>N’oubliez pas!</vt:lpstr>
      <vt:lpstr>La discipline, c’est pour les enfants!</vt:lpstr>
      <vt:lpstr>Le fruit vient plus tard</vt:lpstr>
      <vt:lpstr>Présentation PowerPoint</vt:lpstr>
      <vt:lpstr>Présentation PowerPoint</vt:lpstr>
      <vt:lpstr>Le royaume viendra, où serez-vous?</vt:lpstr>
      <vt:lpstr>Présentation PowerPoint</vt:lpstr>
      <vt:lpstr>Présentation PowerPoint</vt:lpstr>
      <vt:lpstr>Présentation PowerPoint</vt:lpstr>
      <vt:lpstr>En résumé…</vt:lpstr>
      <vt:lpstr>Quelques points à retenir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Hébreux 12</dc:title>
  <dc:creator>Natacha Schifano</dc:creator>
  <cp:lastModifiedBy>Natacha Schifano</cp:lastModifiedBy>
  <cp:revision>140</cp:revision>
  <dcterms:created xsi:type="dcterms:W3CDTF">2018-07-30T09:01:56Z</dcterms:created>
  <dcterms:modified xsi:type="dcterms:W3CDTF">2018-08-21T11:48:59Z</dcterms:modified>
</cp:coreProperties>
</file>