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5" r:id="rId3"/>
    <p:sldId id="257" r:id="rId4"/>
    <p:sldId id="258" r:id="rId5"/>
    <p:sldId id="261" r:id="rId6"/>
    <p:sldId id="259" r:id="rId7"/>
    <p:sldId id="269" r:id="rId8"/>
    <p:sldId id="268" r:id="rId9"/>
    <p:sldId id="271" r:id="rId10"/>
    <p:sldId id="274" r:id="rId11"/>
    <p:sldId id="270" r:id="rId12"/>
    <p:sldId id="265" r:id="rId13"/>
    <p:sldId id="273" r:id="rId14"/>
    <p:sldId id="272" r:id="rId15"/>
    <p:sldId id="26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E7"/>
    <a:srgbClr val="F6D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2303" autoAdjust="0"/>
  </p:normalViewPr>
  <p:slideViewPr>
    <p:cSldViewPr snapToGrid="0">
      <p:cViewPr>
        <p:scale>
          <a:sx n="81" d="100"/>
          <a:sy n="81" d="100"/>
        </p:scale>
        <p:origin x="76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47D4B-86DF-49D9-8C32-2D789A05CA0D}" type="datetimeFigureOut">
              <a:rPr lang="fr-FR" smtClean="0"/>
              <a:t>23/08/2018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2D63B-E7C3-469E-A8EB-466B839107D3}" type="slidenum">
              <a:rPr lang="fr-FR" smtClean="0"/>
              <a:t>‹N°›</a:t>
            </a:fld>
            <a:endParaRPr lang="fr-FR"/>
          </a:p>
        </p:txBody>
      </p:sp>
    </p:spTree>
    <p:extLst>
      <p:ext uri="{BB962C8B-B14F-4D97-AF65-F5344CB8AC3E}">
        <p14:creationId xmlns:p14="http://schemas.microsoft.com/office/powerpoint/2010/main" val="334004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2</a:t>
            </a:fld>
            <a:endParaRPr lang="fr-FR"/>
          </a:p>
        </p:txBody>
      </p:sp>
    </p:spTree>
    <p:extLst>
      <p:ext uri="{BB962C8B-B14F-4D97-AF65-F5344CB8AC3E}">
        <p14:creationId xmlns:p14="http://schemas.microsoft.com/office/powerpoint/2010/main" val="21406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L’apôtre oppose, en effet, deux traditions : </a:t>
            </a:r>
          </a:p>
          <a:p>
            <a:r>
              <a:rPr lang="fr-FR" sz="1200" kern="1200" dirty="0" smtClean="0">
                <a:solidFill>
                  <a:schemeClr val="tx1"/>
                </a:solidFill>
                <a:effectLst/>
                <a:latin typeface="+mn-lt"/>
                <a:ea typeface="+mn-ea"/>
                <a:cs typeface="+mn-cs"/>
              </a:rPr>
              <a:t>	l’une est « selon les traditions des hommes, selon les éléments du monde » (v. 8, litt.). Ces « principes élémentaires qui régissent la vie dans ce monde » (BS) se caractérisent par l’absolutisation des éléments rituels de l’ancienne alliance, qui n’étaient que passagers. Car, souligne Paul, « tout cela n’était que l’ombre des choses à venir </a:t>
            </a:r>
            <a:r>
              <a:rPr lang="fr-FR" sz="1200" b="1" kern="1200" dirty="0" smtClean="0">
                <a:solidFill>
                  <a:schemeClr val="tx1"/>
                </a:solidFill>
                <a:effectLst/>
                <a:latin typeface="+mn-lt"/>
                <a:ea typeface="+mn-ea"/>
                <a:cs typeface="+mn-cs"/>
              </a:rPr>
              <a:t>: la réalité est en Christ » (v. 17). </a:t>
            </a:r>
            <a:r>
              <a:rPr lang="fr-FR" sz="1200" kern="1200" dirty="0" smtClean="0">
                <a:solidFill>
                  <a:schemeClr val="tx1"/>
                </a:solidFill>
                <a:effectLst/>
                <a:latin typeface="+mn-lt"/>
                <a:ea typeface="+mn-ea"/>
                <a:cs typeface="+mn-cs"/>
              </a:rPr>
              <a:t>L’erreur est de donner une valeur en soi ou ultime aux fêtes, aux lois sur la nourriture ou aux rites de l’Ancien Testament. Coupées de leur « original », ces « copies » deviennent des faux, même si on les agrémente de mysticisme et de spiritualité (v. 18) ! Et l’on se souvient qu’en Galates 4.8-10, Paul va jusqu’à comparer une telle compréhension du rôle de la Loi vétérotestamentaire à un « retour » (Ga 4.9) au paganisme !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L’autre tradition est celle du Christ. C’est lui que les Colossiens ont « reçu » (Col 2.6) et Paul les encourage à rester attachés « à la foi conforme à ce qu’on [leur] a enseigné » (v. 7). L’enjeu est fondamental car c’est en demeurant fidèles à cet enseignement que les Colossiens pourront s’enraciner en Christ et construire toute leur vie sur lui (v. 7). Et la réception personnelle de cette tradition sur le Christ n’a rien d’une orthodoxie morte car elle se vit « en adressant à Dieu de nombreuses prières de reconnaissance » (v. 7).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 quel est plus précisément cet enseignement sur le Christ ?</a:t>
            </a:r>
          </a:p>
          <a:p>
            <a:r>
              <a:rPr lang="fr-FR" sz="1200" kern="1200" dirty="0" smtClean="0">
                <a:solidFill>
                  <a:schemeClr val="tx1"/>
                </a:solidFill>
                <a:effectLst/>
                <a:latin typeface="+mn-lt"/>
                <a:ea typeface="+mn-ea"/>
                <a:cs typeface="+mn-cs"/>
              </a:rPr>
              <a:t>	Celui-ci concerne premièrement </a:t>
            </a:r>
            <a:r>
              <a:rPr lang="fr-FR" sz="1200" i="1" kern="1200" dirty="0" smtClean="0">
                <a:solidFill>
                  <a:schemeClr val="tx1"/>
                </a:solidFill>
                <a:effectLst/>
                <a:latin typeface="+mn-lt"/>
                <a:ea typeface="+mn-ea"/>
                <a:cs typeface="+mn-cs"/>
              </a:rPr>
              <a:t>la personne du Christ</a:t>
            </a:r>
            <a:r>
              <a:rPr lang="fr-FR" sz="1200" kern="1200" dirty="0" smtClean="0">
                <a:solidFill>
                  <a:schemeClr val="tx1"/>
                </a:solidFill>
                <a:effectLst/>
                <a:latin typeface="+mn-lt"/>
                <a:ea typeface="+mn-ea"/>
                <a:cs typeface="+mn-cs"/>
              </a:rPr>
              <a:t>. La formulation de Paul est d’une extraordinaire densité : Christ est, en une seule personne (« c’est en lui »), Dieu (« toute la plénitude de ce qui est Dieu ») incarné (« c’est dans son corps qu’habite… ») (v. 9). Pleinement Dieu, pleinement homme, aujourd’hui encore et pour toute l’éternité !</a:t>
            </a:r>
          </a:p>
          <a:p>
            <a:r>
              <a:rPr lang="fr-FR" sz="1200" kern="1200" dirty="0" smtClean="0">
                <a:solidFill>
                  <a:schemeClr val="tx1"/>
                </a:solidFill>
                <a:effectLst/>
                <a:latin typeface="+mn-lt"/>
                <a:ea typeface="+mn-ea"/>
                <a:cs typeface="+mn-cs"/>
              </a:rPr>
              <a:t>	Mais cet enseignement concerne aussi </a:t>
            </a:r>
            <a:r>
              <a:rPr lang="fr-FR" sz="1200" i="1" kern="1200" dirty="0" smtClean="0">
                <a:solidFill>
                  <a:schemeClr val="tx1"/>
                </a:solidFill>
                <a:effectLst/>
                <a:latin typeface="+mn-lt"/>
                <a:ea typeface="+mn-ea"/>
                <a:cs typeface="+mn-cs"/>
              </a:rPr>
              <a:t>ce que les Colossiens ont en Christ </a:t>
            </a:r>
            <a:r>
              <a:rPr lang="fr-FR" sz="1200" kern="1200" dirty="0" smtClean="0">
                <a:solidFill>
                  <a:schemeClr val="tx1"/>
                </a:solidFill>
                <a:effectLst/>
                <a:latin typeface="+mn-lt"/>
                <a:ea typeface="+mn-ea"/>
                <a:cs typeface="+mn-cs"/>
              </a:rPr>
              <a:t>(« en lui », v. 10, 11, 12)</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c’est-à-dire dans leur union juridique et existentielle « avec lui » (v. 13). Un mot résume la situation </a:t>
            </a:r>
            <a:r>
              <a:rPr lang="fr-FR" sz="1200" b="1" kern="1200" dirty="0" smtClean="0">
                <a:solidFill>
                  <a:schemeClr val="tx1"/>
                </a:solidFill>
                <a:effectLst/>
                <a:latin typeface="+mn-lt"/>
                <a:ea typeface="+mn-ea"/>
                <a:cs typeface="+mn-cs"/>
              </a:rPr>
              <a:t>: tout ! </a:t>
            </a:r>
            <a:r>
              <a:rPr lang="fr-FR" sz="1200" kern="1200" dirty="0" smtClean="0">
                <a:solidFill>
                  <a:schemeClr val="tx1"/>
                </a:solidFill>
                <a:effectLst/>
                <a:latin typeface="+mn-lt"/>
                <a:ea typeface="+mn-ea"/>
                <a:cs typeface="+mn-cs"/>
              </a:rPr>
              <a:t>« En lui, vous êtes pleinement comblés », souligne l’apôtre, car tout dépend de lui qui « est le chef toute Autorité et de toute Puissance » (v. 10). Ces bienfaits n’appartiennent pas seulement aux judéo-chrétiens (les « nous » des v. 13b-15) mais aussi aux pagano-chrétiens dont font partie les Colossiens (les « vous » des v. 11-12). Parmi ces bienfaits, Paul en mentionne deux, qui sont fondamentaux. Le premier d’entre eux est leur circoncision « en lui » (v. 11-12a). Mais en quoi cet « enlèvement du corps de la chair » (v. 11 litt.) consiste-t-il ? Paul pense-t-il à la circoncision du cœur, au « dépouillement de ce qui fait l’homme livré à lui-même » (BS) ? La « circoncision du Christ » (v. 11, litt.) serait ainsi celle qu’exige le Christ ou qu’il opère par l’Esprit. Ou s’agit-il de la circoncision qu’a subie le Christ, c’est-à-dire de sa mort ? Car il faut noter qu’en 1.22, Paul utilise la même expression « corps de sa chair » pour parler de la mort de Jésus. L’apôtre soulignerait ainsi que c’est par la mort du Christ que les Colossiens (« vous ») sont morts à leur culpabilité pour appartenir, eux aussi, au peuple de l’alliance, dont le signe, accompli pour eux en Jésus, est la circoncision. Le second bienfait que les Colossiens ont « en Christ » est leur résurrection (2.12b). Le verbe est au passé (« vous avez été ressuscités avec lui » ou « ensemble ») et ne désigne donc pas une réalité future. «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En </a:t>
            </a:r>
            <a:r>
              <a:rPr lang="fr-FR" sz="1200" kern="1200" dirty="0" smtClean="0">
                <a:solidFill>
                  <a:schemeClr val="tx1"/>
                </a:solidFill>
                <a:effectLst/>
                <a:latin typeface="+mn-lt"/>
                <a:ea typeface="+mn-ea"/>
                <a:cs typeface="+mn-cs"/>
              </a:rPr>
              <a:t>Christ », dans la personne de leur représentant, la résurrection des Colossiens est déjà une réalité juridique. Les païens, ces « incirconcis », ont droit à la vie (2.13a) ! De la même manière que les judéo-chrétiens, qui ont été libérés par Christ de la condamnation de la Loi (2.13b-15). Il y a là un seul peuple qui a tout pleinement « en lui » !</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12</a:t>
            </a:fld>
            <a:endParaRPr lang="fr-FR"/>
          </a:p>
        </p:txBody>
      </p:sp>
    </p:spTree>
    <p:extLst>
      <p:ext uri="{BB962C8B-B14F-4D97-AF65-F5344CB8AC3E}">
        <p14:creationId xmlns:p14="http://schemas.microsoft.com/office/powerpoint/2010/main" val="388566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Dans cette section, Paul souligne les conséquences des deux bienfaits fondamentaux que les croyants ont « en Christ » et dont l’apôtre a traité dans la section qui précède </a:t>
            </a:r>
            <a:r>
              <a:rPr lang="fr-FR" sz="1200" kern="1200" dirty="0" smtClean="0">
                <a:solidFill>
                  <a:schemeClr val="tx1"/>
                </a:solidFill>
                <a:effectLst/>
                <a:latin typeface="+mn-lt"/>
                <a:ea typeface="+mn-ea"/>
                <a:cs typeface="+mn-cs"/>
              </a:rPr>
              <a:t>(Col 2.12)</a:t>
            </a:r>
            <a:r>
              <a:rPr lang="fr-FR" sz="1200" kern="120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leur mort </a:t>
            </a:r>
            <a:r>
              <a:rPr lang="fr-FR" sz="1200" kern="1200" dirty="0" smtClean="0">
                <a:solidFill>
                  <a:schemeClr val="tx1"/>
                </a:solidFill>
                <a:effectLst/>
                <a:latin typeface="+mn-lt"/>
                <a:ea typeface="+mn-ea"/>
                <a:cs typeface="+mn-cs"/>
              </a:rPr>
              <a:t>(2.20-23 : « Puisque vous êtes morts avec le Christ… ») et </a:t>
            </a:r>
            <a:r>
              <a:rPr lang="fr-FR" sz="1200" i="1" kern="1200" dirty="0" smtClean="0">
                <a:solidFill>
                  <a:schemeClr val="tx1"/>
                </a:solidFill>
                <a:effectLst/>
                <a:latin typeface="+mn-lt"/>
                <a:ea typeface="+mn-ea"/>
                <a:cs typeface="+mn-cs"/>
              </a:rPr>
              <a:t>leur résurrection avec le Christ </a:t>
            </a:r>
            <a:r>
              <a:rPr lang="fr-FR" sz="1200" kern="1200" dirty="0" smtClean="0">
                <a:solidFill>
                  <a:schemeClr val="tx1"/>
                </a:solidFill>
                <a:effectLst/>
                <a:latin typeface="+mn-lt"/>
                <a:ea typeface="+mn-ea"/>
                <a:cs typeface="+mn-cs"/>
              </a:rPr>
              <a:t>(3.1-4 : « Puisque donc vous êtes ressuscités avec le Christ… »).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Ces </a:t>
            </a:r>
            <a:r>
              <a:rPr lang="fr-FR" sz="1200" kern="1200" dirty="0" smtClean="0">
                <a:solidFill>
                  <a:schemeClr val="tx1"/>
                </a:solidFill>
                <a:effectLst/>
                <a:latin typeface="+mn-lt"/>
                <a:ea typeface="+mn-ea"/>
                <a:cs typeface="+mn-cs"/>
              </a:rPr>
              <a:t>paroles ont pu paraître étranges aux Colossiens car ils savaient fort bien qu’ils n’avaient fait l’expérience ni de la mort ni de la résurrection ! Cette vie dans l’illusion produit des retours de bâton, qui sont souvent très douloureux. Mais alors comment comprendre ces deux bienfaits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C’est dans la personne de notre Représentant (« avec le Christ ») que la mort et la résurrection nous sont d’ores et déjà acquises. Ces réalités sont à nous </a:t>
            </a:r>
            <a:r>
              <a:rPr lang="fr-FR" sz="1200" i="1" kern="1200" dirty="0" smtClean="0">
                <a:solidFill>
                  <a:schemeClr val="tx1"/>
                </a:solidFill>
                <a:effectLst/>
                <a:latin typeface="+mn-lt"/>
                <a:ea typeface="+mn-ea"/>
                <a:cs typeface="+mn-cs"/>
              </a:rPr>
              <a:t>de droit</a:t>
            </a:r>
            <a:r>
              <a:rPr lang="fr-FR" sz="1200" kern="1200" dirty="0" smtClean="0">
                <a:solidFill>
                  <a:schemeClr val="tx1"/>
                </a:solidFill>
                <a:effectLst/>
                <a:latin typeface="+mn-lt"/>
                <a:ea typeface="+mn-ea"/>
                <a:cs typeface="+mn-cs"/>
              </a:rPr>
              <a:t>. De même que nous avons été « en Adam », dont la faute a juridiquement entraîné la rupture de l’humanité avec Dieu, nous sommes à présent « en Christ ». Il est notre nouvelle « Carte d’identité ». Sa mort et sa résurrection sont juridiquement les nôtres. Ainsi, comme le souligne Paul, notre identité n’est plus terrestre, mais céleste (3.1) : nous sommes « morts » (à notre ancienne identité) et notre « vie » (notre nouvelle identité) « est cachée avec le Christ en Dieu » (3.3).</a:t>
            </a:r>
          </a:p>
          <a:p>
            <a:r>
              <a:rPr lang="fr-FR" sz="1200" kern="1200" dirty="0" smtClean="0">
                <a:solidFill>
                  <a:schemeClr val="tx1"/>
                </a:solidFill>
                <a:effectLst/>
                <a:latin typeface="+mn-lt"/>
                <a:ea typeface="+mn-ea"/>
                <a:cs typeface="+mn-cs"/>
              </a:rPr>
              <a:t>	Cette </a:t>
            </a:r>
            <a:r>
              <a:rPr lang="fr-FR" sz="1200" kern="1200" dirty="0" smtClean="0">
                <a:solidFill>
                  <a:schemeClr val="tx1"/>
                </a:solidFill>
                <a:effectLst/>
                <a:latin typeface="+mn-lt"/>
                <a:ea typeface="+mn-ea"/>
                <a:cs typeface="+mn-cs"/>
              </a:rPr>
              <a:t>nouvelle identité du croyant en Christ a des conséquences pour sa vie ici-bas. Il est « mort avec le Christ aux éléments du monde » (</a:t>
            </a:r>
            <a:r>
              <a:rPr lang="fr-FR" sz="1200" b="1" kern="1200" dirty="0" smtClean="0">
                <a:solidFill>
                  <a:schemeClr val="tx1"/>
                </a:solidFill>
                <a:effectLst/>
                <a:latin typeface="+mn-lt"/>
                <a:ea typeface="+mn-ea"/>
                <a:cs typeface="+mn-cs"/>
              </a:rPr>
              <a:t>2.20</a:t>
            </a:r>
            <a:r>
              <a:rPr lang="fr-FR" sz="1200" kern="1200" dirty="0" smtClean="0">
                <a:solidFill>
                  <a:schemeClr val="tx1"/>
                </a:solidFill>
                <a:effectLst/>
                <a:latin typeface="+mn-lt"/>
                <a:ea typeface="+mn-ea"/>
                <a:cs typeface="+mn-cs"/>
              </a:rPr>
              <a:t> ; cf. v. 8). En 2.8, ces « éléments du monde » se confondent avec « les traditions tout humaines » et Galates 4.3 les identifie aux règles rituelles de la Loi (cf. étude 6). Finalement, Colossiens 2.20 voit en eux les « principes élémentaires qui régissent la vie dans ce monde » (cf. la traduction de la Bible du Semeur) qui, absolutisés, tournent au légalisme (2.21). Ce légalisme, qui prend la forme de l’ascétisme, a l’apparence de la sagesse (2.23), mais il cache un grand orgueil. Car la vraie sagesse ne réside pas dans la pratique, contraignante certes, mais tout extérieure, de rites religieux – même évangéliques ! – mais dans la communion de celui qui est notre nouvelle Identité : le Christ !</a:t>
            </a:r>
          </a:p>
          <a:p>
            <a:r>
              <a:rPr lang="fr-FR" sz="1200" kern="1200" dirty="0" smtClean="0">
                <a:solidFill>
                  <a:schemeClr val="tx1"/>
                </a:solidFill>
                <a:effectLst/>
                <a:latin typeface="+mn-lt"/>
                <a:ea typeface="+mn-ea"/>
                <a:cs typeface="+mn-cs"/>
              </a:rPr>
              <a:t>	Cette orientation nouvelle de l’existence est celle de notre « résurrection avec le Christ », qui est entré dans son règne (3.1). Le combat actuel se situe au niveau de notre pensée (3.2) : il nous faut comprendre ce que nous sommes et, de toute notre intelligence, tendre à vivre en fonction de notre nouvelle dignité. Cette orientation céleste de nos préoccupations n’est en rien une fuite des réalités d’ici-bas car son moteur en est l’espérance : non l’espérance de quitter la terre, mais celle de voir le « jour où le Christ apparaîtra » pour paraître, nous aussi, dans la gloire et régner, avec lui et pour l’éternité, sur cette terre qui sera enfin libérée de l’esclavage de la vanité et transfigurée par le pouvoir de la résurrection (3.4 ; cf. </a:t>
            </a:r>
            <a:r>
              <a:rPr lang="fr-FR" sz="1200" kern="1200" dirty="0" err="1" smtClean="0">
                <a:solidFill>
                  <a:schemeClr val="tx1"/>
                </a:solidFill>
                <a:effectLst/>
                <a:latin typeface="+mn-lt"/>
                <a:ea typeface="+mn-ea"/>
                <a:cs typeface="+mn-cs"/>
              </a:rPr>
              <a:t>Rm</a:t>
            </a:r>
            <a:r>
              <a:rPr lang="fr-FR" sz="1200" kern="1200" dirty="0" smtClean="0">
                <a:solidFill>
                  <a:schemeClr val="tx1"/>
                </a:solidFill>
                <a:effectLst/>
                <a:latin typeface="+mn-lt"/>
                <a:ea typeface="+mn-ea"/>
                <a:cs typeface="+mn-cs"/>
              </a:rPr>
              <a:t> 8.18-23). C’est pourquoi, dans l’attente de ce jour, pensons « </a:t>
            </a:r>
            <a:r>
              <a:rPr lang="fr-FR" sz="1200" kern="1200" dirty="0" err="1" smtClean="0">
                <a:solidFill>
                  <a:schemeClr val="tx1"/>
                </a:solidFill>
                <a:effectLst/>
                <a:latin typeface="+mn-lt"/>
                <a:ea typeface="+mn-ea"/>
                <a:cs typeface="+mn-cs"/>
              </a:rPr>
              <a:t>célestement</a:t>
            </a:r>
            <a:r>
              <a:rPr lang="fr-FR" sz="1200" kern="1200" dirty="0" smtClean="0">
                <a:solidFill>
                  <a:schemeClr val="tx1"/>
                </a:solidFill>
                <a:effectLst/>
                <a:latin typeface="+mn-lt"/>
                <a:ea typeface="+mn-ea"/>
                <a:cs typeface="+mn-cs"/>
              </a:rPr>
              <a:t> » aux réalités de cette terre (cf. 3.5 et la section qui suit)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13</a:t>
            </a:fld>
            <a:endParaRPr lang="fr-FR"/>
          </a:p>
        </p:txBody>
      </p:sp>
    </p:spTree>
    <p:extLst>
      <p:ext uri="{BB962C8B-B14F-4D97-AF65-F5344CB8AC3E}">
        <p14:creationId xmlns:p14="http://schemas.microsoft.com/office/powerpoint/2010/main" val="67631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arrivons maintenant à l’application pratique, la conclusion de notre parénèse ! Comment mettre en œuvre ces</a:t>
            </a:r>
            <a:r>
              <a:rPr lang="fr-FR" baseline="0" dirty="0" smtClean="0"/>
              <a:t> exhortations dans notre vie de tous les jours!</a:t>
            </a:r>
          </a:p>
          <a:p>
            <a:r>
              <a:rPr lang="fr-FR" baseline="0" dirty="0" smtClean="0"/>
              <a:t>Paul va partir du couple, étendre à la famille puis à ceux de la maison (avec les relations maitres-esclaves) et arriver à notre comportement vis-à-vis des gens du dehors.</a:t>
            </a:r>
          </a:p>
          <a:p>
            <a:r>
              <a:rPr lang="fr-FR" baseline="0" dirty="0" smtClean="0"/>
              <a:t>Beaucoup de réciprocité dans ces exhortations (mari/femme; enfants/pères),</a:t>
            </a:r>
          </a:p>
          <a:p>
            <a:r>
              <a:rPr lang="fr-FR" baseline="0" dirty="0" smtClean="0"/>
              <a:t>Pour la famille, vocabulaire particulier « </a:t>
            </a:r>
            <a:r>
              <a:rPr lang="fr-FR" dirty="0" smtClean="0"/>
              <a:t>Soumission, obéissance mais en retour patience, douceur, amour, justice » à mettre en regard d’</a:t>
            </a:r>
            <a:r>
              <a:rPr lang="fr-FR" dirty="0" err="1" smtClean="0"/>
              <a:t>Ephesiens</a:t>
            </a:r>
            <a:r>
              <a:rPr lang="fr-FR" dirty="0" smtClean="0"/>
              <a:t> (</a:t>
            </a:r>
            <a:r>
              <a:rPr lang="fr-FR" dirty="0" err="1" smtClean="0"/>
              <a:t>Eph</a:t>
            </a:r>
            <a:r>
              <a:rPr lang="fr-FR" dirty="0" smtClean="0"/>
              <a:t> 5:22 – 6:4)</a:t>
            </a:r>
          </a:p>
          <a:p>
            <a:r>
              <a:rPr lang="fr-FR" dirty="0" smtClean="0"/>
              <a:t>Pour la relation entre maitre et esclave, un enseignement très conservateur mais qu’il faut mettre en contraste avec l’épitre à </a:t>
            </a:r>
            <a:r>
              <a:rPr lang="fr-FR" dirty="0" err="1" smtClean="0"/>
              <a:t>Philemon</a:t>
            </a:r>
            <a:r>
              <a:rPr lang="fr-FR" dirty="0" smtClean="0"/>
              <a:t>.</a:t>
            </a:r>
          </a:p>
          <a:p>
            <a:r>
              <a:rPr lang="fr-FR" dirty="0" smtClean="0"/>
              <a:t>Pour le dehors, </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15</a:t>
            </a:fld>
            <a:endParaRPr lang="fr-FR"/>
          </a:p>
        </p:txBody>
      </p:sp>
    </p:spTree>
    <p:extLst>
      <p:ext uri="{BB962C8B-B14F-4D97-AF65-F5344CB8AC3E}">
        <p14:creationId xmlns:p14="http://schemas.microsoft.com/office/powerpoint/2010/main" val="347109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Nous sommes en 60-62, à Rome. Paul est en prison. Arrêté à Jérusalem suite aux accusations de ses anciens coreligionnaires, il avait été incarcéré deux ans à Césarée (58-59) puis, à cause de son statut de citoyen romain, il avait été emmené à Rome pour comparaître devant l’Empereur. Avant sa venue à Jérusalem, Paul avait séjourné près de trois ans à Éphèse (</a:t>
            </a:r>
            <a:r>
              <a:rPr lang="fr-FR" sz="1200" kern="1200" dirty="0" err="1" smtClean="0">
                <a:solidFill>
                  <a:schemeClr val="tx1"/>
                </a:solidFill>
                <a:effectLst/>
                <a:latin typeface="+mn-lt"/>
                <a:ea typeface="+mn-ea"/>
                <a:cs typeface="+mn-cs"/>
              </a:rPr>
              <a:t>Ac</a:t>
            </a:r>
            <a:r>
              <a:rPr lang="fr-FR" sz="1200" kern="1200" dirty="0" smtClean="0">
                <a:solidFill>
                  <a:schemeClr val="tx1"/>
                </a:solidFill>
                <a:effectLst/>
                <a:latin typeface="+mn-lt"/>
                <a:ea typeface="+mn-ea"/>
                <a:cs typeface="+mn-cs"/>
              </a:rPr>
              <a:t> 19.8, 10 ; 20.31 ; en 53-56). Une belle Église y avait été créée et l’Évangile avait rayonné d’Éphèse dans l’ensemble de la province romaine d’Asie (</a:t>
            </a:r>
            <a:r>
              <a:rPr lang="fr-FR" sz="1200" kern="1200" dirty="0" err="1" smtClean="0">
                <a:solidFill>
                  <a:schemeClr val="tx1"/>
                </a:solidFill>
                <a:effectLst/>
                <a:latin typeface="+mn-lt"/>
                <a:ea typeface="+mn-ea"/>
                <a:cs typeface="+mn-cs"/>
              </a:rPr>
              <a:t>Ac</a:t>
            </a:r>
            <a:r>
              <a:rPr lang="fr-FR" sz="1200" kern="1200" dirty="0" smtClean="0">
                <a:solidFill>
                  <a:schemeClr val="tx1"/>
                </a:solidFill>
                <a:effectLst/>
                <a:latin typeface="+mn-lt"/>
                <a:ea typeface="+mn-ea"/>
                <a:cs typeface="+mn-cs"/>
              </a:rPr>
              <a:t> 19.10). L’apôtre s’était consacré à la formation des disciples « qu’il enseigna tous les jours dans l’école d’un nommé </a:t>
            </a:r>
            <a:r>
              <a:rPr lang="fr-FR" sz="1200" kern="1200" dirty="0" err="1" smtClean="0">
                <a:solidFill>
                  <a:schemeClr val="tx1"/>
                </a:solidFill>
                <a:effectLst/>
                <a:latin typeface="+mn-lt"/>
                <a:ea typeface="+mn-ea"/>
                <a:cs typeface="+mn-cs"/>
              </a:rPr>
              <a:t>Tyrannus</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Ac</a:t>
            </a:r>
            <a:r>
              <a:rPr lang="fr-FR" sz="1200" kern="1200" dirty="0" smtClean="0">
                <a:solidFill>
                  <a:schemeClr val="tx1"/>
                </a:solidFill>
                <a:effectLst/>
                <a:latin typeface="+mn-lt"/>
                <a:ea typeface="+mn-ea"/>
                <a:cs typeface="+mn-cs"/>
              </a:rPr>
              <a:t> 19.9)! Parmi ces étudiants, il devait y avoir </a:t>
            </a:r>
            <a:r>
              <a:rPr lang="fr-FR" sz="1200" kern="1200" dirty="0" err="1" smtClean="0">
                <a:solidFill>
                  <a:schemeClr val="tx1"/>
                </a:solidFill>
                <a:effectLst/>
                <a:latin typeface="+mn-lt"/>
                <a:ea typeface="+mn-ea"/>
                <a:cs typeface="+mn-cs"/>
              </a:rPr>
              <a:t>Épaphras</a:t>
            </a:r>
            <a:r>
              <a:rPr lang="fr-FR" sz="1200" kern="1200" dirty="0" smtClean="0">
                <a:solidFill>
                  <a:schemeClr val="tx1"/>
                </a:solidFill>
                <a:effectLst/>
                <a:latin typeface="+mn-lt"/>
                <a:ea typeface="+mn-ea"/>
                <a:cs typeface="+mn-cs"/>
              </a:rPr>
              <a:t> (Col 1.7 ; 4.12 ; </a:t>
            </a:r>
            <a:r>
              <a:rPr lang="fr-FR" sz="1200" kern="1200" dirty="0" err="1" smtClean="0">
                <a:solidFill>
                  <a:schemeClr val="tx1"/>
                </a:solidFill>
                <a:effectLst/>
                <a:latin typeface="+mn-lt"/>
                <a:ea typeface="+mn-ea"/>
                <a:cs typeface="+mn-cs"/>
              </a:rPr>
              <a:t>Phm</a:t>
            </a:r>
            <a:r>
              <a:rPr lang="fr-FR" sz="1200" kern="1200" dirty="0" smtClean="0">
                <a:solidFill>
                  <a:schemeClr val="tx1"/>
                </a:solidFill>
                <a:effectLst/>
                <a:latin typeface="+mn-lt"/>
                <a:ea typeface="+mn-ea"/>
                <a:cs typeface="+mn-cs"/>
              </a:rPr>
              <a:t> 23), et peut-être Philémon (</a:t>
            </a:r>
            <a:r>
              <a:rPr lang="fr-FR" sz="1200" kern="1200" dirty="0" err="1" smtClean="0">
                <a:solidFill>
                  <a:schemeClr val="tx1"/>
                </a:solidFill>
                <a:effectLst/>
                <a:latin typeface="+mn-lt"/>
                <a:ea typeface="+mn-ea"/>
                <a:cs typeface="+mn-cs"/>
              </a:rPr>
              <a:t>Phm</a:t>
            </a:r>
            <a:r>
              <a:rPr lang="fr-FR" sz="1200" kern="1200" dirty="0" smtClean="0">
                <a:solidFill>
                  <a:schemeClr val="tx1"/>
                </a:solidFill>
                <a:effectLst/>
                <a:latin typeface="+mn-lt"/>
                <a:ea typeface="+mn-ea"/>
                <a:cs typeface="+mn-cs"/>
              </a:rPr>
              <a:t> 1) et </a:t>
            </a:r>
            <a:r>
              <a:rPr lang="fr-FR" sz="1200" kern="1200" dirty="0" err="1" smtClean="0">
                <a:solidFill>
                  <a:schemeClr val="tx1"/>
                </a:solidFill>
                <a:effectLst/>
                <a:latin typeface="+mn-lt"/>
                <a:ea typeface="+mn-ea"/>
                <a:cs typeface="+mn-cs"/>
              </a:rPr>
              <a:t>Archippe</a:t>
            </a:r>
            <a:r>
              <a:rPr lang="fr-FR" sz="1200" kern="1200" dirty="0" smtClean="0">
                <a:solidFill>
                  <a:schemeClr val="tx1"/>
                </a:solidFill>
                <a:effectLst/>
                <a:latin typeface="+mn-lt"/>
                <a:ea typeface="+mn-ea"/>
                <a:cs typeface="+mn-cs"/>
              </a:rPr>
              <a:t> (Col 4.17 ; </a:t>
            </a:r>
            <a:r>
              <a:rPr lang="fr-FR" sz="1200" kern="1200" dirty="0" err="1" smtClean="0">
                <a:solidFill>
                  <a:schemeClr val="tx1"/>
                </a:solidFill>
                <a:effectLst/>
                <a:latin typeface="+mn-lt"/>
                <a:ea typeface="+mn-ea"/>
                <a:cs typeface="+mn-cs"/>
              </a:rPr>
              <a:t>Phm</a:t>
            </a:r>
            <a:r>
              <a:rPr lang="fr-FR" sz="1200" kern="1200" dirty="0" smtClean="0">
                <a:solidFill>
                  <a:schemeClr val="tx1"/>
                </a:solidFill>
                <a:effectLst/>
                <a:latin typeface="+mn-lt"/>
                <a:ea typeface="+mn-ea"/>
                <a:cs typeface="+mn-cs"/>
              </a:rPr>
              <a:t> 2). Paul, en effet, désigne les deux premiers d’entre eux en les nommant ses « collaborateurs » (Col 1.7 ; </a:t>
            </a:r>
            <a:r>
              <a:rPr lang="fr-FR" sz="1200" kern="1200" dirty="0" err="1" smtClean="0">
                <a:solidFill>
                  <a:schemeClr val="tx1"/>
                </a:solidFill>
                <a:effectLst/>
                <a:latin typeface="+mn-lt"/>
                <a:ea typeface="+mn-ea"/>
                <a:cs typeface="+mn-cs"/>
              </a:rPr>
              <a:t>Phm</a:t>
            </a:r>
            <a:r>
              <a:rPr lang="fr-FR" sz="1200" kern="1200" dirty="0" smtClean="0">
                <a:solidFill>
                  <a:schemeClr val="tx1"/>
                </a:solidFill>
                <a:effectLst/>
                <a:latin typeface="+mn-lt"/>
                <a:ea typeface="+mn-ea"/>
                <a:cs typeface="+mn-cs"/>
              </a:rPr>
              <a:t> 1) et dit d’</a:t>
            </a:r>
            <a:r>
              <a:rPr lang="fr-FR" sz="1200" kern="1200" dirty="0" err="1" smtClean="0">
                <a:solidFill>
                  <a:schemeClr val="tx1"/>
                </a:solidFill>
                <a:effectLst/>
                <a:latin typeface="+mn-lt"/>
                <a:ea typeface="+mn-ea"/>
                <a:cs typeface="+mn-cs"/>
              </a:rPr>
              <a:t>Archippe</a:t>
            </a:r>
            <a:r>
              <a:rPr lang="fr-FR" sz="1200" kern="1200" dirty="0" smtClean="0">
                <a:solidFill>
                  <a:schemeClr val="tx1"/>
                </a:solidFill>
                <a:effectLst/>
                <a:latin typeface="+mn-lt"/>
                <a:ea typeface="+mn-ea"/>
                <a:cs typeface="+mn-cs"/>
              </a:rPr>
              <a:t> qu’il a été son « compagnon d’armes » (</a:t>
            </a:r>
            <a:r>
              <a:rPr lang="fr-FR" sz="1200" kern="1200" dirty="0" err="1" smtClean="0">
                <a:solidFill>
                  <a:schemeClr val="tx1"/>
                </a:solidFill>
                <a:effectLst/>
                <a:latin typeface="+mn-lt"/>
                <a:ea typeface="+mn-ea"/>
                <a:cs typeface="+mn-cs"/>
              </a:rPr>
              <a:t>Phm</a:t>
            </a:r>
            <a:r>
              <a:rPr lang="fr-FR" sz="1200" kern="1200" dirty="0" smtClean="0">
                <a:solidFill>
                  <a:schemeClr val="tx1"/>
                </a:solidFill>
                <a:effectLst/>
                <a:latin typeface="+mn-lt"/>
                <a:ea typeface="+mn-ea"/>
                <a:cs typeface="+mn-cs"/>
              </a:rPr>
              <a:t> 2). Fruit de leur travail, une Église-fille avait été créée à Colosses, puis à partir de Colosses, à Laodicée et à Hiérapolis (Col 4.13). Paul, lui-même, n’avait jamais pu visiter ces trois Églises (1.4, 9 ; 2.1).</a:t>
            </a:r>
          </a:p>
          <a:p>
            <a:r>
              <a:rPr lang="fr-FR" sz="1200" kern="1200" dirty="0" smtClean="0">
                <a:solidFill>
                  <a:schemeClr val="tx1"/>
                </a:solidFill>
                <a:effectLst/>
                <a:latin typeface="+mn-lt"/>
                <a:ea typeface="+mn-ea"/>
                <a:cs typeface="+mn-cs"/>
              </a:rPr>
              <a:t>L’apôtre est donc en prison (</a:t>
            </a:r>
            <a:r>
              <a:rPr lang="fr-FR" sz="1200" kern="1200" dirty="0" err="1" smtClean="0">
                <a:solidFill>
                  <a:schemeClr val="tx1"/>
                </a:solidFill>
                <a:effectLst/>
                <a:latin typeface="+mn-lt"/>
                <a:ea typeface="+mn-ea"/>
                <a:cs typeface="+mn-cs"/>
              </a:rPr>
              <a:t>Ép</a:t>
            </a:r>
            <a:r>
              <a:rPr lang="fr-FR" sz="1200" kern="1200" dirty="0" smtClean="0">
                <a:solidFill>
                  <a:schemeClr val="tx1"/>
                </a:solidFill>
                <a:effectLst/>
                <a:latin typeface="+mn-lt"/>
                <a:ea typeface="+mn-ea"/>
                <a:cs typeface="+mn-cs"/>
              </a:rPr>
              <a:t> 3.1 ; Col 4.3, 18 ; </a:t>
            </a:r>
            <a:r>
              <a:rPr lang="fr-FR" sz="1200" kern="1200" dirty="0" err="1" smtClean="0">
                <a:solidFill>
                  <a:schemeClr val="tx1"/>
                </a:solidFill>
                <a:effectLst/>
                <a:latin typeface="+mn-lt"/>
                <a:ea typeface="+mn-ea"/>
                <a:cs typeface="+mn-cs"/>
              </a:rPr>
              <a:t>Phm</a:t>
            </a:r>
            <a:r>
              <a:rPr lang="fr-FR" sz="1200" kern="1200" dirty="0" smtClean="0">
                <a:solidFill>
                  <a:schemeClr val="tx1"/>
                </a:solidFill>
                <a:effectLst/>
                <a:latin typeface="+mn-lt"/>
                <a:ea typeface="+mn-ea"/>
                <a:cs typeface="+mn-cs"/>
              </a:rPr>
              <a:t> 1). C’est pourquoi, comme à son habitude, ses lettres remplaceront sa présence. Une épître circulaire est envoyée à Éphèse et à Laodicée, peut-être à Hiérapolis. Les mots « à Éphèse » sont absents, en effet, en Éphésiens 1.1, dans plusieurs manuscrits. Ils ont pu être remplacés, dans un des exemplaires de la lettre originale, par les mots : « à Laodicée », car Paul mentionne une épître envoyée à l’Église de cette ville (Col 4.16). Par ailleurs, la lettre aux Éphésiens a la saveur d’une lettre circulaire, d’une sorte d’encyclique, centrée sur la théologie de l’Église et de l’apostolat ; en particulier, elle ne contient aucune salutation alors que Paul connaissait bien les membres de la communauté éphésienne. En même temps, une autre lettre, plus personnelle, est envoyée à Colosses ; elle répond à des dangers de dérives théologiques au sein de l’Église. L’épître à l’Église de Colosses et la lettre circulaire devront être échangées et lues dans chacune des communautés. Finalement, Paul adresse une dernière lettre, très personnelle, au sujet d’Onésime, à son ami Philémon qui accueille, chez lui, l’Église de Colosses.</a:t>
            </a:r>
          </a:p>
          <a:p>
            <a:r>
              <a:rPr lang="fr-FR" sz="1200" kern="1200" dirty="0" smtClean="0">
                <a:solidFill>
                  <a:schemeClr val="tx1"/>
                </a:solidFill>
                <a:effectLst/>
                <a:latin typeface="+mn-lt"/>
                <a:ea typeface="+mn-ea"/>
                <a:cs typeface="+mn-cs"/>
              </a:rPr>
              <a:t>La ville de Colosses</a:t>
            </a:r>
            <a:r>
              <a:rPr lang="fr-FR" sz="1200" kern="1200" baseline="0" dirty="0" smtClean="0">
                <a:solidFill>
                  <a:schemeClr val="tx1"/>
                </a:solidFill>
                <a:effectLst/>
                <a:latin typeface="+mn-lt"/>
                <a:ea typeface="+mn-ea"/>
                <a:cs typeface="+mn-cs"/>
              </a:rPr>
              <a:t> a été détruite en l’an 64 et ne retrouvera jamais son statut initial.</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3</a:t>
            </a:fld>
            <a:endParaRPr lang="fr-FR"/>
          </a:p>
        </p:txBody>
      </p:sp>
    </p:spTree>
    <p:extLst>
      <p:ext uri="{BB962C8B-B14F-4D97-AF65-F5344CB8AC3E}">
        <p14:creationId xmlns:p14="http://schemas.microsoft.com/office/powerpoint/2010/main" val="104610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Juste pour compléter</a:t>
            </a:r>
            <a:r>
              <a:rPr lang="fr-FR" baseline="0" dirty="0" smtClean="0"/>
              <a:t> le contexte, que représentait la distance Rome Colosse ?</a:t>
            </a:r>
          </a:p>
          <a:p>
            <a:r>
              <a:rPr lang="fr-FR" baseline="0" dirty="0" smtClean="0"/>
              <a:t>J’ai trouvé sur Internet, un site mis en ligne par l’université de </a:t>
            </a:r>
            <a:r>
              <a:rPr lang="fr-FR" baseline="0" dirty="0" err="1" smtClean="0"/>
              <a:t>Stanford</a:t>
            </a:r>
            <a:r>
              <a:rPr lang="fr-FR" baseline="0" dirty="0" smtClean="0"/>
              <a:t> qui permet de calculer les temps de parcours à l’époque de l’antiquité! </a:t>
            </a:r>
          </a:p>
          <a:p>
            <a:r>
              <a:rPr lang="fr-FR" baseline="0" dirty="0" smtClean="0"/>
              <a:t>Vous avez l’adresse de ce site qui n’est pas spécialement chrétien …</a:t>
            </a:r>
          </a:p>
          <a:p>
            <a:r>
              <a:rPr lang="fr-FR" dirty="0" smtClean="0"/>
              <a:t>3 Parcours sont représentés (j’ai choisi Rome -&gt; </a:t>
            </a:r>
            <a:r>
              <a:rPr lang="fr-FR" dirty="0" err="1" smtClean="0"/>
              <a:t>Laodicé</a:t>
            </a:r>
            <a:r>
              <a:rPr lang="fr-FR" dirty="0" smtClean="0"/>
              <a:t> car Colosse n’était pas dans la liste des villes):</a:t>
            </a:r>
          </a:p>
          <a:p>
            <a:r>
              <a:rPr lang="fr-FR" dirty="0" smtClean="0"/>
              <a:t>Un parcours intégrant la haute mer, 21,4 jours</a:t>
            </a:r>
          </a:p>
          <a:p>
            <a:r>
              <a:rPr lang="fr-FR" dirty="0" smtClean="0"/>
              <a:t>Un parcours, principalement</a:t>
            </a:r>
            <a:r>
              <a:rPr lang="fr-FR" baseline="0" dirty="0" smtClean="0"/>
              <a:t> par mer, mais suivant la côte, 24,4 jours</a:t>
            </a:r>
          </a:p>
          <a:p>
            <a:r>
              <a:rPr lang="fr-FR" baseline="0" dirty="0" smtClean="0"/>
              <a:t>Et un parcours complètement terrestre, de 96,4 jours.</a:t>
            </a:r>
          </a:p>
          <a:p>
            <a:r>
              <a:rPr lang="fr-FR" baseline="0" dirty="0" smtClean="0"/>
              <a:t>Ce type d’information semble accessoire mais en réalité elle permet d’établir de façon précise les hypothèses sur les trajets ! Par exemple, concernant </a:t>
            </a:r>
            <a:r>
              <a:rPr lang="fr-FR" baseline="0" dirty="0" err="1" smtClean="0"/>
              <a:t>Onesime</a:t>
            </a:r>
            <a:r>
              <a:rPr lang="fr-FR" baseline="0" dirty="0" smtClean="0"/>
              <a:t> dans </a:t>
            </a:r>
            <a:r>
              <a:rPr lang="fr-FR" baseline="0" dirty="0" err="1" smtClean="0"/>
              <a:t>Philemon</a:t>
            </a:r>
            <a:r>
              <a:rPr lang="fr-FR" baseline="0" dirty="0" smtClean="0"/>
              <a:t>, beaucoup d’</a:t>
            </a:r>
            <a:r>
              <a:rPr lang="fr-FR" baseline="0" dirty="0" err="1" smtClean="0"/>
              <a:t>interpretation</a:t>
            </a:r>
            <a:r>
              <a:rPr lang="fr-FR" baseline="0" dirty="0" smtClean="0"/>
              <a:t> ont été fondé sur le temps qu’il fallait pour aller à Rome …. </a:t>
            </a:r>
            <a:r>
              <a:rPr lang="fr-FR" baseline="0" dirty="0" err="1" smtClean="0"/>
              <a:t>Neanmoins</a:t>
            </a:r>
            <a:r>
              <a:rPr lang="fr-FR" baseline="0" dirty="0" smtClean="0"/>
              <a:t>, on ne sait pas ce qui était acceptable pour chaque type d’individu (riche, pauvre, esclave en fuite, ….)</a:t>
            </a:r>
          </a:p>
          <a:p>
            <a:endParaRPr lang="fr-FR" baseline="0" dirty="0" smtClean="0"/>
          </a:p>
          <a:p>
            <a:r>
              <a:rPr lang="fr-FR" dirty="0" smtClean="0"/>
              <a:t>En</a:t>
            </a:r>
            <a:r>
              <a:rPr lang="fr-FR" baseline="0" dirty="0" smtClean="0"/>
              <a:t> conclusion, que nous apporte ce contexte !</a:t>
            </a:r>
          </a:p>
          <a:p>
            <a:r>
              <a:rPr lang="fr-FR" baseline="0" dirty="0" smtClean="0"/>
              <a:t>Paul en prison utilise beaucoup les lettres pour remplacer sa présence et on voit dans l’organisation de ce groupe d’Eglise (Colosses, </a:t>
            </a:r>
            <a:r>
              <a:rPr lang="fr-FR" baseline="0" dirty="0" err="1" smtClean="0"/>
              <a:t>Ephèses</a:t>
            </a:r>
            <a:r>
              <a:rPr lang="fr-FR" baseline="0" dirty="0" smtClean="0"/>
              <a:t>, </a:t>
            </a:r>
            <a:r>
              <a:rPr lang="fr-FR" baseline="0" dirty="0" err="1" smtClean="0"/>
              <a:t>Laodicé</a:t>
            </a:r>
            <a:r>
              <a:rPr lang="fr-FR" baseline="0" dirty="0" smtClean="0"/>
              <a:t>, </a:t>
            </a:r>
            <a:r>
              <a:rPr lang="fr-FR" baseline="0" dirty="0" err="1" smtClean="0"/>
              <a:t>Hierapolis</a:t>
            </a:r>
            <a:r>
              <a:rPr lang="fr-FR" baseline="0" dirty="0" smtClean="0"/>
              <a:t>), une communauté d’église </a:t>
            </a:r>
            <a:r>
              <a:rPr lang="fr-FR" baseline="0" dirty="0" err="1" smtClean="0"/>
              <a:t>partagant</a:t>
            </a:r>
            <a:r>
              <a:rPr lang="fr-FR" baseline="0" dirty="0" smtClean="0"/>
              <a:t> des responsables, de la formation (</a:t>
            </a:r>
            <a:r>
              <a:rPr lang="fr-FR" baseline="0" dirty="0" err="1" smtClean="0"/>
              <a:t>ecole</a:t>
            </a:r>
            <a:r>
              <a:rPr lang="fr-FR" baseline="0" dirty="0" smtClean="0"/>
              <a:t> d’Ephese) ! Comment ne pas penser à nos mouvement d’église, basé sur l’essaimage et travaillant ensemble.</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4</a:t>
            </a:fld>
            <a:endParaRPr lang="fr-FR"/>
          </a:p>
        </p:txBody>
      </p:sp>
    </p:spTree>
    <p:extLst>
      <p:ext uri="{BB962C8B-B14F-4D97-AF65-F5344CB8AC3E}">
        <p14:creationId xmlns:p14="http://schemas.microsoft.com/office/powerpoint/2010/main" val="52850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Comme à son habitude, Paul rédige sa lettre en suivant les conventions épistolaires de son époque. Il l’introduit par l’adresse et la salutation (1.1-2) et la conclut par une nouvelle salutation (4.18). En précisant qu’il écrit cette dernière salutation de sa propre main, Paul rappelle que, conformément aux pratiques de l’époque, il a eu recours à un secrétaire (peut-être Timothée, 1.1) auquel il a dicté l’épître ; la lettre une fois rédigée, Paul l’a relue puis il y a ajouté une authentification épistolaire (voir 1 Co 16.21 ; Ga 6.11 ; 2 Th 3.17 ; </a:t>
            </a:r>
            <a:r>
              <a:rPr lang="fr-FR" sz="1200" kern="1200" dirty="0" err="1" smtClean="0">
                <a:solidFill>
                  <a:schemeClr val="tx1"/>
                </a:solidFill>
                <a:effectLst/>
                <a:latin typeface="+mn-lt"/>
                <a:ea typeface="+mn-ea"/>
                <a:cs typeface="+mn-cs"/>
              </a:rPr>
              <a:t>Phm</a:t>
            </a:r>
            <a:r>
              <a:rPr lang="fr-FR" sz="1200" kern="1200" dirty="0" smtClean="0">
                <a:solidFill>
                  <a:schemeClr val="tx1"/>
                </a:solidFill>
                <a:effectLst/>
                <a:latin typeface="+mn-lt"/>
                <a:ea typeface="+mn-ea"/>
                <a:cs typeface="+mn-cs"/>
              </a:rPr>
              <a:t> 19). Mais une autre caractéristique, commune aux épîtres de Paul et à certaines lettres de son époque, écrites en grec et provenant d’Égypte, doit encore être relevée : après la salutation initiale, elles comprennent, les unes comme les autres, une action de grâces adressée à une divinité ou à Dieu. La seule lettre qui fait exception à cette règle chez Paul est l’épître aux Galates. Là, l’action de grâces laisse la place à l’anathème que l’apôtre prononce contre les prédicateurs d’un autre Évangile.</a:t>
            </a:r>
          </a:p>
          <a:p>
            <a:r>
              <a:rPr lang="fr-FR" sz="1200" kern="1200" dirty="0" smtClean="0">
                <a:solidFill>
                  <a:schemeClr val="tx1"/>
                </a:solidFill>
                <a:effectLst/>
                <a:latin typeface="+mn-lt"/>
                <a:ea typeface="+mn-ea"/>
                <a:cs typeface="+mn-cs"/>
              </a:rPr>
              <a:t>	L’action de grâces, en Colossiens, couvre les versets 3 à 8 du chapitre 1 </a:t>
            </a:r>
            <a:r>
              <a:rPr lang="fr-FR" sz="1200" b="1" kern="1200" dirty="0" smtClean="0">
                <a:solidFill>
                  <a:schemeClr val="tx1"/>
                </a:solidFill>
                <a:effectLst/>
                <a:latin typeface="+mn-lt"/>
                <a:ea typeface="+mn-ea"/>
                <a:cs typeface="+mn-cs"/>
              </a:rPr>
              <a:t>(lecture)</a:t>
            </a:r>
            <a:r>
              <a:rPr lang="fr-FR" sz="1200" kern="1200" dirty="0" smtClean="0">
                <a:solidFill>
                  <a:schemeClr val="tx1"/>
                </a:solidFill>
                <a:effectLst/>
                <a:latin typeface="+mn-lt"/>
                <a:ea typeface="+mn-ea"/>
                <a:cs typeface="+mn-cs"/>
              </a:rPr>
              <a:t>. En grec, elle ne se compose que d’une seule et unique phrase. Elle s’enracine dans une compréhension trinitaire de Dieu, qui caractérise non seulement son identité mais marque aussi son œuvre. Car Paul remercie « Dieu le Père de notre Seigneur Jésus-Christ » (v. 3) dont l’action s’opère par l’Esprit (v.8). Dieu le Père ne nous est connu que par le Fils, vérité que Paul développera dans l’hymne à Jésus-Christ de 1.13-20. </a:t>
            </a:r>
          </a:p>
          <a:p>
            <a:r>
              <a:rPr lang="fr-FR" sz="1200" kern="1200" dirty="0" smtClean="0">
                <a:solidFill>
                  <a:schemeClr val="tx1"/>
                </a:solidFill>
                <a:effectLst/>
                <a:latin typeface="+mn-lt"/>
                <a:ea typeface="+mn-ea"/>
                <a:cs typeface="+mn-cs"/>
              </a:rPr>
              <a:t>	L’action de grâces de Paul est motivée par ce qu’il « a entendu » dire des Colossiens (v. 4). Car l’Église de Colosses n’est pas le fruit direct de son travail apostolique. C’est </a:t>
            </a:r>
            <a:r>
              <a:rPr lang="fr-FR" sz="1200" kern="1200" dirty="0" err="1" smtClean="0">
                <a:solidFill>
                  <a:schemeClr val="tx1"/>
                </a:solidFill>
                <a:effectLst/>
                <a:latin typeface="+mn-lt"/>
                <a:ea typeface="+mn-ea"/>
                <a:cs typeface="+mn-cs"/>
              </a:rPr>
              <a:t>Épaphras</a:t>
            </a:r>
            <a:r>
              <a:rPr lang="fr-FR" sz="1200" kern="1200" dirty="0" smtClean="0">
                <a:solidFill>
                  <a:schemeClr val="tx1"/>
                </a:solidFill>
                <a:effectLst/>
                <a:latin typeface="+mn-lt"/>
                <a:ea typeface="+mn-ea"/>
                <a:cs typeface="+mn-cs"/>
              </a:rPr>
              <a:t> qui en est le fondateur (v. 7) et c’est lui qui a donné des nouvelles des chrétiens de Colosses à l’apôtre (v. 8). Paul voit en lui un « </a:t>
            </a:r>
            <a:r>
              <a:rPr lang="fr-FR" sz="1200" kern="1200" dirty="0" err="1" smtClean="0">
                <a:solidFill>
                  <a:schemeClr val="tx1"/>
                </a:solidFill>
                <a:effectLst/>
                <a:latin typeface="+mn-lt"/>
                <a:ea typeface="+mn-ea"/>
                <a:cs typeface="+mn-cs"/>
              </a:rPr>
              <a:t>co</a:t>
            </a:r>
            <a:r>
              <a:rPr lang="fr-FR" sz="1200" kern="1200" dirty="0" smtClean="0">
                <a:solidFill>
                  <a:schemeClr val="tx1"/>
                </a:solidFill>
                <a:effectLst/>
                <a:latin typeface="+mn-lt"/>
                <a:ea typeface="+mn-ea"/>
                <a:cs typeface="+mn-cs"/>
              </a:rPr>
              <a:t>-esclave bien-aimé », un « serviteur du Christ digne de confiance » (v. 7). Heureux celui qui, comme Paul, sait vraiment et spontanément se réjouir de l’œuvre que le Dieu trinitaire accomplit par autrui ! L’une des clés d’une telle joie chez Paul est son sentiment d’être au service de l’Évangile. </a:t>
            </a:r>
          </a:p>
          <a:p>
            <a:r>
              <a:rPr lang="fr-FR" sz="1200" kern="1200" dirty="0" smtClean="0">
                <a:solidFill>
                  <a:schemeClr val="tx1"/>
                </a:solidFill>
                <a:effectLst/>
                <a:latin typeface="+mn-lt"/>
                <a:ea typeface="+mn-ea"/>
                <a:cs typeface="+mn-cs"/>
              </a:rPr>
              <a:t>	Tout dans l’œuvre de Dieu est fruit de la « grâce » (v. 6) qui agit au moyen de « la parole de la vérité de l’Évangile » (v. 5, 6). Mais quels sont ces fruits (v. 6), ces manifestations, qui poussent l’apôtre à remercier Dieu pour son action dans les Colossiens ? La foi dans le Christ (Messie) Jésus et l’amour pour les croyants (v. 4). Et cette foi et cet amour se fondent sur une « espérance objective » (ce qu’on espère) que les cieux renferment (v. 5)</a:t>
            </a: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5</a:t>
            </a:fld>
            <a:endParaRPr lang="fr-FR"/>
          </a:p>
        </p:txBody>
      </p:sp>
    </p:spTree>
    <p:extLst>
      <p:ext uri="{BB962C8B-B14F-4D97-AF65-F5344CB8AC3E}">
        <p14:creationId xmlns:p14="http://schemas.microsoft.com/office/powerpoint/2010/main" val="169592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c’est </a:t>
            </a:r>
            <a:r>
              <a:rPr lang="fr-FR" sz="1200" kern="1200" dirty="0" err="1" smtClean="0">
                <a:solidFill>
                  <a:schemeClr val="tx1"/>
                </a:solidFill>
                <a:effectLst/>
                <a:latin typeface="+mn-lt"/>
                <a:ea typeface="+mn-ea"/>
                <a:cs typeface="+mn-cs"/>
              </a:rPr>
              <a:t>Épaphras</a:t>
            </a:r>
            <a:r>
              <a:rPr lang="fr-FR" sz="1200" kern="1200" dirty="0" smtClean="0">
                <a:solidFill>
                  <a:schemeClr val="tx1"/>
                </a:solidFill>
                <a:effectLst/>
                <a:latin typeface="+mn-lt"/>
                <a:ea typeface="+mn-ea"/>
                <a:cs typeface="+mn-cs"/>
              </a:rPr>
              <a:t> qui est très certainement à l’origine de l’Église de cette ville (Col 1.7 ; 4.12). Il se trouve aux côtés de Paul lors de sa première captivité à Rome et l’informe de l’évolution des Églises de Colosses, de Hiérapolis et de Laodicée (4.13). Les nouvelles sont bonnes (1.3-8), mais on discerne, dans la lettre que Paul envoie à l’Église, que certains dangers la menacent. Dans une démarche très pastorale, l’apôtre n’y fait tout d’abord qu’allusion au moyen d’un avertissement général </a:t>
            </a:r>
            <a:r>
              <a:rPr lang="fr-FR" sz="1200" b="1" kern="1200" dirty="0" smtClean="0">
                <a:solidFill>
                  <a:schemeClr val="tx1"/>
                </a:solidFill>
                <a:effectLst/>
                <a:latin typeface="+mn-lt"/>
                <a:ea typeface="+mn-ea"/>
                <a:cs typeface="+mn-cs"/>
              </a:rPr>
              <a:t>(1.23)</a:t>
            </a:r>
            <a:r>
              <a:rPr lang="fr-FR" sz="1200" kern="1200" dirty="0" smtClean="0">
                <a:solidFill>
                  <a:schemeClr val="tx1"/>
                </a:solidFill>
                <a:effectLst/>
                <a:latin typeface="+mn-lt"/>
                <a:ea typeface="+mn-ea"/>
                <a:cs typeface="+mn-cs"/>
              </a:rPr>
              <a:t> ; puis vient une remarque plus précise </a:t>
            </a:r>
            <a:r>
              <a:rPr lang="fr-FR" sz="1200" b="1" kern="1200" dirty="0" smtClean="0">
                <a:solidFill>
                  <a:schemeClr val="tx1"/>
                </a:solidFill>
                <a:effectLst/>
                <a:latin typeface="+mn-lt"/>
                <a:ea typeface="+mn-ea"/>
                <a:cs typeface="+mn-cs"/>
              </a:rPr>
              <a:t>(2.4)</a:t>
            </a:r>
            <a:r>
              <a:rPr lang="fr-FR" sz="1200" kern="1200" dirty="0" smtClean="0">
                <a:solidFill>
                  <a:schemeClr val="tx1"/>
                </a:solidFill>
                <a:effectLst/>
                <a:latin typeface="+mn-lt"/>
                <a:ea typeface="+mn-ea"/>
                <a:cs typeface="+mn-cs"/>
              </a:rPr>
              <a:t>. Mais c’est en 2.8-23 que Paul aborde cette question de front, en l’introduisant par une lourde mise en garde : « … » </a:t>
            </a:r>
            <a:r>
              <a:rPr lang="fr-FR" sz="1200" b="1" kern="1200" dirty="0" smtClean="0">
                <a:solidFill>
                  <a:schemeClr val="tx1"/>
                </a:solidFill>
                <a:effectLst/>
                <a:latin typeface="+mn-lt"/>
                <a:ea typeface="+mn-ea"/>
                <a:cs typeface="+mn-cs"/>
              </a:rPr>
              <a:t>(2.8)</a:t>
            </a:r>
            <a:r>
              <a:rPr lang="fr-FR" sz="1200" kern="1200" dirty="0" smtClean="0">
                <a:solidFill>
                  <a:schemeClr val="tx1"/>
                </a:solidFill>
                <a:effectLst/>
                <a:latin typeface="+mn-lt"/>
                <a:ea typeface="+mn-ea"/>
                <a:cs typeface="+mn-cs"/>
              </a:rPr>
              <a:t>. La menace vient de l’extérieur : l’apôtre oppose les Colossiens (les « vous ») à ceux qui perturbent l’Église par leurs « beaux discours » (2.4) et cherchent à faire d’eux leur proie (2.8) en critiquant leur conduite </a:t>
            </a:r>
            <a:r>
              <a:rPr lang="fr-FR" sz="1200" b="1" kern="1200" dirty="0" smtClean="0">
                <a:solidFill>
                  <a:schemeClr val="tx1"/>
                </a:solidFill>
                <a:effectLst/>
                <a:latin typeface="+mn-lt"/>
                <a:ea typeface="+mn-ea"/>
                <a:cs typeface="+mn-cs"/>
              </a:rPr>
              <a:t>(2.16)</a:t>
            </a:r>
            <a:r>
              <a:rPr lang="fr-FR" sz="1200" kern="1200" dirty="0" smtClean="0">
                <a:solidFill>
                  <a:schemeClr val="tx1"/>
                </a:solidFill>
                <a:effectLst/>
                <a:latin typeface="+mn-lt"/>
                <a:ea typeface="+mn-ea"/>
                <a:cs typeface="+mn-cs"/>
              </a:rPr>
              <a:t>. Mais le danger est sérieux : l’hérésie remet en question le rôle central du Christ dans le salut (2.11-15) et son identité même (2.8-9). Quelle est-elle donc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La présence de certains mots (« philosophie », 2.8 ; « mystère », 1.26-27 ; 2.2 ; 4.3) et de certains thèmes (« plénitude-</a:t>
            </a:r>
            <a:r>
              <a:rPr lang="fr-FR" sz="1200" kern="1200" dirty="0" err="1" smtClean="0">
                <a:solidFill>
                  <a:schemeClr val="tx1"/>
                </a:solidFill>
                <a:effectLst/>
                <a:latin typeface="+mn-lt"/>
                <a:ea typeface="+mn-ea"/>
                <a:cs typeface="+mn-cs"/>
              </a:rPr>
              <a:t>plèrôme</a:t>
            </a:r>
            <a:r>
              <a:rPr lang="fr-FR" sz="1200" kern="1200" dirty="0" smtClean="0">
                <a:solidFill>
                  <a:schemeClr val="tx1"/>
                </a:solidFill>
                <a:effectLst/>
                <a:latin typeface="+mn-lt"/>
                <a:ea typeface="+mn-ea"/>
                <a:cs typeface="+mn-cs"/>
              </a:rPr>
              <a:t> », 1.19 ; 2.9 ; « connaissance », 1.9-10 ; 2.3) a conduit plusieurs à discerner dans cette hérésie une erreur d’origine païenne. De nature syncrétiste, elle mêlerait la foi chrétienne au mépris grecque pour la matière (cf. </a:t>
            </a:r>
            <a:r>
              <a:rPr lang="fr-FR" sz="1200" b="1" kern="1200" dirty="0" smtClean="0">
                <a:solidFill>
                  <a:schemeClr val="tx1"/>
                </a:solidFill>
                <a:effectLst/>
                <a:latin typeface="+mn-lt"/>
                <a:ea typeface="+mn-ea"/>
                <a:cs typeface="+mn-cs"/>
              </a:rPr>
              <a:t>2.23</a:t>
            </a:r>
            <a:r>
              <a:rPr lang="fr-FR" sz="1200" kern="1200" dirty="0" smtClean="0">
                <a:solidFill>
                  <a:schemeClr val="tx1"/>
                </a:solidFill>
                <a:effectLst/>
                <a:latin typeface="+mn-lt"/>
                <a:ea typeface="+mn-ea"/>
                <a:cs typeface="+mn-cs"/>
              </a:rPr>
              <a:t>) ; le salut serait lié à la connaissance (</a:t>
            </a:r>
            <a:r>
              <a:rPr lang="fr-FR" sz="1200" i="1" kern="1200" dirty="0" err="1" smtClean="0">
                <a:solidFill>
                  <a:schemeClr val="tx1"/>
                </a:solidFill>
                <a:effectLst/>
                <a:latin typeface="+mn-lt"/>
                <a:ea typeface="+mn-ea"/>
                <a:cs typeface="+mn-cs"/>
              </a:rPr>
              <a:t>gnôsis</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en grec) de vérités cachées, auxquelles le croyant devrait être initié. Celles-ci porteraient, en particulier, sur le rôle joué, dans le salut, par des êtres intermédiaires, liant la terre à la divinité, Jésus étant le principal d’entre eux. C’est ce qui expliquerait l’insistance de Paul sur « les principautés et les autorités » célestes (2.10, 15) et, selon certains, sa mention des « éléments du monde » (2.8, 20) et d’un « culte des anges » (2.18). On aurait ainsi affaire à une forme de pré-gnosticisme, hérésie qui se développera au II</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siècle.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Plusieurs éléments, cependant, militent pour une origine juive de l’hérésie de Colosses. Paul ne souligne-t-il pas, en effet, l’importance que ses partisans attribuent aux questions de nourriture, ainsi qu’aux fêtes et aux sabbats, qui ne sont que l’« ombre des choses à venir » (</a:t>
            </a:r>
            <a:r>
              <a:rPr lang="fr-FR" sz="1200" b="1" kern="1200" dirty="0" smtClean="0">
                <a:solidFill>
                  <a:schemeClr val="tx1"/>
                </a:solidFill>
                <a:effectLst/>
                <a:latin typeface="+mn-lt"/>
                <a:ea typeface="+mn-ea"/>
                <a:cs typeface="+mn-cs"/>
              </a:rPr>
              <a:t>2.16-17</a:t>
            </a:r>
            <a:r>
              <a:rPr lang="fr-FR" sz="1200" kern="1200" dirty="0" smtClean="0">
                <a:solidFill>
                  <a:schemeClr val="tx1"/>
                </a:solidFill>
                <a:effectLst/>
                <a:latin typeface="+mn-lt"/>
                <a:ea typeface="+mn-ea"/>
                <a:cs typeface="+mn-cs"/>
              </a:rPr>
              <a:t>) ? La mention de la circoncision (</a:t>
            </a:r>
            <a:r>
              <a:rPr lang="fr-FR" sz="1200" b="1" kern="1200" dirty="0" smtClean="0">
                <a:solidFill>
                  <a:schemeClr val="tx1"/>
                </a:solidFill>
                <a:effectLst/>
                <a:latin typeface="+mn-lt"/>
                <a:ea typeface="+mn-ea"/>
                <a:cs typeface="+mn-cs"/>
              </a:rPr>
              <a:t>2.11</a:t>
            </a:r>
            <a:r>
              <a:rPr lang="fr-FR" sz="1200" kern="1200" dirty="0" smtClean="0">
                <a:solidFill>
                  <a:schemeClr val="tx1"/>
                </a:solidFill>
                <a:effectLst/>
                <a:latin typeface="+mn-lt"/>
                <a:ea typeface="+mn-ea"/>
                <a:cs typeface="+mn-cs"/>
              </a:rPr>
              <a:t>) suggère aussi une telle interprétation. L’hérésie serait ainsi une forme de mysticisme juif, reconnaissant en Jésus le Messie, mais non celui en qui « habite corporellement toute la plénitude de la divinité » (</a:t>
            </a:r>
            <a:r>
              <a:rPr lang="fr-FR" sz="1200" b="1" kern="1200" dirty="0" smtClean="0">
                <a:solidFill>
                  <a:schemeClr val="tx1"/>
                </a:solidFill>
                <a:effectLst/>
                <a:latin typeface="+mn-lt"/>
                <a:ea typeface="+mn-ea"/>
                <a:cs typeface="+mn-cs"/>
              </a:rPr>
              <a:t>2.9</a:t>
            </a:r>
            <a:r>
              <a:rPr lang="fr-FR" sz="1200" kern="1200" dirty="0" smtClean="0">
                <a:solidFill>
                  <a:schemeClr val="tx1"/>
                </a:solidFill>
                <a:effectLst/>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Quoi qu’il en soit, c’est l’identité de Jésus, pleinement Dieu et pleinement homme, et son rôle dans le salut que remet en cause l’hérésie de Colosses. Or, c’est ce Rocher qui est le fondement de la vérité de l’Évangile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6</a:t>
            </a:fld>
            <a:endParaRPr lang="fr-FR"/>
          </a:p>
        </p:txBody>
      </p:sp>
    </p:spTree>
    <p:extLst>
      <p:ext uri="{BB962C8B-B14F-4D97-AF65-F5344CB8AC3E}">
        <p14:creationId xmlns:p14="http://schemas.microsoft.com/office/powerpoint/2010/main" val="173119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Plusieurs éléments, cependant, militent pour une origine juive de l’hérésie de Colosses. Paul ne souligne-t-il pas, en effet, l’importance que ses partisans attribuent aux questions de nourriture, ainsi qu’aux fêtes et aux sabbats, qui ne sont que l’« ombre des choses à venir » (2.16-17) ? La mention de la circoncision (2.11) suggère aussi une telle interprétation. L’hérésie serait ainsi une forme de mysticisme juif, reconnaissant en Jésus le Messie, mais non celui en qui « habite corporellement toute la plénitude de la divinité » (2.9)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Quoi qu’il en soit, c’est l’identité de Jésus, pleinement Dieu et pleinement homme, et son rôle dans le salut que remet en cause l’hérésie de Colosses. Or, c’est ce Rocher qui est le fondement de la vérité de l’Évangile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 dernier point par rapport au but de l’épitre est ce que l’on trouve dans la prière de Paul dans les versets 9 à 12 du chapitre 1. Cette prière peut apparaitre très générale mais en réalité s’inscrit très précisément et encourage les Colossiens à grandir en connaissance et à pratiquer de bonnes œuvres. Nous y reviendrons au moment de</a:t>
            </a:r>
            <a:r>
              <a:rPr lang="fr-FR" sz="1200" kern="1200" baseline="0" dirty="0" smtClean="0">
                <a:solidFill>
                  <a:schemeClr val="tx1"/>
                </a:solidFill>
                <a:effectLst/>
                <a:latin typeface="+mn-lt"/>
                <a:ea typeface="+mn-ea"/>
                <a:cs typeface="+mn-cs"/>
              </a:rPr>
              <a:t> l’analyse de cette partie, un peu plus loin.</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7</a:t>
            </a:fld>
            <a:endParaRPr lang="fr-FR"/>
          </a:p>
        </p:txBody>
      </p:sp>
    </p:spTree>
    <p:extLst>
      <p:ext uri="{BB962C8B-B14F-4D97-AF65-F5344CB8AC3E}">
        <p14:creationId xmlns:p14="http://schemas.microsoft.com/office/powerpoint/2010/main" val="173119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Celle-ci est particulièrement intéressante car elle nous livre ce que Paul juge essentiel de demander à Dieu pour des croyants, étant donné qu’il ne connaît pas personnellement les chrétiens de Colosses.</a:t>
            </a:r>
          </a:p>
          <a:p>
            <a:r>
              <a:rPr lang="fr-FR" sz="1200" kern="1200" dirty="0" smtClean="0">
                <a:solidFill>
                  <a:schemeClr val="tx1"/>
                </a:solidFill>
                <a:effectLst/>
                <a:latin typeface="+mn-lt"/>
                <a:ea typeface="+mn-ea"/>
                <a:cs typeface="+mn-cs"/>
              </a:rPr>
              <a:t>	La </a:t>
            </a:r>
            <a:r>
              <a:rPr lang="fr-FR" sz="1200" kern="1200" dirty="0" smtClean="0">
                <a:solidFill>
                  <a:schemeClr val="tx1"/>
                </a:solidFill>
                <a:effectLst/>
                <a:latin typeface="+mn-lt"/>
                <a:ea typeface="+mn-ea"/>
                <a:cs typeface="+mn-cs"/>
              </a:rPr>
              <a:t>prière de Paul (v. 9b-12) ne contient qu’un seul verbe conjugué, qui gouverne la suite de l’intercession : « que vous </a:t>
            </a:r>
            <a:r>
              <a:rPr lang="fr-FR" sz="1200" i="1" kern="1200" dirty="0" smtClean="0">
                <a:solidFill>
                  <a:schemeClr val="tx1"/>
                </a:solidFill>
                <a:effectLst/>
                <a:latin typeface="+mn-lt"/>
                <a:ea typeface="+mn-ea"/>
                <a:cs typeface="+mn-cs"/>
              </a:rPr>
              <a:t>soyez remplis de la connaissance de sa volonté</a:t>
            </a:r>
            <a:r>
              <a:rPr lang="fr-FR" sz="1200" kern="1200" dirty="0" smtClean="0">
                <a:solidFill>
                  <a:schemeClr val="tx1"/>
                </a:solidFill>
                <a:effectLst/>
                <a:latin typeface="+mn-lt"/>
                <a:ea typeface="+mn-ea"/>
                <a:cs typeface="+mn-cs"/>
              </a:rPr>
              <a:t> » (v. 9). Telle est donc la demande centrale de l’apôtre pour les croyants. On imagine que nombre de chrétiens contemporains seraient surpris par une telle priorité ! Car on est loin des recettes de vie spirituelle si fréquentes de nos jours ou de l’enfermement de la vie chrétienne dans quelques activités bien définies (la prière, l’évangélisation, la vie d’Église, etc.). Il s’agit, pour les croyants, de découvrir ce que Dieu veut d’eux dans tous les domaines de leur vie. Une telle démarche, souligne l’apôtre, nécessite de mobiliser toutes nos facultés intellectuelles (« en toute intelligence », v. 9b) pour que nous puissions comprendre et discerner la volonté divine (cf. </a:t>
            </a:r>
            <a:r>
              <a:rPr lang="fr-FR" sz="1200" kern="1200" dirty="0" err="1" smtClean="0">
                <a:solidFill>
                  <a:schemeClr val="tx1"/>
                </a:solidFill>
                <a:effectLst/>
                <a:latin typeface="+mn-lt"/>
                <a:ea typeface="+mn-ea"/>
                <a:cs typeface="+mn-cs"/>
              </a:rPr>
              <a:t>Rm</a:t>
            </a:r>
            <a:r>
              <a:rPr lang="fr-FR" sz="1200" kern="1200" dirty="0" smtClean="0">
                <a:solidFill>
                  <a:schemeClr val="tx1"/>
                </a:solidFill>
                <a:effectLst/>
                <a:latin typeface="+mn-lt"/>
                <a:ea typeface="+mn-ea"/>
                <a:cs typeface="+mn-cs"/>
              </a:rPr>
              <a:t> 12.2 : « afin que </a:t>
            </a:r>
            <a:r>
              <a:rPr lang="fr-FR" sz="1200" i="1" kern="1200" dirty="0" smtClean="0">
                <a:solidFill>
                  <a:schemeClr val="tx1"/>
                </a:solidFill>
                <a:effectLst/>
                <a:latin typeface="+mn-lt"/>
                <a:ea typeface="+mn-ea"/>
                <a:cs typeface="+mn-cs"/>
              </a:rPr>
              <a:t>vous </a:t>
            </a:r>
            <a:r>
              <a:rPr lang="fr-FR" sz="1200" kern="1200" dirty="0" smtClean="0">
                <a:solidFill>
                  <a:schemeClr val="tx1"/>
                </a:solidFill>
                <a:effectLst/>
                <a:latin typeface="+mn-lt"/>
                <a:ea typeface="+mn-ea"/>
                <a:cs typeface="+mn-cs"/>
              </a:rPr>
              <a:t>discerniez quelle est la volonté de Dieu ») ; cela demande du travail : la paresse n’y a pas sa place, même sous couvert de spiritualité (« J’attends que Dieu me révèle ce qu’il attend de moi ! »). Mais cette démarche doit aussi être marquée par l’humilité et s’appuyer sur l’œuvre secrète de l’Esprit en nous, car nous sommes pécheurs et seul l’Esprit peut secrètement illuminer et guider notre pensée. C’est pourquoi l’apôtre parle d’une compréhension </a:t>
            </a:r>
            <a:r>
              <a:rPr lang="fr-FR" sz="1200" i="1" kern="1200" dirty="0" smtClean="0">
                <a:solidFill>
                  <a:schemeClr val="tx1"/>
                </a:solidFill>
                <a:effectLst/>
                <a:latin typeface="+mn-lt"/>
                <a:ea typeface="+mn-ea"/>
                <a:cs typeface="+mn-cs"/>
              </a:rPr>
              <a:t>spirituelle </a:t>
            </a:r>
            <a:r>
              <a:rPr lang="fr-FR" sz="1200" kern="1200" dirty="0" smtClean="0">
                <a:solidFill>
                  <a:schemeClr val="tx1"/>
                </a:solidFill>
                <a:effectLst/>
                <a:latin typeface="+mn-lt"/>
                <a:ea typeface="+mn-ea"/>
                <a:cs typeface="+mn-cs"/>
              </a:rPr>
              <a:t>( v. 9b).</a:t>
            </a:r>
          </a:p>
          <a:p>
            <a:r>
              <a:rPr lang="fr-FR" sz="1200" kern="1200" dirty="0" smtClean="0">
                <a:solidFill>
                  <a:schemeClr val="tx1"/>
                </a:solidFill>
                <a:effectLst/>
                <a:latin typeface="+mn-lt"/>
                <a:ea typeface="+mn-ea"/>
                <a:cs typeface="+mn-cs"/>
              </a:rPr>
              <a:t>	Par </a:t>
            </a:r>
            <a:r>
              <a:rPr lang="fr-FR" sz="1200" kern="1200" dirty="0" smtClean="0">
                <a:solidFill>
                  <a:schemeClr val="tx1"/>
                </a:solidFill>
                <a:effectLst/>
                <a:latin typeface="+mn-lt"/>
                <a:ea typeface="+mn-ea"/>
                <a:cs typeface="+mn-cs"/>
              </a:rPr>
              <a:t>ailleurs, cette recherche de la volonté de Dieu ne vise pas la seule connaissance ; le but en est l’acquisition de la </a:t>
            </a:r>
            <a:r>
              <a:rPr lang="fr-FR" sz="1200" i="1" kern="1200" dirty="0" smtClean="0">
                <a:solidFill>
                  <a:schemeClr val="tx1"/>
                </a:solidFill>
                <a:effectLst/>
                <a:latin typeface="+mn-lt"/>
                <a:ea typeface="+mn-ea"/>
                <a:cs typeface="+mn-cs"/>
              </a:rPr>
              <a:t>sagesse </a:t>
            </a:r>
            <a:r>
              <a:rPr lang="fr-FR" sz="1200" kern="1200" dirty="0" smtClean="0">
                <a:solidFill>
                  <a:schemeClr val="tx1"/>
                </a:solidFill>
                <a:effectLst/>
                <a:latin typeface="+mn-lt"/>
                <a:ea typeface="+mn-ea"/>
                <a:cs typeface="+mn-cs"/>
              </a:rPr>
              <a:t>(v. 9b). Il ne s’agit pas seulement de savoir, mais de savoir </a:t>
            </a:r>
            <a:r>
              <a:rPr lang="fr-FR" sz="1200" i="1" kern="1200" dirty="0" smtClean="0">
                <a:solidFill>
                  <a:schemeClr val="tx1"/>
                </a:solidFill>
                <a:effectLst/>
                <a:latin typeface="+mn-lt"/>
                <a:ea typeface="+mn-ea"/>
                <a:cs typeface="+mn-cs"/>
              </a:rPr>
              <a:t>pour </a:t>
            </a:r>
            <a:r>
              <a:rPr lang="fr-FR" sz="1200" kern="1200" dirty="0" smtClean="0">
                <a:solidFill>
                  <a:schemeClr val="tx1"/>
                </a:solidFill>
                <a:effectLst/>
                <a:latin typeface="+mn-lt"/>
                <a:ea typeface="+mn-ea"/>
                <a:cs typeface="+mn-cs"/>
              </a:rPr>
              <a:t>se « conduire d’une manière digne du Seigneur en faisant ce qui lui plaît à tous égards » (v. 10). Plus loin dans la lettre (ch. 3-4), Paul abordera certains des domaines dans lesquels nous sommes appelés à faire plaisir au Seigneur. </a:t>
            </a:r>
          </a:p>
          <a:p>
            <a:r>
              <a:rPr lang="fr-FR" sz="1200" kern="1200" dirty="0" smtClean="0">
                <a:solidFill>
                  <a:schemeClr val="tx1"/>
                </a:solidFill>
                <a:effectLst/>
                <a:latin typeface="+mn-lt"/>
                <a:ea typeface="+mn-ea"/>
                <a:cs typeface="+mn-cs"/>
              </a:rPr>
              <a:t>	Par </a:t>
            </a:r>
            <a:r>
              <a:rPr lang="fr-FR" sz="1200" kern="1200" dirty="0" smtClean="0">
                <a:solidFill>
                  <a:schemeClr val="tx1"/>
                </a:solidFill>
                <a:effectLst/>
                <a:latin typeface="+mn-lt"/>
                <a:ea typeface="+mn-ea"/>
                <a:cs typeface="+mn-cs"/>
              </a:rPr>
              <a:t>deux participes, Paul définit la façon dont les chrétiens sont appelés à manifester, par leur conduite, la volonté de Dieu : </a:t>
            </a:r>
            <a:r>
              <a:rPr lang="fr-FR" sz="1200" b="1" i="1" kern="1200" dirty="0" smtClean="0">
                <a:solidFill>
                  <a:schemeClr val="tx1"/>
                </a:solidFill>
                <a:effectLst/>
                <a:latin typeface="+mn-lt"/>
                <a:ea typeface="+mn-ea"/>
                <a:cs typeface="+mn-cs"/>
              </a:rPr>
              <a:t>en portant du fruit </a:t>
            </a:r>
            <a:r>
              <a:rPr lang="fr-FR" sz="1200" kern="1200" dirty="0" smtClean="0">
                <a:solidFill>
                  <a:schemeClr val="tx1"/>
                </a:solidFill>
                <a:effectLst/>
                <a:latin typeface="+mn-lt"/>
                <a:ea typeface="+mn-ea"/>
                <a:cs typeface="+mn-cs"/>
              </a:rPr>
              <a:t>par le bien qu’ils pratiquent et </a:t>
            </a:r>
            <a:r>
              <a:rPr lang="fr-FR" sz="1200" i="1" kern="1200" dirty="0" smtClean="0">
                <a:solidFill>
                  <a:schemeClr val="tx1"/>
                </a:solidFill>
                <a:effectLst/>
                <a:latin typeface="+mn-lt"/>
                <a:ea typeface="+mn-ea"/>
                <a:cs typeface="+mn-cs"/>
              </a:rPr>
              <a:t>en croissant</a:t>
            </a:r>
            <a:r>
              <a:rPr lang="fr-FR" sz="1200" kern="1200" dirty="0" smtClean="0">
                <a:solidFill>
                  <a:schemeClr val="tx1"/>
                </a:solidFill>
                <a:effectLst/>
                <a:latin typeface="+mn-lt"/>
                <a:ea typeface="+mn-ea"/>
                <a:cs typeface="+mn-cs"/>
              </a:rPr>
              <a:t>, non plus seulement dans la connaissance de la volonté de Dieu, mais dans celle de Dieu lui-même (v. 10). Ni activisme ni spiritualisme, mais un équilibre délicat entre un engagement constant, dans tout domaine, pour la pratique d’œuvres bonnes (« en toute œuvre bonne ») et un approfondissement de la relation intelligente avec Dieu (« la connaissance de Dieu »). Mais Paul le sait bien : aucun être humain n’est capable de produire ces choses de sa propre initiative. C’est pourquoi il conclut sa prière, au moyen de deux nouveaux participes qui colorent tout ce que Paul vient de dire jusqu’à présent : </a:t>
            </a:r>
            <a:r>
              <a:rPr lang="fr-FR" sz="1200" b="1" i="1" kern="1200" dirty="0" smtClean="0">
                <a:solidFill>
                  <a:schemeClr val="tx1"/>
                </a:solidFill>
                <a:effectLst/>
                <a:latin typeface="+mn-lt"/>
                <a:ea typeface="+mn-ea"/>
                <a:cs typeface="+mn-cs"/>
              </a:rPr>
              <a:t>étant fortifiés </a:t>
            </a:r>
            <a:r>
              <a:rPr lang="fr-FR" sz="1200" b="1" kern="1200" dirty="0" smtClean="0">
                <a:solidFill>
                  <a:schemeClr val="tx1"/>
                </a:solidFill>
                <a:effectLst/>
                <a:latin typeface="+mn-lt"/>
                <a:ea typeface="+mn-ea"/>
                <a:cs typeface="+mn-cs"/>
              </a:rPr>
              <a:t>et </a:t>
            </a:r>
            <a:r>
              <a:rPr lang="fr-FR" sz="1200" b="1" i="1" kern="1200" dirty="0" smtClean="0">
                <a:solidFill>
                  <a:schemeClr val="tx1"/>
                </a:solidFill>
                <a:effectLst/>
                <a:latin typeface="+mn-lt"/>
                <a:ea typeface="+mn-ea"/>
                <a:cs typeface="+mn-cs"/>
              </a:rPr>
              <a:t>rendant grâces</a:t>
            </a:r>
            <a:r>
              <a:rPr lang="fr-FR" sz="1200" b="1" kern="1200" dirty="0" smtClean="0">
                <a:solidFill>
                  <a:schemeClr val="tx1"/>
                </a:solidFill>
                <a:effectLst/>
                <a:latin typeface="+mn-lt"/>
                <a:ea typeface="+mn-ea"/>
                <a:cs typeface="+mn-cs"/>
              </a:rPr>
              <a:t> (v. 11-12</a:t>
            </a:r>
            <a:r>
              <a:rPr lang="fr-FR" sz="1200" kern="1200" dirty="0" smtClean="0">
                <a:solidFill>
                  <a:schemeClr val="tx1"/>
                </a:solidFill>
                <a:effectLst/>
                <a:latin typeface="+mn-lt"/>
                <a:ea typeface="+mn-ea"/>
                <a:cs typeface="+mn-cs"/>
              </a:rPr>
              <a:t>). Le premier impératif rappelle que toute notre capacité n’est que le fruit de la puissante grâce de Dieu agissant en nous, le second souligne le juste état d’esprit qui devrait animer tout croyant : la reconnaissance d’avoir part à l’accomplissement même du plan de Dieu pour les hommes.</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9</a:t>
            </a:fld>
            <a:endParaRPr lang="fr-FR"/>
          </a:p>
        </p:txBody>
      </p:sp>
    </p:spTree>
    <p:extLst>
      <p:ext uri="{BB962C8B-B14F-4D97-AF65-F5344CB8AC3E}">
        <p14:creationId xmlns:p14="http://schemas.microsoft.com/office/powerpoint/2010/main" val="104610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Relation entre Dieu et Jésus et les hommes </a:t>
            </a:r>
          </a:p>
          <a:p>
            <a:r>
              <a:rPr lang="fr-FR" dirty="0" smtClean="0"/>
              <a:t>Dieu</a:t>
            </a:r>
            <a:r>
              <a:rPr lang="fr-FR" baseline="0" dirty="0" smtClean="0"/>
              <a:t> invisible nous a permis le salut ! Et pour cela il nous a placé dans le royaume de son fils (visible) en qui nous avons le pardon des péchés.</a:t>
            </a:r>
          </a:p>
          <a:p>
            <a:endParaRPr lang="fr-FR" baseline="0" dirty="0" smtClean="0"/>
          </a:p>
          <a:p>
            <a:r>
              <a:rPr lang="fr-FR" baseline="0" dirty="0" smtClean="0"/>
              <a:t>Structure hymnique</a:t>
            </a:r>
          </a:p>
          <a:p>
            <a:r>
              <a:rPr lang="fr-FR" baseline="0" dirty="0" smtClean="0"/>
              <a:t>Cet hymne, quelquefois marqué en vers dans certaines bibles, montre un parallèle entre Christ, fils de Dieu créateur et Christ chef de l’église.</a:t>
            </a:r>
          </a:p>
          <a:p>
            <a:r>
              <a:rPr lang="fr-FR" baseline="0" dirty="0" smtClean="0"/>
              <a:t>Mot clé/verset clé : v16 et 19 Tout est en lui ! Dieu a fait habiter en Christ toute </a:t>
            </a:r>
            <a:r>
              <a:rPr lang="fr-FR" baseline="0" dirty="0" err="1" smtClean="0"/>
              <a:t>plenitude</a:t>
            </a:r>
            <a:r>
              <a:rPr lang="fr-FR" baseline="0" dirty="0" smtClean="0"/>
              <a:t>!</a:t>
            </a:r>
          </a:p>
          <a:p>
            <a:endParaRPr lang="fr-FR" baseline="0" dirty="0" smtClean="0"/>
          </a:p>
          <a:p>
            <a:r>
              <a:rPr lang="fr-FR" baseline="0" dirty="0" smtClean="0"/>
              <a:t>Impact =&gt; réconciliation annoncé dans les versets 12 à 13 seulement « Si vraiment …. »</a:t>
            </a:r>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10</a:t>
            </a:fld>
            <a:endParaRPr lang="fr-FR"/>
          </a:p>
        </p:txBody>
      </p:sp>
    </p:spTree>
    <p:extLst>
      <p:ext uri="{BB962C8B-B14F-4D97-AF65-F5344CB8AC3E}">
        <p14:creationId xmlns:p14="http://schemas.microsoft.com/office/powerpoint/2010/main" val="104610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Paul, qui est en prison à Rome (4.3, 18), présente ce service, ce ministère, comme un « combat » (2.1-2), qui s’accompagne de « souffrances » (1.24). Ces souffrances, dit-il, il s’en « réjouit », non en vertu d’un plaisir pathologique pour la souffrance, mais parce qu’en tant que « serviteur » de l’Évangile (1.23), il se sait « serviteur » de l’Église (1.25 ; « pour vous », 1.24). L’un des services ne va pas sans l’autre ! Cependant, Paul ne semble pas relever ici une vérité qui s’appliquerait à tout serviteur de l’Évangile et de l’Église. La manière dont il désigne ses souffrances est, en effet, très particulière : elles caractérisent son ministère. Paul « complète, pour le bien de son corps – qui est l’Église – ce qui manque aux détresses du Christ » (1.24). Son œuvre apostolique est la dernière composante ou étape de l’« une fois pour toutes » du salut accompli en Jésus. En effet, le Christ, une fois pour toutes, a vécu parmi nous, a souffert, est mort pour nos péchés, est ressuscité pour notre justification, s’est assis à la droite de Dieu pour entrer dans son règne et a répandu son Esprit sur les siens ; finalement Jésus a agi, une fois pour toutes, </a:t>
            </a:r>
            <a:r>
              <a:rPr lang="fr-FR" sz="1200" i="1" kern="1200" dirty="0" smtClean="0">
                <a:solidFill>
                  <a:schemeClr val="tx1"/>
                </a:solidFill>
                <a:effectLst/>
                <a:latin typeface="+mn-lt"/>
                <a:ea typeface="+mn-ea"/>
                <a:cs typeface="+mn-cs"/>
              </a:rPr>
              <a:t>par ses apôtres</a:t>
            </a:r>
            <a:r>
              <a:rPr lang="fr-FR" sz="1200" kern="1200" dirty="0" smtClean="0">
                <a:solidFill>
                  <a:schemeClr val="tx1"/>
                </a:solidFill>
                <a:effectLst/>
                <a:latin typeface="+mn-lt"/>
                <a:ea typeface="+mn-ea"/>
                <a:cs typeface="+mn-cs"/>
              </a:rPr>
              <a:t>, pour ouvrir le Royaume aux Juifs, aux Samaritains et aux païens afin de les unir en un seul corps, qui est son Église, et pour les conduire dans toute cette vérité qui deviendra le Nouveau Testament.</a:t>
            </a:r>
          </a:p>
          <a:p>
            <a:r>
              <a:rPr lang="fr-FR" sz="1200" kern="1200" dirty="0" smtClean="0">
                <a:solidFill>
                  <a:schemeClr val="tx1"/>
                </a:solidFill>
                <a:effectLst/>
                <a:latin typeface="+mn-lt"/>
                <a:ea typeface="+mn-ea"/>
                <a:cs typeface="+mn-cs"/>
              </a:rPr>
              <a:t>	C’est ainsi que par les persécutions dues à l’annonce de l’Évangile, Paul, l’apôtre des païens « complète », d’une manière unique, « ce qui manque aux détresses que connaît le Christ ». Car, souligne-t-il, tout son ministère n’a qu’un seul but : « d’annoncer la Parole de Dieu dans toute sa plénitude » (1.25), c’est-à-dire « de faire connaître le secret de son plan tenu caché depuis toujours, de génération en génération » et qui, par sa prédication, est dévoilé une fois pour toutes (1.26). Quel est ce secret, ce mystérieux plan de Dieu qui est rendu manifeste par la proclamation de l’apôtre au milieu des souffrances de Paul pour l’Église ? La réponse tient en quelques mots : « Christ parmi vous, l’espérance de la gloire » (</a:t>
            </a:r>
            <a:r>
              <a:rPr lang="fr-FR" sz="1200" b="1" kern="1200" dirty="0" smtClean="0">
                <a:solidFill>
                  <a:schemeClr val="tx1"/>
                </a:solidFill>
                <a:effectLst/>
                <a:latin typeface="+mn-lt"/>
                <a:ea typeface="+mn-ea"/>
                <a:cs typeface="+mn-cs"/>
              </a:rPr>
              <a:t>1.27</a:t>
            </a:r>
            <a:r>
              <a:rPr lang="fr-FR" sz="1200" kern="1200" dirty="0" smtClean="0">
                <a:solidFill>
                  <a:schemeClr val="tx1"/>
                </a:solidFill>
                <a:effectLst/>
                <a:latin typeface="+mn-lt"/>
                <a:ea typeface="+mn-ea"/>
                <a:cs typeface="+mn-cs"/>
              </a:rPr>
              <a:t>b). Par ces mots, Paul ne semble pas désigner une expérience spirituelle individuelle (« Christ </a:t>
            </a:r>
            <a:r>
              <a:rPr lang="fr-FR" sz="1200" i="1" kern="1200" dirty="0" smtClean="0">
                <a:solidFill>
                  <a:schemeClr val="tx1"/>
                </a:solidFill>
                <a:effectLst/>
                <a:latin typeface="+mn-lt"/>
                <a:ea typeface="+mn-ea"/>
                <a:cs typeface="+mn-cs"/>
              </a:rPr>
              <a:t>en </a:t>
            </a:r>
            <a:r>
              <a:rPr lang="fr-FR" sz="1200" kern="1200" dirty="0" smtClean="0">
                <a:solidFill>
                  <a:schemeClr val="tx1"/>
                </a:solidFill>
                <a:effectLst/>
                <a:latin typeface="+mn-lt"/>
                <a:ea typeface="+mn-ea"/>
                <a:cs typeface="+mn-cs"/>
              </a:rPr>
              <a:t>vous ») mais une réalité communautaire. « Christ </a:t>
            </a:r>
            <a:r>
              <a:rPr lang="fr-FR" sz="1200" i="1" kern="1200" dirty="0" smtClean="0">
                <a:solidFill>
                  <a:schemeClr val="tx1"/>
                </a:solidFill>
                <a:effectLst/>
                <a:latin typeface="+mn-lt"/>
                <a:ea typeface="+mn-ea"/>
                <a:cs typeface="+mn-cs"/>
              </a:rPr>
              <a:t>parmi vous</a:t>
            </a:r>
            <a:r>
              <a:rPr lang="fr-FR" sz="1200" kern="1200" dirty="0" smtClean="0">
                <a:solidFill>
                  <a:schemeClr val="tx1"/>
                </a:solidFill>
                <a:effectLst/>
                <a:latin typeface="+mn-lt"/>
                <a:ea typeface="+mn-ea"/>
                <a:cs typeface="+mn-cs"/>
              </a:rPr>
              <a:t>, espérance de la </a:t>
            </a:r>
            <a:r>
              <a:rPr lang="fr-FR" sz="1200" i="1" kern="1200" dirty="0" smtClean="0">
                <a:solidFill>
                  <a:schemeClr val="tx1"/>
                </a:solidFill>
                <a:effectLst/>
                <a:latin typeface="+mn-lt"/>
                <a:ea typeface="+mn-ea"/>
                <a:cs typeface="+mn-cs"/>
              </a:rPr>
              <a:t>gloire</a:t>
            </a:r>
            <a:r>
              <a:rPr lang="fr-FR" sz="1200" kern="1200" dirty="0" smtClean="0">
                <a:solidFill>
                  <a:schemeClr val="tx1"/>
                </a:solidFill>
                <a:effectLst/>
                <a:latin typeface="+mn-lt"/>
                <a:ea typeface="+mn-ea"/>
                <a:cs typeface="+mn-cs"/>
              </a:rPr>
              <a:t> », telle est la « </a:t>
            </a:r>
            <a:r>
              <a:rPr lang="fr-FR" sz="1200" i="1" kern="1200" dirty="0" smtClean="0">
                <a:solidFill>
                  <a:schemeClr val="tx1"/>
                </a:solidFill>
                <a:effectLst/>
                <a:latin typeface="+mn-lt"/>
                <a:ea typeface="+mn-ea"/>
                <a:cs typeface="+mn-cs"/>
              </a:rPr>
              <a:t>glorieuse </a:t>
            </a:r>
            <a:r>
              <a:rPr lang="fr-FR" sz="1200" kern="1200" dirty="0" smtClean="0">
                <a:solidFill>
                  <a:schemeClr val="tx1"/>
                </a:solidFill>
                <a:effectLst/>
                <a:latin typeface="+mn-lt"/>
                <a:ea typeface="+mn-ea"/>
                <a:cs typeface="+mn-cs"/>
              </a:rPr>
              <a:t>richesse que renferme le secret du plan [de Dieu] </a:t>
            </a:r>
            <a:r>
              <a:rPr lang="fr-FR" sz="1200" i="1" kern="1200" dirty="0" smtClean="0">
                <a:solidFill>
                  <a:schemeClr val="tx1"/>
                </a:solidFill>
                <a:effectLst/>
                <a:latin typeface="+mn-lt"/>
                <a:ea typeface="+mn-ea"/>
                <a:cs typeface="+mn-cs"/>
              </a:rPr>
              <a:t>parmi les païens</a:t>
            </a:r>
            <a:r>
              <a:rPr lang="fr-FR" sz="1200" kern="1200" dirty="0" smtClean="0">
                <a:solidFill>
                  <a:schemeClr val="tx1"/>
                </a:solidFill>
                <a:effectLst/>
                <a:latin typeface="+mn-lt"/>
                <a:ea typeface="+mn-ea"/>
                <a:cs typeface="+mn-cs"/>
              </a:rPr>
              <a:t> (litt.) » (1.27a). Car le Christ demeure, par l’Esprit, au milieu des païens qui lui sont consacrés (« ses saints », 1.26) à la manière dont la gloire de Yahvé remplissait le Temple de l’ancienne alliance ! Il est « l’espérance » de la venue, un jour, de la gloire céleste sur la terre.</a:t>
            </a: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comprend ainsi d’autant mieux le rôle central que joue le Christ dans ce passage. C’est « en Christ » que vit tout croyant, uni juridiquement à lui ; </a:t>
            </a:r>
            <a:r>
              <a:rPr lang="fr-FR" sz="1200" b="1" kern="1200" dirty="0" smtClean="0">
                <a:solidFill>
                  <a:schemeClr val="tx1"/>
                </a:solidFill>
                <a:effectLst/>
                <a:latin typeface="+mn-lt"/>
                <a:ea typeface="+mn-ea"/>
                <a:cs typeface="+mn-cs"/>
              </a:rPr>
              <a:t>c’est ce Christ qui constitue la moelle ou l’âme de tout l’enseignement apostolique (1.28</a:t>
            </a:r>
            <a:r>
              <a:rPr lang="fr-FR" sz="1200" kern="1200" dirty="0" smtClean="0">
                <a:solidFill>
                  <a:schemeClr val="tx1"/>
                </a:solidFill>
                <a:effectLst/>
                <a:latin typeface="+mn-lt"/>
                <a:ea typeface="+mn-ea"/>
                <a:cs typeface="+mn-cs"/>
              </a:rPr>
              <a:t>). Et toute vraie croissance spirituelle est une croissance dans la connaissance du secret de Dieu : le Christ (1.28 ; 2.2). </a:t>
            </a:r>
            <a:r>
              <a:rPr lang="fr-FR" sz="1200" b="1" kern="1200" dirty="0" smtClean="0">
                <a:solidFill>
                  <a:schemeClr val="tx1"/>
                </a:solidFill>
                <a:effectLst/>
                <a:latin typeface="+mn-lt"/>
                <a:ea typeface="+mn-ea"/>
                <a:cs typeface="+mn-cs"/>
              </a:rPr>
              <a:t>Car « en lui se trouvent cachés tous les secrets de la sagesse et de la connaissance » (2.3).</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DF2D63B-E7C3-469E-A8EB-466B839107D3}" type="slidenum">
              <a:rPr lang="fr-FR" smtClean="0"/>
              <a:t>11</a:t>
            </a:fld>
            <a:endParaRPr lang="fr-FR"/>
          </a:p>
        </p:txBody>
      </p:sp>
    </p:spTree>
    <p:extLst>
      <p:ext uri="{BB962C8B-B14F-4D97-AF65-F5344CB8AC3E}">
        <p14:creationId xmlns:p14="http://schemas.microsoft.com/office/powerpoint/2010/main" val="104610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155758"/>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29063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52885"/>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8847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2" r:id="rId13"/>
    <p:sldLayoutId id="2147483663" r:id="rId14"/>
    <p:sldLayoutId id="2147483664" r:id="rId15"/>
    <p:sldLayoutId id="2147483658" r:id="rId16"/>
    <p:sldLayoutId id="214748365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rbis.stanford.edu/orbis2012/#mapp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Epitre aux Colossiens</a:t>
            </a:r>
            <a:endParaRPr lang="fr-FR" dirty="0"/>
          </a:p>
        </p:txBody>
      </p:sp>
      <p:sp>
        <p:nvSpPr>
          <p:cNvPr id="3" name="Sous-titre 2"/>
          <p:cNvSpPr>
            <a:spLocks noGrp="1"/>
          </p:cNvSpPr>
          <p:nvPr>
            <p:ph type="subTitle" idx="1"/>
          </p:nvPr>
        </p:nvSpPr>
        <p:spPr/>
        <p:txBody>
          <a:bodyPr/>
          <a:lstStyle/>
          <a:p>
            <a:r>
              <a:rPr lang="fr-FR" dirty="0" smtClean="0"/>
              <a:t>BALS 2018</a:t>
            </a:r>
            <a:endParaRPr lang="fr-FR" dirty="0"/>
          </a:p>
        </p:txBody>
      </p:sp>
    </p:spTree>
    <p:extLst>
      <p:ext uri="{BB962C8B-B14F-4D97-AF65-F5344CB8AC3E}">
        <p14:creationId xmlns:p14="http://schemas.microsoft.com/office/powerpoint/2010/main" val="195737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4560" y="624110"/>
            <a:ext cx="9638851" cy="1280890"/>
          </a:xfrm>
        </p:spPr>
        <p:txBody>
          <a:bodyPr>
            <a:noAutofit/>
          </a:bodyPr>
          <a:lstStyle/>
          <a:p>
            <a:r>
              <a:rPr lang="fr-FR" dirty="0"/>
              <a:t>Le Fils, image du Dieu invisible  (1 : 13 </a:t>
            </a:r>
            <a:r>
              <a:rPr lang="fr-FR" dirty="0" smtClean="0"/>
              <a:t>–23</a:t>
            </a:r>
            <a:r>
              <a:rPr lang="fr-FR" dirty="0"/>
              <a:t>)</a:t>
            </a:r>
            <a:br>
              <a:rPr lang="fr-FR" dirty="0"/>
            </a:br>
            <a:endParaRPr lang="fr-FR" dirty="0"/>
          </a:p>
        </p:txBody>
      </p:sp>
      <p:sp>
        <p:nvSpPr>
          <p:cNvPr id="3" name="Espace réservé du contenu 2"/>
          <p:cNvSpPr>
            <a:spLocks noGrp="1"/>
          </p:cNvSpPr>
          <p:nvPr>
            <p:ph idx="1"/>
          </p:nvPr>
        </p:nvSpPr>
        <p:spPr>
          <a:xfrm>
            <a:off x="1811708" y="1692067"/>
            <a:ext cx="9692904" cy="4794191"/>
          </a:xfrm>
        </p:spPr>
        <p:txBody>
          <a:bodyPr>
            <a:normAutofit/>
          </a:bodyPr>
          <a:lstStyle/>
          <a:p>
            <a:r>
              <a:rPr lang="fr-FR" dirty="0" smtClean="0"/>
              <a:t>Relation entre Dieu et Jésus et les hommes </a:t>
            </a:r>
          </a:p>
          <a:p>
            <a:r>
              <a:rPr lang="fr-FR" dirty="0" smtClean="0"/>
              <a:t>Structure hymnique des versets 15 à 20</a:t>
            </a:r>
          </a:p>
          <a:p>
            <a:endParaRPr lang="fr-FR" dirty="0" smtClean="0"/>
          </a:p>
          <a:p>
            <a:endParaRPr lang="fr-FR" dirty="0"/>
          </a:p>
          <a:p>
            <a:endParaRPr lang="fr-FR" dirty="0" smtClean="0"/>
          </a:p>
          <a:p>
            <a:endParaRPr lang="fr-FR" dirty="0"/>
          </a:p>
          <a:p>
            <a:r>
              <a:rPr lang="fr-FR" dirty="0" smtClean="0"/>
              <a:t>Impact pour les Colossiens (1:21-22)</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878393721"/>
              </p:ext>
            </p:extLst>
          </p:nvPr>
        </p:nvGraphicFramePr>
        <p:xfrm>
          <a:off x="3468853" y="2600519"/>
          <a:ext cx="6419850" cy="1337310"/>
        </p:xfrm>
        <a:graphic>
          <a:graphicData uri="http://schemas.openxmlformats.org/drawingml/2006/table">
            <a:tbl>
              <a:tblPr firstRow="1" firstCol="1" bandRow="1">
                <a:tableStyleId>{5C22544A-7EE6-4342-B048-85BDC9FD1C3A}</a:tableStyleId>
              </a:tblPr>
              <a:tblGrid>
                <a:gridCol w="3466719"/>
                <a:gridCol w="2953131"/>
              </a:tblGrid>
              <a:tr h="0">
                <a:tc>
                  <a:txBody>
                    <a:bodyPr/>
                    <a:lstStyle/>
                    <a:p>
                      <a:pPr>
                        <a:lnSpc>
                          <a:spcPct val="115000"/>
                        </a:lnSpc>
                        <a:spcAft>
                          <a:spcPts val="1000"/>
                        </a:spcAft>
                      </a:pPr>
                      <a:r>
                        <a:rPr lang="fr-FR" sz="1000" dirty="0">
                          <a:solidFill>
                            <a:schemeClr val="tx1"/>
                          </a:solidFill>
                          <a:effectLst/>
                        </a:rPr>
                        <a:t>v. 15 : Qui est l’image du Dieu invisible, le premier-né de toute création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solidFill>
                      <a:srgbClr val="FAEDE7"/>
                    </a:solidFill>
                  </a:tcPr>
                </a:tc>
                <a:tc>
                  <a:txBody>
                    <a:bodyPr/>
                    <a:lstStyle/>
                    <a:p>
                      <a:pPr>
                        <a:lnSpc>
                          <a:spcPct val="115000"/>
                        </a:lnSpc>
                        <a:spcAft>
                          <a:spcPts val="1000"/>
                        </a:spcAft>
                      </a:pPr>
                      <a:r>
                        <a:rPr lang="fr-FR" sz="1000" dirty="0">
                          <a:solidFill>
                            <a:schemeClr val="tx1"/>
                          </a:solidFill>
                          <a:effectLst/>
                        </a:rPr>
                        <a:t>v. 18 : Qui est le commencement, le premier-né d’entre les morts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solidFill>
                      <a:srgbClr val="FAEDE7"/>
                    </a:solidFill>
                  </a:tcPr>
                </a:tc>
              </a:tr>
              <a:tr h="0">
                <a:tc>
                  <a:txBody>
                    <a:bodyPr/>
                    <a:lstStyle/>
                    <a:p>
                      <a:pPr>
                        <a:lnSpc>
                          <a:spcPct val="115000"/>
                        </a:lnSpc>
                        <a:spcAft>
                          <a:spcPts val="1000"/>
                        </a:spcAft>
                      </a:pPr>
                      <a:r>
                        <a:rPr lang="fr-FR" sz="1000" dirty="0">
                          <a:solidFill>
                            <a:schemeClr val="tx1"/>
                          </a:solidFill>
                          <a:effectLst/>
                        </a:rPr>
                        <a:t>v. 16a : Car en lui ont été créées toutes choses dans les cieux et sur la terre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solidFill>
                      <a:srgbClr val="F6D9CC"/>
                    </a:solidFill>
                  </a:tcPr>
                </a:tc>
                <a:tc>
                  <a:txBody>
                    <a:bodyPr/>
                    <a:lstStyle/>
                    <a:p>
                      <a:pPr>
                        <a:lnSpc>
                          <a:spcPct val="115000"/>
                        </a:lnSpc>
                        <a:spcAft>
                          <a:spcPts val="1000"/>
                        </a:spcAft>
                      </a:pPr>
                      <a:r>
                        <a:rPr lang="fr-FR" sz="1000" dirty="0">
                          <a:solidFill>
                            <a:schemeClr val="tx1"/>
                          </a:solidFill>
                          <a:effectLst/>
                        </a:rPr>
                        <a:t>v. 19 : Car en lui habite toute plénitude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r>
              <a:tr h="438673">
                <a:tc>
                  <a:txBody>
                    <a:bodyPr/>
                    <a:lstStyle/>
                    <a:p>
                      <a:pPr>
                        <a:lnSpc>
                          <a:spcPct val="115000"/>
                        </a:lnSpc>
                        <a:spcAft>
                          <a:spcPts val="1000"/>
                        </a:spcAft>
                      </a:pPr>
                      <a:r>
                        <a:rPr lang="fr-FR" sz="1000" dirty="0">
                          <a:solidFill>
                            <a:schemeClr val="tx1"/>
                          </a:solidFill>
                          <a:effectLst/>
                        </a:rPr>
                        <a:t>v. 16c : Toutes choses par lui et pour lui ont été créées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solidFill>
                      <a:srgbClr val="FAEDE7"/>
                    </a:solidFill>
                  </a:tcPr>
                </a:tc>
                <a:tc>
                  <a:txBody>
                    <a:bodyPr/>
                    <a:lstStyle/>
                    <a:p>
                      <a:pPr>
                        <a:lnSpc>
                          <a:spcPct val="115000"/>
                        </a:lnSpc>
                        <a:spcAft>
                          <a:spcPts val="1000"/>
                        </a:spcAft>
                      </a:pPr>
                      <a:r>
                        <a:rPr lang="fr-FR" sz="1000" dirty="0">
                          <a:solidFill>
                            <a:schemeClr val="tx1"/>
                          </a:solidFill>
                          <a:effectLst/>
                        </a:rPr>
                        <a:t>v. 20 : et par lui de réconcilier toutes choses pour lui .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r>
            </a:tbl>
          </a:graphicData>
        </a:graphic>
      </p:graphicFrame>
      <p:sp>
        <p:nvSpPr>
          <p:cNvPr id="5" name="Rectangle 4"/>
          <p:cNvSpPr/>
          <p:nvPr/>
        </p:nvSpPr>
        <p:spPr>
          <a:xfrm>
            <a:off x="3689267" y="4670376"/>
            <a:ext cx="8471066" cy="2031325"/>
          </a:xfrm>
          <a:prstGeom prst="rect">
            <a:avLst/>
          </a:prstGeom>
        </p:spPr>
        <p:txBody>
          <a:bodyPr wrap="square">
            <a:spAutoFit/>
          </a:bodyPr>
          <a:lstStyle/>
          <a:p>
            <a:r>
              <a:rPr lang="fr-FR" sz="1400" dirty="0" smtClean="0"/>
              <a:t>« </a:t>
            </a:r>
            <a:r>
              <a:rPr lang="fr-FR" sz="1400" baseline="30000" dirty="0" smtClean="0"/>
              <a:t>15</a:t>
            </a:r>
            <a:r>
              <a:rPr lang="fr-FR" sz="1400" dirty="0" smtClean="0"/>
              <a:t>Il </a:t>
            </a:r>
            <a:r>
              <a:rPr lang="fr-FR" sz="1400" dirty="0"/>
              <a:t>est l'image du Dieu invisible</a:t>
            </a:r>
            <a:r>
              <a:rPr lang="fr-FR" sz="1400" dirty="0" smtClean="0"/>
              <a:t>, le </a:t>
            </a:r>
            <a:r>
              <a:rPr lang="fr-FR" sz="1400" dirty="0"/>
              <a:t>premier-né de toute création ;</a:t>
            </a:r>
          </a:p>
          <a:p>
            <a:r>
              <a:rPr lang="fr-FR" sz="1400" baseline="30000" dirty="0"/>
              <a:t>16</a:t>
            </a:r>
            <a:r>
              <a:rPr lang="fr-FR" sz="1400" dirty="0"/>
              <a:t>car c'est en lui que tout a été créé dans les cieux et sur la terre, le visible et l'invisible, trônes, seigneuries, principats, autorités ; tout a été créé par lui et pour lui ;</a:t>
            </a:r>
          </a:p>
          <a:p>
            <a:r>
              <a:rPr lang="fr-FR" sz="1400" baseline="30000" dirty="0"/>
              <a:t>17</a:t>
            </a:r>
            <a:r>
              <a:rPr lang="fr-FR" sz="1400" dirty="0"/>
              <a:t>lui, il est avant tout, et c'est en lui que tout se tient ;</a:t>
            </a:r>
          </a:p>
          <a:p>
            <a:r>
              <a:rPr lang="fr-FR" sz="1400" baseline="30000" dirty="0"/>
              <a:t>18</a:t>
            </a:r>
            <a:r>
              <a:rPr lang="fr-FR" sz="1400" dirty="0"/>
              <a:t>lui, il est la tête du corps — qui est l'Eglise. Il est le commencement, le premier-né d'entre les morts, afin d'être en tout le premier.</a:t>
            </a:r>
          </a:p>
          <a:p>
            <a:r>
              <a:rPr lang="fr-FR" sz="1400" baseline="30000" dirty="0"/>
              <a:t>19</a:t>
            </a:r>
            <a:r>
              <a:rPr lang="fr-FR" sz="1400" dirty="0"/>
              <a:t>Car il a plu à Dieu de faire habiter en lui toute plénitude </a:t>
            </a:r>
            <a:r>
              <a:rPr lang="fr-FR" sz="1400" baseline="30000" dirty="0"/>
              <a:t>20</a:t>
            </a:r>
            <a:r>
              <a:rPr lang="fr-FR" sz="1400" dirty="0"/>
              <a:t>et, par lui, de tout réconcilier avec lui-même, aussi bien ce qui est sur la terre que ce qui est dans les cieux, en faisant la paix par lui, par le sang de sa croix</a:t>
            </a:r>
            <a:r>
              <a:rPr lang="fr-FR" sz="1400" dirty="0" smtClean="0"/>
              <a:t>. »</a:t>
            </a:r>
            <a:endParaRPr lang="fr-FR" sz="1400" dirty="0"/>
          </a:p>
        </p:txBody>
      </p:sp>
    </p:spTree>
    <p:extLst>
      <p:ext uri="{BB962C8B-B14F-4D97-AF65-F5344CB8AC3E}">
        <p14:creationId xmlns:p14="http://schemas.microsoft.com/office/powerpoint/2010/main" val="69897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combat de l’Apôtre (1</a:t>
            </a:r>
            <a:r>
              <a:rPr lang="fr-FR" dirty="0"/>
              <a:t> : 24 – 2 : </a:t>
            </a:r>
            <a:r>
              <a:rPr lang="fr-FR" dirty="0" smtClean="0"/>
              <a:t>5)</a:t>
            </a:r>
            <a:endParaRPr lang="fr-FR" dirty="0"/>
          </a:p>
        </p:txBody>
      </p:sp>
      <p:sp>
        <p:nvSpPr>
          <p:cNvPr id="3" name="Espace réservé du contenu 2"/>
          <p:cNvSpPr>
            <a:spLocks noGrp="1"/>
          </p:cNvSpPr>
          <p:nvPr>
            <p:ph idx="1"/>
          </p:nvPr>
        </p:nvSpPr>
        <p:spPr>
          <a:xfrm>
            <a:off x="1811708" y="1692067"/>
            <a:ext cx="9692904" cy="4794191"/>
          </a:xfrm>
        </p:spPr>
        <p:txBody>
          <a:bodyPr>
            <a:normAutofit/>
          </a:bodyPr>
          <a:lstStyle/>
          <a:p>
            <a:r>
              <a:rPr lang="fr-FR" dirty="0" smtClean="0"/>
              <a:t>Paul présente son ministère avec les caractéristiques suivantes:</a:t>
            </a:r>
          </a:p>
          <a:p>
            <a:pPr lvl="1"/>
            <a:r>
              <a:rPr lang="fr-FR" dirty="0" smtClean="0"/>
              <a:t>Combat s’accompagnant de souffrances (1: 24)</a:t>
            </a:r>
          </a:p>
          <a:p>
            <a:pPr lvl="1"/>
            <a:r>
              <a:rPr lang="fr-FR" dirty="0" smtClean="0"/>
              <a:t>Il est serviteur de l’évangile (1:23), de l’Eglise (1:25) pour eux (1:24) </a:t>
            </a:r>
          </a:p>
          <a:p>
            <a:pPr lvl="1"/>
            <a:r>
              <a:rPr lang="fr-FR" dirty="0" smtClean="0"/>
              <a:t>Il participe à la dernière étape du salut accompli en Jésus Christ (1:24)</a:t>
            </a:r>
          </a:p>
          <a:p>
            <a:r>
              <a:rPr lang="fr-FR" dirty="0" smtClean="0"/>
              <a:t>But de l’Apôtre Paul</a:t>
            </a:r>
          </a:p>
          <a:p>
            <a:pPr lvl="1"/>
            <a:r>
              <a:rPr lang="fr-FR" dirty="0" smtClean="0"/>
              <a:t>1:26 : révéler le « mystère »</a:t>
            </a:r>
          </a:p>
          <a:p>
            <a:pPr lvl="1"/>
            <a:r>
              <a:rPr lang="fr-FR" dirty="0" smtClean="0"/>
              <a:t>1:27 : centrer ce mystère sur Christ</a:t>
            </a:r>
          </a:p>
          <a:p>
            <a:pPr lvl="1"/>
            <a:r>
              <a:rPr lang="fr-FR" dirty="0" smtClean="0"/>
              <a:t>Lui associer la sagesse(1: 28; 2:3), la connaissance (2:3), l’accomplissement de la parole de Dieu(1:25), accomplissement de tout être humain en Christ (1:28)</a:t>
            </a:r>
          </a:p>
          <a:p>
            <a:endParaRPr lang="fr-FR" dirty="0"/>
          </a:p>
        </p:txBody>
      </p:sp>
      <p:sp>
        <p:nvSpPr>
          <p:cNvPr id="4" name="Rectangle 3"/>
          <p:cNvSpPr/>
          <p:nvPr/>
        </p:nvSpPr>
        <p:spPr>
          <a:xfrm>
            <a:off x="4292600" y="4978738"/>
            <a:ext cx="7442200" cy="1754326"/>
          </a:xfrm>
          <a:prstGeom prst="rect">
            <a:avLst/>
          </a:prstGeom>
        </p:spPr>
        <p:txBody>
          <a:bodyPr wrap="square">
            <a:spAutoFit/>
          </a:bodyPr>
          <a:lstStyle/>
          <a:p>
            <a:r>
              <a:rPr lang="fr-FR" dirty="0" smtClean="0"/>
              <a:t>« </a:t>
            </a:r>
            <a:r>
              <a:rPr lang="fr-FR" baseline="30000" dirty="0" smtClean="0"/>
              <a:t>24</a:t>
            </a:r>
            <a:r>
              <a:rPr lang="fr-FR" dirty="0" smtClean="0"/>
              <a:t>Je </a:t>
            </a:r>
            <a:r>
              <a:rPr lang="fr-FR" dirty="0"/>
              <a:t>me réjouis maintenant dans mes souffrances pour vous et je supplée à ce qui manque aux détresses du Christ dans ma chair pour son corps, qui est l'Eglise.</a:t>
            </a:r>
          </a:p>
          <a:p>
            <a:r>
              <a:rPr lang="fr-FR" baseline="30000" dirty="0"/>
              <a:t>25</a:t>
            </a:r>
            <a:r>
              <a:rPr lang="fr-FR" dirty="0"/>
              <a:t>C'est d'elle que, moi, je suis devenu ministre, selon l'intendance de Dieu qui m'a été accordée pour vous, afin d'accomplir la parole de Dieu</a:t>
            </a:r>
            <a:r>
              <a:rPr lang="fr-FR" dirty="0" smtClean="0"/>
              <a:t>, »</a:t>
            </a:r>
            <a:endParaRPr lang="fr-FR" dirty="0"/>
          </a:p>
        </p:txBody>
      </p:sp>
    </p:spTree>
    <p:extLst>
      <p:ext uri="{BB962C8B-B14F-4D97-AF65-F5344CB8AC3E}">
        <p14:creationId xmlns:p14="http://schemas.microsoft.com/office/powerpoint/2010/main" val="423868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6075" y="613352"/>
            <a:ext cx="9267021" cy="1280890"/>
          </a:xfrm>
        </p:spPr>
        <p:txBody>
          <a:bodyPr/>
          <a:lstStyle/>
          <a:p>
            <a:pPr algn="ctr"/>
            <a:r>
              <a:rPr lang="fr-FR" dirty="0"/>
              <a:t>Vous avez tout </a:t>
            </a:r>
            <a:r>
              <a:rPr lang="fr-FR" dirty="0" smtClean="0"/>
              <a:t>pleinement dans </a:t>
            </a:r>
            <a:r>
              <a:rPr lang="fr-FR" dirty="0"/>
              <a:t>le </a:t>
            </a:r>
            <a:r>
              <a:rPr lang="fr-FR" dirty="0" smtClean="0"/>
              <a:t>Christ (</a:t>
            </a:r>
            <a:r>
              <a:rPr lang="fr-FR" dirty="0"/>
              <a:t>2 : 6 – </a:t>
            </a:r>
            <a:r>
              <a:rPr lang="fr-FR" dirty="0" smtClean="0"/>
              <a:t>19)</a:t>
            </a:r>
            <a:endParaRPr lang="fr-FR" dirty="0"/>
          </a:p>
        </p:txBody>
      </p:sp>
      <p:sp>
        <p:nvSpPr>
          <p:cNvPr id="3" name="Espace réservé du contenu 2"/>
          <p:cNvSpPr>
            <a:spLocks noGrp="1"/>
          </p:cNvSpPr>
          <p:nvPr>
            <p:ph idx="1"/>
          </p:nvPr>
        </p:nvSpPr>
        <p:spPr/>
        <p:txBody>
          <a:bodyPr/>
          <a:lstStyle/>
          <a:p>
            <a:r>
              <a:rPr lang="fr-FR" dirty="0" smtClean="0"/>
              <a:t>Paul oppose 2 traditions :</a:t>
            </a:r>
          </a:p>
          <a:p>
            <a:pPr lvl="1"/>
            <a:r>
              <a:rPr lang="fr-FR" dirty="0" smtClean="0"/>
              <a:t>La tradition des hommes</a:t>
            </a:r>
          </a:p>
          <a:p>
            <a:pPr lvl="1"/>
            <a:r>
              <a:rPr lang="fr-FR" dirty="0" smtClean="0"/>
              <a:t>La tradition de Christ</a:t>
            </a:r>
          </a:p>
          <a:p>
            <a:r>
              <a:rPr lang="fr-FR" dirty="0" smtClean="0"/>
              <a:t>Paul apporte un enseignement sur le Christ:</a:t>
            </a:r>
          </a:p>
          <a:p>
            <a:pPr lvl="1"/>
            <a:r>
              <a:rPr lang="fr-FR" dirty="0" smtClean="0"/>
              <a:t>Sur la personne de Christ</a:t>
            </a:r>
          </a:p>
          <a:p>
            <a:pPr lvl="1"/>
            <a:r>
              <a:rPr lang="fr-FR" dirty="0" smtClean="0"/>
              <a:t>Ce que les Colossiens ont en Christ</a:t>
            </a:r>
            <a:endParaRPr lang="fr-FR" dirty="0"/>
          </a:p>
        </p:txBody>
      </p:sp>
      <p:sp>
        <p:nvSpPr>
          <p:cNvPr id="4" name="Rectangle 3"/>
          <p:cNvSpPr/>
          <p:nvPr/>
        </p:nvSpPr>
        <p:spPr>
          <a:xfrm>
            <a:off x="3598333" y="4656372"/>
            <a:ext cx="9033933" cy="2031325"/>
          </a:xfrm>
          <a:prstGeom prst="rect">
            <a:avLst/>
          </a:prstGeom>
        </p:spPr>
        <p:txBody>
          <a:bodyPr wrap="square">
            <a:spAutoFit/>
          </a:bodyPr>
          <a:lstStyle/>
          <a:p>
            <a:r>
              <a:rPr lang="fr-FR" dirty="0" smtClean="0"/>
              <a:t>« </a:t>
            </a:r>
            <a:r>
              <a:rPr lang="fr-FR" baseline="30000" dirty="0" smtClean="0"/>
              <a:t>6</a:t>
            </a:r>
            <a:r>
              <a:rPr lang="fr-FR" dirty="0" smtClean="0"/>
              <a:t>Ainsi</a:t>
            </a:r>
            <a:r>
              <a:rPr lang="fr-FR" dirty="0"/>
              <a:t>, comme vous avez reçu Jésus-Christ, le Seigneur, vivez en lui ;</a:t>
            </a:r>
          </a:p>
          <a:p>
            <a:r>
              <a:rPr lang="fr-FR" baseline="30000" dirty="0"/>
              <a:t>7</a:t>
            </a:r>
            <a:r>
              <a:rPr lang="fr-FR" dirty="0"/>
              <a:t>enracinez-vous et construisez-vous en lui, affermissez-vous dans la foi, conformément à ce qui vous a été enseigné, et abondez en actions de grâces.</a:t>
            </a:r>
          </a:p>
          <a:p>
            <a:r>
              <a:rPr lang="fr-FR" baseline="30000" dirty="0"/>
              <a:t>8</a:t>
            </a:r>
            <a:r>
              <a:rPr lang="fr-FR" dirty="0"/>
              <a:t>Prenez garde que personne ne fasse de vous sa proie au moyen d'une philosophie trompeuse et vide, selon la tradition des humains, selon les éléments du monde, et non pas selon le Christ</a:t>
            </a:r>
            <a:r>
              <a:rPr lang="fr-FR" dirty="0" smtClean="0"/>
              <a:t>. »</a:t>
            </a:r>
            <a:endParaRPr lang="fr-FR" dirty="0"/>
          </a:p>
        </p:txBody>
      </p:sp>
    </p:spTree>
    <p:extLst>
      <p:ext uri="{BB962C8B-B14F-4D97-AF65-F5344CB8AC3E}">
        <p14:creationId xmlns:p14="http://schemas.microsoft.com/office/powerpoint/2010/main" val="143962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7134" y="613352"/>
            <a:ext cx="7777891" cy="1280890"/>
          </a:xfrm>
        </p:spPr>
        <p:txBody>
          <a:bodyPr>
            <a:normAutofit/>
          </a:bodyPr>
          <a:lstStyle/>
          <a:p>
            <a:pPr algn="ctr"/>
            <a:r>
              <a:rPr lang="fr-FR" dirty="0"/>
              <a:t>Morts et </a:t>
            </a:r>
            <a:r>
              <a:rPr lang="fr-FR" dirty="0" smtClean="0"/>
              <a:t>ressuscités avec </a:t>
            </a:r>
            <a:r>
              <a:rPr lang="fr-FR" dirty="0"/>
              <a:t>le </a:t>
            </a:r>
            <a:r>
              <a:rPr lang="fr-FR" dirty="0" smtClean="0"/>
              <a:t>Christ (2</a:t>
            </a:r>
            <a:r>
              <a:rPr lang="fr-FR" dirty="0"/>
              <a:t> : </a:t>
            </a:r>
            <a:r>
              <a:rPr lang="fr-FR" dirty="0" smtClean="0"/>
              <a:t>20 </a:t>
            </a:r>
            <a:r>
              <a:rPr lang="fr-FR" dirty="0"/>
              <a:t>– </a:t>
            </a:r>
            <a:r>
              <a:rPr lang="fr-FR" dirty="0" smtClean="0"/>
              <a:t>3 : 4)</a:t>
            </a:r>
            <a:endParaRPr lang="fr-FR" dirty="0"/>
          </a:p>
        </p:txBody>
      </p:sp>
      <p:sp>
        <p:nvSpPr>
          <p:cNvPr id="3" name="Espace réservé du contenu 2"/>
          <p:cNvSpPr>
            <a:spLocks noGrp="1"/>
          </p:cNvSpPr>
          <p:nvPr>
            <p:ph idx="1"/>
          </p:nvPr>
        </p:nvSpPr>
        <p:spPr>
          <a:xfrm>
            <a:off x="2589212" y="2133600"/>
            <a:ext cx="8915400" cy="2749485"/>
          </a:xfrm>
        </p:spPr>
        <p:txBody>
          <a:bodyPr>
            <a:normAutofit fontScale="92500" lnSpcReduction="10000"/>
          </a:bodyPr>
          <a:lstStyle/>
          <a:p>
            <a:r>
              <a:rPr lang="fr-FR" dirty="0" smtClean="0"/>
              <a:t>Introduit </a:t>
            </a:r>
            <a:r>
              <a:rPr lang="fr-FR" dirty="0" smtClean="0"/>
              <a:t>par </a:t>
            </a:r>
            <a:r>
              <a:rPr lang="fr-FR" dirty="0" smtClean="0"/>
              <a:t>2:12</a:t>
            </a:r>
          </a:p>
          <a:p>
            <a:r>
              <a:rPr lang="fr-FR" dirty="0" smtClean="0"/>
              <a:t>Mort en Christ (2 : 20 – 23) aux éléments du monde</a:t>
            </a:r>
          </a:p>
          <a:p>
            <a:pPr lvl="1"/>
            <a:r>
              <a:rPr lang="fr-FR" dirty="0" smtClean="0"/>
              <a:t>Critique du légalisme (2:21 – 22)</a:t>
            </a:r>
          </a:p>
          <a:p>
            <a:pPr lvl="1"/>
            <a:r>
              <a:rPr lang="fr-FR" dirty="0" smtClean="0"/>
              <a:t>Satisfaction de </a:t>
            </a:r>
            <a:r>
              <a:rPr lang="fr-FR" dirty="0"/>
              <a:t>la </a:t>
            </a:r>
            <a:r>
              <a:rPr lang="fr-FR" dirty="0" smtClean="0"/>
              <a:t>chair, </a:t>
            </a:r>
            <a:r>
              <a:rPr lang="fr-FR" dirty="0"/>
              <a:t>apparence de </a:t>
            </a:r>
            <a:r>
              <a:rPr lang="fr-FR" dirty="0" smtClean="0"/>
              <a:t>sagesse (2:23)</a:t>
            </a:r>
            <a:endParaRPr lang="fr-FR" dirty="0"/>
          </a:p>
          <a:p>
            <a:r>
              <a:rPr lang="fr-FR" dirty="0" smtClean="0"/>
              <a:t>Ressuscité en Christ (3 : 1 – 4)</a:t>
            </a:r>
          </a:p>
          <a:p>
            <a:pPr lvl="1"/>
            <a:r>
              <a:rPr lang="fr-FR" dirty="0" smtClean="0"/>
              <a:t>Pensez … (1:2)</a:t>
            </a:r>
          </a:p>
          <a:p>
            <a:pPr lvl="1"/>
            <a:r>
              <a:rPr lang="fr-FR" dirty="0" smtClean="0"/>
              <a:t>Une vie cachée avec le Christ en Dieu (1:3)</a:t>
            </a:r>
          </a:p>
          <a:p>
            <a:pPr lvl="1"/>
            <a:r>
              <a:rPr lang="fr-FR" dirty="0" smtClean="0"/>
              <a:t>Esperance dans le retour de Christ (1:4)</a:t>
            </a:r>
            <a:endParaRPr lang="fr-FR" dirty="0"/>
          </a:p>
        </p:txBody>
      </p:sp>
      <p:sp>
        <p:nvSpPr>
          <p:cNvPr id="4" name="Rectangle 3"/>
          <p:cNvSpPr/>
          <p:nvPr/>
        </p:nvSpPr>
        <p:spPr>
          <a:xfrm>
            <a:off x="3817856" y="4809225"/>
            <a:ext cx="8229600" cy="2325765"/>
          </a:xfrm>
          <a:prstGeom prst="rect">
            <a:avLst/>
          </a:prstGeom>
        </p:spPr>
        <p:txBody>
          <a:bodyPr wrap="square">
            <a:spAutoFit/>
          </a:bodyPr>
          <a:lstStyle/>
          <a:p>
            <a:pPr algn="just"/>
            <a:r>
              <a:rPr lang="fr-FR" baseline="30000" dirty="0" smtClean="0">
                <a:ea typeface="Calibri" panose="020F0502020204030204" pitchFamily="34" charset="0"/>
                <a:cs typeface="Arial" panose="020B0604020202020204" pitchFamily="34" charset="0"/>
              </a:rPr>
              <a:t>2:20</a:t>
            </a:r>
            <a:r>
              <a:rPr lang="fr-FR" dirty="0" smtClean="0">
                <a:ea typeface="Calibri" panose="020F0502020204030204" pitchFamily="34" charset="0"/>
                <a:cs typeface="Arial" panose="020B0604020202020204" pitchFamily="34" charset="0"/>
              </a:rPr>
              <a:t>Si </a:t>
            </a:r>
            <a:r>
              <a:rPr lang="fr-FR" dirty="0">
                <a:ea typeface="Calibri" panose="020F0502020204030204" pitchFamily="34" charset="0"/>
                <a:cs typeface="Arial" panose="020B0604020202020204" pitchFamily="34" charset="0"/>
              </a:rPr>
              <a:t>vous êtes morts avec le Christ aux éléments du monde, pourquoi, comme si vous viviez dans le monde, vous replacez-vous sous des prescriptions légales </a:t>
            </a:r>
            <a:r>
              <a:rPr lang="fr-FR" dirty="0" smtClean="0">
                <a:ea typeface="Calibri" panose="020F0502020204030204" pitchFamily="34" charset="0"/>
                <a:cs typeface="Arial" panose="020B0604020202020204" pitchFamily="34" charset="0"/>
              </a:rPr>
              <a:t>:</a:t>
            </a:r>
          </a:p>
          <a:p>
            <a:pPr algn="just">
              <a:lnSpc>
                <a:spcPct val="115000"/>
              </a:lnSpc>
            </a:pPr>
            <a:r>
              <a:rPr lang="fr-FR" dirty="0" smtClean="0">
                <a:effectLst/>
                <a:ea typeface="Calibri" panose="020F0502020204030204" pitchFamily="34" charset="0"/>
                <a:cs typeface="Arial" panose="020B0604020202020204" pitchFamily="34" charset="0"/>
              </a:rPr>
              <a:t>…</a:t>
            </a:r>
          </a:p>
          <a:p>
            <a:pPr algn="just">
              <a:lnSpc>
                <a:spcPct val="115000"/>
              </a:lnSpc>
              <a:spcAft>
                <a:spcPts val="1000"/>
              </a:spcAft>
            </a:pPr>
            <a:r>
              <a:rPr lang="fr-FR" baseline="30000" dirty="0" smtClean="0"/>
              <a:t>3:1</a:t>
            </a:r>
            <a:r>
              <a:rPr lang="fr-FR" dirty="0" smtClean="0"/>
              <a:t>Si </a:t>
            </a:r>
            <a:r>
              <a:rPr lang="fr-FR" dirty="0"/>
              <a:t>donc vous vous êtes réveillés avec le Christ, cherchez les choses d'en haut, où le Christ est assis à la droite de Dieu.</a:t>
            </a:r>
          </a:p>
          <a:p>
            <a:pPr algn="just">
              <a:lnSpc>
                <a:spcPct val="115000"/>
              </a:lnSpc>
              <a:spcAft>
                <a:spcPts val="100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420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7134" y="613352"/>
            <a:ext cx="10244866" cy="1280890"/>
          </a:xfrm>
        </p:spPr>
        <p:txBody>
          <a:bodyPr>
            <a:normAutofit/>
          </a:bodyPr>
          <a:lstStyle/>
          <a:p>
            <a:r>
              <a:rPr lang="fr-FR" dirty="0"/>
              <a:t>L'homme ancien et l'homme nouveau</a:t>
            </a:r>
            <a:br>
              <a:rPr lang="fr-FR" dirty="0"/>
            </a:br>
            <a:r>
              <a:rPr lang="fr-FR" dirty="0" smtClean="0"/>
              <a:t>(</a:t>
            </a:r>
            <a:r>
              <a:rPr lang="fr-FR" dirty="0"/>
              <a:t>3 : 5 – 17)</a:t>
            </a:r>
          </a:p>
        </p:txBody>
      </p:sp>
      <p:sp>
        <p:nvSpPr>
          <p:cNvPr id="3" name="Espace réservé du contenu 2"/>
          <p:cNvSpPr>
            <a:spLocks noGrp="1"/>
          </p:cNvSpPr>
          <p:nvPr>
            <p:ph idx="1"/>
          </p:nvPr>
        </p:nvSpPr>
        <p:spPr/>
        <p:txBody>
          <a:bodyPr/>
          <a:lstStyle/>
          <a:p>
            <a:r>
              <a:rPr lang="fr-FR" dirty="0" smtClean="0"/>
              <a:t>L’homme ancien</a:t>
            </a:r>
          </a:p>
          <a:p>
            <a:pPr lvl="1"/>
            <a:r>
              <a:rPr lang="fr-FR" dirty="0" smtClean="0"/>
              <a:t>Notre ancienne nature (3:7) : inconduite sexuelle, impuretés, passions, mauvais désirs, avidité, idolâtrie</a:t>
            </a:r>
          </a:p>
          <a:p>
            <a:pPr lvl="1"/>
            <a:r>
              <a:rPr lang="fr-FR" dirty="0" smtClean="0"/>
              <a:t>Ancienne nature à rejeter (3:8) mais en enlevant également colère, animosité, malfaisance, calomnie, paroles choquantes.</a:t>
            </a:r>
            <a:endParaRPr lang="fr-FR" dirty="0"/>
          </a:p>
          <a:p>
            <a:r>
              <a:rPr lang="fr-FR" dirty="0" smtClean="0"/>
              <a:t>L’homme nouveau</a:t>
            </a:r>
          </a:p>
          <a:p>
            <a:pPr lvl="1"/>
            <a:r>
              <a:rPr lang="fr-FR" dirty="0" smtClean="0"/>
              <a:t>Indépendant de son origine</a:t>
            </a:r>
          </a:p>
          <a:p>
            <a:pPr lvl="1"/>
            <a:r>
              <a:rPr lang="fr-FR" dirty="0" smtClean="0"/>
              <a:t>Ne pas se mentir, se supporter, revêtir l’amour</a:t>
            </a:r>
          </a:p>
          <a:p>
            <a:pPr lvl="1"/>
            <a:r>
              <a:rPr lang="fr-FR" dirty="0" smtClean="0"/>
              <a:t>Tendresse, bonté, humilité, douceur</a:t>
            </a:r>
            <a:r>
              <a:rPr lang="fr-FR" smtClean="0"/>
              <a:t>, patience</a:t>
            </a:r>
            <a:endParaRPr lang="fr-FR" dirty="0"/>
          </a:p>
        </p:txBody>
      </p:sp>
    </p:spTree>
    <p:extLst>
      <p:ext uri="{BB962C8B-B14F-4D97-AF65-F5344CB8AC3E}">
        <p14:creationId xmlns:p14="http://schemas.microsoft.com/office/powerpoint/2010/main" val="304698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applications (</a:t>
            </a:r>
            <a:r>
              <a:rPr lang="fr-FR" dirty="0"/>
              <a:t>3 : 18 – 4 : 6</a:t>
            </a:r>
            <a:r>
              <a:rPr lang="fr-FR" dirty="0" smtClean="0"/>
              <a:t>) </a:t>
            </a:r>
            <a:endParaRPr lang="fr-FR" dirty="0"/>
          </a:p>
        </p:txBody>
      </p:sp>
      <p:sp>
        <p:nvSpPr>
          <p:cNvPr id="3" name="Espace réservé du contenu 2"/>
          <p:cNvSpPr>
            <a:spLocks noGrp="1"/>
          </p:cNvSpPr>
          <p:nvPr>
            <p:ph idx="1"/>
          </p:nvPr>
        </p:nvSpPr>
        <p:spPr>
          <a:xfrm>
            <a:off x="2062087" y="1574202"/>
            <a:ext cx="8915400" cy="3777622"/>
          </a:xfrm>
        </p:spPr>
        <p:txBody>
          <a:bodyPr/>
          <a:lstStyle/>
          <a:p>
            <a:r>
              <a:rPr lang="fr-FR" dirty="0" smtClean="0"/>
              <a:t>Maris et femmes, enfants et parents (3 : 18 – 21)</a:t>
            </a:r>
          </a:p>
          <a:p>
            <a:pPr lvl="1"/>
            <a:r>
              <a:rPr lang="fr-FR" dirty="0" smtClean="0"/>
              <a:t>Soumission, obéissance mais en retour patience, douceur, amour, justice (parallèle avec </a:t>
            </a:r>
            <a:r>
              <a:rPr lang="fr-FR" dirty="0" err="1" smtClean="0"/>
              <a:t>Eph</a:t>
            </a:r>
            <a:r>
              <a:rPr lang="fr-FR" dirty="0" smtClean="0"/>
              <a:t> 5:22 – 6:4)</a:t>
            </a:r>
          </a:p>
          <a:p>
            <a:r>
              <a:rPr lang="fr-FR" dirty="0" smtClean="0"/>
              <a:t>Esclaves et maîtres </a:t>
            </a:r>
            <a:r>
              <a:rPr lang="fr-FR" dirty="0"/>
              <a:t>(3 : </a:t>
            </a:r>
            <a:r>
              <a:rPr lang="fr-FR" dirty="0" smtClean="0"/>
              <a:t>22 </a:t>
            </a:r>
            <a:r>
              <a:rPr lang="fr-FR" dirty="0"/>
              <a:t>– </a:t>
            </a:r>
            <a:r>
              <a:rPr lang="fr-FR" dirty="0" smtClean="0"/>
              <a:t>4 : 1)</a:t>
            </a:r>
          </a:p>
          <a:p>
            <a:pPr lvl="1"/>
            <a:r>
              <a:rPr lang="fr-FR" dirty="0" smtClean="0"/>
              <a:t>Une exhortation difficile à entendre aujourd’hui (parallèle </a:t>
            </a:r>
            <a:r>
              <a:rPr lang="fr-FR" dirty="0"/>
              <a:t>avec </a:t>
            </a:r>
            <a:r>
              <a:rPr lang="fr-FR" dirty="0" err="1"/>
              <a:t>Eph</a:t>
            </a:r>
            <a:r>
              <a:rPr lang="fr-FR" dirty="0"/>
              <a:t> </a:t>
            </a:r>
            <a:r>
              <a:rPr lang="fr-FR" dirty="0" smtClean="0"/>
              <a:t>6:5 – 9)</a:t>
            </a:r>
          </a:p>
          <a:p>
            <a:r>
              <a:rPr lang="fr-FR" dirty="0" smtClean="0"/>
              <a:t>Vis-à-vis du dehors (4 : 2 – 6)</a:t>
            </a:r>
          </a:p>
          <a:p>
            <a:pPr lvl="1"/>
            <a:r>
              <a:rPr lang="fr-FR" dirty="0"/>
              <a:t>S</a:t>
            </a:r>
            <a:r>
              <a:rPr lang="fr-FR" dirty="0" smtClean="0"/>
              <a:t>agesse, avec des paroles accompagnée de grâce, assaisonnée de sel </a:t>
            </a:r>
            <a:endParaRPr lang="fr-FR" dirty="0"/>
          </a:p>
        </p:txBody>
      </p:sp>
    </p:spTree>
    <p:extLst>
      <p:ext uri="{BB962C8B-B14F-4D97-AF65-F5344CB8AC3E}">
        <p14:creationId xmlns:p14="http://schemas.microsoft.com/office/powerpoint/2010/main" val="102648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La lutte contre l’hérésie des </a:t>
            </a:r>
            <a:r>
              <a:rPr lang="fr-FR" dirty="0"/>
              <a:t>C</a:t>
            </a:r>
            <a:r>
              <a:rPr lang="fr-FR" dirty="0" smtClean="0"/>
              <a:t>olossiens</a:t>
            </a:r>
            <a:endParaRPr lang="fr-FR" dirty="0" smtClean="0"/>
          </a:p>
          <a:p>
            <a:pPr lvl="1"/>
            <a:r>
              <a:rPr lang="fr-FR" dirty="0" smtClean="0"/>
              <a:t>Pas une hérésie nommée mais différents courants qu’on pourrait retrouver aujourd’hui dans nos église</a:t>
            </a:r>
          </a:p>
          <a:p>
            <a:r>
              <a:rPr lang="fr-FR" dirty="0" smtClean="0"/>
              <a:t>La pratique des œuvres</a:t>
            </a:r>
          </a:p>
          <a:p>
            <a:pPr lvl="1"/>
            <a:r>
              <a:rPr lang="fr-FR" dirty="0" smtClean="0"/>
              <a:t>Porter du fruit est le comportement attendu, reflétant notre connaissance</a:t>
            </a:r>
          </a:p>
          <a:p>
            <a:r>
              <a:rPr lang="fr-FR" dirty="0" smtClean="0"/>
              <a:t>Le tiraillement entre la théorie et la pratique</a:t>
            </a:r>
          </a:p>
          <a:p>
            <a:pPr lvl="1"/>
            <a:r>
              <a:rPr lang="fr-FR" dirty="0" smtClean="0"/>
              <a:t>Ce qui est dans les cieux vs ce qui est sur terre</a:t>
            </a:r>
          </a:p>
          <a:p>
            <a:endParaRPr lang="fr-FR" dirty="0"/>
          </a:p>
        </p:txBody>
      </p:sp>
    </p:spTree>
    <p:extLst>
      <p:ext uri="{BB962C8B-B14F-4D97-AF65-F5344CB8AC3E}">
        <p14:creationId xmlns:p14="http://schemas.microsoft.com/office/powerpoint/2010/main" val="129577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normAutofit/>
          </a:bodyPr>
          <a:lstStyle/>
          <a:p>
            <a:pPr>
              <a:buFont typeface="+mj-lt"/>
              <a:buAutoNum type="arabicPeriod"/>
            </a:pPr>
            <a:r>
              <a:rPr lang="fr-FR" sz="2800" dirty="0"/>
              <a:t>Contexte</a:t>
            </a:r>
          </a:p>
          <a:p>
            <a:pPr>
              <a:buFont typeface="+mj-lt"/>
              <a:buAutoNum type="arabicPeriod"/>
            </a:pPr>
            <a:r>
              <a:rPr lang="fr-FR" sz="2800" dirty="0"/>
              <a:t>Structure de l’épître</a:t>
            </a:r>
          </a:p>
          <a:p>
            <a:pPr>
              <a:buFont typeface="+mj-lt"/>
              <a:buAutoNum type="arabicPeriod"/>
            </a:pPr>
            <a:r>
              <a:rPr lang="fr-FR" sz="2800" dirty="0"/>
              <a:t>But de l’épître</a:t>
            </a:r>
          </a:p>
          <a:p>
            <a:pPr>
              <a:buFont typeface="+mj-lt"/>
              <a:buAutoNum type="arabicPeriod"/>
            </a:pPr>
            <a:r>
              <a:rPr lang="fr-FR" sz="2800" dirty="0"/>
              <a:t>Structure du message de l’épitre</a:t>
            </a:r>
          </a:p>
          <a:p>
            <a:pPr>
              <a:buFont typeface="+mj-lt"/>
              <a:buAutoNum type="arabicPeriod"/>
            </a:pPr>
            <a:r>
              <a:rPr lang="fr-FR" sz="2800" dirty="0"/>
              <a:t>Présentation des différentes parties</a:t>
            </a:r>
          </a:p>
          <a:p>
            <a:endParaRPr lang="fr-FR" dirty="0" smtClean="0"/>
          </a:p>
          <a:p>
            <a:endParaRPr lang="fr-FR" dirty="0"/>
          </a:p>
        </p:txBody>
      </p:sp>
    </p:spTree>
    <p:extLst>
      <p:ext uri="{BB962C8B-B14F-4D97-AF65-F5344CB8AC3E}">
        <p14:creationId xmlns:p14="http://schemas.microsoft.com/office/powerpoint/2010/main" val="254784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3" name="Espace réservé du contenu 2"/>
          <p:cNvSpPr>
            <a:spLocks noGrp="1"/>
          </p:cNvSpPr>
          <p:nvPr>
            <p:ph idx="1"/>
          </p:nvPr>
        </p:nvSpPr>
        <p:spPr>
          <a:xfrm>
            <a:off x="1811708" y="1692067"/>
            <a:ext cx="9692904" cy="4794191"/>
          </a:xfrm>
        </p:spPr>
        <p:txBody>
          <a:bodyPr>
            <a:normAutofit fontScale="85000" lnSpcReduction="20000"/>
          </a:bodyPr>
          <a:lstStyle/>
          <a:p>
            <a:r>
              <a:rPr lang="fr-FR" dirty="0" smtClean="0"/>
              <a:t>Paul est en prison à Rome(60-62) </a:t>
            </a:r>
            <a:r>
              <a:rPr lang="it-IT" dirty="0" smtClean="0"/>
              <a:t>(Ép 3.1 ; Col 4.3, 18 ; Phm 1</a:t>
            </a:r>
            <a:r>
              <a:rPr lang="fr-FR" dirty="0" smtClean="0"/>
              <a:t> ; en 60-62</a:t>
            </a:r>
            <a:r>
              <a:rPr lang="it-IT" dirty="0" smtClean="0"/>
              <a:t>)</a:t>
            </a:r>
            <a:endParaRPr lang="fr-FR" dirty="0" smtClean="0"/>
          </a:p>
          <a:p>
            <a:pPr lvl="1"/>
            <a:r>
              <a:rPr lang="fr-FR" dirty="0" smtClean="0"/>
              <a:t>Arrêté à Jérusalem</a:t>
            </a:r>
          </a:p>
          <a:p>
            <a:pPr lvl="1"/>
            <a:r>
              <a:rPr lang="fr-FR" dirty="0" smtClean="0"/>
              <a:t>Incarcéré à Césarée pendant 2 ans (58-59)</a:t>
            </a:r>
          </a:p>
          <a:p>
            <a:r>
              <a:rPr lang="fr-FR" dirty="0" smtClean="0"/>
              <a:t>Paul avait séjourné près de 3 ans à Ephèse (</a:t>
            </a:r>
            <a:r>
              <a:rPr lang="fr-FR" dirty="0" err="1" smtClean="0"/>
              <a:t>Ac</a:t>
            </a:r>
            <a:r>
              <a:rPr lang="fr-FR" dirty="0" smtClean="0"/>
              <a:t> 19.8, 10 ; 20.31 ; en 53-56)</a:t>
            </a:r>
          </a:p>
          <a:p>
            <a:pPr lvl="1"/>
            <a:r>
              <a:rPr lang="fr-FR" dirty="0" smtClean="0"/>
              <a:t>Création d’une église</a:t>
            </a:r>
          </a:p>
          <a:p>
            <a:pPr lvl="1"/>
            <a:r>
              <a:rPr lang="fr-FR" dirty="0" smtClean="0"/>
              <a:t>Création d’une « école biblique » de </a:t>
            </a:r>
            <a:r>
              <a:rPr lang="fr-FR" dirty="0" err="1" smtClean="0"/>
              <a:t>Tyrannus</a:t>
            </a:r>
            <a:r>
              <a:rPr lang="fr-FR" dirty="0" smtClean="0"/>
              <a:t> (</a:t>
            </a:r>
            <a:r>
              <a:rPr lang="fr-FR" dirty="0" err="1" smtClean="0"/>
              <a:t>Ac</a:t>
            </a:r>
            <a:r>
              <a:rPr lang="fr-FR" dirty="0" smtClean="0"/>
              <a:t> 19.9)</a:t>
            </a:r>
          </a:p>
          <a:p>
            <a:pPr lvl="2"/>
            <a:r>
              <a:rPr lang="fr-FR" dirty="0" smtClean="0"/>
              <a:t>Quelques étudiants comme </a:t>
            </a:r>
            <a:r>
              <a:rPr lang="fr-FR" dirty="0" err="1" smtClean="0"/>
              <a:t>Épaphras</a:t>
            </a:r>
            <a:r>
              <a:rPr lang="fr-FR" dirty="0" smtClean="0"/>
              <a:t> </a:t>
            </a:r>
            <a:r>
              <a:rPr lang="it-IT" dirty="0" smtClean="0"/>
              <a:t>(Col 1.7 ; 4.12 ; Phm 23), peut être </a:t>
            </a:r>
            <a:r>
              <a:rPr lang="fr-FR" dirty="0" smtClean="0"/>
              <a:t>Philémon (</a:t>
            </a:r>
            <a:r>
              <a:rPr lang="fr-FR" dirty="0" err="1" smtClean="0"/>
              <a:t>Phm</a:t>
            </a:r>
            <a:r>
              <a:rPr lang="fr-FR" dirty="0" smtClean="0"/>
              <a:t> 1) et </a:t>
            </a:r>
            <a:r>
              <a:rPr lang="fr-FR" dirty="0" err="1" smtClean="0"/>
              <a:t>Archippe</a:t>
            </a:r>
            <a:r>
              <a:rPr lang="fr-FR" dirty="0" smtClean="0"/>
              <a:t> (Col 4.17 ; </a:t>
            </a:r>
            <a:r>
              <a:rPr lang="fr-FR" dirty="0" err="1" smtClean="0"/>
              <a:t>Phm</a:t>
            </a:r>
            <a:r>
              <a:rPr lang="fr-FR" dirty="0" smtClean="0"/>
              <a:t> 2)</a:t>
            </a:r>
          </a:p>
          <a:p>
            <a:pPr lvl="1"/>
            <a:r>
              <a:rPr lang="fr-FR" dirty="0" smtClean="0"/>
              <a:t>Rayonnement dans toute la province (</a:t>
            </a:r>
            <a:r>
              <a:rPr lang="fr-FR" dirty="0" err="1" smtClean="0"/>
              <a:t>Ac</a:t>
            </a:r>
            <a:r>
              <a:rPr lang="fr-FR" dirty="0" smtClean="0"/>
              <a:t> 19.10)</a:t>
            </a:r>
          </a:p>
          <a:p>
            <a:pPr lvl="1"/>
            <a:r>
              <a:rPr lang="fr-FR" dirty="0" smtClean="0"/>
              <a:t>Une église fille à Colosses puis à Laodicée et à </a:t>
            </a:r>
            <a:r>
              <a:rPr lang="fr-FR" dirty="0" err="1" smtClean="0"/>
              <a:t>Hierapolis</a:t>
            </a:r>
            <a:r>
              <a:rPr lang="fr-FR" dirty="0" smtClean="0"/>
              <a:t> (Col 4.13) que Paul n’avait jamais pu visiter (1.4, 9 ; 2.1) </a:t>
            </a:r>
          </a:p>
          <a:p>
            <a:r>
              <a:rPr lang="fr-FR" dirty="0" smtClean="0"/>
              <a:t>Trois lettres envoyées dans cette même région:</a:t>
            </a:r>
          </a:p>
          <a:p>
            <a:pPr lvl="1"/>
            <a:r>
              <a:rPr lang="fr-FR" dirty="0" smtClean="0"/>
              <a:t>Une circulaire aux Ephésiens possédant un enseignement fort centré sur la théologie de l’Église et de l’apostolat (lettre sans aucune salutation)</a:t>
            </a:r>
          </a:p>
          <a:p>
            <a:pPr lvl="1"/>
            <a:r>
              <a:rPr lang="fr-FR" dirty="0" smtClean="0"/>
              <a:t>Une lettre plus personnelle aux Colossiens répondant à des problèmes propres à cette église et à la région (</a:t>
            </a:r>
            <a:r>
              <a:rPr lang="fr-FR" dirty="0" err="1" smtClean="0"/>
              <a:t>Laodicé</a:t>
            </a:r>
            <a:r>
              <a:rPr lang="fr-FR" dirty="0" smtClean="0"/>
              <a:t> 1:16)</a:t>
            </a:r>
          </a:p>
          <a:p>
            <a:pPr lvl="1"/>
            <a:r>
              <a:rPr lang="fr-FR" dirty="0" smtClean="0"/>
              <a:t>Une lettre personnelle  de Paul à Philémon concernant </a:t>
            </a:r>
            <a:r>
              <a:rPr lang="fr-FR" dirty="0" err="1" smtClean="0"/>
              <a:t>Onesime</a:t>
            </a:r>
            <a:r>
              <a:rPr lang="fr-FR" dirty="0" smtClean="0"/>
              <a:t>, porteur de la lettre..</a:t>
            </a:r>
          </a:p>
          <a:p>
            <a:endParaRPr lang="fr-FR" dirty="0" smtClean="0"/>
          </a:p>
          <a:p>
            <a:endParaRPr lang="fr-FR" dirty="0"/>
          </a:p>
        </p:txBody>
      </p:sp>
    </p:spTree>
    <p:extLst>
      <p:ext uri="{BB962C8B-B14F-4D97-AF65-F5344CB8AC3E}">
        <p14:creationId xmlns:p14="http://schemas.microsoft.com/office/powerpoint/2010/main" val="514897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6017" y="180671"/>
            <a:ext cx="8911687" cy="1280890"/>
          </a:xfrm>
        </p:spPr>
        <p:txBody>
          <a:bodyPr>
            <a:normAutofit fontScale="90000"/>
          </a:bodyPr>
          <a:lstStyle/>
          <a:p>
            <a:r>
              <a:rPr lang="fr-FR" dirty="0" smtClean="0"/>
              <a:t>Distance Rome </a:t>
            </a:r>
            <a:r>
              <a:rPr lang="fr-FR" dirty="0"/>
              <a:t>-&gt; Colosses </a:t>
            </a:r>
            <a:r>
              <a:rPr lang="fr-FR" sz="2700" dirty="0"/>
              <a:t>(</a:t>
            </a:r>
            <a:r>
              <a:rPr lang="fr-FR" sz="2700" dirty="0">
                <a:hlinkClick r:id="rId3"/>
              </a:rPr>
              <a:t>http://orbis.stanford.edu/orbis2012/#</a:t>
            </a:r>
            <a:r>
              <a:rPr lang="fr-FR" sz="2700" dirty="0" smtClean="0">
                <a:hlinkClick r:id="rId3"/>
              </a:rPr>
              <a:t>mapping</a:t>
            </a:r>
            <a:r>
              <a:rPr lang="fr-FR" sz="2700" dirty="0" smtClean="0"/>
              <a:t>)</a:t>
            </a:r>
            <a:r>
              <a:rPr lang="fr-FR" dirty="0" smtClean="0"/>
              <a:t/>
            </a:r>
            <a:br>
              <a:rPr lang="fr-FR" dirty="0" smtClean="0"/>
            </a:br>
            <a:endParaRPr lang="fr-FR" dirty="0"/>
          </a:p>
        </p:txBody>
      </p:sp>
      <p:pic>
        <p:nvPicPr>
          <p:cNvPr id="4" name="Image 3"/>
          <p:cNvPicPr>
            <a:picLocks noChangeAspect="1"/>
          </p:cNvPicPr>
          <p:nvPr/>
        </p:nvPicPr>
        <p:blipFill>
          <a:blip r:embed="rId4"/>
          <a:stretch>
            <a:fillRect/>
          </a:stretch>
        </p:blipFill>
        <p:spPr>
          <a:xfrm>
            <a:off x="1556872" y="1159727"/>
            <a:ext cx="10293547" cy="5383367"/>
          </a:xfrm>
          <a:prstGeom prst="rect">
            <a:avLst/>
          </a:prstGeom>
        </p:spPr>
      </p:pic>
      <p:sp>
        <p:nvSpPr>
          <p:cNvPr id="6" name="Rectangle à coins arrondis 5"/>
          <p:cNvSpPr/>
          <p:nvPr/>
        </p:nvSpPr>
        <p:spPr>
          <a:xfrm>
            <a:off x="10370634" y="2196790"/>
            <a:ext cx="1479785" cy="2085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Temps de parcours:</a:t>
            </a:r>
          </a:p>
          <a:p>
            <a:pPr marL="171450" indent="-171450">
              <a:buFont typeface="Wingdings" panose="05000000000000000000" pitchFamily="2" charset="2"/>
              <a:buChar char="Ø"/>
            </a:pPr>
            <a:endParaRPr lang="fr-FR" sz="1200" dirty="0" smtClean="0">
              <a:solidFill>
                <a:schemeClr val="tx1"/>
              </a:solidFill>
            </a:endParaRPr>
          </a:p>
          <a:p>
            <a:pPr marL="171450" indent="-171450">
              <a:buFont typeface="Wingdings" panose="05000000000000000000" pitchFamily="2" charset="2"/>
              <a:buChar char="Ø"/>
            </a:pPr>
            <a:r>
              <a:rPr lang="fr-FR" sz="1200" dirty="0" smtClean="0">
                <a:solidFill>
                  <a:schemeClr val="tx1"/>
                </a:solidFill>
              </a:rPr>
              <a:t>21,4 jours par mer</a:t>
            </a:r>
          </a:p>
          <a:p>
            <a:pPr marL="171450" indent="-171450">
              <a:buFont typeface="Wingdings" panose="05000000000000000000" pitchFamily="2" charset="2"/>
              <a:buChar char="Ø"/>
            </a:pPr>
            <a:r>
              <a:rPr lang="fr-FR" sz="1200" dirty="0" smtClean="0">
                <a:solidFill>
                  <a:schemeClr val="tx1"/>
                </a:solidFill>
              </a:rPr>
              <a:t>24,4 jours par cabotage</a:t>
            </a:r>
          </a:p>
          <a:p>
            <a:pPr marL="171450" indent="-171450">
              <a:buFont typeface="Wingdings" panose="05000000000000000000" pitchFamily="2" charset="2"/>
              <a:buChar char="Ø"/>
            </a:pPr>
            <a:r>
              <a:rPr lang="fr-FR" sz="1200" dirty="0" smtClean="0">
                <a:solidFill>
                  <a:schemeClr val="tx1"/>
                </a:solidFill>
              </a:rPr>
              <a:t>96,4 jours par terre</a:t>
            </a:r>
            <a:endParaRPr lang="fr-FR" dirty="0" smtClean="0">
              <a:solidFill>
                <a:schemeClr val="tx1"/>
              </a:solidFill>
            </a:endParaRPr>
          </a:p>
          <a:p>
            <a:pPr algn="ctr"/>
            <a:endParaRPr lang="fr-FR" dirty="0">
              <a:solidFill>
                <a:schemeClr val="tx1"/>
              </a:solidFill>
            </a:endParaRPr>
          </a:p>
        </p:txBody>
      </p:sp>
    </p:spTree>
    <p:extLst>
      <p:ext uri="{BB962C8B-B14F-4D97-AF65-F5344CB8AC3E}">
        <p14:creationId xmlns:p14="http://schemas.microsoft.com/office/powerpoint/2010/main" val="391333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t>
            </a:r>
            <a:r>
              <a:rPr lang="fr-FR" dirty="0" smtClean="0"/>
              <a:t>tructure de l’Epitre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Adresse</a:t>
            </a:r>
            <a:r>
              <a:rPr lang="fr-FR" dirty="0"/>
              <a:t>, </a:t>
            </a:r>
            <a:r>
              <a:rPr lang="fr-FR" dirty="0" smtClean="0"/>
              <a:t>salutations (1: 1-2)</a:t>
            </a:r>
          </a:p>
          <a:p>
            <a:pPr lvl="1"/>
            <a:r>
              <a:rPr lang="fr-FR" dirty="0" smtClean="0"/>
              <a:t>Co-écrite par Timothée</a:t>
            </a:r>
            <a:endParaRPr lang="fr-FR" dirty="0"/>
          </a:p>
          <a:p>
            <a:r>
              <a:rPr lang="fr-FR" dirty="0"/>
              <a:t>Une action de grâces </a:t>
            </a:r>
            <a:r>
              <a:rPr lang="fr-FR" dirty="0" smtClean="0"/>
              <a:t>(1:3-8) </a:t>
            </a:r>
          </a:p>
          <a:p>
            <a:pPr lvl="1"/>
            <a:r>
              <a:rPr lang="fr-FR" dirty="0"/>
              <a:t>T</a:t>
            </a:r>
            <a:r>
              <a:rPr lang="fr-FR" dirty="0" smtClean="0"/>
              <a:t>rès trinitaire : </a:t>
            </a:r>
            <a:r>
              <a:rPr lang="fr-FR" dirty="0" smtClean="0">
                <a:solidFill>
                  <a:schemeClr val="tx1"/>
                </a:solidFill>
              </a:rPr>
              <a:t>Paul </a:t>
            </a:r>
            <a:r>
              <a:rPr lang="fr-FR" dirty="0">
                <a:solidFill>
                  <a:schemeClr val="tx1"/>
                </a:solidFill>
              </a:rPr>
              <a:t>remercie « Dieu le Père de notre Seigneur Jésus-Christ » (v. 3) dont l’action s’opère par l’Esprit (v.8)</a:t>
            </a:r>
            <a:endParaRPr lang="fr-FR" dirty="0" smtClean="0"/>
          </a:p>
          <a:p>
            <a:pPr lvl="1"/>
            <a:r>
              <a:rPr lang="fr-FR" dirty="0" err="1" smtClean="0"/>
              <a:t>Epaphras</a:t>
            </a:r>
            <a:r>
              <a:rPr lang="fr-FR" dirty="0" smtClean="0"/>
              <a:t> (1:7) en est surement le créateur et celui qui a informé Paul (1:8)</a:t>
            </a:r>
            <a:endParaRPr lang="fr-FR" dirty="0"/>
          </a:p>
          <a:p>
            <a:r>
              <a:rPr lang="fr-FR" dirty="0"/>
              <a:t>Parénèse (</a:t>
            </a:r>
            <a:r>
              <a:rPr lang="fr-FR" dirty="0" smtClean="0"/>
              <a:t>1:9 – 4: 8)</a:t>
            </a:r>
          </a:p>
          <a:p>
            <a:pPr lvl="1"/>
            <a:r>
              <a:rPr lang="fr-FR" dirty="0" smtClean="0"/>
              <a:t>Message propre de l’épitre</a:t>
            </a:r>
          </a:p>
          <a:p>
            <a:r>
              <a:rPr lang="fr-FR" dirty="0"/>
              <a:t>Envoi de </a:t>
            </a:r>
            <a:r>
              <a:rPr lang="fr-FR" dirty="0" err="1"/>
              <a:t>Tychique</a:t>
            </a:r>
            <a:r>
              <a:rPr lang="fr-FR" dirty="0"/>
              <a:t> et Onésime et salutations </a:t>
            </a:r>
            <a:r>
              <a:rPr lang="fr-FR" dirty="0" smtClean="0"/>
              <a:t>finales</a:t>
            </a:r>
            <a:r>
              <a:rPr lang="fr-FR" dirty="0"/>
              <a:t> </a:t>
            </a:r>
            <a:r>
              <a:rPr lang="fr-FR" dirty="0" smtClean="0"/>
              <a:t>(4: 9-18)</a:t>
            </a:r>
          </a:p>
          <a:p>
            <a:pPr lvl="1"/>
            <a:r>
              <a:rPr lang="fr-FR" dirty="0" smtClean="0">
                <a:solidFill>
                  <a:schemeClr val="tx1"/>
                </a:solidFill>
              </a:rPr>
              <a:t>Authentification </a:t>
            </a:r>
            <a:r>
              <a:rPr lang="fr-FR" dirty="0">
                <a:solidFill>
                  <a:schemeClr val="tx1"/>
                </a:solidFill>
              </a:rPr>
              <a:t>épistolaire </a:t>
            </a:r>
            <a:r>
              <a:rPr lang="fr-FR" dirty="0" smtClean="0">
                <a:solidFill>
                  <a:schemeClr val="tx1"/>
                </a:solidFill>
              </a:rPr>
              <a:t> (recours à un secrétaire, 4:18)</a:t>
            </a:r>
          </a:p>
          <a:p>
            <a:pPr lvl="1"/>
            <a:r>
              <a:rPr lang="fr-FR" dirty="0" smtClean="0">
                <a:solidFill>
                  <a:schemeClr val="tx1"/>
                </a:solidFill>
              </a:rPr>
              <a:t>Mention de différents personnages Aristarque, Marc, Justus, Luc, </a:t>
            </a:r>
            <a:r>
              <a:rPr lang="fr-FR" dirty="0" err="1" smtClean="0">
                <a:solidFill>
                  <a:schemeClr val="tx1"/>
                </a:solidFill>
              </a:rPr>
              <a:t>Démas</a:t>
            </a:r>
            <a:r>
              <a:rPr lang="fr-FR" dirty="0" smtClean="0">
                <a:solidFill>
                  <a:schemeClr val="tx1"/>
                </a:solidFill>
              </a:rPr>
              <a:t>, </a:t>
            </a:r>
            <a:r>
              <a:rPr lang="fr-FR" dirty="0" err="1" smtClean="0">
                <a:solidFill>
                  <a:schemeClr val="tx1"/>
                </a:solidFill>
              </a:rPr>
              <a:t>Archippe</a:t>
            </a:r>
            <a:endParaRPr lang="fr-FR" dirty="0"/>
          </a:p>
          <a:p>
            <a:endParaRPr lang="fr-FR" dirty="0" smtClean="0"/>
          </a:p>
          <a:p>
            <a:endParaRPr lang="fr-FR" dirty="0"/>
          </a:p>
        </p:txBody>
      </p:sp>
    </p:spTree>
    <p:extLst>
      <p:ext uri="{BB962C8B-B14F-4D97-AF65-F5344CB8AC3E}">
        <p14:creationId xmlns:p14="http://schemas.microsoft.com/office/powerpoint/2010/main" val="2714093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But de l’Epitre : Corriger et encourager</a:t>
            </a:r>
            <a:endParaRPr lang="fr-FR" dirty="0"/>
          </a:p>
        </p:txBody>
      </p:sp>
      <p:sp>
        <p:nvSpPr>
          <p:cNvPr id="3" name="Espace réservé du contenu 2"/>
          <p:cNvSpPr>
            <a:spLocks noGrp="1"/>
          </p:cNvSpPr>
          <p:nvPr>
            <p:ph idx="1"/>
          </p:nvPr>
        </p:nvSpPr>
        <p:spPr>
          <a:xfrm>
            <a:off x="2040572" y="1972235"/>
            <a:ext cx="9588444" cy="3777622"/>
          </a:xfrm>
        </p:spPr>
        <p:txBody>
          <a:bodyPr>
            <a:normAutofit/>
          </a:bodyPr>
          <a:lstStyle/>
          <a:p>
            <a:r>
              <a:rPr lang="fr-FR" dirty="0" smtClean="0"/>
              <a:t>Les signes du problème à corriger</a:t>
            </a:r>
          </a:p>
          <a:p>
            <a:pPr lvl="1"/>
            <a:r>
              <a:rPr lang="fr-FR" dirty="0" smtClean="0"/>
              <a:t>Col </a:t>
            </a:r>
            <a:r>
              <a:rPr lang="fr-FR" dirty="0"/>
              <a:t>1:23 : « si vraiment vous demeurez dans la foi, fondés et établis pour ne pas être emportés loin de l'espérance de l'Évangile que vous avez </a:t>
            </a:r>
            <a:r>
              <a:rPr lang="fr-FR" dirty="0" smtClean="0"/>
              <a:t>entendu … »</a:t>
            </a:r>
          </a:p>
          <a:p>
            <a:pPr lvl="1"/>
            <a:r>
              <a:rPr lang="fr-FR" dirty="0" smtClean="0"/>
              <a:t>Col </a:t>
            </a:r>
            <a:r>
              <a:rPr lang="fr-FR" dirty="0"/>
              <a:t>2:4 : « 4Je dis cela, afin que personne ne vous trompe par des discours </a:t>
            </a:r>
            <a:r>
              <a:rPr lang="fr-FR" dirty="0" smtClean="0"/>
              <a:t>séduisants »</a:t>
            </a:r>
          </a:p>
          <a:p>
            <a:pPr lvl="1"/>
            <a:r>
              <a:rPr lang="fr-FR" dirty="0"/>
              <a:t>Col 2:8-23: « Prenez garde que personne ne fasse de vous sa proie par la philosophie et par une vaine tromperie selon la tradition des hommes, selon les principes élémentaires du monde, et non selon </a:t>
            </a:r>
            <a:r>
              <a:rPr lang="fr-FR" dirty="0" smtClean="0"/>
              <a:t>Christ… »</a:t>
            </a:r>
          </a:p>
          <a:p>
            <a:r>
              <a:rPr lang="fr-FR" dirty="0"/>
              <a:t>Hérésie d’origine païenne ?</a:t>
            </a:r>
          </a:p>
          <a:p>
            <a:pPr lvl="1"/>
            <a:r>
              <a:rPr lang="fr-FR" dirty="0"/>
              <a:t>Des thèmes : « </a:t>
            </a:r>
            <a:r>
              <a:rPr lang="fr-FR" dirty="0">
                <a:solidFill>
                  <a:schemeClr val="tx1"/>
                </a:solidFill>
              </a:rPr>
              <a:t>philosophie » (2:8), « mystère » (1:26-27 ; 2:2 ; 4:3), « plénitude-</a:t>
            </a:r>
            <a:r>
              <a:rPr lang="fr-FR" dirty="0" err="1">
                <a:solidFill>
                  <a:schemeClr val="tx1"/>
                </a:solidFill>
              </a:rPr>
              <a:t>plèrôme</a:t>
            </a:r>
            <a:r>
              <a:rPr lang="fr-FR" dirty="0">
                <a:solidFill>
                  <a:schemeClr val="tx1"/>
                </a:solidFill>
              </a:rPr>
              <a:t> », 1:19 ; 2:9 ; « connaissance », 1.9-10 ; 2.3)</a:t>
            </a:r>
          </a:p>
          <a:p>
            <a:pPr lvl="1"/>
            <a:r>
              <a:rPr lang="fr-FR" dirty="0">
                <a:solidFill>
                  <a:schemeClr val="tx1"/>
                </a:solidFill>
              </a:rPr>
              <a:t>Forme de pré-gnosticisme, hérésie qui se développera au II</a:t>
            </a:r>
            <a:r>
              <a:rPr lang="fr-FR" baseline="30000" dirty="0">
                <a:solidFill>
                  <a:schemeClr val="tx1"/>
                </a:solidFill>
              </a:rPr>
              <a:t>e</a:t>
            </a:r>
            <a:r>
              <a:rPr lang="fr-FR" dirty="0">
                <a:solidFill>
                  <a:schemeClr val="tx1"/>
                </a:solidFill>
              </a:rPr>
              <a:t> siècle.</a:t>
            </a:r>
            <a:endParaRPr lang="fr-FR" dirty="0"/>
          </a:p>
          <a:p>
            <a:pPr marL="0" indent="0">
              <a:buNone/>
            </a:pPr>
            <a:endParaRPr lang="fr-FR" dirty="0"/>
          </a:p>
        </p:txBody>
      </p:sp>
    </p:spTree>
    <p:extLst>
      <p:ext uri="{BB962C8B-B14F-4D97-AF65-F5344CB8AC3E}">
        <p14:creationId xmlns:p14="http://schemas.microsoft.com/office/powerpoint/2010/main" val="16092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But de l’Epitre : </a:t>
            </a:r>
            <a:r>
              <a:rPr lang="fr-FR" dirty="0"/>
              <a:t>Corriger et encourager</a:t>
            </a:r>
          </a:p>
        </p:txBody>
      </p:sp>
      <p:sp>
        <p:nvSpPr>
          <p:cNvPr id="3" name="Espace réservé du contenu 2"/>
          <p:cNvSpPr>
            <a:spLocks noGrp="1"/>
          </p:cNvSpPr>
          <p:nvPr>
            <p:ph idx="1"/>
          </p:nvPr>
        </p:nvSpPr>
        <p:spPr>
          <a:xfrm>
            <a:off x="2040572" y="1972235"/>
            <a:ext cx="9588444" cy="3777622"/>
          </a:xfrm>
        </p:spPr>
        <p:txBody>
          <a:bodyPr>
            <a:normAutofit/>
          </a:bodyPr>
          <a:lstStyle/>
          <a:p>
            <a:r>
              <a:rPr lang="fr-FR" dirty="0" smtClean="0"/>
              <a:t>Hérésie d’origine juive ?</a:t>
            </a:r>
          </a:p>
          <a:p>
            <a:pPr lvl="1"/>
            <a:r>
              <a:rPr lang="fr-FR" dirty="0" smtClean="0"/>
              <a:t>Questions </a:t>
            </a:r>
            <a:r>
              <a:rPr lang="fr-FR" dirty="0"/>
              <a:t>de nourriture, </a:t>
            </a:r>
            <a:r>
              <a:rPr lang="fr-FR" dirty="0" smtClean="0"/>
              <a:t>de fêtes </a:t>
            </a:r>
            <a:r>
              <a:rPr lang="fr-FR" dirty="0"/>
              <a:t>et </a:t>
            </a:r>
            <a:r>
              <a:rPr lang="fr-FR" dirty="0" smtClean="0"/>
              <a:t>de </a:t>
            </a:r>
            <a:r>
              <a:rPr lang="fr-FR" dirty="0"/>
              <a:t>sabbats, qui ne sont que l’« ombre des choses à venir » (</a:t>
            </a:r>
            <a:r>
              <a:rPr lang="fr-FR" dirty="0" smtClean="0"/>
              <a:t>2:16-17)</a:t>
            </a:r>
          </a:p>
          <a:p>
            <a:pPr lvl="1"/>
            <a:r>
              <a:rPr lang="fr-FR" dirty="0" smtClean="0"/>
              <a:t>Mention de la circoncision </a:t>
            </a:r>
            <a:r>
              <a:rPr lang="fr-FR" dirty="0"/>
              <a:t>(</a:t>
            </a:r>
            <a:r>
              <a:rPr lang="fr-FR" dirty="0" smtClean="0"/>
              <a:t>2:11)</a:t>
            </a:r>
          </a:p>
          <a:p>
            <a:pPr lvl="1"/>
            <a:r>
              <a:rPr lang="fr-FR" dirty="0" smtClean="0"/>
              <a:t>Forme </a:t>
            </a:r>
            <a:r>
              <a:rPr lang="fr-FR" dirty="0"/>
              <a:t>de mysticisme juif, reconnaissant en Jésus le Messie, mais non celui en qui « habite corporellement toute la plénitude de la divinité » (2.10) </a:t>
            </a:r>
            <a:endParaRPr lang="fr-FR" dirty="0" smtClean="0"/>
          </a:p>
          <a:p>
            <a:r>
              <a:rPr lang="fr-FR" dirty="0" smtClean="0"/>
              <a:t>Au final, </a:t>
            </a:r>
            <a:r>
              <a:rPr lang="fr-FR" dirty="0">
                <a:solidFill>
                  <a:schemeClr val="tx1"/>
                </a:solidFill>
              </a:rPr>
              <a:t>c’est l’identité de Jésus, pleinement Dieu et pleinement homme, et son rôle dans le salut que remet en cause l’hérésie de </a:t>
            </a:r>
            <a:r>
              <a:rPr lang="fr-FR" dirty="0" smtClean="0">
                <a:solidFill>
                  <a:schemeClr val="tx1"/>
                </a:solidFill>
              </a:rPr>
              <a:t>Colosses</a:t>
            </a:r>
          </a:p>
          <a:p>
            <a:r>
              <a:rPr lang="fr-FR" dirty="0"/>
              <a:t>Encouragement </a:t>
            </a:r>
            <a:r>
              <a:rPr lang="fr-FR" dirty="0" smtClean="0"/>
              <a:t>à progresser dans la connaissance et à porter du fruit, objet de la prière </a:t>
            </a:r>
            <a:r>
              <a:rPr lang="fr-FR" smtClean="0"/>
              <a:t>d’intercession de </a:t>
            </a:r>
            <a:r>
              <a:rPr lang="fr-FR" dirty="0"/>
              <a:t>la prière de Paul (1:9-12)</a:t>
            </a:r>
          </a:p>
          <a:p>
            <a:pPr marL="0" indent="0">
              <a:buNone/>
            </a:pPr>
            <a:endParaRPr lang="fr-FR" dirty="0"/>
          </a:p>
        </p:txBody>
      </p:sp>
    </p:spTree>
    <p:extLst>
      <p:ext uri="{BB962C8B-B14F-4D97-AF65-F5344CB8AC3E}">
        <p14:creationId xmlns:p14="http://schemas.microsoft.com/office/powerpoint/2010/main" val="22321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de </a:t>
            </a:r>
            <a:r>
              <a:rPr lang="fr-FR" dirty="0" smtClean="0"/>
              <a:t>la parénèse</a:t>
            </a:r>
            <a:endParaRPr lang="fr-FR" dirty="0"/>
          </a:p>
        </p:txBody>
      </p:sp>
      <p:sp>
        <p:nvSpPr>
          <p:cNvPr id="5" name="Flèche vers le bas 4"/>
          <p:cNvSpPr/>
          <p:nvPr/>
        </p:nvSpPr>
        <p:spPr>
          <a:xfrm>
            <a:off x="3447205" y="984879"/>
            <a:ext cx="527148" cy="516966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8185065" y="984879"/>
            <a:ext cx="527148" cy="516966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589590" y="963309"/>
            <a:ext cx="2140480" cy="572864"/>
          </a:xfrm>
          <a:prstGeom prst="rect">
            <a:avLst/>
          </a:prstGeom>
          <a:noFill/>
        </p:spPr>
        <p:txBody>
          <a:bodyPr wrap="none" rtlCol="0">
            <a:spAutoFit/>
          </a:bodyPr>
          <a:lstStyle/>
          <a:p>
            <a:r>
              <a:rPr lang="fr-FR" dirty="0"/>
              <a:t>Colossiens 1 : 9 – </a:t>
            </a:r>
            <a:r>
              <a:rPr lang="fr-FR" dirty="0" smtClean="0"/>
              <a:t>12</a:t>
            </a:r>
          </a:p>
          <a:p>
            <a:r>
              <a:rPr lang="fr-FR" b="1" u="sng" dirty="0"/>
              <a:t>Intercession</a:t>
            </a:r>
            <a:endParaRPr lang="fr-FR" dirty="0"/>
          </a:p>
        </p:txBody>
      </p:sp>
      <p:sp>
        <p:nvSpPr>
          <p:cNvPr id="9" name="ZoneTexte 8"/>
          <p:cNvSpPr txBox="1"/>
          <p:nvPr/>
        </p:nvSpPr>
        <p:spPr>
          <a:xfrm>
            <a:off x="2581864" y="1916094"/>
            <a:ext cx="3302253" cy="572864"/>
          </a:xfrm>
          <a:prstGeom prst="rect">
            <a:avLst/>
          </a:prstGeom>
          <a:noFill/>
        </p:spPr>
        <p:txBody>
          <a:bodyPr wrap="none" rtlCol="0">
            <a:spAutoFit/>
          </a:bodyPr>
          <a:lstStyle/>
          <a:p>
            <a:r>
              <a:rPr lang="fr-FR" dirty="0"/>
              <a:t>Colossiens 1 : 13 – </a:t>
            </a:r>
            <a:r>
              <a:rPr lang="fr-FR" dirty="0" smtClean="0"/>
              <a:t>23</a:t>
            </a:r>
          </a:p>
          <a:p>
            <a:r>
              <a:rPr lang="fr-FR" b="1" u="sng" dirty="0"/>
              <a:t>Le Fils, image du Dieu invisible</a:t>
            </a:r>
            <a:endParaRPr lang="fr-FR" dirty="0"/>
          </a:p>
        </p:txBody>
      </p:sp>
      <p:sp>
        <p:nvSpPr>
          <p:cNvPr id="10" name="ZoneTexte 9"/>
          <p:cNvSpPr txBox="1"/>
          <p:nvPr/>
        </p:nvSpPr>
        <p:spPr>
          <a:xfrm>
            <a:off x="7495285" y="2618147"/>
            <a:ext cx="2433856" cy="572864"/>
          </a:xfrm>
          <a:prstGeom prst="rect">
            <a:avLst/>
          </a:prstGeom>
          <a:noFill/>
        </p:spPr>
        <p:txBody>
          <a:bodyPr wrap="none" rtlCol="0">
            <a:spAutoFit/>
          </a:bodyPr>
          <a:lstStyle/>
          <a:p>
            <a:r>
              <a:rPr lang="fr-FR" dirty="0"/>
              <a:t>Colossiens 1 : 24 – 2 : </a:t>
            </a:r>
            <a:r>
              <a:rPr lang="fr-FR" dirty="0" smtClean="0"/>
              <a:t>5</a:t>
            </a:r>
          </a:p>
          <a:p>
            <a:r>
              <a:rPr lang="fr-FR" b="1" u="sng" dirty="0"/>
              <a:t>Le combat de l'apôtre</a:t>
            </a:r>
            <a:endParaRPr lang="fr-FR" dirty="0"/>
          </a:p>
        </p:txBody>
      </p:sp>
      <p:sp>
        <p:nvSpPr>
          <p:cNvPr id="11" name="ZoneTexte 10"/>
          <p:cNvSpPr txBox="1"/>
          <p:nvPr/>
        </p:nvSpPr>
        <p:spPr>
          <a:xfrm>
            <a:off x="2640539" y="3192554"/>
            <a:ext cx="2875859" cy="818377"/>
          </a:xfrm>
          <a:prstGeom prst="rect">
            <a:avLst/>
          </a:prstGeom>
          <a:noFill/>
        </p:spPr>
        <p:txBody>
          <a:bodyPr wrap="none" rtlCol="0">
            <a:spAutoFit/>
          </a:bodyPr>
          <a:lstStyle/>
          <a:p>
            <a:r>
              <a:rPr lang="fr-FR" dirty="0"/>
              <a:t>Colossiens 2 : 6 – </a:t>
            </a:r>
            <a:r>
              <a:rPr lang="fr-FR" dirty="0" smtClean="0"/>
              <a:t>19</a:t>
            </a:r>
          </a:p>
          <a:p>
            <a:r>
              <a:rPr lang="fr-FR" b="1" u="sng" dirty="0"/>
              <a:t>Vous avez tout pleinement </a:t>
            </a:r>
            <a:endParaRPr lang="fr-FR" b="1" u="sng" dirty="0" smtClean="0"/>
          </a:p>
          <a:p>
            <a:r>
              <a:rPr lang="fr-FR" b="1" u="sng" dirty="0" smtClean="0"/>
              <a:t>dans </a:t>
            </a:r>
            <a:r>
              <a:rPr lang="fr-FR" b="1" u="sng" dirty="0"/>
              <a:t>le </a:t>
            </a:r>
            <a:r>
              <a:rPr lang="fr-FR" b="1" u="sng" dirty="0" smtClean="0"/>
              <a:t>Christ</a:t>
            </a:r>
            <a:endParaRPr lang="fr-FR" dirty="0"/>
          </a:p>
        </p:txBody>
      </p:sp>
      <p:sp>
        <p:nvSpPr>
          <p:cNvPr id="12" name="ZoneTexte 11"/>
          <p:cNvSpPr txBox="1"/>
          <p:nvPr/>
        </p:nvSpPr>
        <p:spPr>
          <a:xfrm>
            <a:off x="7495285" y="3950854"/>
            <a:ext cx="2433856" cy="818377"/>
          </a:xfrm>
          <a:prstGeom prst="rect">
            <a:avLst/>
          </a:prstGeom>
          <a:noFill/>
        </p:spPr>
        <p:txBody>
          <a:bodyPr wrap="none" rtlCol="0">
            <a:spAutoFit/>
          </a:bodyPr>
          <a:lstStyle/>
          <a:p>
            <a:r>
              <a:rPr lang="fr-FR" dirty="0"/>
              <a:t>Colossiens 2 : 20 – 3 : </a:t>
            </a:r>
            <a:r>
              <a:rPr lang="fr-FR" dirty="0" smtClean="0"/>
              <a:t>4</a:t>
            </a:r>
          </a:p>
          <a:p>
            <a:r>
              <a:rPr lang="fr-FR" b="1" u="sng" dirty="0"/>
              <a:t>Morts et ressuscités </a:t>
            </a:r>
            <a:endParaRPr lang="fr-FR" b="1" u="sng" dirty="0" smtClean="0"/>
          </a:p>
          <a:p>
            <a:r>
              <a:rPr lang="fr-FR" b="1" u="sng" dirty="0" smtClean="0"/>
              <a:t>avec </a:t>
            </a:r>
            <a:r>
              <a:rPr lang="fr-FR" b="1" u="sng" dirty="0"/>
              <a:t>le Christ</a:t>
            </a:r>
            <a:endParaRPr lang="fr-FR" dirty="0"/>
          </a:p>
        </p:txBody>
      </p:sp>
      <p:sp>
        <p:nvSpPr>
          <p:cNvPr id="13" name="Rectangle 12"/>
          <p:cNvSpPr/>
          <p:nvPr/>
        </p:nvSpPr>
        <p:spPr>
          <a:xfrm>
            <a:off x="2664446" y="4469015"/>
            <a:ext cx="3918344" cy="572864"/>
          </a:xfrm>
          <a:prstGeom prst="rect">
            <a:avLst/>
          </a:prstGeom>
        </p:spPr>
        <p:txBody>
          <a:bodyPr wrap="none">
            <a:spAutoFit/>
          </a:bodyPr>
          <a:lstStyle/>
          <a:p>
            <a:r>
              <a:rPr lang="fr-FR" dirty="0"/>
              <a:t>Colossiens 3 : 5 – </a:t>
            </a:r>
            <a:r>
              <a:rPr lang="fr-FR" dirty="0" smtClean="0"/>
              <a:t>17</a:t>
            </a:r>
          </a:p>
          <a:p>
            <a:r>
              <a:rPr lang="fr-FR" b="1" u="sng" dirty="0" smtClean="0"/>
              <a:t>L'homme </a:t>
            </a:r>
            <a:r>
              <a:rPr lang="fr-FR" b="1" u="sng" dirty="0"/>
              <a:t>ancien et l'homme nouveau</a:t>
            </a:r>
            <a:endParaRPr lang="fr-FR" dirty="0"/>
          </a:p>
        </p:txBody>
      </p:sp>
      <p:sp>
        <p:nvSpPr>
          <p:cNvPr id="14" name="Rectangle 13"/>
          <p:cNvSpPr/>
          <p:nvPr/>
        </p:nvSpPr>
        <p:spPr>
          <a:xfrm>
            <a:off x="5050566" y="5741891"/>
            <a:ext cx="2661306" cy="646331"/>
          </a:xfrm>
          <a:prstGeom prst="rect">
            <a:avLst/>
          </a:prstGeom>
        </p:spPr>
        <p:txBody>
          <a:bodyPr wrap="none">
            <a:spAutoFit/>
          </a:bodyPr>
          <a:lstStyle/>
          <a:p>
            <a:r>
              <a:rPr lang="fr-FR" dirty="0"/>
              <a:t>Colossiens 3 : 18 – 4 : </a:t>
            </a:r>
            <a:r>
              <a:rPr lang="fr-FR" dirty="0" smtClean="0"/>
              <a:t>6</a:t>
            </a:r>
          </a:p>
          <a:p>
            <a:r>
              <a:rPr lang="fr-FR" b="1" u="sng" smtClean="0"/>
              <a:t>Les applications</a:t>
            </a:r>
            <a:endParaRPr lang="fr-FR" b="1" u="sng" dirty="0"/>
          </a:p>
        </p:txBody>
      </p:sp>
      <p:cxnSp>
        <p:nvCxnSpPr>
          <p:cNvPr id="16" name="Connecteur droit avec flèche 15"/>
          <p:cNvCxnSpPr/>
          <p:nvPr/>
        </p:nvCxnSpPr>
        <p:spPr>
          <a:xfrm>
            <a:off x="5219857" y="2079769"/>
            <a:ext cx="1581444" cy="693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5202335" y="3400495"/>
            <a:ext cx="1581444" cy="693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5417537" y="1600323"/>
            <a:ext cx="640610" cy="315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351644" y="2853881"/>
            <a:ext cx="1054296" cy="538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5556996" y="4321811"/>
            <a:ext cx="1054296" cy="538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5578761" y="5087688"/>
            <a:ext cx="827179" cy="554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454947" y="1436648"/>
            <a:ext cx="1209733" cy="36510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 ciel</a:t>
            </a:r>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smtClean="0"/>
          </a:p>
          <a:p>
            <a:pPr algn="ctr"/>
            <a:endParaRPr lang="fr-FR" dirty="0"/>
          </a:p>
          <a:p>
            <a:pPr algn="ctr"/>
            <a:r>
              <a:rPr lang="fr-FR" dirty="0" smtClean="0"/>
              <a:t>Sur terre</a:t>
            </a:r>
            <a:endParaRPr lang="fr-FR" dirty="0"/>
          </a:p>
        </p:txBody>
      </p:sp>
      <p:sp>
        <p:nvSpPr>
          <p:cNvPr id="23" name="Rectangle à coins arrondis 22"/>
          <p:cNvSpPr/>
          <p:nvPr/>
        </p:nvSpPr>
        <p:spPr>
          <a:xfrm>
            <a:off x="10285986" y="1436649"/>
            <a:ext cx="1216928" cy="3651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Dieu</a:t>
            </a:r>
          </a:p>
          <a:p>
            <a:pPr algn="ctr"/>
            <a:endParaRPr lang="fr-FR" dirty="0" smtClean="0"/>
          </a:p>
          <a:p>
            <a:pPr algn="ctr"/>
            <a:endParaRPr lang="fr-FR" dirty="0" smtClean="0"/>
          </a:p>
          <a:p>
            <a:pPr algn="ctr"/>
            <a:endParaRPr lang="fr-FR" dirty="0" smtClean="0"/>
          </a:p>
          <a:p>
            <a:pPr algn="ctr"/>
            <a:endParaRPr lang="fr-FR" dirty="0"/>
          </a:p>
          <a:p>
            <a:pPr algn="ctr"/>
            <a:r>
              <a:rPr lang="fr-FR" dirty="0" smtClean="0"/>
              <a:t>Jésus</a:t>
            </a:r>
          </a:p>
          <a:p>
            <a:pPr algn="ctr"/>
            <a:endParaRPr lang="fr-FR" dirty="0"/>
          </a:p>
          <a:p>
            <a:pPr algn="ctr"/>
            <a:endParaRPr lang="fr-FR" dirty="0" smtClean="0"/>
          </a:p>
          <a:p>
            <a:pPr algn="ctr"/>
            <a:endParaRPr lang="fr-FR" dirty="0"/>
          </a:p>
          <a:p>
            <a:pPr algn="ctr"/>
            <a:endParaRPr lang="fr-FR" dirty="0" smtClean="0"/>
          </a:p>
          <a:p>
            <a:pPr algn="ctr"/>
            <a:r>
              <a:rPr lang="fr-FR" dirty="0" smtClean="0"/>
              <a:t>Homme</a:t>
            </a:r>
            <a:endParaRPr lang="fr-FR" dirty="0"/>
          </a:p>
        </p:txBody>
      </p:sp>
      <p:cxnSp>
        <p:nvCxnSpPr>
          <p:cNvPr id="24" name="Connecteur droit avec flèche 23"/>
          <p:cNvCxnSpPr/>
          <p:nvPr/>
        </p:nvCxnSpPr>
        <p:spPr>
          <a:xfrm flipH="1">
            <a:off x="10915138" y="2147815"/>
            <a:ext cx="1" cy="89066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0909745" y="3536612"/>
            <a:ext cx="0" cy="932403"/>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9285645" y="5905463"/>
            <a:ext cx="2588596" cy="801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Jésus		Homme</a:t>
            </a:r>
            <a:endParaRPr lang="fr-FR" dirty="0"/>
          </a:p>
        </p:txBody>
      </p:sp>
      <p:cxnSp>
        <p:nvCxnSpPr>
          <p:cNvPr id="31" name="Connecteur droit avec flèche 30"/>
          <p:cNvCxnSpPr/>
          <p:nvPr/>
        </p:nvCxnSpPr>
        <p:spPr>
          <a:xfrm>
            <a:off x="10174057" y="6306011"/>
            <a:ext cx="505585" cy="0"/>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Flèche vers le bas 3"/>
          <p:cNvSpPr/>
          <p:nvPr/>
        </p:nvSpPr>
        <p:spPr>
          <a:xfrm>
            <a:off x="966627" y="2259611"/>
            <a:ext cx="230728" cy="20622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5679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4560" y="624110"/>
            <a:ext cx="9638851" cy="1280890"/>
          </a:xfrm>
        </p:spPr>
        <p:txBody>
          <a:bodyPr>
            <a:noAutofit/>
          </a:bodyPr>
          <a:lstStyle/>
          <a:p>
            <a:r>
              <a:rPr lang="fr-FR" dirty="0" smtClean="0"/>
              <a:t>L’intercession (1</a:t>
            </a:r>
            <a:r>
              <a:rPr lang="fr-FR" dirty="0"/>
              <a:t> : </a:t>
            </a:r>
            <a:r>
              <a:rPr lang="fr-FR" dirty="0" smtClean="0"/>
              <a:t>9 –12)</a:t>
            </a:r>
            <a:r>
              <a:rPr lang="fr-FR" dirty="0"/>
              <a:t/>
            </a:r>
            <a:br>
              <a:rPr lang="fr-FR" dirty="0"/>
            </a:br>
            <a:endParaRPr lang="fr-FR" dirty="0"/>
          </a:p>
        </p:txBody>
      </p:sp>
      <p:sp>
        <p:nvSpPr>
          <p:cNvPr id="3" name="Espace réservé du contenu 2"/>
          <p:cNvSpPr>
            <a:spLocks noGrp="1"/>
          </p:cNvSpPr>
          <p:nvPr>
            <p:ph idx="1"/>
          </p:nvPr>
        </p:nvSpPr>
        <p:spPr>
          <a:xfrm>
            <a:off x="1811708" y="1692067"/>
            <a:ext cx="9692904" cy="2666177"/>
          </a:xfrm>
        </p:spPr>
        <p:txBody>
          <a:bodyPr>
            <a:normAutofit/>
          </a:bodyPr>
          <a:lstStyle/>
          <a:p>
            <a:r>
              <a:rPr lang="fr-FR" dirty="0" smtClean="0"/>
              <a:t>Une prière pour des personnes que Paul ne connait pas !</a:t>
            </a:r>
          </a:p>
          <a:p>
            <a:r>
              <a:rPr lang="fr-FR" dirty="0" smtClean="0"/>
              <a:t>Une unique action dans cette prière pour les Colossiens!</a:t>
            </a:r>
          </a:p>
          <a:p>
            <a:pPr lvl="1"/>
            <a:r>
              <a:rPr lang="fr-FR" dirty="0" smtClean="0"/>
              <a:t>« que </a:t>
            </a:r>
            <a:r>
              <a:rPr lang="fr-FR" dirty="0"/>
              <a:t>vous soyez remplis de la connaissance de sa volonté » (v. 9</a:t>
            </a:r>
            <a:r>
              <a:rPr lang="fr-FR" dirty="0" smtClean="0"/>
              <a:t>)</a:t>
            </a:r>
          </a:p>
          <a:p>
            <a:r>
              <a:rPr lang="fr-FR" dirty="0" smtClean="0"/>
              <a:t>Deux participes pour montrer comment manifester la volonté de Dieu pour eux.</a:t>
            </a:r>
          </a:p>
          <a:p>
            <a:pPr lvl="1"/>
            <a:r>
              <a:rPr lang="fr-FR" i="1" dirty="0" smtClean="0">
                <a:solidFill>
                  <a:schemeClr val="tx1"/>
                </a:solidFill>
              </a:rPr>
              <a:t>« en </a:t>
            </a:r>
            <a:r>
              <a:rPr lang="fr-FR" i="1" dirty="0">
                <a:solidFill>
                  <a:schemeClr val="tx1"/>
                </a:solidFill>
              </a:rPr>
              <a:t>portant du </a:t>
            </a:r>
            <a:r>
              <a:rPr lang="fr-FR" i="1" dirty="0" smtClean="0">
                <a:solidFill>
                  <a:schemeClr val="tx1"/>
                </a:solidFill>
              </a:rPr>
              <a:t>fruit » </a:t>
            </a:r>
            <a:r>
              <a:rPr lang="fr-FR" dirty="0">
                <a:solidFill>
                  <a:schemeClr val="tx1"/>
                </a:solidFill>
              </a:rPr>
              <a:t>par le bien qu’ils </a:t>
            </a:r>
            <a:r>
              <a:rPr lang="fr-FR" dirty="0" smtClean="0">
                <a:solidFill>
                  <a:schemeClr val="tx1"/>
                </a:solidFill>
              </a:rPr>
              <a:t>pratiquent</a:t>
            </a:r>
          </a:p>
          <a:p>
            <a:pPr lvl="1"/>
            <a:r>
              <a:rPr lang="fr-FR" i="1" dirty="0" smtClean="0">
                <a:solidFill>
                  <a:schemeClr val="tx1"/>
                </a:solidFill>
              </a:rPr>
              <a:t>« en croissant »</a:t>
            </a:r>
            <a:r>
              <a:rPr lang="fr-FR" dirty="0" smtClean="0">
                <a:solidFill>
                  <a:schemeClr val="tx1"/>
                </a:solidFill>
              </a:rPr>
              <a:t>, </a:t>
            </a:r>
            <a:r>
              <a:rPr lang="fr-FR" dirty="0">
                <a:solidFill>
                  <a:schemeClr val="tx1"/>
                </a:solidFill>
              </a:rPr>
              <a:t>non plus seulement dans la connaissance de la volonté de Dieu, mais dans celle de Dieu lui-même (v. 10)</a:t>
            </a:r>
            <a:endParaRPr lang="fr-FR" dirty="0" smtClean="0">
              <a:solidFill>
                <a:schemeClr val="tx1"/>
              </a:solidFill>
            </a:endParaRPr>
          </a:p>
          <a:p>
            <a:endParaRPr lang="fr-FR" dirty="0" smtClean="0"/>
          </a:p>
          <a:p>
            <a:endParaRPr lang="fr-FR" dirty="0" smtClean="0"/>
          </a:p>
          <a:p>
            <a:endParaRPr lang="fr-FR" dirty="0"/>
          </a:p>
        </p:txBody>
      </p:sp>
      <p:sp>
        <p:nvSpPr>
          <p:cNvPr id="4" name="Espace réservé du contenu 2"/>
          <p:cNvSpPr txBox="1">
            <a:spLocks/>
          </p:cNvSpPr>
          <p:nvPr/>
        </p:nvSpPr>
        <p:spPr>
          <a:xfrm>
            <a:off x="2356592" y="4372266"/>
            <a:ext cx="9692904" cy="21078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fr-FR" dirty="0" smtClean="0"/>
          </a:p>
          <a:p>
            <a:endParaRPr lang="fr-FR" dirty="0" smtClean="0"/>
          </a:p>
          <a:p>
            <a:endParaRPr lang="fr-FR" dirty="0"/>
          </a:p>
        </p:txBody>
      </p:sp>
      <p:sp>
        <p:nvSpPr>
          <p:cNvPr id="5" name="Rectangle 4"/>
          <p:cNvSpPr/>
          <p:nvPr/>
        </p:nvSpPr>
        <p:spPr>
          <a:xfrm>
            <a:off x="4948052" y="4687537"/>
            <a:ext cx="6096000" cy="1477328"/>
          </a:xfrm>
          <a:prstGeom prst="rect">
            <a:avLst/>
          </a:prstGeom>
        </p:spPr>
        <p:txBody>
          <a:bodyPr>
            <a:spAutoFit/>
          </a:bodyPr>
          <a:lstStyle/>
          <a:p>
            <a:r>
              <a:rPr lang="fr-FR" dirty="0"/>
              <a:t>« </a:t>
            </a:r>
            <a:r>
              <a:rPr lang="fr-FR" b="1" baseline="30000" dirty="0"/>
              <a:t>9 </a:t>
            </a:r>
            <a:r>
              <a:rPr lang="fr-FR" dirty="0"/>
              <a:t>Nous ne cessons de prier Dieu… et de demander que vous soyez remplis de la connaissance de sa volonté… </a:t>
            </a:r>
            <a:r>
              <a:rPr lang="fr-FR" b="1" baseline="30000" dirty="0"/>
              <a:t>10</a:t>
            </a:r>
            <a:r>
              <a:rPr lang="fr-FR" baseline="30000" dirty="0"/>
              <a:t> </a:t>
            </a:r>
            <a:r>
              <a:rPr lang="fr-FR" dirty="0"/>
              <a:t>pour vous conduire d’une manière digne du Seigneur…, portant du fruit… et croissant… , </a:t>
            </a:r>
            <a:r>
              <a:rPr lang="fr-FR" b="1" baseline="30000" dirty="0"/>
              <a:t>11</a:t>
            </a:r>
            <a:r>
              <a:rPr lang="fr-FR" baseline="30000" dirty="0"/>
              <a:t> </a:t>
            </a:r>
            <a:r>
              <a:rPr lang="fr-FR" dirty="0"/>
              <a:t>étant fortifiés…, </a:t>
            </a:r>
            <a:r>
              <a:rPr lang="fr-FR" b="1" baseline="30000" dirty="0"/>
              <a:t>12</a:t>
            </a:r>
            <a:r>
              <a:rPr lang="fr-FR" baseline="30000" dirty="0"/>
              <a:t> </a:t>
            </a:r>
            <a:r>
              <a:rPr lang="fr-FR" dirty="0"/>
              <a:t>rendant grâces au Père… »</a:t>
            </a:r>
          </a:p>
        </p:txBody>
      </p:sp>
    </p:spTree>
    <p:extLst>
      <p:ext uri="{BB962C8B-B14F-4D97-AF65-F5344CB8AC3E}">
        <p14:creationId xmlns:p14="http://schemas.microsoft.com/office/powerpoint/2010/main" val="3088404866"/>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1652</TotalTime>
  <Words>1547</Words>
  <Application>Microsoft Office PowerPoint</Application>
  <PresentationFormat>Grand écran</PresentationFormat>
  <Paragraphs>259</Paragraphs>
  <Slides>16</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Century Gothic</vt:lpstr>
      <vt:lpstr>Times New Roman</vt:lpstr>
      <vt:lpstr>Wingdings</vt:lpstr>
      <vt:lpstr>Wingdings 3</vt:lpstr>
      <vt:lpstr>Brin</vt:lpstr>
      <vt:lpstr>Epitre aux Colossiens</vt:lpstr>
      <vt:lpstr>Plan</vt:lpstr>
      <vt:lpstr>Contexte</vt:lpstr>
      <vt:lpstr>Distance Rome -&gt; Colosses (http://orbis.stanford.edu/orbis2012/#mapping) </vt:lpstr>
      <vt:lpstr>Structure de l’Epitre</vt:lpstr>
      <vt:lpstr>But de l’Epitre : Corriger et encourager</vt:lpstr>
      <vt:lpstr>But de l’Epitre : Corriger et encourager</vt:lpstr>
      <vt:lpstr>Structure de la parénèse</vt:lpstr>
      <vt:lpstr>L’intercession (1 : 9 –12) </vt:lpstr>
      <vt:lpstr>Le Fils, image du Dieu invisible  (1 : 13 –23) </vt:lpstr>
      <vt:lpstr>Le combat de l’Apôtre (1 : 24 – 2 : 5)</vt:lpstr>
      <vt:lpstr>Vous avez tout pleinement dans le Christ (2 : 6 – 19)</vt:lpstr>
      <vt:lpstr>Morts et ressuscités avec le Christ (2 : 20 – 3 : 4)</vt:lpstr>
      <vt:lpstr>L'homme ancien et l'homme nouveau (3 : 5 – 17)</vt:lpstr>
      <vt:lpstr>Les applications (3 : 18 – 4 : 6)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Sebastien Keller</dc:creator>
  <cp:lastModifiedBy>Sebastien Keller</cp:lastModifiedBy>
  <cp:revision>92</cp:revision>
  <dcterms:created xsi:type="dcterms:W3CDTF">2018-08-15T13:33:35Z</dcterms:created>
  <dcterms:modified xsi:type="dcterms:W3CDTF">2018-08-23T05:56:43Z</dcterms:modified>
</cp:coreProperties>
</file>