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0" r:id="rId1"/>
  </p:sldMasterIdLst>
  <p:notesMasterIdLst>
    <p:notesMasterId r:id="rId34"/>
  </p:notesMasterIdLst>
  <p:sldIdLst>
    <p:sldId id="256" r:id="rId2"/>
    <p:sldId id="288" r:id="rId3"/>
    <p:sldId id="263" r:id="rId4"/>
    <p:sldId id="289" r:id="rId5"/>
    <p:sldId id="265" r:id="rId6"/>
    <p:sldId id="257" r:id="rId7"/>
    <p:sldId id="264" r:id="rId8"/>
    <p:sldId id="266" r:id="rId9"/>
    <p:sldId id="258" r:id="rId10"/>
    <p:sldId id="293" r:id="rId11"/>
    <p:sldId id="267" r:id="rId12"/>
    <p:sldId id="298" r:id="rId13"/>
    <p:sldId id="301" r:id="rId14"/>
    <p:sldId id="271" r:id="rId15"/>
    <p:sldId id="296" r:id="rId16"/>
    <p:sldId id="274" r:id="rId17"/>
    <p:sldId id="292" r:id="rId18"/>
    <p:sldId id="272" r:id="rId19"/>
    <p:sldId id="275" r:id="rId20"/>
    <p:sldId id="276" r:id="rId21"/>
    <p:sldId id="277" r:id="rId22"/>
    <p:sldId id="278" r:id="rId23"/>
    <p:sldId id="283" r:id="rId24"/>
    <p:sldId id="282" r:id="rId25"/>
    <p:sldId id="281" r:id="rId26"/>
    <p:sldId id="280" r:id="rId27"/>
    <p:sldId id="279" r:id="rId28"/>
    <p:sldId id="295" r:id="rId29"/>
    <p:sldId id="268" r:id="rId30"/>
    <p:sldId id="297" r:id="rId31"/>
    <p:sldId id="287" r:id="rId32"/>
    <p:sldId id="286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8"/>
    <a:srgbClr val="FFC979"/>
    <a:srgbClr val="FFBD5B"/>
    <a:srgbClr val="D67F00"/>
    <a:srgbClr val="FFCC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36403" autoAdjust="0"/>
  </p:normalViewPr>
  <p:slideViewPr>
    <p:cSldViewPr>
      <p:cViewPr varScale="1">
        <p:scale>
          <a:sx n="31" d="100"/>
          <a:sy n="31" d="100"/>
        </p:scale>
        <p:origin x="-29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F17FD-824C-4CDC-9E02-96FB5ECD4C88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F758D-C4D5-4C6E-9E92-AB9A84BA74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21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95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49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07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>
              <a:sym typeface="Web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4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4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117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46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418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49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49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80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49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8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398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2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fr-FR" sz="12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fr-F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46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775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64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u="non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835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5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374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49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F758D-C4D5-4C6E-9E92-AB9A84BA74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3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9BD620BD-5CD6-45BF-B80B-DC1AD91746A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10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0.png"/><Relationship Id="rId1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13.wdp"/><Relationship Id="rId5" Type="http://schemas.openxmlformats.org/officeDocument/2006/relationships/image" Target="../media/image48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microsoft.com/office/2007/relationships/hdphoto" Target="../media/hdphoto6.wdp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1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3.png"/><Relationship Id="rId5" Type="http://schemas.openxmlformats.org/officeDocument/2006/relationships/image" Target="../media/image48.png"/><Relationship Id="rId10" Type="http://schemas.microsoft.com/office/2007/relationships/hdphoto" Target="../media/hdphoto14.wdp"/><Relationship Id="rId4" Type="http://schemas.microsoft.com/office/2007/relationships/hdphoto" Target="../media/hdphoto6.wdp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8.png"/><Relationship Id="rId5" Type="http://schemas.openxmlformats.org/officeDocument/2006/relationships/image" Target="../media/image48.png"/><Relationship Id="rId10" Type="http://schemas.openxmlformats.org/officeDocument/2006/relationships/image" Target="../media/image67.png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3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16.wdp"/><Relationship Id="rId5" Type="http://schemas.openxmlformats.org/officeDocument/2006/relationships/image" Target="../media/image48.png"/><Relationship Id="rId10" Type="http://schemas.openxmlformats.org/officeDocument/2006/relationships/image" Target="../media/image71.png"/><Relationship Id="rId4" Type="http://schemas.microsoft.com/office/2007/relationships/hdphoto" Target="../media/hdphoto6.wdp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8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76.png"/><Relationship Id="rId5" Type="http://schemas.openxmlformats.org/officeDocument/2006/relationships/image" Target="../media/image48.png"/><Relationship Id="rId10" Type="http://schemas.openxmlformats.org/officeDocument/2006/relationships/image" Target="../media/image75.png"/><Relationship Id="rId4" Type="http://schemas.microsoft.com/office/2007/relationships/hdphoto" Target="../media/hdphoto6.wdp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7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81.png"/><Relationship Id="rId5" Type="http://schemas.openxmlformats.org/officeDocument/2006/relationships/image" Target="../media/image48.png"/><Relationship Id="rId10" Type="http://schemas.openxmlformats.org/officeDocument/2006/relationships/image" Target="../media/image80.png"/><Relationship Id="rId4" Type="http://schemas.microsoft.com/office/2007/relationships/hdphoto" Target="../media/hdphoto6.wdp"/><Relationship Id="rId9" Type="http://schemas.openxmlformats.org/officeDocument/2006/relationships/image" Target="../media/image79.jpe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8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86.png"/><Relationship Id="rId5" Type="http://schemas.openxmlformats.org/officeDocument/2006/relationships/image" Target="../media/image48.png"/><Relationship Id="rId10" Type="http://schemas.openxmlformats.org/officeDocument/2006/relationships/image" Target="../media/image85.png"/><Relationship Id="rId4" Type="http://schemas.microsoft.com/office/2007/relationships/hdphoto" Target="../media/hdphoto6.wdp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1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19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90.png"/><Relationship Id="rId5" Type="http://schemas.openxmlformats.org/officeDocument/2006/relationships/image" Target="../media/image48.png"/><Relationship Id="rId10" Type="http://schemas.microsoft.com/office/2007/relationships/hdphoto" Target="../media/hdphoto18.wdp"/><Relationship Id="rId4" Type="http://schemas.microsoft.com/office/2007/relationships/hdphoto" Target="../media/hdphoto6.wdp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6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94.png"/><Relationship Id="rId5" Type="http://schemas.openxmlformats.org/officeDocument/2006/relationships/image" Target="../media/image4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microsoft.com/office/2007/relationships/hdphoto" Target="../media/hdphoto6.wdp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21.wdp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4680520" cy="3528392"/>
          </a:xfrm>
        </p:spPr>
        <p:txBody>
          <a:bodyPr/>
          <a:lstStyle/>
          <a:p>
            <a:pPr algn="l"/>
            <a:r>
              <a:rPr lang="fr-FR" sz="6000" dirty="0" smtClean="0"/>
              <a:t>UN DISCOURS </a:t>
            </a:r>
            <a:br>
              <a:rPr lang="fr-FR" sz="6000" dirty="0" smtClean="0"/>
            </a:br>
            <a:r>
              <a:rPr lang="fr-FR" sz="6000" dirty="0" smtClean="0"/>
              <a:t>A </a:t>
            </a:r>
            <a:br>
              <a:rPr lang="fr-FR" sz="6000" dirty="0" smtClean="0"/>
            </a:br>
            <a:r>
              <a:rPr lang="fr-FR" sz="6000" dirty="0" smtClean="0">
                <a:latin typeface="+mn-lt"/>
              </a:rPr>
              <a:t>DÉCODER</a:t>
            </a:r>
            <a:endParaRPr lang="fr-FR" sz="6000" dirty="0">
              <a:latin typeface="+mn-lt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21/08/2018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JEAN-PAUL C          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</a:t>
            </a:fld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34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8">
            <a:off x="3967198" y="4445794"/>
            <a:ext cx="3146119" cy="18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BALS </a:t>
            </a:r>
          </a:p>
          <a:p>
            <a:r>
              <a:rPr lang="fr-FR" sz="3600" dirty="0" smtClean="0"/>
              <a:t>2018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504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1"/>
            <a:ext cx="8177332" cy="3024336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Intro : La loi, c’est quoi?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A. </a:t>
            </a:r>
            <a:r>
              <a:rPr lang="fr-FR" sz="2400" dirty="0" smtClean="0">
                <a:solidFill>
                  <a:schemeClr val="tx1"/>
                </a:solidFill>
              </a:rPr>
              <a:t>Diverses lois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B</a:t>
            </a:r>
            <a:r>
              <a:rPr lang="fr-FR" sz="2400" dirty="0">
                <a:solidFill>
                  <a:schemeClr val="tx1"/>
                </a:solidFill>
              </a:rPr>
              <a:t>. L</a:t>
            </a:r>
            <a:r>
              <a:rPr lang="fr-FR" sz="2400" dirty="0" smtClean="0">
                <a:solidFill>
                  <a:schemeClr val="tx1"/>
                </a:solidFill>
              </a:rPr>
              <a:t>ois </a:t>
            </a:r>
            <a:r>
              <a:rPr lang="fr-FR" sz="2400" dirty="0">
                <a:solidFill>
                  <a:schemeClr val="tx1"/>
                </a:solidFill>
              </a:rPr>
              <a:t>de la Bible</a:t>
            </a:r>
          </a:p>
          <a:p>
            <a:r>
              <a:rPr lang="fr-FR" sz="2400" dirty="0">
                <a:solidFill>
                  <a:schemeClr val="tx1"/>
                </a:solidFill>
              </a:rPr>
              <a:t>C. </a:t>
            </a:r>
            <a:r>
              <a:rPr lang="fr-FR" sz="2400" dirty="0" smtClean="0">
                <a:solidFill>
                  <a:schemeClr val="tx1"/>
                </a:solidFill>
              </a:rPr>
              <a:t>La loi pour Jésus </a:t>
            </a:r>
            <a:r>
              <a:rPr lang="fr-FR" sz="2400" dirty="0">
                <a:solidFill>
                  <a:schemeClr val="tx1"/>
                </a:solidFill>
              </a:rPr>
              <a:t>et </a:t>
            </a:r>
            <a:r>
              <a:rPr lang="fr-FR" sz="2400" dirty="0" smtClean="0">
                <a:solidFill>
                  <a:schemeClr val="tx1"/>
                </a:solidFill>
              </a:rPr>
              <a:t>pour nous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D. </a:t>
            </a:r>
            <a:r>
              <a:rPr lang="fr-FR" sz="2400" dirty="0">
                <a:solidFill>
                  <a:schemeClr val="tx1"/>
                </a:solidFill>
              </a:rPr>
              <a:t>Comment vivre </a:t>
            </a:r>
            <a:r>
              <a:rPr lang="fr-FR" sz="2400" dirty="0" smtClean="0">
                <a:solidFill>
                  <a:schemeClr val="tx1"/>
                </a:solidFill>
              </a:rPr>
              <a:t>les 10 commandements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Conclusion : Un </a:t>
            </a:r>
            <a:r>
              <a:rPr lang="fr-FR" sz="2400" dirty="0">
                <a:solidFill>
                  <a:schemeClr val="tx1"/>
                </a:solidFill>
              </a:rPr>
              <a:t>verbe à </a:t>
            </a:r>
            <a:r>
              <a:rPr lang="fr-FR" sz="2400" dirty="0" smtClean="0">
                <a:solidFill>
                  <a:schemeClr val="tx1"/>
                </a:solidFill>
              </a:rPr>
              <a:t>conjuguer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0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1F0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</a:t>
            </a:r>
            <a:r>
              <a:rPr lang="fr-FR" dirty="0"/>
              <a:t>. </a:t>
            </a:r>
            <a:r>
              <a:rPr lang="fr-FR" dirty="0" smtClean="0"/>
              <a:t>Premières lois </a:t>
            </a:r>
            <a:r>
              <a:rPr lang="fr-FR" dirty="0"/>
              <a:t>de la Bible</a:t>
            </a:r>
            <a:br>
              <a:rPr lang="fr-FR" dirty="0"/>
            </a:b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9" y="2752948"/>
            <a:ext cx="4320481" cy="320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9703" y="5974799"/>
            <a:ext cx="463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Adam </a:t>
            </a:r>
            <a:r>
              <a:rPr lang="fr-FR" dirty="0"/>
              <a:t>et </a:t>
            </a:r>
            <a:r>
              <a:rPr lang="fr-FR" dirty="0" err="1"/>
              <a:t>Eve</a:t>
            </a:r>
            <a:r>
              <a:rPr lang="fr-FR" dirty="0"/>
              <a:t> au jardin </a:t>
            </a:r>
            <a:r>
              <a:rPr lang="fr-FR" dirty="0" smtClean="0"/>
              <a:t>d'</a:t>
            </a:r>
            <a:r>
              <a:rPr lang="fr-FR" dirty="0" err="1" smtClean="0"/>
              <a:t>Eden</a:t>
            </a:r>
            <a:r>
              <a:rPr lang="fr-FR" dirty="0"/>
              <a:t> </a:t>
            </a:r>
            <a:r>
              <a:rPr lang="fr-FR" dirty="0" smtClean="0"/>
              <a:t>(Peter Wenzel) 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6" t="20214" r="29837" b="63311"/>
          <a:stretch/>
        </p:blipFill>
        <p:spPr bwMode="auto">
          <a:xfrm>
            <a:off x="5490651" y="4134245"/>
            <a:ext cx="3378635" cy="1948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1599" y="6134984"/>
            <a:ext cx="3076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Adam et </a:t>
            </a:r>
            <a:r>
              <a:rPr lang="fr-FR" dirty="0" err="1" smtClean="0"/>
              <a:t>Eve</a:t>
            </a:r>
            <a:r>
              <a:rPr lang="fr-FR" dirty="0" smtClean="0"/>
              <a:t> (Le Titien) détail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29704" y="1668037"/>
            <a:ext cx="4637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Le Seigneur Dieu prit l’homme et l’établit dans le jardin d’Éden pour le cultiver et le garder</a:t>
            </a:r>
            <a:r>
              <a:rPr lang="fr-FR" sz="2000" dirty="0" smtClean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Genèse 2.15 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8782" y="1772816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Il lui fit cette recommandation : Tu peux manger les fruits de n’importe quel arbre du jardin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sauf de l’arbre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qui donne la connaissance de ce qui est bon ou mauvais.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Genèse 2.16-17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4670493" y="2192739"/>
            <a:ext cx="4294699" cy="4188587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37848" y="2192741"/>
            <a:ext cx="4294699" cy="4188587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B. </a:t>
            </a:r>
            <a:r>
              <a:rPr lang="fr-FR" dirty="0"/>
              <a:t>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12</a:t>
            </a:fld>
            <a:endParaRPr lang="fr-F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006">
            <a:off x="5621142" y="-249512"/>
            <a:ext cx="3414713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44214" y="1717032"/>
            <a:ext cx="3294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/>
              <a:t>les </a:t>
            </a:r>
            <a:r>
              <a:rPr lang="fr-FR" sz="2000" dirty="0"/>
              <a:t>deux tablettes de pierre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239" y="2392796"/>
            <a:ext cx="41739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Je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suis l’Éternel ton Dieu </a:t>
            </a:r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qui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t’ai fait sortir du pays d’Égypte. </a:t>
            </a: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n’adoreras pas d’autres dieux que moi. Tu ne te feras aucune idole.</a:t>
            </a: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n’invoqueras pas le nom de l’Éternel en vain.</a:t>
            </a: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Souviens-toi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du jour de shabbat pour le sanctifier.</a:t>
            </a: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Honore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ton père et ta mère afin que tes jours se prolongent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  sur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la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terre.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4" y="2636912"/>
            <a:ext cx="41771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ne tueras point.</a:t>
            </a:r>
          </a:p>
          <a:p>
            <a:pPr algn="ctr"/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7.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ne commettras point d’adultère.</a:t>
            </a:r>
          </a:p>
          <a:p>
            <a:pPr algn="ctr"/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8</a:t>
            </a:r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ne voleras pas.</a:t>
            </a:r>
          </a:p>
          <a:p>
            <a:pPr algn="ctr"/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9.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ne porteras point de faux témoignages contre ton prochain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algn="ctr"/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ne convoiteras point ce qui est à ton prochain.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544" y="1792631"/>
            <a:ext cx="335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mtClean="0"/>
              <a:t>Exode 20.1-17 </a:t>
            </a:r>
            <a:r>
              <a:rPr lang="fr-FR" sz="2000" dirty="0" smtClean="0"/>
              <a:t>≈ </a:t>
            </a:r>
            <a:r>
              <a:rPr lang="fr-FR" sz="2000" dirty="0" err="1" smtClean="0"/>
              <a:t>Deut</a:t>
            </a:r>
            <a:r>
              <a:rPr lang="fr-FR" sz="2000" dirty="0" smtClean="0"/>
              <a:t> </a:t>
            </a:r>
            <a:r>
              <a:rPr lang="fr-FR" sz="2000" dirty="0"/>
              <a:t>5.6-21</a:t>
            </a:r>
          </a:p>
        </p:txBody>
      </p:sp>
    </p:spTree>
    <p:extLst>
      <p:ext uri="{BB962C8B-B14F-4D97-AF65-F5344CB8AC3E}">
        <p14:creationId xmlns:p14="http://schemas.microsoft.com/office/powerpoint/2010/main" val="40081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4670493" y="2192739"/>
            <a:ext cx="4294699" cy="4188587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37848" y="2192741"/>
            <a:ext cx="4294699" cy="4188587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B. </a:t>
            </a:r>
            <a:r>
              <a:rPr lang="fr-FR" dirty="0"/>
              <a:t>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13</a:t>
            </a:fld>
            <a:endParaRPr lang="fr-F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006">
            <a:off x="5621142" y="-249512"/>
            <a:ext cx="3414713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8239" y="2392796"/>
            <a:ext cx="41739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1. </a:t>
            </a:r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Je </a:t>
            </a:r>
            <a:r>
              <a:rPr lang="fr-FR" sz="2000" dirty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suis l’Éternel ton Dieu </a:t>
            </a:r>
            <a:endParaRPr lang="fr-FR" sz="2000" dirty="0" smtClean="0">
              <a:solidFill>
                <a:srgbClr val="00325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qui </a:t>
            </a:r>
            <a:r>
              <a:rPr lang="fr-FR" sz="2000" dirty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t’ai fait sortir du pays d’Égypte.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n’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adoreras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d’autres dieux que moi. Tu ne te feras aucune idole.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n’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invoqueras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le nom de l’Éternel en vain.</a:t>
            </a:r>
          </a:p>
          <a:p>
            <a:pPr algn="ctr"/>
            <a:r>
              <a:rPr lang="fr-FR" sz="2000" b="1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Souviens-toi </a:t>
            </a:r>
            <a:r>
              <a:rPr lang="fr-FR" sz="2000" dirty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du jour de shabbat pour le sanctifier.</a:t>
            </a:r>
          </a:p>
          <a:p>
            <a:pPr algn="ctr"/>
            <a:r>
              <a:rPr lang="fr-FR" sz="2000" b="1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Honore </a:t>
            </a:r>
            <a:r>
              <a:rPr lang="fr-FR" sz="2000" dirty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ton père et ta mère afin que tes jours se prolongent </a:t>
            </a:r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sur </a:t>
            </a:r>
            <a:r>
              <a:rPr lang="fr-FR" sz="2000" dirty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la </a:t>
            </a:r>
            <a:r>
              <a:rPr lang="fr-FR" sz="2000" dirty="0" smtClean="0">
                <a:solidFill>
                  <a:srgbClr val="00325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terre.</a:t>
            </a:r>
            <a:endParaRPr lang="fr-FR" sz="2000" dirty="0">
              <a:solidFill>
                <a:srgbClr val="00325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4" y="2636912"/>
            <a:ext cx="41771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tueras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point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algn="ctr"/>
            <a:endParaRPr lang="fr-FR" sz="2000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commettras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point 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d’adultère.</a:t>
            </a: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</a:t>
            </a:r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voleras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algn="ctr"/>
            <a:endParaRPr lang="fr-FR" sz="2000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9.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porteras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point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de faux témoignages contre ton prochain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algn="ctr"/>
            <a:endParaRPr lang="fr-FR" sz="20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  <a:r>
              <a:rPr lang="fr-FR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Tu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convoiteras </a:t>
            </a:r>
            <a:r>
              <a:rPr lang="fr-FR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point</a:t>
            </a:r>
            <a:r>
              <a:rPr lang="fr-FR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ce qui est à ton prochain.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283" y="1717032"/>
            <a:ext cx="6026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Torah = enseignement, instruction, </a:t>
            </a:r>
            <a:r>
              <a:rPr lang="fr-FR" sz="2000" dirty="0" smtClean="0"/>
              <a:t>commandement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192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JEAN-PAUL C         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B. que </a:t>
            </a:r>
            <a:r>
              <a:rPr lang="fr-FR" dirty="0"/>
              <a:t>visait cette </a:t>
            </a:r>
            <a:r>
              <a:rPr lang="fr-FR" dirty="0" smtClean="0"/>
              <a:t>« loi » ?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7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542">
            <a:off x="3281026" y="163219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96">
            <a:off x="3228933" y="169617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82665" y="1714484"/>
            <a:ext cx="2794735" cy="1911775"/>
          </a:xfrm>
          <a:prstGeom prst="ellipse">
            <a:avLst/>
          </a:prstGeom>
          <a:solidFill>
            <a:srgbClr val="D67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lèche droite 17"/>
          <p:cNvSpPr/>
          <p:nvPr/>
        </p:nvSpPr>
        <p:spPr>
          <a:xfrm rot="5400000">
            <a:off x="4007293" y="3640613"/>
            <a:ext cx="941960" cy="648000"/>
          </a:xfrm>
          <a:prstGeom prst="rightArrow">
            <a:avLst>
              <a:gd name="adj1" fmla="val 38666"/>
              <a:gd name="adj2" fmla="val 50000"/>
            </a:avLst>
          </a:prstGeom>
          <a:solidFill>
            <a:srgbClr val="D67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22247" y="1960636"/>
            <a:ext cx="2315570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sainteté</a:t>
            </a:r>
            <a:endParaRPr lang="fr-FR" sz="48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fr-FR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 Dieu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7" r="-14800"/>
          <a:stretch/>
        </p:blipFill>
        <p:spPr bwMode="auto">
          <a:xfrm rot="15235271">
            <a:off x="5542947" y="2759690"/>
            <a:ext cx="790945" cy="5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6849">
            <a:off x="5519562" y="3472347"/>
            <a:ext cx="648000" cy="100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51" y="1699034"/>
            <a:ext cx="2816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426071" y="1880720"/>
            <a:ext cx="227818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4800" b="1" dirty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fr-FR" sz="4800" b="1" dirty="0" smtClean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utorat</a:t>
            </a:r>
          </a:p>
          <a:p>
            <a:pPr lvl="0" algn="ctr"/>
            <a:r>
              <a:rPr lang="fr-FR" sz="2800" b="1" dirty="0" smtClean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jusqu’à Christ</a:t>
            </a:r>
            <a:endParaRPr lang="fr-FR" sz="2800" b="1" dirty="0">
              <a:ln w="31550" cmpd="sng">
                <a:gradFill>
                  <a:gsLst>
                    <a:gs pos="25000">
                      <a:srgbClr val="C66951">
                        <a:shade val="25000"/>
                        <a:satMod val="190000"/>
                      </a:srgbClr>
                    </a:gs>
                    <a:gs pos="80000">
                      <a:srgbClr val="C66951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6015263" y="3854244"/>
            <a:ext cx="2794735" cy="1911775"/>
            <a:chOff x="3080906" y="4435593"/>
            <a:chExt cx="2794735" cy="1911775"/>
          </a:xfrm>
        </p:grpSpPr>
        <p:sp>
          <p:nvSpPr>
            <p:cNvPr id="20" name="Ellipse 19"/>
            <p:cNvSpPr/>
            <p:nvPr/>
          </p:nvSpPr>
          <p:spPr>
            <a:xfrm>
              <a:off x="3080906" y="4435593"/>
              <a:ext cx="2794735" cy="1911775"/>
            </a:xfrm>
            <a:prstGeom prst="ellipse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78977" y="4637913"/>
              <a:ext cx="2271071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4800" b="1" dirty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r</a:t>
              </a:r>
              <a:r>
                <a:rPr lang="fr-FR" sz="4800" b="1" dirty="0" smtClean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éussite</a:t>
              </a:r>
            </a:p>
            <a:p>
              <a:pPr lvl="0" algn="ctr"/>
              <a:r>
                <a:rPr lang="fr-FR" sz="2800" b="1" dirty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fr-FR" sz="2800" b="1" dirty="0" smtClean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e l’homme</a:t>
              </a:r>
              <a:endParaRPr lang="fr-FR" sz="2800" b="1" dirty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3941440" y="5899797"/>
              <a:ext cx="9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Jos. 1.7</a:t>
              </a:r>
              <a:endParaRPr lang="fr-FR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796383" y="3142604"/>
            <a:ext cx="93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Lév. </a:t>
            </a:r>
            <a:r>
              <a:rPr lang="fr-FR" dirty="0"/>
              <a:t>7.1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06508" y="3854243"/>
            <a:ext cx="2810475" cy="1911775"/>
            <a:chOff x="5987337" y="3785311"/>
            <a:chExt cx="2810475" cy="1911775"/>
          </a:xfrm>
        </p:grpSpPr>
        <p:sp>
          <p:nvSpPr>
            <p:cNvPr id="21" name="Ellipse 20"/>
            <p:cNvSpPr/>
            <p:nvPr/>
          </p:nvSpPr>
          <p:spPr>
            <a:xfrm>
              <a:off x="5987337" y="3785311"/>
              <a:ext cx="2794735" cy="1911775"/>
            </a:xfrm>
            <a:prstGeom prst="ellipse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5400" b="1" dirty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03076" y="4110257"/>
              <a:ext cx="279473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4800" b="1" dirty="0" smtClean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révélation</a:t>
              </a:r>
            </a:p>
            <a:p>
              <a:pPr lvl="0" algn="ctr"/>
              <a:r>
                <a:rPr lang="fr-FR" sz="2800" b="1" dirty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fr-FR" sz="2800" b="1" dirty="0" smtClean="0">
                  <a:ln w="31550" cmpd="sng">
                    <a:gradFill>
                      <a:gsLst>
                        <a:gs pos="25000">
                          <a:srgbClr val="C66951">
                            <a:shade val="25000"/>
                            <a:satMod val="190000"/>
                          </a:srgbClr>
                        </a:gs>
                        <a:gs pos="80000">
                          <a:srgbClr val="C66951">
                            <a:tint val="75000"/>
                            <a:satMod val="190000"/>
                          </a:srgb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u mal</a:t>
              </a:r>
              <a:endParaRPr lang="fr-FR" sz="2800" b="1" dirty="0">
                <a:ln w="31550" cmpd="sng">
                  <a:gradFill>
                    <a:gsLst>
                      <a:gs pos="25000">
                        <a:srgbClr val="C66951">
                          <a:shade val="25000"/>
                          <a:satMod val="190000"/>
                        </a:srgbClr>
                      </a:gs>
                      <a:gs pos="80000">
                        <a:srgbClr val="C66951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763931" y="5272583"/>
              <a:ext cx="1143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Gal. 3.19 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995938" y="322252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Gal. 3.24 </a:t>
            </a:r>
            <a:endParaRPr lang="fr-FR" dirty="0"/>
          </a:p>
        </p:txBody>
      </p:sp>
      <p:sp>
        <p:nvSpPr>
          <p:cNvPr id="26" name="Flèche droite 25"/>
          <p:cNvSpPr/>
          <p:nvPr/>
        </p:nvSpPr>
        <p:spPr>
          <a:xfrm rot="7501782">
            <a:off x="2749540" y="3648073"/>
            <a:ext cx="965994" cy="648000"/>
          </a:xfrm>
          <a:prstGeom prst="rightArrow">
            <a:avLst>
              <a:gd name="adj1" fmla="val 38666"/>
              <a:gd name="adj2" fmla="val 50000"/>
            </a:avLst>
          </a:prstGeom>
          <a:solidFill>
            <a:srgbClr val="D67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3193426" y="4440340"/>
            <a:ext cx="2794735" cy="1911775"/>
            <a:chOff x="295253" y="3787254"/>
            <a:chExt cx="2794735" cy="1911775"/>
          </a:xfrm>
        </p:grpSpPr>
        <p:sp>
          <p:nvSpPr>
            <p:cNvPr id="25" name="Ellipse 24"/>
            <p:cNvSpPr/>
            <p:nvPr/>
          </p:nvSpPr>
          <p:spPr>
            <a:xfrm>
              <a:off x="295253" y="3787254"/>
              <a:ext cx="2794735" cy="1911775"/>
            </a:xfrm>
            <a:prstGeom prst="ellipse">
              <a:avLst/>
            </a:prstGeom>
            <a:solidFill>
              <a:srgbClr val="D67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7842" y="4006971"/>
              <a:ext cx="2369558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4800" b="1" dirty="0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  <a:r>
                <a:rPr lang="fr-FR" sz="4800" b="1" cap="none" spc="0" dirty="0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onheur</a:t>
              </a:r>
            </a:p>
            <a:p>
              <a:pPr algn="ctr"/>
              <a:r>
                <a:rPr lang="fr-FR" sz="2800" b="1" dirty="0" smtClean="0">
                  <a:ln w="31550" cmpd="sng">
                    <a:gradFill>
                      <a:gsLst>
                        <a:gs pos="25000">
                          <a:schemeClr val="accent1">
                            <a:shade val="25000"/>
                            <a:satMod val="190000"/>
                          </a:schemeClr>
                        </a:gs>
                        <a:gs pos="80000">
                          <a:schemeClr val="accent1">
                            <a:tint val="75000"/>
                            <a:satMod val="19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rgbClr val="FFFFFF"/>
                  </a:solidFill>
                  <a:effectLst>
                    <a:outerShdw blurRad="41275" dist="12700" dir="120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 l’homme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08971" y="5206814"/>
              <a:ext cx="1425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Deut</a:t>
              </a:r>
              <a:r>
                <a:rPr lang="fr-FR" dirty="0" smtClean="0"/>
                <a:t> . 12.28</a:t>
              </a:r>
              <a:endParaRPr lang="fr-FR" dirty="0"/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7" r="-14800"/>
          <a:stretch/>
        </p:blipFill>
        <p:spPr bwMode="auto">
          <a:xfrm rot="6388884">
            <a:off x="2672593" y="2849547"/>
            <a:ext cx="790945" cy="5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6" grpId="0"/>
      <p:bldP spid="24" grpId="0"/>
      <p:bldP spid="7" grpId="0"/>
      <p:bldP spid="10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C. </a:t>
            </a:r>
            <a:r>
              <a:rPr lang="fr-FR" dirty="0"/>
              <a:t>Jésus et la </a:t>
            </a:r>
            <a:r>
              <a:rPr lang="fr-FR" dirty="0" smtClean="0"/>
              <a:t>Loi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15</a:t>
            </a:fld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16198" b="5100"/>
          <a:stretch/>
        </p:blipFill>
        <p:spPr bwMode="auto">
          <a:xfrm>
            <a:off x="539552" y="2521131"/>
            <a:ext cx="3389471" cy="3150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10150"/>
            <a:ext cx="4186590" cy="3572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1627951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« 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aimeras le Seigneur ton Dieu de tout ton cœur, et de toute ton âme et de toute ta pensée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. » 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952968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« Tu aimeras ton prochain comme toi-même. »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8631" y="2521130"/>
            <a:ext cx="2451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La loi avant la venue de JC</a:t>
            </a:r>
            <a:endParaRPr lang="fr-FR" sz="22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95861" y="2310150"/>
            <a:ext cx="3050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La loi  révélée et accomplie par JC</a:t>
            </a:r>
            <a:endParaRPr lang="fr-FR" sz="22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C. </a:t>
            </a:r>
            <a:r>
              <a:rPr lang="fr-FR" dirty="0"/>
              <a:t>Valeur de la loi pour </a:t>
            </a:r>
            <a:r>
              <a:rPr lang="fr-FR" dirty="0" smtClean="0"/>
              <a:t>les     	chrétiens </a:t>
            </a:r>
            <a:endParaRPr lang="fr-F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165699" cy="2449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38704" cy="3961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61231" y="5496448"/>
            <a:ext cx="37444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« Tu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aimeras ton prochain comme toi-même.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» </a:t>
            </a:r>
          </a:p>
          <a:p>
            <a:pPr algn="ctr"/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Galates 5.14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237626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35896" y="2140488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De l’amour de Dieu…</a:t>
            </a:r>
            <a:endParaRPr lang="fr-FR" sz="32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53141" y="4264350"/>
            <a:ext cx="1440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Gabriola" panose="04040605051002020D02" pitchFamily="82" charset="0"/>
              </a:rPr>
              <a:t>n</a:t>
            </a:r>
            <a:r>
              <a:rPr lang="fr-FR" sz="32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otre amour </a:t>
            </a:r>
          </a:p>
          <a:p>
            <a:r>
              <a:rPr lang="fr-FR" sz="32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se nourrit</a:t>
            </a:r>
            <a:endParaRPr lang="fr-FR" sz="32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1"/>
            <a:ext cx="8177332" cy="3024336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Intro : La loi, c’est quoi?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A. </a:t>
            </a:r>
            <a:r>
              <a:rPr lang="fr-FR" sz="2400" dirty="0" smtClean="0">
                <a:solidFill>
                  <a:schemeClr val="tx1"/>
                </a:solidFill>
              </a:rPr>
              <a:t>Diverses lois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B</a:t>
            </a:r>
            <a:r>
              <a:rPr lang="fr-FR" sz="2400" dirty="0">
                <a:solidFill>
                  <a:schemeClr val="tx1"/>
                </a:solidFill>
              </a:rPr>
              <a:t>. L</a:t>
            </a:r>
            <a:r>
              <a:rPr lang="fr-FR" sz="2400" dirty="0" smtClean="0">
                <a:solidFill>
                  <a:schemeClr val="tx1"/>
                </a:solidFill>
              </a:rPr>
              <a:t>ois </a:t>
            </a:r>
            <a:r>
              <a:rPr lang="fr-FR" sz="2400" dirty="0">
                <a:solidFill>
                  <a:schemeClr val="tx1"/>
                </a:solidFill>
              </a:rPr>
              <a:t>de la Bible</a:t>
            </a:r>
          </a:p>
          <a:p>
            <a:r>
              <a:rPr lang="fr-FR" sz="2400" dirty="0">
                <a:solidFill>
                  <a:schemeClr val="tx1"/>
                </a:solidFill>
              </a:rPr>
              <a:t>C. </a:t>
            </a:r>
            <a:r>
              <a:rPr lang="fr-FR" sz="2400" dirty="0" smtClean="0">
                <a:solidFill>
                  <a:schemeClr val="tx1"/>
                </a:solidFill>
              </a:rPr>
              <a:t>La loi pour Jésus </a:t>
            </a:r>
            <a:r>
              <a:rPr lang="fr-FR" sz="2400" dirty="0">
                <a:solidFill>
                  <a:schemeClr val="tx1"/>
                </a:solidFill>
              </a:rPr>
              <a:t>et </a:t>
            </a:r>
            <a:r>
              <a:rPr lang="fr-FR" sz="2400" dirty="0" smtClean="0">
                <a:solidFill>
                  <a:schemeClr val="tx1"/>
                </a:solidFill>
              </a:rPr>
              <a:t>pour nous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D. </a:t>
            </a:r>
            <a:r>
              <a:rPr lang="fr-FR" sz="2400" dirty="0">
                <a:solidFill>
                  <a:schemeClr val="tx1"/>
                </a:solidFill>
              </a:rPr>
              <a:t>Comment vivre </a:t>
            </a:r>
            <a:r>
              <a:rPr lang="fr-FR" sz="2400" dirty="0" smtClean="0">
                <a:solidFill>
                  <a:schemeClr val="tx1"/>
                </a:solidFill>
              </a:rPr>
              <a:t>les 10 commandements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Conclusion : Un </a:t>
            </a:r>
            <a:r>
              <a:rPr lang="fr-FR" sz="2400" dirty="0">
                <a:solidFill>
                  <a:schemeClr val="tx1"/>
                </a:solidFill>
              </a:rPr>
              <a:t>verbe à </a:t>
            </a:r>
            <a:r>
              <a:rPr lang="fr-FR" sz="2400" dirty="0" smtClean="0">
                <a:solidFill>
                  <a:schemeClr val="tx1"/>
                </a:solidFill>
              </a:rPr>
              <a:t>conjuguer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4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1F0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1. Je suis l’Éternel ton Dieu qui t’ai fait sortir du pays d’Égypte, de la maison de servitude</a:t>
            </a:r>
            <a:r>
              <a:rPr lang="fr-FR" b="1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Peut-être le plus important </a:t>
            </a:r>
            <a:r>
              <a:rPr lang="fr-FR" sz="2000" dirty="0" smtClean="0">
                <a:solidFill>
                  <a:srgbClr val="002060"/>
                </a:solidFill>
              </a:rPr>
              <a:t>commandement, car </a:t>
            </a:r>
            <a:r>
              <a:rPr lang="fr-FR" sz="2000" dirty="0">
                <a:solidFill>
                  <a:srgbClr val="002060"/>
                </a:solidFill>
              </a:rPr>
              <a:t>il touche à la connaissance de Dieu.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2027" y="3184015"/>
            <a:ext cx="28617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Quel bonheur!</a:t>
            </a:r>
          </a:p>
          <a:p>
            <a:r>
              <a:rPr lang="fr-FR" sz="2400" dirty="0" smtClean="0"/>
              <a:t>Dieu est vivant</a:t>
            </a:r>
            <a:r>
              <a:rPr lang="fr-FR" sz="2400" dirty="0"/>
              <a:t>!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Il nous aime!</a:t>
            </a:r>
          </a:p>
          <a:p>
            <a:r>
              <a:rPr lang="fr-FR" sz="2400" dirty="0" smtClean="0"/>
              <a:t>Il nous parle!</a:t>
            </a:r>
          </a:p>
          <a:p>
            <a:r>
              <a:rPr lang="fr-FR" sz="2400" dirty="0"/>
              <a:t>P</a:t>
            </a:r>
            <a:r>
              <a:rPr lang="fr-FR" sz="2400" smtClean="0"/>
              <a:t>arlons-lui </a:t>
            </a:r>
            <a:r>
              <a:rPr lang="fr-FR" sz="2400" dirty="0" smtClean="0"/>
              <a:t>aussi!</a:t>
            </a:r>
          </a:p>
          <a:p>
            <a:r>
              <a:rPr lang="fr-FR" sz="2400" dirty="0" smtClean="0"/>
              <a:t>Il nous a libérés:</a:t>
            </a:r>
          </a:p>
          <a:p>
            <a:r>
              <a:rPr lang="fr-FR" sz="2400" dirty="0" smtClean="0"/>
              <a:t>aimons-le et servons-le ! 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2" b="100000" l="9851" r="98885">
                        <a14:foregroundMark x1="29926" y1="29817" x2="29926" y2="29817"/>
                        <a14:foregroundMark x1="31784" y1="26835" x2="31784" y2="26835"/>
                        <a14:foregroundMark x1="33643" y1="23165" x2="33643" y2="23165"/>
                        <a14:foregroundMark x1="36245" y1="20413" x2="36245" y2="20413"/>
                        <a14:foregroundMark x1="39405" y1="18578" x2="39405" y2="18578"/>
                        <a14:foregroundMark x1="42751" y1="19037" x2="42751" y2="19037"/>
                        <a14:foregroundMark x1="45353" y1="19495" x2="45353" y2="19495"/>
                        <a14:foregroundMark x1="48885" y1="19954" x2="48885" y2="19954"/>
                        <a14:foregroundMark x1="68587" y1="29358" x2="68587" y2="29358"/>
                        <a14:foregroundMark x1="70446" y1="31193" x2="70446" y2="31193"/>
                        <a14:foregroundMark x1="71933" y1="33945" x2="71933" y2="33945"/>
                        <a14:foregroundMark x1="72862" y1="37615" x2="72862" y2="37615"/>
                        <a14:foregroundMark x1="73978" y1="40138" x2="73978" y2="40138"/>
                        <a14:foregroundMark x1="79182" y1="78899" x2="79182" y2="78899"/>
                        <a14:foregroundMark x1="19331" y1="79358" x2="19331" y2="79358"/>
                        <a14:foregroundMark x1="18959" y1="77064" x2="18959" y2="77064"/>
                        <a14:foregroundMark x1="37546" y1="19495" x2="37546" y2="19495"/>
                        <a14:foregroundMark x1="41636" y1="18578" x2="41636" y2="18578"/>
                        <a14:foregroundMark x1="44610" y1="18119" x2="44610" y2="18119"/>
                        <a14:foregroundMark x1="47026" y1="19495" x2="47026" y2="19495"/>
                        <a14:foregroundMark x1="50372" y1="20872" x2="50372" y2="20872"/>
                        <a14:foregroundMark x1="51859" y1="23165" x2="51859" y2="23165"/>
                        <a14:foregroundMark x1="53346" y1="25000" x2="53717" y2="26376"/>
                        <a14:foregroundMark x1="30297" y1="31193" x2="30297" y2="31193"/>
                        <a14:foregroundMark x1="29182" y1="32110" x2="29182" y2="32110"/>
                        <a14:foregroundMark x1="35316" y1="19954" x2="35316" y2="19954"/>
                        <a14:foregroundMark x1="38848" y1="17661" x2="38848" y2="17661"/>
                        <a14:foregroundMark x1="40335" y1="18119" x2="40335" y2="18119"/>
                        <a14:foregroundMark x1="42937" y1="19037" x2="42937" y2="19037"/>
                        <a14:foregroundMark x1="43680" y1="18578" x2="43680" y2="18578"/>
                        <a14:foregroundMark x1="42937" y1="16972" x2="42937" y2="16972"/>
                        <a14:foregroundMark x1="42937" y1="16055" x2="42937" y2="16055"/>
                        <a14:foregroundMark x1="42193" y1="19954" x2="43309" y2="20872"/>
                        <a14:foregroundMark x1="47212" y1="18578" x2="47212" y2="18578"/>
                        <a14:foregroundMark x1="46840" y1="17661" x2="46840" y2="17661"/>
                        <a14:foregroundMark x1="46840" y1="20872" x2="46840" y2="20872"/>
                        <a14:foregroundMark x1="44796" y1="19954" x2="40335" y2="20413"/>
                        <a14:foregroundMark x1="37732" y1="20872" x2="37732" y2="20872"/>
                        <a14:foregroundMark x1="40706" y1="18578" x2="40706" y2="18578"/>
                        <a14:foregroundMark x1="39591" y1="16972" x2="39591" y2="16972"/>
                        <a14:foregroundMark x1="37732" y1="16514" x2="36431" y2="18119"/>
                        <a14:foregroundMark x1="36059" y1="18119" x2="34572" y2="19954"/>
                        <a14:foregroundMark x1="33086" y1="20872" x2="33086" y2="20872"/>
                        <a14:foregroundMark x1="33086" y1="20872" x2="33086" y2="20872"/>
                        <a14:foregroundMark x1="33086" y1="23624" x2="33086" y2="23624"/>
                        <a14:foregroundMark x1="35688" y1="23165" x2="35688" y2="23165"/>
                        <a14:foregroundMark x1="32342" y1="26835" x2="32342" y2="26835"/>
                        <a14:foregroundMark x1="31599" y1="25459" x2="31599" y2="25459"/>
                        <a14:foregroundMark x1="29740" y1="26376" x2="30112" y2="28899"/>
                        <a14:foregroundMark x1="31599" y1="30275" x2="31599" y2="30275"/>
                        <a14:foregroundMark x1="28996" y1="32569" x2="30855" y2="34404"/>
                        <a14:foregroundMark x1="28996" y1="30734" x2="28996" y2="30734"/>
                        <a14:foregroundMark x1="31227" y1="25917" x2="31227" y2="25917"/>
                        <a14:foregroundMark x1="31599" y1="22706" x2="31599" y2="22706"/>
                        <a14:foregroundMark x1="32714" y1="25917" x2="32714" y2="25917"/>
                        <a14:foregroundMark x1="33829" y1="23624" x2="33829" y2="23624"/>
                        <a14:foregroundMark x1="34944" y1="21789" x2="34944" y2="21789"/>
                        <a14:foregroundMark x1="36431" y1="19954" x2="36431" y2="19954"/>
                        <a14:foregroundMark x1="38476" y1="19495" x2="38476" y2="19495"/>
                        <a14:foregroundMark x1="39963" y1="18119" x2="39963" y2="18119"/>
                        <a14:foregroundMark x1="44052" y1="18119" x2="44052" y2="18119"/>
                        <a14:foregroundMark x1="45167" y1="19954" x2="45167" y2="19954"/>
                        <a14:foregroundMark x1="47212" y1="19037" x2="47212" y2="19037"/>
                        <a14:foregroundMark x1="45539" y1="17661" x2="45539" y2="17661"/>
                        <a14:foregroundMark x1="49442" y1="18578" x2="49442" y2="18578"/>
                        <a14:foregroundMark x1="40706" y1="15138" x2="40706" y2="15138"/>
                        <a14:foregroundMark x1="45539" y1="16055" x2="45539" y2="16055"/>
                        <a14:foregroundMark x1="47955" y1="17661" x2="47955" y2="17661"/>
                        <a14:foregroundMark x1="47212" y1="15596" x2="47212" y2="15596"/>
                        <a14:foregroundMark x1="43309" y1="15138" x2="43309" y2="15138"/>
                        <a14:foregroundMark x1="29368" y1="27294" x2="29368" y2="27294"/>
                        <a14:foregroundMark x1="30483" y1="24083" x2="30483" y2="2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69" y="3633159"/>
            <a:ext cx="1584176" cy="128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52" b="100000" l="10000" r="90000">
                        <a14:foregroundMark x1="58125" y1="13889" x2="58125" y2="13889"/>
                        <a14:foregroundMark x1="60208" y1="15185" x2="60208" y2="15185"/>
                        <a14:foregroundMark x1="62292" y1="19630" x2="62292" y2="19630"/>
                        <a14:foregroundMark x1="64479" y1="21852" x2="65313" y2="22963"/>
                        <a14:foregroundMark x1="64688" y1="21481" x2="64688" y2="21481"/>
                        <a14:foregroundMark x1="70625" y1="24630" x2="70625" y2="24630"/>
                        <a14:foregroundMark x1="71875" y1="63519" x2="71875" y2="63519"/>
                        <a14:foregroundMark x1="73646" y1="65741" x2="73646" y2="65741"/>
                        <a14:foregroundMark x1="75313" y1="45370" x2="75313" y2="45370"/>
                        <a14:foregroundMark x1="76146" y1="44259" x2="76146" y2="45370"/>
                        <a14:foregroundMark x1="71458" y1="27963" x2="71458" y2="27963"/>
                        <a14:foregroundMark x1="26771" y1="49074" x2="27396" y2="49074"/>
                        <a14:foregroundMark x1="26979" y1="44630" x2="26979" y2="44630"/>
                        <a14:foregroundMark x1="36771" y1="20741" x2="36771" y2="20741"/>
                        <a14:foregroundMark x1="38542" y1="11667" x2="38542" y2="11667"/>
                        <a14:foregroundMark x1="38333" y1="6852" x2="38333" y2="6852"/>
                        <a14:foregroundMark x1="38750" y1="4444" x2="38750" y2="4444"/>
                        <a14:foregroundMark x1="59375" y1="11296" x2="59375" y2="11296"/>
                        <a14:foregroundMark x1="60625" y1="12037" x2="60625" y2="10556"/>
                        <a14:foregroundMark x1="60833" y1="7963" x2="60833" y2="7963"/>
                        <a14:foregroundMark x1="65104" y1="71111" x2="65104" y2="71111"/>
                        <a14:foregroundMark x1="64063" y1="76296" x2="64063" y2="76296"/>
                        <a14:foregroundMark x1="65729" y1="74074" x2="65729" y2="74074"/>
                        <a14:foregroundMark x1="67188" y1="72593" x2="67917" y2="71111"/>
                        <a14:foregroundMark x1="68333" y1="69259" x2="68333" y2="69259"/>
                        <a14:foregroundMark x1="70208" y1="68889" x2="70208" y2="68889"/>
                        <a14:foregroundMark x1="71667" y1="70741" x2="72292" y2="69630"/>
                        <a14:foregroundMark x1="29375" y1="66481" x2="30833" y2="66481"/>
                        <a14:foregroundMark x1="28958" y1="65741" x2="30000" y2="65741"/>
                        <a14:foregroundMark x1="30417" y1="70000" x2="30417" y2="70000"/>
                        <a14:foregroundMark x1="31042" y1="71852" x2="31042" y2="71852"/>
                        <a14:foregroundMark x1="32813" y1="73704" x2="33646" y2="74074"/>
                        <a14:foregroundMark x1="33646" y1="76296" x2="34271" y2="76852"/>
                        <a14:foregroundMark x1="34688" y1="79074" x2="34688" y2="79074"/>
                        <a14:foregroundMark x1="36146" y1="79815" x2="36146" y2="79815"/>
                        <a14:foregroundMark x1="37708" y1="80926" x2="37708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259">
            <a:off x="731059" y="3446425"/>
            <a:ext cx="1272142" cy="71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" b="100000" l="10000" r="95286">
                        <a14:foregroundMark x1="63429" y1="27429" x2="63429" y2="27429"/>
                        <a14:foregroundMark x1="65143" y1="27143" x2="65143" y2="27143"/>
                        <a14:foregroundMark x1="62286" y1="27429" x2="62286" y2="27429"/>
                        <a14:foregroundMark x1="39857" y1="94286" x2="39857" y2="94286"/>
                        <a14:foregroundMark x1="43286" y1="94857" x2="43286" y2="94857"/>
                        <a14:foregroundMark x1="45286" y1="94571" x2="45286" y2="94571"/>
                        <a14:foregroundMark x1="48286" y1="95143" x2="48286" y2="95143"/>
                        <a14:foregroundMark x1="50571" y1="94571" x2="50571" y2="94571"/>
                        <a14:foregroundMark x1="53143" y1="94857" x2="53143" y2="94857"/>
                        <a14:foregroundMark x1="57000" y1="94571" x2="57000" y2="94571"/>
                        <a14:backgroundMark x1="48000" y1="95714" x2="48000" y2="9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25" y="2963036"/>
            <a:ext cx="951784" cy="9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811" l="6885" r="90000">
                        <a14:foregroundMark x1="17541" y1="73349" x2="17541" y2="73349"/>
                        <a14:foregroundMark x1="15902" y1="70283" x2="15902" y2="70283"/>
                        <a14:foregroundMark x1="14918" y1="68396" x2="14918" y2="68396"/>
                        <a14:foregroundMark x1="13607" y1="66509" x2="13607" y2="66509"/>
                        <a14:foregroundMark x1="13279" y1="64623" x2="13279" y2="64623"/>
                        <a14:foregroundMark x1="34426" y1="24057" x2="34426" y2="24057"/>
                        <a14:foregroundMark x1="35738" y1="27123" x2="35738" y2="27123"/>
                        <a14:foregroundMark x1="35082" y1="21698" x2="35082" y2="21698"/>
                        <a14:foregroundMark x1="36066" y1="24057" x2="36066" y2="24057"/>
                        <a14:foregroundMark x1="40984" y1="88208" x2="41311" y2="86792"/>
                        <a14:foregroundMark x1="42787" y1="87264" x2="42787" y2="87264"/>
                        <a14:foregroundMark x1="44754" y1="87264" x2="44754" y2="87264"/>
                        <a14:foregroundMark x1="47705" y1="85849" x2="47705" y2="85849"/>
                        <a14:foregroundMark x1="46066" y1="86321" x2="46066" y2="86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467">
            <a:off x="1267375" y="4921114"/>
            <a:ext cx="2074725" cy="144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17605" r="29613" b="27669"/>
          <a:stretch/>
        </p:blipFill>
        <p:spPr bwMode="auto">
          <a:xfrm>
            <a:off x="271799" y="4408948"/>
            <a:ext cx="1456133" cy="83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64876" y="3313805"/>
            <a:ext cx="2039926" cy="20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Tu n’auras pas d’autres dieux que moi. Tu ne te </a:t>
            </a:r>
            <a:endParaRPr lang="fr-FR" sz="24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feras </a:t>
            </a:r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aucune idole. </a:t>
            </a: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Dieu </a:t>
            </a:r>
            <a:r>
              <a:rPr lang="fr-FR" sz="2000" dirty="0">
                <a:solidFill>
                  <a:srgbClr val="002060"/>
                </a:solidFill>
              </a:rPr>
              <a:t>est au-delà de toute conception ; il ne peut être représenté par un objet, même symbolique</a:t>
            </a:r>
            <a:r>
              <a:rPr lang="fr-FR" sz="2000" dirty="0" smtClean="0">
                <a:solidFill>
                  <a:srgbClr val="002060"/>
                </a:solidFill>
              </a:rPr>
              <a:t>.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6548" y="3545436"/>
            <a:ext cx="286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Dieu ne supporte pas la concurrence; il désire </a:t>
            </a:r>
            <a:r>
              <a:rPr lang="fr-FR" sz="2400" dirty="0"/>
              <a:t>être le premier dans notre vie. </a:t>
            </a:r>
            <a:endParaRPr lang="fr-FR" sz="2400" dirty="0" smtClean="0"/>
          </a:p>
          <a:p>
            <a:r>
              <a:rPr lang="fr-FR" sz="2400" dirty="0" smtClean="0"/>
              <a:t>L’aimons-nous par dessus tout </a:t>
            </a:r>
            <a:r>
              <a:rPr lang="fr-FR" sz="2400" dirty="0"/>
              <a:t>? 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2874"/>
          <a:stretch/>
        </p:blipFill>
        <p:spPr bwMode="auto">
          <a:xfrm>
            <a:off x="1623707" y="3197151"/>
            <a:ext cx="1209932" cy="1647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" b="99358" l="10000" r="90000">
                        <a14:foregroundMark x1="60400" y1="12340" x2="60400" y2="12340"/>
                        <a14:foregroundMark x1="63000" y1="9272" x2="63000" y2="9272"/>
                        <a14:foregroundMark x1="56400" y1="5207" x2="56400" y2="5207"/>
                        <a14:foregroundMark x1="57400" y1="3566" x2="57400" y2="3566"/>
                        <a14:foregroundMark x1="59700" y1="3352" x2="59700" y2="3352"/>
                        <a14:foregroundMark x1="62400" y1="3352" x2="62400" y2="3352"/>
                        <a14:foregroundMark x1="65400" y1="5920" x2="65400" y2="5920"/>
                        <a14:foregroundMark x1="64400" y1="11840" x2="64400" y2="11840"/>
                        <a14:foregroundMark x1="64400" y1="14479" x2="64400" y2="14479"/>
                        <a14:foregroundMark x1="63400" y1="18474" x2="63400" y2="18474"/>
                        <a14:foregroundMark x1="16000" y1="29815" x2="16000" y2="29815"/>
                        <a14:foregroundMark x1="16600" y1="28174" x2="16600" y2="28174"/>
                        <a14:foregroundMark x1="51400" y1="92511" x2="51400" y2="92511"/>
                        <a14:foregroundMark x1="49800" y1="94864" x2="49800" y2="94864"/>
                        <a14:foregroundMark x1="43100" y1="97004" x2="43100" y2="97004"/>
                        <a14:foregroundMark x1="53400" y1="94650" x2="53400" y2="94650"/>
                        <a14:foregroundMark x1="47100" y1="97932" x2="47100" y2="97932"/>
                        <a14:foregroundMark x1="40500" y1="97218" x2="40500" y2="97218"/>
                        <a14:foregroundMark x1="45100" y1="98217" x2="45100" y2="98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4" y="3448558"/>
            <a:ext cx="1343388" cy="188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2618" r="22001"/>
          <a:stretch/>
        </p:blipFill>
        <p:spPr bwMode="auto">
          <a:xfrm>
            <a:off x="1093484" y="4149080"/>
            <a:ext cx="825487" cy="1669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05" y="3501008"/>
            <a:ext cx="1040694" cy="15610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r="15334" b="7707"/>
          <a:stretch/>
        </p:blipFill>
        <p:spPr bwMode="auto">
          <a:xfrm>
            <a:off x="2228673" y="4480206"/>
            <a:ext cx="963105" cy="1533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6" y="4390274"/>
            <a:ext cx="2389187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7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1"/>
            <a:ext cx="8177332" cy="3024336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Intro : La loi, c’est quoi?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A. </a:t>
            </a:r>
            <a:r>
              <a:rPr lang="fr-FR" sz="2400" dirty="0" smtClean="0">
                <a:solidFill>
                  <a:schemeClr val="tx1"/>
                </a:solidFill>
              </a:rPr>
              <a:t>Diverses lois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B</a:t>
            </a:r>
            <a:r>
              <a:rPr lang="fr-FR" sz="2400" dirty="0">
                <a:solidFill>
                  <a:schemeClr val="tx1"/>
                </a:solidFill>
              </a:rPr>
              <a:t>. L</a:t>
            </a:r>
            <a:r>
              <a:rPr lang="fr-FR" sz="2400" dirty="0" smtClean="0">
                <a:solidFill>
                  <a:schemeClr val="tx1"/>
                </a:solidFill>
              </a:rPr>
              <a:t>ois </a:t>
            </a:r>
            <a:r>
              <a:rPr lang="fr-FR" sz="2400" dirty="0">
                <a:solidFill>
                  <a:schemeClr val="tx1"/>
                </a:solidFill>
              </a:rPr>
              <a:t>de la Bible</a:t>
            </a:r>
          </a:p>
          <a:p>
            <a:r>
              <a:rPr lang="fr-FR" sz="2400" dirty="0">
                <a:solidFill>
                  <a:schemeClr val="tx1"/>
                </a:solidFill>
              </a:rPr>
              <a:t>C. </a:t>
            </a:r>
            <a:r>
              <a:rPr lang="fr-FR" sz="2400" dirty="0" smtClean="0">
                <a:solidFill>
                  <a:schemeClr val="tx1"/>
                </a:solidFill>
              </a:rPr>
              <a:t>La loi pour Jésus </a:t>
            </a:r>
            <a:r>
              <a:rPr lang="fr-FR" sz="2400" dirty="0">
                <a:solidFill>
                  <a:schemeClr val="tx1"/>
                </a:solidFill>
              </a:rPr>
              <a:t>et </a:t>
            </a:r>
            <a:r>
              <a:rPr lang="fr-FR" sz="2400" dirty="0" smtClean="0">
                <a:solidFill>
                  <a:schemeClr val="tx1"/>
                </a:solidFill>
              </a:rPr>
              <a:t>pour nous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D. </a:t>
            </a:r>
            <a:r>
              <a:rPr lang="fr-FR" sz="2400" dirty="0">
                <a:solidFill>
                  <a:schemeClr val="tx1"/>
                </a:solidFill>
              </a:rPr>
              <a:t>Comment vivre </a:t>
            </a:r>
            <a:r>
              <a:rPr lang="fr-FR" sz="2400" dirty="0" smtClean="0">
                <a:solidFill>
                  <a:schemeClr val="tx1"/>
                </a:solidFill>
              </a:rPr>
              <a:t>les 10 commandements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Conclusion : Un </a:t>
            </a:r>
            <a:r>
              <a:rPr lang="fr-FR" sz="2400" dirty="0">
                <a:solidFill>
                  <a:schemeClr val="tx1"/>
                </a:solidFill>
              </a:rPr>
              <a:t>verbe à </a:t>
            </a:r>
            <a:r>
              <a:rPr lang="fr-FR" sz="2400" dirty="0" smtClean="0">
                <a:solidFill>
                  <a:schemeClr val="tx1"/>
                </a:solidFill>
              </a:rPr>
              <a:t>conjuguer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4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1F0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. Tu n’invoqueras pas le nom de l’Éternel en vain</a:t>
            </a:r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r>
              <a:rPr lang="fr-FR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Promesse et serment sont des réalités dans le monde </a:t>
            </a:r>
            <a:r>
              <a:rPr lang="fr-FR" sz="2000" dirty="0" smtClean="0">
                <a:solidFill>
                  <a:srgbClr val="002060"/>
                </a:solidFill>
              </a:rPr>
              <a:t>qui </a:t>
            </a:r>
            <a:r>
              <a:rPr lang="fr-FR" sz="2000" dirty="0">
                <a:solidFill>
                  <a:srgbClr val="002060"/>
                </a:solidFill>
              </a:rPr>
              <a:t>ne peuvent être traités à la légère.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2026" y="3626826"/>
            <a:ext cx="2861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Par amour pour Dieu, veillons </a:t>
            </a:r>
            <a:r>
              <a:rPr lang="fr-FR" sz="2400" dirty="0"/>
              <a:t>sur nos pensées et </a:t>
            </a:r>
            <a:r>
              <a:rPr lang="fr-FR" sz="2400" dirty="0" smtClean="0"/>
              <a:t>surveillons </a:t>
            </a:r>
            <a:r>
              <a:rPr lang="fr-FR" sz="2400" dirty="0"/>
              <a:t>notre langage que Dieu aussi entend ! 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 rot="21387436">
            <a:off x="380547" y="3318501"/>
            <a:ext cx="3705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/>
              <a:t>Canaille!… troglodyte!… emplâtre!…saltimbanque!… </a:t>
            </a:r>
            <a:r>
              <a:rPr lang="fr-FR" sz="1500" dirty="0" smtClean="0"/>
              <a:t>cornichon!... </a:t>
            </a:r>
            <a:r>
              <a:rPr lang="fr-FR" sz="1500" dirty="0"/>
              <a:t>e</a:t>
            </a:r>
            <a:r>
              <a:rPr lang="fr-FR" sz="1500" dirty="0" smtClean="0"/>
              <a:t>ctoplasme!...</a:t>
            </a:r>
            <a:r>
              <a:rPr lang="fr-FR" sz="1500" dirty="0"/>
              <a:t> v</a:t>
            </a:r>
            <a:r>
              <a:rPr lang="fr-FR" sz="1500" dirty="0" smtClean="0"/>
              <a:t>ieux débris!…</a:t>
            </a:r>
            <a:endParaRPr lang="fr-FR" sz="1500" dirty="0"/>
          </a:p>
        </p:txBody>
      </p:sp>
      <p:sp>
        <p:nvSpPr>
          <p:cNvPr id="10" name="ZoneTexte 9"/>
          <p:cNvSpPr txBox="1"/>
          <p:nvPr/>
        </p:nvSpPr>
        <p:spPr>
          <a:xfrm rot="20690910">
            <a:off x="261039" y="4382901"/>
            <a:ext cx="1406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Je te le jure </a:t>
            </a:r>
          </a:p>
          <a:p>
            <a:r>
              <a:rPr lang="fr-FR" sz="1500" dirty="0" smtClean="0"/>
              <a:t>sur la tête de…</a:t>
            </a:r>
            <a:endParaRPr lang="fr-FR" sz="1500" dirty="0"/>
          </a:p>
        </p:txBody>
      </p:sp>
      <p:sp>
        <p:nvSpPr>
          <p:cNvPr id="12" name="ZoneTexte 11"/>
          <p:cNvSpPr txBox="1"/>
          <p:nvPr/>
        </p:nvSpPr>
        <p:spPr>
          <a:xfrm rot="548634">
            <a:off x="2688446" y="4187016"/>
            <a:ext cx="12009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/>
              <a:t>Nom de D…!</a:t>
            </a:r>
          </a:p>
        </p:txBody>
      </p:sp>
      <p:sp>
        <p:nvSpPr>
          <p:cNvPr id="13" name="ZoneTexte 12"/>
          <p:cNvSpPr txBox="1"/>
          <p:nvPr/>
        </p:nvSpPr>
        <p:spPr>
          <a:xfrm rot="679427">
            <a:off x="631757" y="5643097"/>
            <a:ext cx="9156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smtClean="0"/>
              <a:t>Boudiou!</a:t>
            </a:r>
            <a:endParaRPr lang="fr-FR" sz="1500" dirty="0"/>
          </a:p>
        </p:txBody>
      </p:sp>
      <p:sp>
        <p:nvSpPr>
          <p:cNvPr id="14" name="Rectangle 13"/>
          <p:cNvSpPr/>
          <p:nvPr/>
        </p:nvSpPr>
        <p:spPr>
          <a:xfrm rot="21222486">
            <a:off x="160640" y="4963499"/>
            <a:ext cx="38928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smtClean="0"/>
              <a:t>nyctalope</a:t>
            </a:r>
            <a:r>
              <a:rPr lang="fr-FR" sz="1500" dirty="0"/>
              <a:t>!... coprolithe</a:t>
            </a:r>
            <a:r>
              <a:rPr lang="fr-FR" sz="1500" dirty="0" smtClean="0"/>
              <a:t>!... </a:t>
            </a:r>
            <a:r>
              <a:rPr lang="fr-FR" sz="1500" dirty="0"/>
              <a:t>moule à gaufres!... </a:t>
            </a:r>
            <a:endParaRPr lang="fr-FR" sz="1500" dirty="0" smtClean="0"/>
          </a:p>
          <a:p>
            <a:r>
              <a:rPr lang="fr-FR" sz="1500" dirty="0" smtClean="0"/>
              <a:t>            bachi-bouzouk</a:t>
            </a:r>
            <a:r>
              <a:rPr lang="fr-FR" sz="1500" dirty="0"/>
              <a:t>!... </a:t>
            </a:r>
            <a:r>
              <a:rPr lang="fr-FR" sz="1500" dirty="0" smtClean="0"/>
              <a:t>va-nu-pieds</a:t>
            </a:r>
            <a:r>
              <a:rPr lang="fr-FR" sz="1500" dirty="0"/>
              <a:t>!… </a:t>
            </a:r>
            <a:endParaRPr lang="fr-FR" sz="1500" dirty="0" smtClean="0"/>
          </a:p>
          <a:p>
            <a:r>
              <a:rPr lang="fr-FR" sz="1500" dirty="0"/>
              <a:t> </a:t>
            </a:r>
            <a:r>
              <a:rPr lang="fr-FR" sz="1500" dirty="0" smtClean="0"/>
              <a:t>                                               pignouf!...</a:t>
            </a:r>
            <a:endParaRPr lang="fr-FR" sz="15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781">
            <a:off x="1682077" y="3973672"/>
            <a:ext cx="1102447" cy="110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811" y1="24658" x2="10811" y2="24658"/>
                        <a14:foregroundMark x1="18243" y1="13699" x2="18243" y2="13699"/>
                        <a14:foregroundMark x1="6081" y1="68493" x2="6081" y2="68493"/>
                        <a14:foregroundMark x1="14189" y1="72603" x2="14189" y2="72603"/>
                        <a14:foregroundMark x1="27027" y1="13699" x2="27027" y2="13699"/>
                        <a14:foregroundMark x1="45270" y1="17808" x2="45270" y2="17808"/>
                        <a14:foregroundMark x1="31757" y1="24658" x2="31757" y2="24658"/>
                        <a14:foregroundMark x1="39865" y1="21918" x2="39865" y2="21918"/>
                        <a14:foregroundMark x1="26351" y1="52055" x2="26351" y2="52055"/>
                        <a14:foregroundMark x1="35811" y1="43836" x2="35811" y2="41096"/>
                        <a14:foregroundMark x1="36486" y1="47945" x2="36486" y2="47945"/>
                        <a14:foregroundMark x1="37838" y1="60274" x2="37838" y2="60274"/>
                        <a14:foregroundMark x1="20270" y1="63014" x2="20270" y2="63014"/>
                        <a14:foregroundMark x1="21622" y1="84932" x2="21622" y2="84932"/>
                        <a14:foregroundMark x1="35811" y1="75342" x2="35811" y2="75342"/>
                        <a14:foregroundMark x1="31757" y1="63014" x2="31757" y2="63014"/>
                        <a14:foregroundMark x1="77027" y1="47945" x2="77027" y2="47945"/>
                        <a14:foregroundMark x1="75676" y1="58904" x2="75676" y2="58904"/>
                        <a14:foregroundMark x1="81081" y1="58904" x2="81081" y2="58904"/>
                        <a14:foregroundMark x1="89865" y1="60274" x2="89865" y2="60274"/>
                        <a14:foregroundMark x1="93243" y1="52055" x2="93919" y2="49315"/>
                        <a14:foregroundMark x1="83784" y1="34247" x2="83784" y2="34247"/>
                        <a14:foregroundMark x1="79730" y1="32877" x2="79730" y2="32877"/>
                        <a14:backgroundMark x1="49324" y1="5479" x2="49324" y2="5479"/>
                        <a14:backgroundMark x1="4054" y1="8219" x2="4054" y2="8219"/>
                        <a14:backgroundMark x1="10135" y1="2740" x2="10135" y2="2740"/>
                        <a14:backgroundMark x1="23649" y1="4110" x2="23649" y2="4110"/>
                        <a14:backgroundMark x1="49324" y1="16438" x2="49324" y2="16438"/>
                        <a14:backgroundMark x1="47973" y1="38356" x2="47297" y2="41096"/>
                        <a14:backgroundMark x1="75000" y1="4110" x2="75000" y2="4110"/>
                        <a14:backgroundMark x1="88514" y1="8219" x2="88514" y2="8219"/>
                        <a14:backgroundMark x1="97297" y1="9589" x2="97297" y2="9589"/>
                        <a14:backgroundMark x1="75676" y1="30137" x2="75676" y2="30137"/>
                        <a14:backgroundMark x1="70946" y1="46575" x2="70946" y2="43836"/>
                        <a14:backgroundMark x1="84459" y1="38356" x2="84459" y2="38356"/>
                        <a14:backgroundMark x1="89865" y1="42466" x2="89865" y2="42466"/>
                        <a14:backgroundMark x1="85811" y1="39726" x2="85811" y2="39726"/>
                        <a14:backgroundMark x1="84459" y1="54795" x2="84459" y2="54795"/>
                        <a14:backgroundMark x1="78378" y1="67123" x2="78378" y2="67123"/>
                        <a14:backgroundMark x1="83108" y1="68493" x2="83108" y2="68493"/>
                        <a14:backgroundMark x1="87838" y1="64384" x2="87838" y2="64384"/>
                        <a14:backgroundMark x1="89189" y1="57534" x2="89189" y2="57534"/>
                        <a14:backgroundMark x1="90541" y1="53425" x2="90541" y2="53425"/>
                        <a14:backgroundMark x1="91216" y1="49315" x2="91216" y2="49315"/>
                        <a14:backgroundMark x1="53378" y1="90411" x2="54054" y2="87671"/>
                        <a14:backgroundMark x1="91892" y1="87671" x2="91892" y2="87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193">
            <a:off x="1544415" y="5567405"/>
            <a:ext cx="1125313" cy="55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80" y="3903863"/>
            <a:ext cx="2444081" cy="20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0942"/>
            <a:ext cx="24447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4. Souviens-toi du jour de shabbat pour le sanctifier</a:t>
            </a:r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r>
              <a:rPr lang="fr-FR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Les juifs ont coutume d’allumer 2 bougies au début du </a:t>
            </a:r>
            <a:r>
              <a:rPr lang="fr-FR" sz="2000" dirty="0" smtClean="0">
                <a:solidFill>
                  <a:srgbClr val="002060"/>
                </a:solidFill>
              </a:rPr>
              <a:t>shabbat: « observer et se souvenir»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2027" y="3358750"/>
            <a:ext cx="286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Mettons </a:t>
            </a:r>
            <a:r>
              <a:rPr lang="fr-FR" sz="2400" dirty="0"/>
              <a:t>à part du temps pour </a:t>
            </a:r>
            <a:r>
              <a:rPr lang="fr-FR" sz="2400" dirty="0" smtClean="0"/>
              <a:t>Dieu, </a:t>
            </a:r>
            <a:r>
              <a:rPr lang="fr-FR" sz="2400" dirty="0"/>
              <a:t>pour d’autres, pour </a:t>
            </a:r>
            <a:r>
              <a:rPr lang="fr-FR" sz="2400" dirty="0" smtClean="0"/>
              <a:t>nous… </a:t>
            </a:r>
          </a:p>
          <a:p>
            <a:r>
              <a:rPr lang="fr-FR" sz="2400" dirty="0" smtClean="0"/>
              <a:t>Offrons-lui notre vie entière pour qu’il la remplisse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3876"/>
          <a:stretch/>
        </p:blipFill>
        <p:spPr bwMode="auto">
          <a:xfrm rot="20713215">
            <a:off x="1013770" y="3388997"/>
            <a:ext cx="1834547" cy="114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9540" r="6517" b="10165"/>
          <a:stretch/>
        </p:blipFill>
        <p:spPr bwMode="auto">
          <a:xfrm rot="1661946">
            <a:off x="473148" y="4690885"/>
            <a:ext cx="1800607" cy="10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15425"/>
          <a:stretch/>
        </p:blipFill>
        <p:spPr bwMode="auto">
          <a:xfrm rot="19564388">
            <a:off x="2142530" y="4132846"/>
            <a:ext cx="1642188" cy="112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0" y="4334802"/>
            <a:ext cx="2390807" cy="20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5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22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5. Honore ton père et ta mère afin que tes jours se prolongent sur la terre</a:t>
            </a:r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r>
              <a:rPr lang="fr-FR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Pour l’enfant, c’est obéir à ses parents ; puis, devenu adulte, c’est les respecter </a:t>
            </a:r>
            <a:r>
              <a:rPr lang="fr-FR" sz="2000" dirty="0" smtClean="0">
                <a:solidFill>
                  <a:srgbClr val="002060"/>
                </a:solidFill>
              </a:rPr>
              <a:t>et pourvoir </a:t>
            </a:r>
            <a:r>
              <a:rPr lang="fr-FR" sz="2000" dirty="0">
                <a:solidFill>
                  <a:srgbClr val="002060"/>
                </a:solidFill>
              </a:rPr>
              <a:t>à leurs </a:t>
            </a:r>
            <a:r>
              <a:rPr lang="fr-FR" sz="2000" dirty="0" smtClean="0">
                <a:solidFill>
                  <a:srgbClr val="002060"/>
                </a:solidFill>
              </a:rPr>
              <a:t>besoins.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2027" y="3358751"/>
            <a:ext cx="286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Obéissons à nos parents </a:t>
            </a:r>
            <a:r>
              <a:rPr lang="fr-FR" sz="2400" dirty="0"/>
              <a:t>avec amour et </a:t>
            </a:r>
            <a:r>
              <a:rPr lang="fr-FR" sz="2400" dirty="0" smtClean="0"/>
              <a:t>respect,  honorons-les par notre </a:t>
            </a:r>
            <a:r>
              <a:rPr lang="fr-FR" sz="2400" dirty="0"/>
              <a:t>langage </a:t>
            </a:r>
            <a:r>
              <a:rPr lang="fr-FR" sz="2400" dirty="0" smtClean="0"/>
              <a:t>et </a:t>
            </a:r>
            <a:r>
              <a:rPr lang="fr-FR" sz="2400" dirty="0"/>
              <a:t>par </a:t>
            </a:r>
            <a:r>
              <a:rPr lang="fr-FR" sz="2400" dirty="0" smtClean="0"/>
              <a:t>notre </a:t>
            </a:r>
            <a:r>
              <a:rPr lang="fr-FR" sz="2400" dirty="0"/>
              <a:t>attitude, v</a:t>
            </a:r>
            <a:r>
              <a:rPr lang="fr-FR" sz="2400" dirty="0" smtClean="0"/>
              <a:t>oilà ce qui plaît </a:t>
            </a:r>
            <a:r>
              <a:rPr lang="fr-FR" sz="2400" dirty="0"/>
              <a:t>à Dieu </a:t>
            </a:r>
            <a:r>
              <a:rPr lang="fr-FR" sz="2400" dirty="0" smtClean="0"/>
              <a:t>!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16318"/>
          <a:stretch/>
        </p:blipFill>
        <p:spPr bwMode="auto">
          <a:xfrm rot="534395">
            <a:off x="256956" y="4089690"/>
            <a:ext cx="1981190" cy="115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7" y1="19722" x2="4167" y2="19722"/>
                        <a14:foregroundMark x1="1667" y1="31667" x2="1667" y2="31667"/>
                        <a14:foregroundMark x1="3000" y1="40556" x2="3000" y2="40556"/>
                        <a14:foregroundMark x1="3333" y1="51944" x2="3333" y2="51944"/>
                        <a14:foregroundMark x1="1667" y1="16944" x2="1667" y2="16944"/>
                        <a14:foregroundMark x1="6833" y1="12222" x2="6833" y2="12222"/>
                        <a14:foregroundMark x1="8833" y1="4444" x2="8833" y2="4444"/>
                        <a14:foregroundMark x1="14333" y1="3889" x2="14333" y2="3889"/>
                        <a14:foregroundMark x1="31000" y1="3889" x2="31000" y2="3889"/>
                        <a14:foregroundMark x1="35000" y1="4444" x2="36167" y2="5556"/>
                        <a14:foregroundMark x1="40833" y1="8889" x2="40833" y2="8889"/>
                        <a14:foregroundMark x1="40833" y1="4444" x2="40833" y2="4444"/>
                        <a14:foregroundMark x1="44333" y1="4444" x2="44333" y2="4444"/>
                        <a14:foregroundMark x1="46000" y1="15000" x2="47333" y2="15833"/>
                        <a14:foregroundMark x1="43833" y1="12222" x2="45000" y2="14444"/>
                        <a14:foregroundMark x1="49667" y1="16389" x2="49667" y2="16389"/>
                        <a14:foregroundMark x1="3000" y1="60556" x2="3000" y2="60556"/>
                        <a14:foregroundMark x1="5500" y1="69167" x2="5500" y2="69167"/>
                        <a14:foregroundMark x1="5833" y1="80278" x2="5833" y2="80278"/>
                        <a14:foregroundMark x1="4500" y1="86667" x2="4500" y2="86667"/>
                        <a14:foregroundMark x1="3000" y1="93333" x2="3000" y2="93333"/>
                        <a14:foregroundMark x1="2000" y1="96944" x2="2000" y2="96944"/>
                        <a14:foregroundMark x1="8500" y1="83333" x2="8500" y2="83333"/>
                        <a14:foregroundMark x1="11500" y1="85556" x2="11500" y2="85556"/>
                        <a14:foregroundMark x1="12667" y1="87778" x2="13667" y2="91111"/>
                        <a14:foregroundMark x1="14000" y1="91111" x2="14000" y2="91111"/>
                        <a14:foregroundMark x1="15333" y1="93889" x2="15333" y2="93889"/>
                        <a14:foregroundMark x1="17000" y1="96389" x2="17000" y2="96389"/>
                        <a14:foregroundMark x1="18333" y1="98611" x2="18333" y2="98611"/>
                        <a14:foregroundMark x1="1333" y1="37222" x2="2333" y2="37222"/>
                        <a14:foregroundMark x1="2333" y1="37222" x2="2333" y2="37222"/>
                        <a14:foregroundMark x1="27500" y1="3889" x2="27500" y2="3889"/>
                        <a14:foregroundMark x1="52833" y1="2222" x2="52833" y2="2222"/>
                        <a14:foregroundMark x1="51000" y1="556" x2="51000" y2="556"/>
                        <a14:foregroundMark x1="54500" y1="2222" x2="54500" y2="2222"/>
                        <a14:foregroundMark x1="98333" y1="70278" x2="98333" y2="70278"/>
                        <a14:foregroundMark x1="99667" y1="72500" x2="99667" y2="72500"/>
                        <a14:backgroundMark x1="48667" y1="4444" x2="48667" y2="4444"/>
                        <a14:backgroundMark x1="26833" y1="90000" x2="26833" y2="90000"/>
                        <a14:backgroundMark x1="30667" y1="94167" x2="30667" y2="94167"/>
                        <a14:backgroundMark x1="35000" y1="98056" x2="35000" y2="98056"/>
                        <a14:backgroundMark x1="41833" y1="97500" x2="41833" y2="97500"/>
                        <a14:backgroundMark x1="47333" y1="96389" x2="47333" y2="96389"/>
                        <a14:backgroundMark x1="27500" y1="97500" x2="27500" y2="97500"/>
                        <a14:backgroundMark x1="25500" y1="96944" x2="25500" y2="96944"/>
                        <a14:backgroundMark x1="38833" y1="96944" x2="38833" y2="969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65" y="3175617"/>
            <a:ext cx="1656184" cy="993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r="22698"/>
          <a:stretch/>
        </p:blipFill>
        <p:spPr bwMode="auto">
          <a:xfrm rot="21422071">
            <a:off x="2225871" y="4236293"/>
            <a:ext cx="1410643" cy="120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" y="5036856"/>
            <a:ext cx="2664296" cy="102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2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23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6. Tu ne tueras point.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En réalité, le meurtre est interdit.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2027" y="3184015"/>
            <a:ext cx="286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Évitons de </a:t>
            </a:r>
            <a:r>
              <a:rPr lang="fr-FR" sz="2400" dirty="0"/>
              <a:t>porter atteinte à la vie ou à la santé de notre prochain; mais </a:t>
            </a:r>
            <a:r>
              <a:rPr lang="fr-FR" sz="2400" dirty="0" smtClean="0"/>
              <a:t>secourons-le </a:t>
            </a:r>
            <a:r>
              <a:rPr lang="fr-FR" sz="2400" dirty="0"/>
              <a:t>dans </a:t>
            </a:r>
            <a:r>
              <a:rPr lang="fr-FR" sz="2400" dirty="0" smtClean="0"/>
              <a:t> le </a:t>
            </a:r>
            <a:r>
              <a:rPr lang="fr-FR" sz="2400" dirty="0"/>
              <a:t>péril et dans le besoin.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0171">
            <a:off x="520257" y="3527941"/>
            <a:ext cx="1381392" cy="102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283">
            <a:off x="2118561" y="3252143"/>
            <a:ext cx="1164345" cy="101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r="17155"/>
          <a:stretch/>
        </p:blipFill>
        <p:spPr bwMode="auto">
          <a:xfrm rot="19125646">
            <a:off x="2388021" y="4570113"/>
            <a:ext cx="1428707" cy="9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195">
            <a:off x="754148" y="5116873"/>
            <a:ext cx="1620908" cy="91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1" y="3861709"/>
            <a:ext cx="1711044" cy="17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24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7. Tu ne commettras point d’adultère.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L</a:t>
            </a:r>
            <a:r>
              <a:rPr lang="fr-FR" sz="2000" dirty="0" smtClean="0">
                <a:solidFill>
                  <a:srgbClr val="002060"/>
                </a:solidFill>
              </a:rPr>
              <a:t>’homme et la </a:t>
            </a:r>
            <a:r>
              <a:rPr lang="fr-FR" sz="2000" dirty="0">
                <a:solidFill>
                  <a:srgbClr val="002060"/>
                </a:solidFill>
              </a:rPr>
              <a:t>femme qui </a:t>
            </a:r>
            <a:r>
              <a:rPr lang="fr-FR" sz="2000" dirty="0" smtClean="0">
                <a:solidFill>
                  <a:srgbClr val="002060"/>
                </a:solidFill>
              </a:rPr>
              <a:t>avaient </a:t>
            </a:r>
            <a:r>
              <a:rPr lang="fr-FR" sz="2000" dirty="0">
                <a:solidFill>
                  <a:srgbClr val="002060"/>
                </a:solidFill>
              </a:rPr>
              <a:t>des </a:t>
            </a:r>
            <a:r>
              <a:rPr lang="fr-FR" sz="2000" dirty="0" smtClean="0">
                <a:solidFill>
                  <a:srgbClr val="002060"/>
                </a:solidFill>
              </a:rPr>
              <a:t>relations sexuelles </a:t>
            </a:r>
            <a:r>
              <a:rPr lang="fr-FR" sz="2000" dirty="0">
                <a:solidFill>
                  <a:srgbClr val="002060"/>
                </a:solidFill>
              </a:rPr>
              <a:t>avec un autre </a:t>
            </a:r>
            <a:r>
              <a:rPr lang="fr-FR" sz="2000" dirty="0" smtClean="0">
                <a:solidFill>
                  <a:srgbClr val="002060"/>
                </a:solidFill>
              </a:rPr>
              <a:t>que le conjoint étaient punis </a:t>
            </a:r>
            <a:r>
              <a:rPr lang="fr-FR" sz="2000" dirty="0">
                <a:solidFill>
                  <a:srgbClr val="002060"/>
                </a:solidFill>
              </a:rPr>
              <a:t>de </a:t>
            </a:r>
            <a:r>
              <a:rPr lang="fr-FR" sz="2000" dirty="0" smtClean="0">
                <a:solidFill>
                  <a:srgbClr val="002060"/>
                </a:solidFill>
              </a:rPr>
              <a:t>mort.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6551" y="3386956"/>
            <a:ext cx="28617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Soyons chastes </a:t>
            </a:r>
            <a:r>
              <a:rPr lang="fr-FR" sz="2400" dirty="0"/>
              <a:t>et purs dans nos pensées, dans nos paroles et dans nos </a:t>
            </a:r>
            <a:r>
              <a:rPr lang="fr-FR" sz="2400" dirty="0" smtClean="0"/>
              <a:t>actions; soyons fidèles en paroles et dans nos actes.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6029" r="13639" b="3294"/>
          <a:stretch/>
        </p:blipFill>
        <p:spPr bwMode="auto">
          <a:xfrm>
            <a:off x="2014048" y="4780987"/>
            <a:ext cx="1315755" cy="99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6" y="3677699"/>
            <a:ext cx="1572522" cy="2096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995">
            <a:off x="1893176" y="3145815"/>
            <a:ext cx="1776504" cy="159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905" b="51479" l="27515" r="76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8" t="10332" r="18078" b="51909"/>
          <a:stretch/>
        </p:blipFill>
        <p:spPr bwMode="auto">
          <a:xfrm>
            <a:off x="179511" y="5098990"/>
            <a:ext cx="801201" cy="6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92" b="89645" l="32249" r="66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02" t="50000" r="31996" b="13362"/>
          <a:stretch/>
        </p:blipFill>
        <p:spPr bwMode="auto">
          <a:xfrm>
            <a:off x="3048239" y="4182978"/>
            <a:ext cx="563127" cy="6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905" b="51479" l="27515" r="76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8" t="10332" r="18078" b="51909"/>
          <a:stretch/>
        </p:blipFill>
        <p:spPr bwMode="auto">
          <a:xfrm>
            <a:off x="2061843" y="5564013"/>
            <a:ext cx="801201" cy="6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6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25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8. Tu ne déroberas pas.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Inclut les biens d’autrui et </a:t>
            </a:r>
            <a:r>
              <a:rPr lang="fr-FR" sz="2000" dirty="0" smtClean="0">
                <a:solidFill>
                  <a:srgbClr val="002060"/>
                </a:solidFill>
              </a:rPr>
              <a:t>l’enlèvement </a:t>
            </a:r>
            <a:r>
              <a:rPr lang="fr-FR" sz="2000" dirty="0">
                <a:solidFill>
                  <a:srgbClr val="002060"/>
                </a:solidFill>
              </a:rPr>
              <a:t>d’une </a:t>
            </a:r>
            <a:r>
              <a:rPr lang="fr-FR" sz="2000" dirty="0" smtClean="0">
                <a:solidFill>
                  <a:srgbClr val="002060"/>
                </a:solidFill>
              </a:rPr>
              <a:t>personne; y </a:t>
            </a:r>
            <a:r>
              <a:rPr lang="fr-FR" sz="2000" dirty="0">
                <a:solidFill>
                  <a:srgbClr val="002060"/>
                </a:solidFill>
              </a:rPr>
              <a:t>compris aujourd’hui, les pratiques commerciales malhonnêtes.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2026" y="3465358"/>
            <a:ext cx="28617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Ne volons ni par commission ni par omission… </a:t>
            </a:r>
          </a:p>
          <a:p>
            <a:r>
              <a:rPr lang="fr-FR" sz="2400" dirty="0" smtClean="0"/>
              <a:t>Si </a:t>
            </a:r>
            <a:r>
              <a:rPr lang="fr-FR" sz="2400" dirty="0"/>
              <a:t>nous </a:t>
            </a:r>
            <a:r>
              <a:rPr lang="fr-FR" sz="2400" dirty="0" smtClean="0"/>
              <a:t>n’aidons pas </a:t>
            </a:r>
            <a:r>
              <a:rPr lang="fr-FR" sz="2400" dirty="0"/>
              <a:t>avec nos ressources, </a:t>
            </a:r>
            <a:r>
              <a:rPr lang="fr-FR" sz="2400" dirty="0" smtClean="0"/>
              <a:t>c’est comme si </a:t>
            </a:r>
            <a:r>
              <a:rPr lang="fr-FR" sz="2400" dirty="0"/>
              <a:t>nous avions </a:t>
            </a:r>
            <a:r>
              <a:rPr lang="fr-FR" sz="2400" dirty="0" smtClean="0"/>
              <a:t>volé.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832">
            <a:off x="643680" y="3473666"/>
            <a:ext cx="1224136" cy="99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819">
            <a:off x="1979060" y="3174640"/>
            <a:ext cx="1611263" cy="1072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070">
            <a:off x="2472470" y="4208872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539">
            <a:off x="351878" y="4586205"/>
            <a:ext cx="1644007" cy="109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33" y="4711563"/>
            <a:ext cx="1742587" cy="161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8" y="3316772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26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9. Tu ne porteras point de faux témoignages contre </a:t>
            </a:r>
            <a:endParaRPr lang="fr-FR" sz="24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ton prochain</a:t>
            </a:r>
            <a:r>
              <a:rPr lang="fr-FR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fr-FR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63209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546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Il est interdit </a:t>
            </a:r>
            <a:r>
              <a:rPr lang="fr-FR" sz="2000" dirty="0">
                <a:solidFill>
                  <a:srgbClr val="002060"/>
                </a:solidFill>
              </a:rPr>
              <a:t>de mentir au tribunal ou </a:t>
            </a:r>
            <a:r>
              <a:rPr lang="fr-FR" sz="2000" dirty="0" smtClean="0">
                <a:solidFill>
                  <a:srgbClr val="002060"/>
                </a:solidFill>
              </a:rPr>
              <a:t>ailleurs.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2027" y="2989419"/>
            <a:ext cx="2961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Évitons de mentir à </a:t>
            </a:r>
            <a:r>
              <a:rPr lang="fr-FR" sz="2400" dirty="0"/>
              <a:t>notre prochain, </a:t>
            </a:r>
            <a:r>
              <a:rPr lang="fr-FR" sz="2400" dirty="0" smtClean="0"/>
              <a:t>de le </a:t>
            </a:r>
            <a:r>
              <a:rPr lang="fr-FR" sz="2400" dirty="0"/>
              <a:t>trahir, calomnier ou diffamer; </a:t>
            </a:r>
            <a:endParaRPr lang="fr-FR" sz="2400" dirty="0" smtClean="0"/>
          </a:p>
          <a:p>
            <a:r>
              <a:rPr lang="fr-FR" sz="2400" dirty="0" smtClean="0"/>
              <a:t>mais sachons l'excuser</a:t>
            </a:r>
            <a:r>
              <a:rPr lang="fr-FR" sz="2400" dirty="0"/>
              <a:t>, </a:t>
            </a:r>
            <a:r>
              <a:rPr lang="fr-FR" sz="2400" dirty="0" smtClean="0"/>
              <a:t>dire </a:t>
            </a:r>
            <a:r>
              <a:rPr lang="fr-FR" sz="2400" dirty="0"/>
              <a:t>du bien de lui et </a:t>
            </a:r>
            <a:r>
              <a:rPr lang="fr-FR" sz="2400" dirty="0" smtClean="0"/>
              <a:t>juger charitablement </a:t>
            </a:r>
            <a:r>
              <a:rPr lang="fr-FR" sz="2400" dirty="0"/>
              <a:t>sa conduite.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0" l="0" r="90000">
                        <a14:foregroundMark x1="24750" y1="30167" x2="24750" y2="30167"/>
                        <a14:foregroundMark x1="27125" y1="17500" x2="27125" y2="17500"/>
                        <a14:foregroundMark x1="26875" y1="32500" x2="26875" y2="32500"/>
                        <a14:foregroundMark x1="27625" y1="26000" x2="27625" y2="26000"/>
                        <a14:foregroundMark x1="31125" y1="25000" x2="31125" y2="25000"/>
                        <a14:foregroundMark x1="32375" y1="20333" x2="32375" y2="20333"/>
                        <a14:foregroundMark x1="39125" y1="15500" x2="39125" y2="15500"/>
                        <a14:foregroundMark x1="42625" y1="15500" x2="42625" y2="15500"/>
                        <a14:foregroundMark x1="50250" y1="25000" x2="50250" y2="25000"/>
                        <a14:foregroundMark x1="50875" y1="22667" x2="50500" y2="21333"/>
                        <a14:foregroundMark x1="49000" y1="18500" x2="49000" y2="18500"/>
                        <a14:foregroundMark x1="47750" y1="17167" x2="47750" y2="17167"/>
                        <a14:foregroundMark x1="45500" y1="15833" x2="45500" y2="15833"/>
                        <a14:foregroundMark x1="39875" y1="17833" x2="39875" y2="17833"/>
                        <a14:foregroundMark x1="41375" y1="21000" x2="42125" y2="21000"/>
                        <a14:foregroundMark x1="45000" y1="22000" x2="45000" y2="22000"/>
                        <a14:foregroundMark x1="46750" y1="23000" x2="46750" y2="23000"/>
                        <a14:foregroundMark x1="48500" y1="23000" x2="48500" y2="23000"/>
                        <a14:foregroundMark x1="49750" y1="20667" x2="49750" y2="20667"/>
                        <a14:foregroundMark x1="70750" y1="10333" x2="70750" y2="10333"/>
                        <a14:foregroundMark x1="65875" y1="22667" x2="65875" y2="22667"/>
                        <a14:foregroundMark x1="69250" y1="22667" x2="69250" y2="22667"/>
                        <a14:foregroundMark x1="71250" y1="20333" x2="71250" y2="20333"/>
                        <a14:foregroundMark x1="71000" y1="17833" x2="71000" y2="17833"/>
                        <a14:foregroundMark x1="73750" y1="21667" x2="73750" y2="21667"/>
                        <a14:foregroundMark x1="74875" y1="24000" x2="74875" y2="24000"/>
                        <a14:foregroundMark x1="72500" y1="24333" x2="72500" y2="24333"/>
                        <a14:foregroundMark x1="71750" y1="28833" x2="71750" y2="28833"/>
                        <a14:foregroundMark x1="74875" y1="28167" x2="74875" y2="28167"/>
                        <a14:foregroundMark x1="68125" y1="12167" x2="68125" y2="12167"/>
                        <a14:foregroundMark x1="70750" y1="14500" x2="71500" y2="14500"/>
                        <a14:foregroundMark x1="63125" y1="23333" x2="63125" y2="23333"/>
                        <a14:foregroundMark x1="66625" y1="24333" x2="66625" y2="24333"/>
                        <a14:foregroundMark x1="67625" y1="23000" x2="67625" y2="23000"/>
                        <a14:foregroundMark x1="70500" y1="23000" x2="70500" y2="23000"/>
                        <a14:foregroundMark x1="72250" y1="21667" x2="72250" y2="21667"/>
                        <a14:foregroundMark x1="69500" y1="13167" x2="69500" y2="13167"/>
                        <a14:foregroundMark x1="28125" y1="34500" x2="28125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99">
            <a:off x="-117638" y="4140154"/>
            <a:ext cx="2451248" cy="183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3554" r="90248">
                        <a14:foregroundMark x1="28099" y1="77208" x2="28099" y2="77208"/>
                        <a14:foregroundMark x1="41983" y1="43875" x2="41983" y2="43875"/>
                        <a14:foregroundMark x1="25289" y1="84330" x2="25289" y2="84330"/>
                        <a14:foregroundMark x1="22645" y1="92877" x2="22645" y2="92877"/>
                        <a14:backgroundMark x1="34545" y1="67236" x2="34545" y2="67236"/>
                        <a14:backgroundMark x1="33554" y1="70655" x2="33554" y2="7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9711"/>
          <a:stretch/>
        </p:blipFill>
        <p:spPr bwMode="auto">
          <a:xfrm>
            <a:off x="2039440" y="3098618"/>
            <a:ext cx="2126662" cy="162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8809"/>
            <a:ext cx="2477731" cy="210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6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8">
            <a:off x="3301361" y="3397902"/>
            <a:ext cx="2766173" cy="27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67" r="77500">
                        <a14:foregroundMark x1="27333" y1="93500" x2="27333" y2="93500"/>
                        <a14:foregroundMark x1="40167" y1="95500" x2="40167" y2="95500"/>
                        <a14:foregroundMark x1="40167" y1="90500" x2="40167" y2="90500"/>
                        <a14:foregroundMark x1="41333" y1="87333" x2="41333" y2="87333"/>
                        <a14:foregroundMark x1="41833" y1="85500" x2="41833" y2="85500"/>
                        <a14:foregroundMark x1="42667" y1="83833" x2="42667" y2="83833"/>
                        <a14:foregroundMark x1="34833" y1="95000" x2="34833" y2="94167"/>
                        <a14:foregroundMark x1="60167" y1="97500" x2="60167" y2="97500"/>
                        <a14:foregroundMark x1="66833" y1="94667" x2="66833" y2="94667"/>
                        <a14:foregroundMark x1="58667" y1="88167" x2="58667" y2="88167"/>
                        <a14:foregroundMark x1="58167" y1="86000" x2="58167" y2="86000"/>
                        <a14:foregroundMark x1="57333" y1="85167" x2="57333" y2="85167"/>
                        <a14:foregroundMark x1="56500" y1="83833" x2="56500" y2="83833"/>
                        <a14:foregroundMark x1="57000" y1="82667" x2="57000" y2="8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69" y="3252143"/>
            <a:ext cx="3084537" cy="289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27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D. </a:t>
            </a:r>
            <a:r>
              <a:rPr lang="fr-FR" dirty="0"/>
              <a:t>Comment vivre le </a:t>
            </a:r>
            <a:r>
              <a:rPr lang="fr-FR" dirty="0" smtClean="0"/>
              <a:t>décalogue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10. Tu ne convoiteras point ce </a:t>
            </a:r>
            <a:r>
              <a:rPr lang="fr-FR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qui </a:t>
            </a:r>
            <a:r>
              <a:rPr lang="fr-FR" sz="2400" b="1" dirty="0">
                <a:latin typeface="MV Boli" panose="02000500030200090000" pitchFamily="2" charset="0"/>
                <a:cs typeface="MV Boli" panose="02000500030200090000" pitchFamily="2" charset="0"/>
              </a:rPr>
              <a:t>est à ton prochain.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" b="99724" l="0" r="41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27"/>
          <a:stretch/>
        </p:blipFill>
        <p:spPr bwMode="auto">
          <a:xfrm>
            <a:off x="4751512" y="1825037"/>
            <a:ext cx="690128" cy="8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41640" y="1721132"/>
            <a:ext cx="36021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Ne convoite ni sa maison, ni sa femme… </a:t>
            </a:r>
            <a:r>
              <a:rPr lang="fr-FR" sz="2000" dirty="0" smtClean="0">
                <a:solidFill>
                  <a:srgbClr val="002060"/>
                </a:solidFill>
              </a:rPr>
              <a:t>ou alors imagine </a:t>
            </a:r>
            <a:r>
              <a:rPr lang="fr-FR" sz="2000" dirty="0">
                <a:solidFill>
                  <a:srgbClr val="002060"/>
                </a:solidFill>
              </a:rPr>
              <a:t>devoir aussi </a:t>
            </a:r>
            <a:r>
              <a:rPr lang="fr-FR" sz="2000" dirty="0" smtClean="0">
                <a:solidFill>
                  <a:srgbClr val="002060"/>
                </a:solidFill>
              </a:rPr>
              <a:t>supporter tous </a:t>
            </a:r>
            <a:r>
              <a:rPr lang="fr-FR" sz="2000" dirty="0">
                <a:solidFill>
                  <a:srgbClr val="002060"/>
                </a:solidFill>
              </a:rPr>
              <a:t>ses problèmes…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6068447" y="3096026"/>
            <a:ext cx="29619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Ne désirons point les habits de marque, </a:t>
            </a:r>
            <a:r>
              <a:rPr lang="fr-FR" sz="2400" dirty="0" err="1" smtClean="0"/>
              <a:t>l’</a:t>
            </a:r>
            <a:r>
              <a:rPr lang="fr-FR" sz="2400" dirty="0" err="1"/>
              <a:t>I</a:t>
            </a:r>
            <a:r>
              <a:rPr lang="fr-FR" sz="2400" dirty="0" err="1" smtClean="0"/>
              <a:t>pad</a:t>
            </a:r>
            <a:r>
              <a:rPr lang="fr-FR" sz="2400" dirty="0" smtClean="0"/>
              <a:t>, la voiture de sport, la villa de l’autre…</a:t>
            </a:r>
          </a:p>
          <a:p>
            <a:r>
              <a:rPr lang="fr-FR" sz="2400" dirty="0" smtClean="0"/>
              <a:t>Prenons soin </a:t>
            </a:r>
            <a:r>
              <a:rPr lang="fr-FR" sz="2400" dirty="0"/>
              <a:t>à lui en assurer la paisible possession.</a:t>
            </a:r>
          </a:p>
        </p:txBody>
      </p:sp>
      <p:sp>
        <p:nvSpPr>
          <p:cNvPr id="11" name="Pensées 10"/>
          <p:cNvSpPr/>
          <p:nvPr/>
        </p:nvSpPr>
        <p:spPr>
          <a:xfrm>
            <a:off x="179511" y="3068960"/>
            <a:ext cx="3719858" cy="3257238"/>
          </a:xfrm>
          <a:prstGeom prst="cloudCallout">
            <a:avLst>
              <a:gd name="adj1" fmla="val 50739"/>
              <a:gd name="adj2" fmla="val -30153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908E8F"/>
              </a:clrFrom>
              <a:clrTo>
                <a:srgbClr val="908E8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8074">
            <a:off x="504034" y="3241339"/>
            <a:ext cx="1561925" cy="121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r="28587"/>
          <a:stretch/>
        </p:blipFill>
        <p:spPr bwMode="auto">
          <a:xfrm>
            <a:off x="1940900" y="3112720"/>
            <a:ext cx="860687" cy="128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t="32619" r="28869" b="33690"/>
          <a:stretch/>
        </p:blipFill>
        <p:spPr bwMode="auto">
          <a:xfrm rot="1126850">
            <a:off x="2892775" y="3693207"/>
            <a:ext cx="806182" cy="69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422">
            <a:off x="2182702" y="4563419"/>
            <a:ext cx="1546697" cy="1160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516276"/>
              </a:clrFrom>
              <a:clrTo>
                <a:srgbClr val="5162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"/>
          <a:stretch/>
        </p:blipFill>
        <p:spPr bwMode="auto">
          <a:xfrm rot="393028">
            <a:off x="224935" y="4386439"/>
            <a:ext cx="1682243" cy="89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72">
            <a:off x="1050056" y="5200726"/>
            <a:ext cx="1382698" cy="1192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46" y="3971915"/>
            <a:ext cx="1850638" cy="161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2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1"/>
            <a:ext cx="8177332" cy="3024336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Intro : La loi, c’est quoi?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A. </a:t>
            </a:r>
            <a:r>
              <a:rPr lang="fr-FR" sz="2400" dirty="0" smtClean="0">
                <a:solidFill>
                  <a:schemeClr val="tx1"/>
                </a:solidFill>
              </a:rPr>
              <a:t>Diverses lois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B</a:t>
            </a:r>
            <a:r>
              <a:rPr lang="fr-FR" sz="2400" dirty="0">
                <a:solidFill>
                  <a:schemeClr val="tx1"/>
                </a:solidFill>
              </a:rPr>
              <a:t>. L</a:t>
            </a:r>
            <a:r>
              <a:rPr lang="fr-FR" sz="2400" dirty="0" smtClean="0">
                <a:solidFill>
                  <a:schemeClr val="tx1"/>
                </a:solidFill>
              </a:rPr>
              <a:t>ois </a:t>
            </a:r>
            <a:r>
              <a:rPr lang="fr-FR" sz="2400" dirty="0">
                <a:solidFill>
                  <a:schemeClr val="tx1"/>
                </a:solidFill>
              </a:rPr>
              <a:t>de la Bible</a:t>
            </a:r>
          </a:p>
          <a:p>
            <a:r>
              <a:rPr lang="fr-FR" sz="2400" dirty="0">
                <a:solidFill>
                  <a:schemeClr val="tx1"/>
                </a:solidFill>
              </a:rPr>
              <a:t>C. </a:t>
            </a:r>
            <a:r>
              <a:rPr lang="fr-FR" sz="2400" dirty="0" smtClean="0">
                <a:solidFill>
                  <a:schemeClr val="tx1"/>
                </a:solidFill>
              </a:rPr>
              <a:t>La loi pour Jésus </a:t>
            </a:r>
            <a:r>
              <a:rPr lang="fr-FR" sz="2400" dirty="0">
                <a:solidFill>
                  <a:schemeClr val="tx1"/>
                </a:solidFill>
              </a:rPr>
              <a:t>et </a:t>
            </a:r>
            <a:r>
              <a:rPr lang="fr-FR" sz="2400" dirty="0" smtClean="0">
                <a:solidFill>
                  <a:schemeClr val="tx1"/>
                </a:solidFill>
              </a:rPr>
              <a:t>pour nous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D. </a:t>
            </a:r>
            <a:r>
              <a:rPr lang="fr-FR" sz="2400" dirty="0">
                <a:solidFill>
                  <a:schemeClr val="tx1"/>
                </a:solidFill>
              </a:rPr>
              <a:t>Comment vivre </a:t>
            </a:r>
            <a:r>
              <a:rPr lang="fr-FR" sz="2400" dirty="0" smtClean="0">
                <a:solidFill>
                  <a:schemeClr val="tx1"/>
                </a:solidFill>
              </a:rPr>
              <a:t>les 10 commandements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Conclusion : Un </a:t>
            </a:r>
            <a:r>
              <a:rPr lang="fr-FR" sz="2400" dirty="0">
                <a:solidFill>
                  <a:schemeClr val="tx1"/>
                </a:solidFill>
              </a:rPr>
              <a:t>verbe à </a:t>
            </a:r>
            <a:r>
              <a:rPr lang="fr-FR" sz="2400" dirty="0" smtClean="0">
                <a:solidFill>
                  <a:schemeClr val="tx1"/>
                </a:solidFill>
              </a:rPr>
              <a:t>conjuguer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4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1F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Conclusion </a:t>
            </a:r>
            <a:r>
              <a:rPr lang="fr-FR" dirty="0" smtClean="0"/>
              <a:t>– LIBRES…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1" y="1680280"/>
            <a:ext cx="456213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297" y="4554555"/>
            <a:ext cx="4548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Si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le Fils vous libère, vous serez alors vraiment libres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Jean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8.36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6"/>
          <a:stretch/>
        </p:blipFill>
        <p:spPr bwMode="auto">
          <a:xfrm>
            <a:off x="6646657" y="2972447"/>
            <a:ext cx="205711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61340" y="4858504"/>
            <a:ext cx="1827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Libres d’aimer!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29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15" y="1412775"/>
            <a:ext cx="2189013" cy="1559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908" y="5407649"/>
            <a:ext cx="82975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Par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ceci nous avons connu l’amour, c’est que lui a laissé sa vie pour nous ; et nous, nous devons laisser nos vies pour les frères.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    		1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Jean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3.16 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Intro: La </a:t>
            </a:r>
            <a:r>
              <a:rPr lang="fr-FR" dirty="0"/>
              <a:t>loi, c’est quoi?</a:t>
            </a:r>
            <a:br>
              <a:rPr lang="fr-FR" dirty="0"/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014">
            <a:off x="4815017" y="1993395"/>
            <a:ext cx="2464734" cy="1782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85" y="1255142"/>
            <a:ext cx="3182263" cy="1777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603">
            <a:off x="6148255" y="605647"/>
            <a:ext cx="2719346" cy="1216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147">
            <a:off x="200193" y="3093886"/>
            <a:ext cx="3626961" cy="3182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242">
            <a:off x="3734426" y="3876999"/>
            <a:ext cx="2540873" cy="161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46">
            <a:off x="6175775" y="4080016"/>
            <a:ext cx="2700337" cy="237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5415" r="17966" b="5568"/>
          <a:stretch/>
        </p:blipFill>
        <p:spPr bwMode="auto">
          <a:xfrm rot="309698">
            <a:off x="7221559" y="1906679"/>
            <a:ext cx="1554490" cy="2166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 rot="955650">
            <a:off x="-26079" y="1563676"/>
            <a:ext cx="2458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règle  leçon punition  correction</a:t>
            </a:r>
          </a:p>
          <a:p>
            <a:r>
              <a:rPr lang="fr-FR" dirty="0" smtClean="0"/>
              <a:t>  code   obligation</a:t>
            </a:r>
          </a:p>
          <a:p>
            <a:r>
              <a:rPr lang="fr-FR" dirty="0" smtClean="0"/>
              <a:t>   censure  contrainte  </a:t>
            </a:r>
          </a:p>
          <a:p>
            <a:r>
              <a:rPr lang="fr-FR" dirty="0" smtClean="0"/>
              <a:t>    arbitraire  amende</a:t>
            </a:r>
          </a:p>
          <a:p>
            <a:r>
              <a:rPr lang="fr-FR" dirty="0" smtClean="0"/>
              <a:t>      esclavage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21283484">
            <a:off x="3587484" y="5373421"/>
            <a:ext cx="254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justice</a:t>
            </a:r>
          </a:p>
          <a:p>
            <a:r>
              <a:rPr lang="fr-FR" dirty="0" smtClean="0"/>
              <a:t>      règlement   sanction</a:t>
            </a:r>
          </a:p>
          <a:p>
            <a:r>
              <a:rPr lang="fr-FR" dirty="0" smtClean="0"/>
              <a:t>    conseil </a:t>
            </a:r>
            <a:r>
              <a:rPr lang="fr-FR" dirty="0"/>
              <a:t>de discipline</a:t>
            </a:r>
          </a:p>
          <a:p>
            <a:r>
              <a:rPr lang="fr-FR" dirty="0" smtClean="0"/>
              <a:t> colle                privation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rot="190708">
            <a:off x="3658706" y="3071761"/>
            <a:ext cx="3488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/>
              <a:t>pénalité </a:t>
            </a:r>
            <a:endParaRPr lang="fr-FR" dirty="0" smtClean="0"/>
          </a:p>
          <a:p>
            <a:r>
              <a:rPr lang="fr-FR" dirty="0" smtClean="0"/>
              <a:t> ordre   flic </a:t>
            </a:r>
          </a:p>
          <a:p>
            <a:r>
              <a:rPr lang="fr-FR" dirty="0"/>
              <a:t>r</a:t>
            </a:r>
            <a:r>
              <a:rPr lang="fr-FR" dirty="0" smtClean="0"/>
              <a:t>épression                    interdiction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53152" y="1632080"/>
            <a:ext cx="23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   </a:t>
            </a:r>
            <a:r>
              <a:rPr lang="fr-FR" dirty="0" smtClean="0"/>
              <a:t>châtiment   prison</a:t>
            </a:r>
          </a:p>
        </p:txBody>
      </p:sp>
      <p:sp>
        <p:nvSpPr>
          <p:cNvPr id="8" name="ZoneTexte 7"/>
          <p:cNvSpPr txBox="1"/>
          <p:nvPr/>
        </p:nvSpPr>
        <p:spPr>
          <a:xfrm rot="368331">
            <a:off x="1526507" y="6300762"/>
            <a:ext cx="1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</a:t>
            </a:r>
            <a:r>
              <a:rPr lang="fr-FR" dirty="0" smtClean="0"/>
              <a:t>ode d’emploi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3</a:t>
            </a:fld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 rot="368331">
            <a:off x="2489740" y="6107715"/>
            <a:ext cx="153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instruction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8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5370662" y="1772817"/>
            <a:ext cx="3412957" cy="4536504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325084" y="1760571"/>
            <a:ext cx="3412957" cy="4536504"/>
          </a:xfrm>
          <a:prstGeom prst="roundRect">
            <a:avLst/>
          </a:prstGeom>
          <a:solidFill>
            <a:srgbClr val="FFC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831">
            <a:off x="2950238" y="2624667"/>
            <a:ext cx="2808313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Conclusion – un verbe à conjuguer: aimer!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30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4433" y="1958350"/>
            <a:ext cx="33739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Connaître et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AIMER</a:t>
            </a:r>
          </a:p>
          <a:p>
            <a:r>
              <a:rPr lang="fr-FR" sz="2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     Dieu</a:t>
            </a:r>
          </a:p>
          <a:p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2. L’AIMER </a:t>
            </a: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Lui seul</a:t>
            </a:r>
          </a:p>
          <a:p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pour </a:t>
            </a: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 l’adorer</a:t>
            </a:r>
          </a:p>
          <a:p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en vivant </a:t>
            </a: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pour Lui</a:t>
            </a:r>
          </a:p>
          <a:p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ses parents en</a:t>
            </a: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les honorant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1271" y="1896865"/>
            <a:ext cx="39187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son prochain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lui porter secours</a:t>
            </a:r>
          </a:p>
          <a:p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7.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en pureté </a:t>
            </a: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et fidélité</a:t>
            </a:r>
          </a:p>
          <a:p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8. AIMER : aider l’autre, </a:t>
            </a: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lui donner </a:t>
            </a:r>
          </a:p>
          <a:p>
            <a:endParaRPr lang="fr-FR" sz="2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9.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: valoriser, </a:t>
            </a:r>
          </a:p>
          <a:p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 bénir l’autre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AIMER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: </a:t>
            </a:r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ê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tre content </a:t>
            </a:r>
          </a:p>
          <a:p>
            <a:r>
              <a:rPr lang="fr-FR" sz="200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fr-FR" sz="2000" dirty="0" smtClean="0">
                <a:latin typeface="MV Boli" panose="02000500030200090000" pitchFamily="2" charset="0"/>
                <a:cs typeface="MV Boli" panose="02000500030200090000" pitchFamily="2" charset="0"/>
              </a:rPr>
              <a:t>     et reconnaissant</a:t>
            </a:r>
            <a:endParaRPr lang="fr-FR" sz="20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 rot="20928097">
            <a:off x="3197844" y="3200976"/>
            <a:ext cx="2191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AIMER</a:t>
            </a:r>
            <a:endParaRPr lang="fr-FR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432650" y="-34954"/>
            <a:ext cx="696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Dieu</a:t>
            </a:r>
          </a:p>
        </p:txBody>
      </p:sp>
    </p:spTree>
    <p:extLst>
      <p:ext uri="{BB962C8B-B14F-4D97-AF65-F5344CB8AC3E}">
        <p14:creationId xmlns:p14="http://schemas.microsoft.com/office/powerpoint/2010/main" val="184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5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25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7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75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75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75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31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Conclusion – un verbe à conjuguer: aimer!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23" y="1700808"/>
            <a:ext cx="1233277" cy="184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264404" y="3502772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Comme papa!</a:t>
            </a:r>
            <a:endParaRPr lang="fr-FR" sz="24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580729" y="1875575"/>
            <a:ext cx="2088862" cy="2088862"/>
            <a:chOff x="891982" y="1844195"/>
            <a:chExt cx="2088862" cy="208886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82" y="1844195"/>
              <a:ext cx="2088862" cy="208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941913" y="2442350"/>
              <a:ext cx="20386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10 décembre 1948</a:t>
              </a:r>
            </a:p>
            <a:p>
              <a:pPr algn="ctr"/>
              <a:r>
                <a:rPr lang="fr-FR" sz="1200" dirty="0" smtClean="0"/>
                <a:t>Déclaration Universelle </a:t>
              </a:r>
            </a:p>
            <a:p>
              <a:pPr algn="ctr"/>
              <a:r>
                <a:rPr lang="fr-FR" sz="1200" dirty="0" smtClean="0"/>
                <a:t>des </a:t>
              </a:r>
            </a:p>
            <a:p>
              <a:pPr algn="ctr"/>
              <a:r>
                <a:rPr lang="fr-FR" sz="1200" dirty="0" smtClean="0"/>
                <a:t>Droits de l’Homme</a:t>
              </a:r>
              <a:endParaRPr lang="fr-FR" sz="1200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498122" y="4178560"/>
            <a:ext cx="2638919" cy="1958351"/>
            <a:chOff x="3419872" y="1844195"/>
            <a:chExt cx="2638919" cy="195835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703" b="60491"/>
            <a:stretch/>
          </p:blipFill>
          <p:spPr bwMode="auto">
            <a:xfrm rot="20734866">
              <a:off x="3419872" y="1844195"/>
              <a:ext cx="2638919" cy="1958351"/>
            </a:xfrm>
            <a:prstGeom prst="roundRect">
              <a:avLst>
                <a:gd name="adj" fmla="val 5479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568" y="2211967"/>
              <a:ext cx="1156844" cy="103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ZoneTexte 15"/>
          <p:cNvSpPr txBox="1"/>
          <p:nvPr/>
        </p:nvSpPr>
        <p:spPr>
          <a:xfrm>
            <a:off x="3040221" y="1888954"/>
            <a:ext cx="18742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Respecter 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les droits 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du prochain, </a:t>
            </a:r>
          </a:p>
          <a:p>
            <a:pPr algn="ctr"/>
            <a:r>
              <a:rPr lang="fr-FR" sz="32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c’est bien…!</a:t>
            </a:r>
            <a:endParaRPr lang="fr-FR" sz="3200" b="1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5536" y="4351453"/>
            <a:ext cx="18998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Aimer 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son prochain,</a:t>
            </a:r>
          </a:p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c’est mieux !</a:t>
            </a:r>
            <a:endParaRPr lang="fr-FR" sz="32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50168" y="4282115"/>
            <a:ext cx="3531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000000"/>
                </a:solidFill>
                <a:latin typeface="Segoe UI"/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…en </a:t>
            </a:r>
            <a:r>
              <a:rPr lang="fr-FR" sz="3200" b="1" dirty="0">
                <a:solidFill>
                  <a:srgbClr val="FF0000"/>
                </a:solidFill>
                <a:latin typeface="Gabriola" panose="04040605051002020D02" pitchFamily="82" charset="0"/>
              </a:rPr>
              <a:t>sorte que vous soyez les fils de votre Père qui est dans les cieux </a:t>
            </a:r>
            <a:r>
              <a:rPr lang="fr-FR" sz="32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!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Matt 5.45</a:t>
            </a:r>
            <a:endParaRPr lang="fr-FR" sz="2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 rot="20848448">
            <a:off x="2592778" y="4874672"/>
            <a:ext cx="26052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 </a:t>
            </a:r>
            <a:r>
              <a:rPr lang="fr-F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décalogue</a:t>
            </a:r>
            <a:endParaRPr lang="fr-FR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 rot="20947987">
            <a:off x="2695457" y="4261587"/>
            <a:ext cx="2432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PARCOURS BALISÉ 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r>
              <a:rPr lang="fr-FR" dirty="0" smtClean="0"/>
              <a:t>        DE L’AMOUR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8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9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La loi, UN </a:t>
            </a:r>
            <a:r>
              <a:rPr lang="fr-FR" dirty="0"/>
              <a:t>DISCOURS </a:t>
            </a:r>
            <a:r>
              <a:rPr lang="fr-FR" dirty="0" smtClean="0"/>
              <a:t>A DÉCODER !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9512" y="1628800"/>
            <a:ext cx="87849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</a:t>
            </a:r>
          </a:p>
          <a:p>
            <a:pPr algn="ctr"/>
            <a:endParaRPr lang="fr-FR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MERCI </a:t>
            </a:r>
          </a:p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POUR </a:t>
            </a:r>
            <a:r>
              <a: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22448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2708921"/>
            <a:ext cx="8177332" cy="3024336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Intro : La loi, c’est quoi?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A. </a:t>
            </a:r>
            <a:r>
              <a:rPr lang="fr-FR" sz="2400" dirty="0" smtClean="0">
                <a:solidFill>
                  <a:schemeClr val="tx1"/>
                </a:solidFill>
              </a:rPr>
              <a:t>Diverses lois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B</a:t>
            </a:r>
            <a:r>
              <a:rPr lang="fr-FR" sz="2400" dirty="0">
                <a:solidFill>
                  <a:schemeClr val="tx1"/>
                </a:solidFill>
              </a:rPr>
              <a:t>. L</a:t>
            </a:r>
            <a:r>
              <a:rPr lang="fr-FR" sz="2400" dirty="0" smtClean="0">
                <a:solidFill>
                  <a:schemeClr val="tx1"/>
                </a:solidFill>
              </a:rPr>
              <a:t>ois </a:t>
            </a:r>
            <a:r>
              <a:rPr lang="fr-FR" sz="2400" dirty="0">
                <a:solidFill>
                  <a:schemeClr val="tx1"/>
                </a:solidFill>
              </a:rPr>
              <a:t>de la Bible</a:t>
            </a:r>
          </a:p>
          <a:p>
            <a:r>
              <a:rPr lang="fr-FR" sz="2400" dirty="0">
                <a:solidFill>
                  <a:schemeClr val="tx1"/>
                </a:solidFill>
              </a:rPr>
              <a:t>C. </a:t>
            </a:r>
            <a:r>
              <a:rPr lang="fr-FR" sz="2400" dirty="0" smtClean="0">
                <a:solidFill>
                  <a:schemeClr val="tx1"/>
                </a:solidFill>
              </a:rPr>
              <a:t>La loi pour Jésus </a:t>
            </a:r>
            <a:r>
              <a:rPr lang="fr-FR" sz="2400" dirty="0">
                <a:solidFill>
                  <a:schemeClr val="tx1"/>
                </a:solidFill>
              </a:rPr>
              <a:t>et </a:t>
            </a:r>
            <a:r>
              <a:rPr lang="fr-FR" sz="2400" dirty="0" smtClean="0">
                <a:solidFill>
                  <a:schemeClr val="tx1"/>
                </a:solidFill>
              </a:rPr>
              <a:t>pour nous</a:t>
            </a: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D. </a:t>
            </a:r>
            <a:r>
              <a:rPr lang="fr-FR" sz="2400" dirty="0">
                <a:solidFill>
                  <a:schemeClr val="tx1"/>
                </a:solidFill>
              </a:rPr>
              <a:t>Comment vivre </a:t>
            </a:r>
            <a:r>
              <a:rPr lang="fr-FR" sz="2400" dirty="0" smtClean="0">
                <a:solidFill>
                  <a:schemeClr val="tx1"/>
                </a:solidFill>
              </a:rPr>
              <a:t>les 10 commandements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Conclusion : Un </a:t>
            </a:r>
            <a:r>
              <a:rPr lang="fr-FR" sz="2400" dirty="0">
                <a:solidFill>
                  <a:schemeClr val="tx1"/>
                </a:solidFill>
              </a:rPr>
              <a:t>verbe à </a:t>
            </a:r>
            <a:r>
              <a:rPr lang="fr-FR" sz="2400" dirty="0" smtClean="0">
                <a:solidFill>
                  <a:schemeClr val="tx1"/>
                </a:solidFill>
              </a:rPr>
              <a:t>conjuguer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1F0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A. Lois de L’UNIVERS, de la nature</a:t>
            </a:r>
            <a:endParaRPr lang="fr-FR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2" y="3076263"/>
            <a:ext cx="2325414" cy="254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67" y="1968482"/>
            <a:ext cx="1954659" cy="268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246856" y="4611180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Isaac NEWTON</a:t>
            </a:r>
          </a:p>
          <a:p>
            <a:pPr algn="ctr"/>
            <a:r>
              <a:rPr lang="fr-FR" sz="2200" dirty="0" smtClean="0"/>
              <a:t>(1642-1727)</a:t>
            </a:r>
            <a:endParaRPr lang="fr-FR" sz="2200" dirty="0"/>
          </a:p>
        </p:txBody>
      </p:sp>
      <p:sp>
        <p:nvSpPr>
          <p:cNvPr id="6" name="ZoneTexte 5"/>
          <p:cNvSpPr txBox="1"/>
          <p:nvPr/>
        </p:nvSpPr>
        <p:spPr>
          <a:xfrm>
            <a:off x="4095124" y="5624508"/>
            <a:ext cx="2364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dirty="0" smtClean="0"/>
              <a:t>Loi de l’attraction </a:t>
            </a:r>
          </a:p>
          <a:p>
            <a:pPr algn="ctr"/>
            <a:r>
              <a:rPr lang="fr-FR" sz="2200" dirty="0" smtClean="0"/>
              <a:t>universelle</a:t>
            </a:r>
            <a:endParaRPr lang="fr-FR" sz="22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5</a:t>
            </a:fld>
            <a:endParaRPr lang="fr-FR"/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7" y="2873227"/>
            <a:ext cx="2013490" cy="268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440206" y="4416326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Albert Einstein</a:t>
            </a:r>
          </a:p>
          <a:p>
            <a:pPr algn="ctr"/>
            <a:r>
              <a:rPr lang="fr-FR" sz="2200" dirty="0" smtClean="0"/>
              <a:t>(1879-1955)</a:t>
            </a:r>
            <a:endParaRPr lang="fr-FR" sz="2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2762" y="556037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Johannes KEPLER </a:t>
            </a:r>
          </a:p>
          <a:p>
            <a:pPr algn="ctr"/>
            <a:r>
              <a:rPr lang="fr-FR" sz="2200" dirty="0" smtClean="0"/>
              <a:t>(1571-1630)</a:t>
            </a:r>
            <a:endParaRPr lang="fr-FR" sz="2200" dirty="0"/>
          </a:p>
        </p:txBody>
      </p:sp>
      <p:pic>
        <p:nvPicPr>
          <p:cNvPr id="1028" name="Picture 4" descr="RÃ©sultat de recherche d'images pour &quot;Einstein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40020"/>
            <a:ext cx="2080229" cy="2696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A. Lois de la </a:t>
            </a:r>
            <a:r>
              <a:rPr lang="fr-FR" dirty="0" smtClean="0"/>
              <a:t>société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13">
            <a:off x="3223475" y="1674738"/>
            <a:ext cx="2457790" cy="1488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121">
            <a:off x="320855" y="1703591"/>
            <a:ext cx="2624990" cy="1378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297">
            <a:off x="6156243" y="1676792"/>
            <a:ext cx="2642798" cy="1816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23" y="3191374"/>
            <a:ext cx="2088232" cy="138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848">
            <a:off x="3238096" y="3273225"/>
            <a:ext cx="2637627" cy="1681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" r="3682" b="6696"/>
          <a:stretch/>
        </p:blipFill>
        <p:spPr bwMode="auto">
          <a:xfrm rot="266136">
            <a:off x="6339795" y="3652992"/>
            <a:ext cx="2498150" cy="196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JEAN-PAUL C         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6</a:t>
            </a:fld>
            <a:endParaRPr lang="fr-FR"/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400">
            <a:off x="513504" y="4676426"/>
            <a:ext cx="2597647" cy="17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538">
            <a:off x="3452796" y="5100565"/>
            <a:ext cx="2790020" cy="11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>
                <a:latin typeface="+mn-lt"/>
              </a:rPr>
              <a:t>A. Des lois À respecter !</a:t>
            </a:r>
            <a:endParaRPr lang="fr-FR" dirty="0">
              <a:latin typeface="+mn-lt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3450" r="3109" b="7382"/>
          <a:stretch/>
        </p:blipFill>
        <p:spPr bwMode="auto">
          <a:xfrm>
            <a:off x="2707441" y="3152248"/>
            <a:ext cx="3481355" cy="3106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39" y="1716297"/>
            <a:ext cx="2423116" cy="3080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ulle ronde 5"/>
          <p:cNvSpPr/>
          <p:nvPr/>
        </p:nvSpPr>
        <p:spPr>
          <a:xfrm>
            <a:off x="6319533" y="5085184"/>
            <a:ext cx="2595928" cy="1203450"/>
          </a:xfrm>
          <a:prstGeom prst="wedgeEllipseCallout">
            <a:avLst>
              <a:gd name="adj1" fmla="val -10951"/>
              <a:gd name="adj2" fmla="val -72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233127" y="5132911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Devinette: </a:t>
            </a:r>
          </a:p>
          <a:p>
            <a:pPr algn="ctr"/>
            <a:r>
              <a:rPr lang="fr-FR" sz="2200" dirty="0"/>
              <a:t>Q</a:t>
            </a:r>
            <a:r>
              <a:rPr lang="fr-FR" sz="2200" dirty="0" smtClean="0"/>
              <a:t>ui peut passer </a:t>
            </a:r>
          </a:p>
          <a:p>
            <a:pPr algn="ctr"/>
            <a:r>
              <a:rPr lang="fr-FR" sz="2200" dirty="0" smtClean="0"/>
              <a:t>alors?</a:t>
            </a:r>
            <a:endParaRPr lang="fr-FR" sz="2200" dirty="0"/>
          </a:p>
        </p:txBody>
      </p:sp>
      <p:sp>
        <p:nvSpPr>
          <p:cNvPr id="8" name="ZoneTexte 7"/>
          <p:cNvSpPr txBox="1"/>
          <p:nvPr/>
        </p:nvSpPr>
        <p:spPr>
          <a:xfrm>
            <a:off x="2987824" y="1716297"/>
            <a:ext cx="2920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Loi </a:t>
            </a:r>
            <a:r>
              <a:rPr lang="fr-FR" sz="2400" dirty="0" smtClean="0">
                <a:sym typeface="Wingdings 3"/>
              </a:rPr>
              <a:t> latin: </a:t>
            </a:r>
            <a:r>
              <a:rPr lang="fr-FR" sz="2400" dirty="0" err="1" smtClean="0"/>
              <a:t>lex-legis</a:t>
            </a:r>
            <a:endParaRPr lang="fr-FR" sz="2400" dirty="0" smtClean="0"/>
          </a:p>
          <a:p>
            <a:pPr algn="ctr"/>
            <a:r>
              <a:rPr lang="fr-FR" sz="2400" dirty="0"/>
              <a:t>s</a:t>
            </a:r>
            <a:r>
              <a:rPr lang="fr-FR" sz="2400" dirty="0" smtClean="0"/>
              <a:t>ens: lier, attacher</a:t>
            </a:r>
            <a:endParaRPr lang="fr-FR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8551"/>
            <a:ext cx="2304256" cy="2507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8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A. Gare aux infractions !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912" y="3677628"/>
            <a:ext cx="2743822" cy="2892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653136"/>
            <a:ext cx="1538485" cy="153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r="13394"/>
          <a:stretch/>
        </p:blipFill>
        <p:spPr bwMode="auto">
          <a:xfrm>
            <a:off x="6024302" y="1697356"/>
            <a:ext cx="2775574" cy="1905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4" b="93640" l="8726" r="92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24">
            <a:off x="327006" y="1289042"/>
            <a:ext cx="3259378" cy="217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3"/>
            <a:ext cx="2232248" cy="24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1528" r="8240" b="4481"/>
          <a:stretch/>
        </p:blipFill>
        <p:spPr bwMode="auto">
          <a:xfrm>
            <a:off x="395536" y="3356992"/>
            <a:ext cx="3359152" cy="3021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8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A. Les lois, pourquoi ?</a:t>
            </a:r>
            <a:endParaRPr lang="fr-FR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5460"/>
            <a:ext cx="2371725" cy="1933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220616" cy="2144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60" y="1895473"/>
            <a:ext cx="3380963" cy="1733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71" y="3933056"/>
            <a:ext cx="3412951" cy="227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21/08/2018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JEAN-PAUL C         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20BD-5CD6-45BF-B80B-DC1AD91746A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0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lle">
  <a:themeElements>
    <a:clrScheme name="Grille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7186</TotalTime>
  <Words>1724</Words>
  <Application>Microsoft Office PowerPoint</Application>
  <PresentationFormat>Affichage à l'écran (4:3)</PresentationFormat>
  <Paragraphs>390</Paragraphs>
  <Slides>32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Grille</vt:lpstr>
      <vt:lpstr>UN DISCOURS  A  DÉCODER</vt:lpstr>
      <vt:lpstr>plan</vt:lpstr>
      <vt:lpstr> Intro: La loi, c’est quoi? </vt:lpstr>
      <vt:lpstr>plan</vt:lpstr>
      <vt:lpstr>A. Lois de L’UNIVERS, de la nature</vt:lpstr>
      <vt:lpstr>A. Lois de la société</vt:lpstr>
      <vt:lpstr>A. Des lois À respecter !</vt:lpstr>
      <vt:lpstr>A. Gare aux infractions !</vt:lpstr>
      <vt:lpstr>A. Les lois, pourquoi ?</vt:lpstr>
      <vt:lpstr>plan</vt:lpstr>
      <vt:lpstr> B. Premières lois de la Bible </vt:lpstr>
      <vt:lpstr>B. Le décalogue</vt:lpstr>
      <vt:lpstr>B. Le décalogue</vt:lpstr>
      <vt:lpstr>B. que visait cette « loi » ?</vt:lpstr>
      <vt:lpstr>C. Jésus et la Loi</vt:lpstr>
      <vt:lpstr>C. Valeur de la loi pour les      chrétiens </vt:lpstr>
      <vt:lpstr>plan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D. Comment vivre le décalogue</vt:lpstr>
      <vt:lpstr>plan</vt:lpstr>
      <vt:lpstr>Conclusion – LIBRES…</vt:lpstr>
      <vt:lpstr>Conclusion – un verbe à conjuguer: aimer!</vt:lpstr>
      <vt:lpstr>Conclusion – un verbe à conjuguer: aimer!</vt:lpstr>
      <vt:lpstr>La loi, UN DISCOURS A DÉCODER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DISCOURS A DECODER</dc:title>
  <dc:creator>JPaul</dc:creator>
  <cp:lastModifiedBy>Jean-Paul</cp:lastModifiedBy>
  <cp:revision>390</cp:revision>
  <dcterms:created xsi:type="dcterms:W3CDTF">2016-02-29T10:54:14Z</dcterms:created>
  <dcterms:modified xsi:type="dcterms:W3CDTF">2018-08-21T20:26:19Z</dcterms:modified>
</cp:coreProperties>
</file>