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837" r:id="rId2"/>
  </p:sldMasterIdLst>
  <p:notesMasterIdLst>
    <p:notesMasterId r:id="rId52"/>
  </p:notesMasterIdLst>
  <p:handoutMasterIdLst>
    <p:handoutMasterId r:id="rId53"/>
  </p:handoutMasterIdLst>
  <p:sldIdLst>
    <p:sldId id="577" r:id="rId3"/>
    <p:sldId id="634" r:id="rId4"/>
    <p:sldId id="593" r:id="rId5"/>
    <p:sldId id="595" r:id="rId6"/>
    <p:sldId id="606" r:id="rId7"/>
    <p:sldId id="565" r:id="rId8"/>
    <p:sldId id="555" r:id="rId9"/>
    <p:sldId id="558" r:id="rId10"/>
    <p:sldId id="605" r:id="rId11"/>
    <p:sldId id="569" r:id="rId12"/>
    <p:sldId id="615" r:id="rId13"/>
    <p:sldId id="607" r:id="rId14"/>
    <p:sldId id="602" r:id="rId15"/>
    <p:sldId id="609" r:id="rId16"/>
    <p:sldId id="601" r:id="rId17"/>
    <p:sldId id="616" r:id="rId18"/>
    <p:sldId id="599" r:id="rId19"/>
    <p:sldId id="627" r:id="rId20"/>
    <p:sldId id="626" r:id="rId21"/>
    <p:sldId id="617" r:id="rId22"/>
    <p:sldId id="600" r:id="rId23"/>
    <p:sldId id="613" r:id="rId24"/>
    <p:sldId id="557" r:id="rId25"/>
    <p:sldId id="628" r:id="rId26"/>
    <p:sldId id="633" r:id="rId27"/>
    <p:sldId id="568" r:id="rId28"/>
    <p:sldId id="610" r:id="rId29"/>
    <p:sldId id="611" r:id="rId30"/>
    <p:sldId id="612" r:id="rId31"/>
    <p:sldId id="567" r:id="rId32"/>
    <p:sldId id="629" r:id="rId33"/>
    <p:sldId id="566" r:id="rId34"/>
    <p:sldId id="622" r:id="rId35"/>
    <p:sldId id="560" r:id="rId36"/>
    <p:sldId id="564" r:id="rId37"/>
    <p:sldId id="630" r:id="rId38"/>
    <p:sldId id="614" r:id="rId39"/>
    <p:sldId id="561" r:id="rId40"/>
    <p:sldId id="573" r:id="rId41"/>
    <p:sldId id="604" r:id="rId42"/>
    <p:sldId id="623" r:id="rId43"/>
    <p:sldId id="625" r:id="rId44"/>
    <p:sldId id="563" r:id="rId45"/>
    <p:sldId id="631" r:id="rId46"/>
    <p:sldId id="545" r:id="rId47"/>
    <p:sldId id="550" r:id="rId48"/>
    <p:sldId id="570" r:id="rId49"/>
    <p:sldId id="562" r:id="rId50"/>
    <p:sldId id="553" r:id="rId51"/>
  </p:sldIdLst>
  <p:sldSz cx="9144000" cy="6858000" type="screen4x3"/>
  <p:notesSz cx="6858000" cy="9144000"/>
  <p:defaultTextStyle>
    <a:defPPr>
      <a:defRPr lang="fr-FR"/>
    </a:defPPr>
    <a:lvl1pPr algn="l" rtl="0" eaLnBrk="0" fontAlgn="base" hangingPunct="0">
      <a:spcBef>
        <a:spcPct val="0"/>
      </a:spcBef>
      <a:spcAft>
        <a:spcPct val="0"/>
      </a:spcAft>
      <a:defRPr sz="4000" i="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4000" i="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4000" i="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4000" i="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4000" i="1" kern="1200">
        <a:solidFill>
          <a:schemeClr val="tx1"/>
        </a:solidFill>
        <a:latin typeface="Times" charset="0"/>
        <a:ea typeface="ＭＳ Ｐゴシック" charset="0"/>
        <a:cs typeface="ＭＳ Ｐゴシック" charset="0"/>
      </a:defRPr>
    </a:lvl5pPr>
    <a:lvl6pPr marL="2286000" algn="l" defTabSz="457200" rtl="0" eaLnBrk="1" latinLnBrk="0" hangingPunct="1">
      <a:defRPr sz="4000" i="1" kern="1200">
        <a:solidFill>
          <a:schemeClr val="tx1"/>
        </a:solidFill>
        <a:latin typeface="Times" charset="0"/>
        <a:ea typeface="ＭＳ Ｐゴシック" charset="0"/>
        <a:cs typeface="ＭＳ Ｐゴシック" charset="0"/>
      </a:defRPr>
    </a:lvl6pPr>
    <a:lvl7pPr marL="2743200" algn="l" defTabSz="457200" rtl="0" eaLnBrk="1" latinLnBrk="0" hangingPunct="1">
      <a:defRPr sz="4000" i="1" kern="1200">
        <a:solidFill>
          <a:schemeClr val="tx1"/>
        </a:solidFill>
        <a:latin typeface="Times" charset="0"/>
        <a:ea typeface="ＭＳ Ｐゴシック" charset="0"/>
        <a:cs typeface="ＭＳ Ｐゴシック" charset="0"/>
      </a:defRPr>
    </a:lvl7pPr>
    <a:lvl8pPr marL="3200400" algn="l" defTabSz="457200" rtl="0" eaLnBrk="1" latinLnBrk="0" hangingPunct="1">
      <a:defRPr sz="4000" i="1" kern="1200">
        <a:solidFill>
          <a:schemeClr val="tx1"/>
        </a:solidFill>
        <a:latin typeface="Times" charset="0"/>
        <a:ea typeface="ＭＳ Ｐゴシック" charset="0"/>
        <a:cs typeface="ＭＳ Ｐゴシック" charset="0"/>
      </a:defRPr>
    </a:lvl8pPr>
    <a:lvl9pPr marL="3657600" algn="l" defTabSz="457200" rtl="0" eaLnBrk="1" latinLnBrk="0" hangingPunct="1">
      <a:defRPr sz="4000" i="1" kern="1200">
        <a:solidFill>
          <a:schemeClr val="tx1"/>
        </a:solidFill>
        <a:latin typeface="Times"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FB7CADFD-186A-A046-A70E-34F10AE27CE4}">
          <p14:sldIdLst>
            <p14:sldId id="577"/>
            <p14:sldId id="634"/>
          </p14:sldIdLst>
        </p14:section>
        <p14:section name="1 Principes d'évaluation" id="{F01D2CBF-C40F-7E45-B109-BCA5594F421F}">
          <p14:sldIdLst>
            <p14:sldId id="593"/>
            <p14:sldId id="595"/>
            <p14:sldId id="606"/>
            <p14:sldId id="565"/>
            <p14:sldId id="555"/>
            <p14:sldId id="558"/>
          </p14:sldIdLst>
        </p14:section>
        <p14:section name="2 Techniques" id="{ECA58671-31BD-4849-9AF4-18523F042D99}">
          <p14:sldIdLst>
            <p14:sldId id="605"/>
            <p14:sldId id="569"/>
            <p14:sldId id="615"/>
            <p14:sldId id="607"/>
            <p14:sldId id="602"/>
            <p14:sldId id="609"/>
            <p14:sldId id="601"/>
            <p14:sldId id="616"/>
            <p14:sldId id="599"/>
            <p14:sldId id="627"/>
            <p14:sldId id="626"/>
            <p14:sldId id="617"/>
            <p14:sldId id="600"/>
            <p14:sldId id="613"/>
            <p14:sldId id="557"/>
            <p14:sldId id="628"/>
            <p14:sldId id="633"/>
            <p14:sldId id="568"/>
          </p14:sldIdLst>
        </p14:section>
        <p14:section name="3 Dérives" id="{1574C535-04BC-AD4E-9AD8-DFB61656C83C}">
          <p14:sldIdLst>
            <p14:sldId id="610"/>
            <p14:sldId id="611"/>
            <p14:sldId id="612"/>
            <p14:sldId id="567"/>
            <p14:sldId id="629"/>
            <p14:sldId id="566"/>
            <p14:sldId id="622"/>
            <p14:sldId id="560"/>
            <p14:sldId id="564"/>
            <p14:sldId id="630"/>
          </p14:sldIdLst>
        </p14:section>
        <p14:section name="5 Evaluation" id="{0AA21645-2CC3-EE49-8438-12C1CFE3A22F}">
          <p14:sldIdLst>
            <p14:sldId id="614"/>
            <p14:sldId id="561"/>
            <p14:sldId id="573"/>
            <p14:sldId id="604"/>
            <p14:sldId id="623"/>
            <p14:sldId id="625"/>
            <p14:sldId id="563"/>
            <p14:sldId id="631"/>
            <p14:sldId id="545"/>
            <p14:sldId id="550"/>
          </p14:sldIdLst>
        </p14:section>
        <p14:section name="Les témoins de Jéhovah" id="{EF1B986A-8E07-384E-B123-BF6130F2E87A}">
          <p14:sldIdLst>
            <p14:sldId id="570"/>
            <p14:sldId id="562"/>
            <p14:sldId id="553"/>
          </p14:sldIdLst>
        </p14:section>
        <p14:section name="Réserve" id="{561180CA-59EC-5C4E-BB91-C54C9A9DFEF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1E54"/>
    <a:srgbClr val="0A0A0A"/>
    <a:srgbClr val="545454"/>
    <a:srgbClr val="F01F30"/>
    <a:srgbClr val="F0FF11"/>
    <a:srgbClr val="5AE630"/>
    <a:srgbClr val="FF7E1F"/>
    <a:srgbClr val="3F9E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90" autoAdjust="0"/>
    <p:restoredTop sz="84361" autoAdjust="0"/>
  </p:normalViewPr>
  <p:slideViewPr>
    <p:cSldViewPr showGuides="1">
      <p:cViewPr>
        <p:scale>
          <a:sx n="130" d="100"/>
          <a:sy n="130" d="100"/>
        </p:scale>
        <p:origin x="-576" y="320"/>
      </p:cViewPr>
      <p:guideLst>
        <p:guide orient="horz" pos="4311"/>
        <p:guide orient="horz" pos="1728"/>
        <p:guide orient="horz" pos="3600"/>
        <p:guide pos="336"/>
        <p:guide pos="5328"/>
        <p:guide pos="14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1" d="100"/>
        <a:sy n="201" d="100"/>
      </p:scale>
      <p:origin x="0" y="0"/>
    </p:cViewPr>
  </p:sorterViewPr>
  <p:notesViewPr>
    <p:cSldViewPr showGuides="1">
      <p:cViewPr>
        <p:scale>
          <a:sx n="150" d="100"/>
          <a:sy n="150" d="100"/>
        </p:scale>
        <p:origin x="-3016" y="-64"/>
      </p:cViewPr>
      <p:guideLst>
        <p:guide orient="horz" pos="1584"/>
        <p:guide orient="horz" pos="1824"/>
        <p:guide orient="horz" pos="336"/>
        <p:guide pos="2160"/>
        <p:guide pos="240"/>
        <p:guide pos="4080"/>
        <p:guide pos="24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i="0">
                <a:cs typeface="+mn-cs"/>
              </a:defRPr>
            </a:lvl1pPr>
          </a:lstStyle>
          <a:p>
            <a:pPr>
              <a:defRPr/>
            </a:pPr>
            <a:r>
              <a:rPr lang="fr-FR" smtClean="0"/>
              <a:t>Evangile de la prospérité</a:t>
            </a:r>
            <a:endParaRPr lang="fr-FR"/>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cs typeface="+mn-cs"/>
              </a:defRPr>
            </a:lvl1pPr>
          </a:lstStyle>
          <a:p>
            <a:pPr>
              <a:defRPr/>
            </a:pPr>
            <a:r>
              <a:rPr lang="fr-FR" smtClean="0"/>
              <a:t>19/7/2019</a:t>
            </a:r>
            <a:endParaRPr lang="fr-FR"/>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cs typeface="+mn-cs"/>
              </a:defRPr>
            </a:lvl1pPr>
          </a:lstStyle>
          <a:p>
            <a:pPr>
              <a:defRPr/>
            </a:pPr>
            <a:r>
              <a:rPr lang="fr-FR" smtClean="0"/>
              <a:t>DDE - Pierre Oddon 420 Rue Marie Curie 07000 St JULIEN EN St ALBAN  www.info-bible.org</a:t>
            </a:r>
            <a:endParaRPr lang="fr-FR"/>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cs typeface="+mn-cs"/>
              </a:defRPr>
            </a:lvl1pPr>
          </a:lstStyle>
          <a:p>
            <a:pPr>
              <a:defRPr/>
            </a:pPr>
            <a:fld id="{26600258-7001-8741-9FA6-36F8A63EB689}" type="slidenum">
              <a:rPr lang="fr-FR"/>
              <a:pPr>
                <a:defRPr/>
              </a:pPr>
              <a:t>‹#›</a:t>
            </a:fld>
            <a:endParaRPr lang="fr-FR"/>
          </a:p>
        </p:txBody>
      </p:sp>
    </p:spTree>
    <p:extLst>
      <p:ext uri="{BB962C8B-B14F-4D97-AF65-F5344CB8AC3E}">
        <p14:creationId xmlns:p14="http://schemas.microsoft.com/office/powerpoint/2010/main" val="17768329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FFFF"/>
            </a:gs>
          </a:gsLst>
          <a:lin ang="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i="0">
                <a:latin typeface="Arial Black" charset="0"/>
                <a:cs typeface="+mn-cs"/>
              </a:defRPr>
            </a:lvl1pPr>
          </a:lstStyle>
          <a:p>
            <a:pPr>
              <a:defRPr/>
            </a:pPr>
            <a:r>
              <a:rPr lang="fr-FR" dirty="0" smtClean="0"/>
              <a:t>Evangile de la prospérité</a:t>
            </a:r>
            <a:endParaRPr lang="fr-FR" dirty="0"/>
          </a:p>
        </p:txBody>
      </p:sp>
      <p:sp>
        <p:nvSpPr>
          <p:cNvPr id="3075" name="Rectangle 3"/>
          <p:cNvSpPr>
            <a:spLocks noGrp="1" noChangeArrowheads="1"/>
          </p:cNvSpPr>
          <p:nvPr>
            <p:ph type="dt" idx="1"/>
          </p:nvPr>
        </p:nvSpPr>
        <p:spPr bwMode="auto">
          <a:xfrm>
            <a:off x="5445224" y="10344"/>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latin typeface="Arial" charset="0"/>
                <a:cs typeface="+mn-cs"/>
              </a:defRPr>
            </a:lvl1pPr>
          </a:lstStyle>
          <a:p>
            <a:pPr>
              <a:defRPr/>
            </a:pPr>
            <a:r>
              <a:rPr lang="fr-FR" smtClean="0"/>
              <a:t>19/7/2019</a:t>
            </a:r>
            <a:endParaRPr lang="fr-FR" dirty="0"/>
          </a:p>
        </p:txBody>
      </p:sp>
      <p:sp>
        <p:nvSpPr>
          <p:cNvPr id="3076" name="Rectangle 4"/>
          <p:cNvSpPr>
            <a:spLocks noGrp="1" noRot="1" noChangeAspect="1" noChangeArrowheads="1" noTextEdit="1"/>
          </p:cNvSpPr>
          <p:nvPr>
            <p:ph type="sldImg" idx="2"/>
          </p:nvPr>
        </p:nvSpPr>
        <p:spPr bwMode="auto">
          <a:xfrm>
            <a:off x="3886200" y="533400"/>
            <a:ext cx="2590800" cy="19812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381000" y="2895600"/>
            <a:ext cx="6096000" cy="5757863"/>
          </a:xfrm>
          <a:prstGeom prst="rect">
            <a:avLst/>
          </a:prstGeom>
          <a:solidFill>
            <a:schemeClr val="bg1"/>
          </a:solidFill>
          <a:ln w="9525">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8" name="Rectangle 6"/>
          <p:cNvSpPr>
            <a:spLocks noGrp="1" noChangeArrowheads="1"/>
          </p:cNvSpPr>
          <p:nvPr>
            <p:ph type="ftr" sz="quarter" idx="4"/>
          </p:nvPr>
        </p:nvSpPr>
        <p:spPr bwMode="auto">
          <a:xfrm>
            <a:off x="404664" y="8646783"/>
            <a:ext cx="546273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latin typeface="Arial" charset="0"/>
                <a:cs typeface="+mn-cs"/>
              </a:defRPr>
            </a:lvl1pPr>
          </a:lstStyle>
          <a:p>
            <a:pPr>
              <a:defRPr/>
            </a:pPr>
            <a:r>
              <a:rPr lang="fr-FR" dirty="0" smtClean="0"/>
              <a:t>DDE - Pierre </a:t>
            </a:r>
            <a:r>
              <a:rPr lang="fr-FR" dirty="0" err="1" smtClean="0"/>
              <a:t>Oddon</a:t>
            </a:r>
            <a:r>
              <a:rPr lang="fr-FR" dirty="0" smtClean="0"/>
              <a:t> 420 Rue Marie Curie 07000 St JULIEN EN St ALBAN  </a:t>
            </a:r>
            <a:r>
              <a:rPr lang="fr-FR" dirty="0" err="1" smtClean="0"/>
              <a:t>www.info-bible.org</a:t>
            </a:r>
            <a:endParaRPr lang="fr-FR" dirty="0"/>
          </a:p>
        </p:txBody>
      </p:sp>
      <p:sp>
        <p:nvSpPr>
          <p:cNvPr id="3079" name="Rectangle 7"/>
          <p:cNvSpPr>
            <a:spLocks noGrp="1" noChangeArrowheads="1"/>
          </p:cNvSpPr>
          <p:nvPr>
            <p:ph type="sldNum" sz="quarter" idx="5"/>
          </p:nvPr>
        </p:nvSpPr>
        <p:spPr bwMode="auto">
          <a:xfrm>
            <a:off x="5754960" y="853244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latin typeface="Arial" charset="0"/>
                <a:cs typeface="+mn-cs"/>
              </a:defRPr>
            </a:lvl1pPr>
          </a:lstStyle>
          <a:p>
            <a:pPr>
              <a:defRPr/>
            </a:pPr>
            <a:fld id="{44A83A62-4BEA-D445-AA83-20ADEBE511ED}" type="slidenum">
              <a:rPr lang="fr-FR"/>
              <a:pPr>
                <a:defRPr/>
              </a:pPr>
              <a:t>‹#›</a:t>
            </a:fld>
            <a:endParaRPr lang="fr-FR" dirty="0"/>
          </a:p>
        </p:txBody>
      </p:sp>
      <p:sp>
        <p:nvSpPr>
          <p:cNvPr id="3080" name="AutoShape 8"/>
          <p:cNvSpPr>
            <a:spLocks noChangeArrowheads="1"/>
          </p:cNvSpPr>
          <p:nvPr/>
        </p:nvSpPr>
        <p:spPr bwMode="auto">
          <a:xfrm>
            <a:off x="393700" y="762000"/>
            <a:ext cx="609600" cy="533400"/>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3081" name="AutoShape 9"/>
          <p:cNvSpPr>
            <a:spLocks noChangeArrowheads="1"/>
          </p:cNvSpPr>
          <p:nvPr/>
        </p:nvSpPr>
        <p:spPr bwMode="auto">
          <a:xfrm>
            <a:off x="381000" y="1828800"/>
            <a:ext cx="609600" cy="457200"/>
          </a:xfrm>
          <a:prstGeom prst="octagon">
            <a:avLst>
              <a:gd name="adj" fmla="val 2928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Tree>
    <p:extLst>
      <p:ext uri="{BB962C8B-B14F-4D97-AF65-F5344CB8AC3E}">
        <p14:creationId xmlns:p14="http://schemas.microsoft.com/office/powerpoint/2010/main" val="168353161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9" Type="http://schemas.openxmlformats.org/officeDocument/2006/relationships/hyperlink" Target="https://fr.wikipedia.org/wiki/Nicolas_de_Condorcet" TargetMode="External"/><Relationship Id="rId20" Type="http://schemas.openxmlformats.org/officeDocument/2006/relationships/hyperlink" Target="https://fr.wikipedia.org/wiki/1817" TargetMode="External"/><Relationship Id="rId21" Type="http://schemas.openxmlformats.org/officeDocument/2006/relationships/hyperlink" Target="https://fr.wikipedia.org/wiki/1824" TargetMode="External"/><Relationship Id="rId22" Type="http://schemas.openxmlformats.org/officeDocument/2006/relationships/hyperlink" Target="https://fr.wikipedia.org/wiki/Culte_de_la_Raison_et_de_l'%C3%8Atre_supr%C3%AAme" TargetMode="External"/><Relationship Id="rId23" Type="http://schemas.openxmlformats.org/officeDocument/2006/relationships/hyperlink" Target="https://fr.wikipedia.org/wiki/R%C3%A9volution_fran%C3%A7aise" TargetMode="External"/><Relationship Id="rId24" Type="http://schemas.openxmlformats.org/officeDocument/2006/relationships/hyperlink" Target="https://fr.wikipedia.org/wiki/1793" TargetMode="External"/><Relationship Id="rId25" Type="http://schemas.openxmlformats.org/officeDocument/2006/relationships/hyperlink" Target="https://fr.wikipedia.org/wiki/1794" TargetMode="External"/><Relationship Id="rId26" Type="http://schemas.openxmlformats.org/officeDocument/2006/relationships/hyperlink" Target="http://www.enchanteur.ca/prod01.htm" TargetMode="External"/><Relationship Id="rId27" Type="http://schemas.openxmlformats.org/officeDocument/2006/relationships/hyperlink" Target="http://www.loptimiste.org/pensees-positives" TargetMode="External"/><Relationship Id="rId28" Type="http://schemas.openxmlformats.org/officeDocument/2006/relationships/hyperlink" Target="http://www.techniquesdemeditation.com/psychologie-positive/" TargetMode="External"/><Relationship Id="rId10" Type="http://schemas.openxmlformats.org/officeDocument/2006/relationships/hyperlink" Target="https://fr.wikipedia.org/wiki/XVIIIe_si%C3%A8cle" TargetMode="External"/><Relationship Id="rId11" Type="http://schemas.openxmlformats.org/officeDocument/2006/relationships/hyperlink" Target="https://fr.wikipedia.org/wiki/Progr%C3%A8s" TargetMode="External"/><Relationship Id="rId12" Type="http://schemas.openxmlformats.org/officeDocument/2006/relationships/hyperlink" Target="https://fr.wikipedia.org/wiki/Math%C3%A9matiques" TargetMode="External"/><Relationship Id="rId13" Type="http://schemas.openxmlformats.org/officeDocument/2006/relationships/hyperlink" Target="https://fr.wikipedia.org/wiki/Physique" TargetMode="External"/><Relationship Id="rId14" Type="http://schemas.openxmlformats.org/officeDocument/2006/relationships/hyperlink" Target="https://fr.wikipedia.org/wiki/Chimie" TargetMode="External"/><Relationship Id="rId15" Type="http://schemas.openxmlformats.org/officeDocument/2006/relationships/hyperlink" Target="https://fr.wikipedia.org/wiki/Sciences_exactes" TargetMode="External"/><Relationship Id="rId16" Type="http://schemas.openxmlformats.org/officeDocument/2006/relationships/hyperlink" Target="https://fr.wikipedia.org/wiki/Isaac_Newton" TargetMode="External"/><Relationship Id="rId17" Type="http://schemas.openxmlformats.org/officeDocument/2006/relationships/hyperlink" Target="https://fr.wikipedia.org/wiki/XIXe_si%C3%A8cle" TargetMode="External"/><Relationship Id="rId18" Type="http://schemas.openxmlformats.org/officeDocument/2006/relationships/hyperlink" Target="https://fr.wikipedia.org/wiki/Claude_Henri_de_Rouvroy,_comte_de_Saint-Simon" TargetMode="External"/><Relationship Id="rId19" Type="http://schemas.openxmlformats.org/officeDocument/2006/relationships/hyperlink" Target="https://fr.wikipedia.org/wiki/Auguste_Comte" TargetMode="External"/><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fr.wikipedia.org/wiki/Denis_Diderot" TargetMode="External"/><Relationship Id="rId4" Type="http://schemas.openxmlformats.org/officeDocument/2006/relationships/hyperlink" Target="https://fr.wikipedia.org/wiki/Empirisme" TargetMode="External"/><Relationship Id="rId5" Type="http://schemas.openxmlformats.org/officeDocument/2006/relationships/hyperlink" Target="https://fr.wikipedia.org/wiki/Positivisme%23cite_note-3" TargetMode="External"/><Relationship Id="rId6" Type="http://schemas.openxmlformats.org/officeDocument/2006/relationships/hyperlink" Target="https://fr.wikipedia.org/wiki/Jean_le_Rond_D'Alembert" TargetMode="External"/><Relationship Id="rId7" Type="http://schemas.openxmlformats.org/officeDocument/2006/relationships/hyperlink" Target="https://fr.wikipedia.org/wiki/Anne_Robert_Jacques_Turgot" TargetMode="External"/><Relationship Id="rId8" Type="http://schemas.openxmlformats.org/officeDocument/2006/relationships/hyperlink" Target="https://fr.wikipedia.org/wiki/Joseph-Louis_Lagrang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hristianpost.com/news/times-square-church-founder-david-wilkerson-dies-in-accident-50018/" TargetMode="External"/><Relationship Id="rId4" Type="http://schemas.openxmlformats.org/officeDocument/2006/relationships/hyperlink" Target="http://en.wikipedia.org/wiki/The_Cross_and_the_Switchblade" TargetMode="External"/><Relationship Id="rId5" Type="http://schemas.openxmlformats.org/officeDocument/2006/relationships/hyperlink" Target="http://en.wikipedia.org/wiki/Nicky_Cruz" TargetMode="External"/><Relationship Id="rId6" Type="http://schemas.openxmlformats.org/officeDocument/2006/relationships/hyperlink" Target="http://www.amazon.com/Encyclopedia-Evangelicalism-Randall-Balmer/dp/0664224091" TargetMode="External"/><Relationship Id="rId7" Type="http://schemas.openxmlformats.org/officeDocument/2006/relationships/hyperlink" Target="http://books.google.fr/books?id=syUupeVJOz4C&amp;pg=PA624&amp;dq=david+wilkerson+evangelical&amp;hl=fr&amp;ei=je65TaLuFePW4waWiuwC&amp;sa=X&amp;oi=book_result&amp;ct=result&amp;resnum=9&amp;ved=0CGkQ6AEwCA%23v=onepage&amp;q=david%20wilkerson%20evangelical&amp;f=false" TargetMode="External"/><Relationship Id="rId8" Type="http://schemas.openxmlformats.org/officeDocument/2006/relationships/hyperlink" Target="http://en.wikipedia.org/wiki/Teen_Challenge" TargetMode="External"/><Relationship Id="rId9" Type="http://schemas.openxmlformats.org/officeDocument/2006/relationships/hyperlink" Target="http://www.tscnyc.org/pastor_david_wilkerson.php"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pleinsfeux.org/prophetie-de-david-wilkerson/?utm_source=feedburner&amp;utm_medium=email&amp;utm_campaign=Feed:+PleinsFeuxSurLheureJuste+(Pleins+Feux+Sur+l'Heure+Just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www.letusreason.or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s://soyonsvigilants.org/john-alexander-dowie-1847-1907/" TargetMode="External"/><Relationship Id="rId12" Type="http://schemas.openxmlformats.org/officeDocument/2006/relationships/hyperlink" Target="https://soyonsvigilants.org/john-g-lake-1870-1935/" TargetMode="External"/><Relationship Id="rId13" Type="http://schemas.openxmlformats.org/officeDocument/2006/relationships/hyperlink" Target="https://soyonsvigilants.org/aimee-semple-mcpherson-1890-1944/" TargetMode="External"/><Relationship Id="rId14" Type="http://schemas.openxmlformats.org/officeDocument/2006/relationships/hyperlink" Target="https://soyonsvigilants.org/pratique-consistant-a-chercher-lonction-sur-des-tombes/" TargetMode="External"/><Relationship Id="rId15" Type="http://schemas.openxmlformats.org/officeDocument/2006/relationships/hyperlink" Target="https://lesarment.com/2015/07/lonction-des-cimetieres-nouvelle-derive-de-lhyper-charismatisme/%23_ftn21" TargetMode="External"/><Relationship Id="rId16" Type="http://schemas.openxmlformats.org/officeDocument/2006/relationships/hyperlink" Target="https://lesarment.com/2015/07/lonction-des-cimetieres-nouvelle-derive-de-lhyper-charismatisme/%23_ftnref21" TargetMode="External"/><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fr.wikipedia.org/wiki/Smith_Wigglesworth" TargetMode="External"/><Relationship Id="rId4" Type="http://schemas.openxmlformats.org/officeDocument/2006/relationships/hyperlink" Target="https://www.google.fr/search?client=firefox-b-ab&amp;q=smith+wigglesworth+date+et+lieu+de+naissance&amp;stick=H4sIAAAAAAAAAOPgE-LUz9U3MC9LK0_TEstOttIvSM0vyEkFUkXF-XlWSflFeQCKmmEzJQAAAA&amp;sa=X&amp;ved=0ahUKEwi-05PV2bLUAhVPbFAKHVVLACEQ6BMImgEoADAO" TargetMode="External"/><Relationship Id="rId5" Type="http://schemas.openxmlformats.org/officeDocument/2006/relationships/hyperlink" Target="https://www.google.fr/search?client=firefox-b-ab&amp;q=Yorkshire&amp;stick=H4sIAAAAAAAAAOPgE-LUz9U3MC9LK09T4gAxLU3KKrXEspOt9AtS8wtyUoFUUXF-nlVSflEeANL8w5ovAAAA&amp;sa=X&amp;ved=0ahUKEwi-05PV2bLUAhVPbFAKHVVLACEQmxMImwEoATAO" TargetMode="External"/><Relationship Id="rId6" Type="http://schemas.openxmlformats.org/officeDocument/2006/relationships/hyperlink" Target="https://www.google.fr/search?client=firefox-b-ab&amp;q=smith+wigglesworth+date+et+lieu+de+d%C3%A9c%C3%A8s&amp;stick=H4sIAAAAAAAAAOPgE-LUz9U3MC9LK0_Tks9OttIvSM0vyEnVT0lNTk0sTk2JL0gtKs7Ps0rJTE0BAA9bUc0uAAAA&amp;sa=X&amp;ved=0ahUKEwi-05PV2bLUAhVPbFAKHVVLACEQ6BMIngEoADAP" TargetMode="External"/><Relationship Id="rId7" Type="http://schemas.openxmlformats.org/officeDocument/2006/relationships/hyperlink" Target="https://www.google.fr/search?client=firefox-b-ab&amp;q=Wakefield+Angleterre&amp;stick=H4sIAAAAAAAAAOPgE-LUz9U3MC9LK09TAjMNjUuMKrXks5Ot9AtS8wtyUvVTUpNTE4tTU-ILUouK8_OsUjJTUwDj7HG0OQAAAA&amp;sa=X&amp;ved=0ahUKEwi-05PV2bLUAhVPbFAKHVVLACEQmxMInwEoATAP" TargetMode="External"/><Relationship Id="rId8" Type="http://schemas.openxmlformats.org/officeDocument/2006/relationships/hyperlink" Target="https://lesarment.com/2015/07/lonction-des-cimetieres-nouvelle-derive-de-lhyper-charismatisme/%23_ftn1" TargetMode="External"/><Relationship Id="rId9" Type="http://schemas.openxmlformats.org/officeDocument/2006/relationships/hyperlink" Target="https://lesarment.com/2015/07/lonction-des-cimetieres-nouvelle-derive-de-lhyper-charismatisme/%23_ftn2" TargetMode="External"/><Relationship Id="rId10" Type="http://schemas.openxmlformats.org/officeDocument/2006/relationships/hyperlink" Target="https://lesarment.com/2015/07/lonction-des-cimetieres-nouvelle-derive-de-lhyper-charismatism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actualitechretienne.wordpress.com/author/actualitechretienne/" TargetMode="External"/><Relationship Id="rId4" Type="http://schemas.openxmlformats.org/officeDocument/2006/relationships/hyperlink" Target="http://actualitechretienne.wordpress.com/2014/02/28/le-pasteur-david-yonggi-cho-condamne-a-3-ans-de-prison-et-a-46-millions-damende/" TargetMode="External"/><Relationship Id="rId5" Type="http://schemas.openxmlformats.org/officeDocument/2006/relationships/hyperlink" Target="http://actualitechretienne.wordpress.com/2014/02/28/le-pasteur-david-yonggi-cho-condamne-a-3-ans-de-prison-et-a-46-millions-damende/%23comments" TargetMode="External"/><Relationship Id="rId6" Type="http://schemas.openxmlformats.org/officeDocument/2006/relationships/hyperlink" Target="http://www.huffingtonpost.com/2014/02/25/david-yonggi-cho-embezzlement_n_4849335.html" TargetMode="External"/><Relationship Id="rId7" Type="http://schemas.openxmlformats.org/officeDocument/2006/relationships/hyperlink" Target="http://www.christianitytoday.com/gleanings/2014/february/founder-of-worlds-largest-megachurch-convicted-cho-yoido.html"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connaitrepourvivre.com/single-post/2016/04/04/creflo-dollar-est-un-faux-prophete"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lecnef.or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home.nordnet.fr/~phthery/v20/truthadd.ht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blogdesebastienfath.hautetfort.com/archive/2007/05/03/les-charismatiques-troisieme-vague-c-est-quoi2.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sarment.com/2015/07/lonction-des-cimetieres-nouvelle-derive-de-lhyper-charismatisme/%23_ftn21" TargetMode="External"/><Relationship Id="rId4" Type="http://schemas.openxmlformats.org/officeDocument/2006/relationships/hyperlink" Target="https://lesarment.com/2015/07/lonction-des-cimetieres-nouvelle-derive-de-lhyper-charismatisme/%23_ftnref21"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Ou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Le cinquième évangile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L’évangile selon Mammon</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L’arnaque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Une forme chrétienne</a:t>
            </a:r>
            <a:r>
              <a:rPr lang="fr-FR" sz="1200" baseline="0" dirty="0" smtClean="0"/>
              <a:t> sophistiquée de la loterie nationale: Des millions de participants mais un seul gagnant!</a:t>
            </a: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Paul</a:t>
            </a:r>
            <a:r>
              <a:rPr lang="fr-FR" sz="1200" baseline="0" dirty="0" smtClean="0"/>
              <a:t> écrit aux Galates:</a:t>
            </a:r>
          </a:p>
          <a:p>
            <a:r>
              <a:rPr lang="fr-FR" dirty="0" smtClean="0"/>
              <a:t>Ga 1.6 Je m’étonne de ce que vous passez si promptement de celui qui vous a appelés par la grâce de Christ, à un évangile différent (Grec, hétéro, comme dans hétérogène), qui n’en est pas un autre (Grec:</a:t>
            </a:r>
            <a:r>
              <a:rPr lang="fr-FR" baseline="0" dirty="0" smtClean="0"/>
              <a:t> Allo</a:t>
            </a:r>
            <a:r>
              <a:rPr lang="fr-FR" dirty="0" smtClean="0"/>
              <a:t>; « qui n’est pas une alternative »</a:t>
            </a:r>
          </a:p>
          <a:p>
            <a:r>
              <a:rPr lang="fr-FR" dirty="0" smtClean="0"/>
              <a:t> 7* mais il y a des gens qui vous troublent, et qui veulent pervertir l’évangile du Christ.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a:t>
            </a:fld>
            <a:endParaRPr lang="fr-FR" dirty="0"/>
          </a:p>
        </p:txBody>
      </p:sp>
    </p:spTree>
    <p:extLst>
      <p:ext uri="{BB962C8B-B14F-4D97-AF65-F5344CB8AC3E}">
        <p14:creationId xmlns:p14="http://schemas.microsoft.com/office/powerpoint/2010/main" val="402483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Wikipédia: La glossolalie est utilisée comme concept en psychiatrie pour désigner un trouble du langage (glossolalie fausse) qui se manifeste chez certains patients souffrant</a:t>
            </a:r>
            <a:r>
              <a:rPr lang="fr-FR" baseline="0" dirty="0" smtClean="0"/>
              <a:t> de maladies mentales. Elle consiste à prononcer des mots inventés ou à modifier des mots existants …Des phénomènes de glossolalie ont été rapportés entre autres dans le christianisme, le chamanisme et le spiritisme.</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12</a:t>
            </a:fld>
            <a:endParaRPr lang="fr-FR" dirty="0"/>
          </a:p>
        </p:txBody>
      </p:sp>
    </p:spTree>
    <p:extLst>
      <p:ext uri="{BB962C8B-B14F-4D97-AF65-F5344CB8AC3E}">
        <p14:creationId xmlns:p14="http://schemas.microsoft.com/office/powerpoint/2010/main" val="414668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algn="ctr">
              <a:spcBef>
                <a:spcPct val="50000"/>
              </a:spcBef>
              <a:defRPr/>
            </a:pPr>
            <a:r>
              <a:rPr lang="fr-FR" sz="1200" kern="1200" dirty="0" smtClean="0">
                <a:solidFill>
                  <a:schemeClr val="bg2"/>
                </a:solidFill>
                <a:latin typeface="Arial" charset="0"/>
                <a:ea typeface="ＭＳ Ｐゴシック" charset="0"/>
                <a:cs typeface="ＭＳ Ｐゴシック" charset="0"/>
              </a:rPr>
              <a:t>Un raccourci facile vers la Toute puissance</a:t>
            </a:r>
          </a:p>
          <a:p>
            <a:pPr algn="ctr">
              <a:lnSpc>
                <a:spcPct val="50000"/>
              </a:lnSpc>
              <a:spcBef>
                <a:spcPct val="50000"/>
              </a:spcBef>
              <a:defRPr/>
            </a:pPr>
            <a:r>
              <a:rPr lang="fr-FR" sz="1200" kern="1200" dirty="0" smtClean="0">
                <a:solidFill>
                  <a:schemeClr val="bg2"/>
                </a:solidFill>
                <a:latin typeface="Arial" charset="0"/>
                <a:ea typeface="ＭＳ Ｐゴシック" charset="0"/>
                <a:cs typeface="ＭＳ Ｐゴシック" charset="0"/>
              </a:rPr>
              <a:t>L’homme accède à la parole créatrice</a:t>
            </a:r>
            <a:endParaRPr lang="fr-FR" sz="1050" dirty="0" smtClean="0">
              <a:solidFill>
                <a:schemeClr val="bg2"/>
              </a:solidFill>
            </a:endParaRPr>
          </a:p>
          <a:p>
            <a:endParaRPr lang="fr-FR" sz="1200" kern="1200" dirty="0" smtClean="0">
              <a:solidFill>
                <a:schemeClr val="tx1"/>
              </a:solidFill>
              <a:effectLst/>
              <a:latin typeface="Arial" charset="0"/>
              <a:ea typeface="ＭＳ Ｐゴシック" charset="0"/>
              <a:cs typeface="ＭＳ Ｐゴシック" charset="0"/>
            </a:endParaRPr>
          </a:p>
          <a:p>
            <a:r>
              <a:rPr lang="fr-FR" sz="1200" kern="1200" dirty="0" smtClean="0">
                <a:solidFill>
                  <a:schemeClr val="tx1"/>
                </a:solidFill>
                <a:effectLst/>
                <a:latin typeface="Arial" charset="0"/>
                <a:ea typeface="ＭＳ Ｐゴシック" charset="0"/>
                <a:cs typeface="ＭＳ Ｐゴシック" charset="0"/>
              </a:rPr>
              <a:t>Imaginer que, par définition, la puissance de Dieu est déclenchée par notre parole de foi, c’est instrumentaliser le Seigneur, tentation que Jésus, tout Fils qu’il était, a démasquée et refusée (Mt 4 :1-7). </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13</a:t>
            </a:fld>
            <a:endParaRPr lang="fr-FR" dirty="0"/>
          </a:p>
        </p:txBody>
      </p:sp>
    </p:spTree>
    <p:extLst>
      <p:ext uri="{BB962C8B-B14F-4D97-AF65-F5344CB8AC3E}">
        <p14:creationId xmlns:p14="http://schemas.microsoft.com/office/powerpoint/2010/main" val="297124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latin typeface="Arial" charset="0"/>
                <a:ea typeface="ＭＳ Ｐゴシック" charset="0"/>
                <a:cs typeface="ＭＳ Ｐゴシック" charset="0"/>
              </a:rPr>
              <a:t>Cette méthode a été utilisée par certains prédicateurs de masse. Elle est utilisée dans l’hypnose, la sophrologie, le coaching (= développement personnel)</a:t>
            </a:r>
            <a:endParaRPr lang="fr-FR" dirty="0" smtClean="0"/>
          </a:p>
          <a:p>
            <a:r>
              <a:rPr lang="fr-FR" dirty="0" smtClean="0"/>
              <a:t>	Le</a:t>
            </a:r>
            <a:r>
              <a:rPr lang="fr-FR" baseline="0" dirty="0" smtClean="0"/>
              <a:t> concept de pensée positive a été inventé par un pasteur américain: Norman Vincent </a:t>
            </a:r>
            <a:r>
              <a:rPr lang="fr-FR" baseline="0" dirty="0" err="1" smtClean="0"/>
              <a:t>Peale</a:t>
            </a:r>
            <a:r>
              <a:rPr lang="fr-FR" baseline="0" dirty="0" smtClean="0"/>
              <a:t>, psychologue et écrivain.</a:t>
            </a:r>
          </a:p>
          <a:p>
            <a:r>
              <a:rPr lang="fr-FR" baseline="0" dirty="0" smtClean="0"/>
              <a:t>Il écrivit 44 ouvrages dont le plus célèbre: La puissance de la pensée positive (1952) mais aussi: « votre pensée peut tout » et « quand on veut on peut »</a:t>
            </a:r>
          </a:p>
          <a:p>
            <a:r>
              <a:rPr lang="fr-FR" baseline="0" dirty="0" smtClean="0"/>
              <a:t>Technique: Auto suggestion (ancienne méthode Coué) pour atteindre le bonheur voire influencer le destin. Les résultats ne sont pas probants.</a:t>
            </a:r>
          </a:p>
          <a:p>
            <a:r>
              <a:rPr lang="fr-FR" dirty="0"/>
              <a:t>	</a:t>
            </a:r>
            <a:r>
              <a:rPr lang="fr-FR" baseline="0" dirty="0" smtClean="0"/>
              <a:t>Visualisation positive: Cette technique consiste à visualiser ce que vous désirez obtenir dans la vie: vous intégrez le rêve comme une réalité, vous en faites « votre chose », vous en jouissez, vous remerciez</a:t>
            </a:r>
          </a:p>
          <a:p>
            <a:endParaRPr lang="fr-FR" dirty="0"/>
          </a:p>
          <a:p>
            <a:pPr indent="287338" eaLnBrk="1" hangingPunct="1">
              <a:defRPr/>
            </a:pPr>
            <a:r>
              <a:rPr lang="fr-FR" dirty="0"/>
              <a:t>Le positivisme</a:t>
            </a:r>
          </a:p>
          <a:p>
            <a:r>
              <a:rPr lang="fr-FR" dirty="0"/>
              <a:t>Les idées du positivisme puisent leur source dans certaines formulations de </a:t>
            </a:r>
            <a:r>
              <a:rPr lang="fr-FR" dirty="0">
                <a:hlinkClick r:id="rId3" tooltip="Denis Diderot"/>
              </a:rPr>
              <a:t>Denis Diderot</a:t>
            </a:r>
            <a:r>
              <a:rPr lang="fr-FR" dirty="0"/>
              <a:t> qui soutint un « matérialisme enchanté » et donc une forme d'</a:t>
            </a:r>
            <a:r>
              <a:rPr lang="fr-FR" dirty="0">
                <a:hlinkClick r:id="rId4" tooltip="Empirisme"/>
              </a:rPr>
              <a:t>empirisme</a:t>
            </a:r>
            <a:r>
              <a:rPr lang="fr-FR" baseline="30000" dirty="0">
                <a:hlinkClick r:id="rId5"/>
              </a:rPr>
              <a:t>3</a:t>
            </a:r>
            <a:r>
              <a:rPr lang="fr-FR" dirty="0"/>
              <a:t>, </a:t>
            </a:r>
            <a:r>
              <a:rPr lang="fr-FR" dirty="0">
                <a:hlinkClick r:id="rId6" tooltip="Jean le Rond D'Alembert"/>
              </a:rPr>
              <a:t>D'Alembert</a:t>
            </a:r>
            <a:r>
              <a:rPr lang="fr-FR" dirty="0"/>
              <a:t> et </a:t>
            </a:r>
            <a:r>
              <a:rPr lang="fr-FR" dirty="0">
                <a:hlinkClick r:id="rId7" tooltip="Anne Robert Jacques Turgot"/>
              </a:rPr>
              <a:t>Turgot</a:t>
            </a:r>
            <a:r>
              <a:rPr lang="fr-FR" dirty="0"/>
              <a:t>, ainsi que de leurs amis et élèves </a:t>
            </a:r>
            <a:r>
              <a:rPr lang="fr-FR" dirty="0">
                <a:hlinkClick r:id="rId8" tooltip="Joseph-Louis Lagrange"/>
              </a:rPr>
              <a:t>Lagrange</a:t>
            </a:r>
            <a:r>
              <a:rPr lang="fr-FR" dirty="0"/>
              <a:t> et </a:t>
            </a:r>
            <a:r>
              <a:rPr lang="fr-FR" dirty="0">
                <a:hlinkClick r:id="rId9" tooltip="Nicolas de Condorcet"/>
              </a:rPr>
              <a:t>Condorcet</a:t>
            </a:r>
            <a:r>
              <a:rPr lang="fr-FR" dirty="0"/>
              <a:t>.</a:t>
            </a:r>
          </a:p>
          <a:p>
            <a:r>
              <a:rPr lang="fr-FR" dirty="0"/>
              <a:t>On cherchait en effet dès la deuxième moitié du </a:t>
            </a:r>
            <a:r>
              <a:rPr lang="fr-FR" dirty="0">
                <a:hlinkClick r:id="rId10" tooltip="XVIIIe siècle"/>
              </a:rPr>
              <a:t>XVIII</a:t>
            </a:r>
            <a:r>
              <a:rPr lang="fr-FR" baseline="30000" dirty="0">
                <a:hlinkClick r:id="rId10" tooltip="XVIIIe siècle"/>
              </a:rPr>
              <a:t>e</a:t>
            </a:r>
            <a:r>
              <a:rPr lang="fr-FR" dirty="0">
                <a:hlinkClick r:id="rId10" tooltip="XVIIIe siècle"/>
              </a:rPr>
              <a:t> siècle</a:t>
            </a:r>
            <a:r>
              <a:rPr lang="fr-FR" dirty="0"/>
              <a:t> à expliquer le </a:t>
            </a:r>
            <a:r>
              <a:rPr lang="fr-FR" dirty="0">
                <a:hlinkClick r:id="rId11" tooltip="Progrès"/>
              </a:rPr>
              <a:t>progrès</a:t>
            </a:r>
            <a:r>
              <a:rPr lang="fr-FR" dirty="0"/>
              <a:t> de l'esprit humain par le développement des « sciences positives » (</a:t>
            </a:r>
            <a:r>
              <a:rPr lang="fr-FR" dirty="0">
                <a:hlinkClick r:id="rId12" tooltip="Mathématiques"/>
              </a:rPr>
              <a:t>mathématiques</a:t>
            </a:r>
            <a:r>
              <a:rPr lang="fr-FR" dirty="0"/>
              <a:t>, </a:t>
            </a:r>
            <a:r>
              <a:rPr lang="fr-FR" dirty="0">
                <a:hlinkClick r:id="rId13" tooltip="Physique"/>
              </a:rPr>
              <a:t>physique</a:t>
            </a:r>
            <a:r>
              <a:rPr lang="fr-FR" dirty="0"/>
              <a:t>, </a:t>
            </a:r>
            <a:r>
              <a:rPr lang="fr-FR" dirty="0">
                <a:hlinkClick r:id="rId14" tooltip="Chimie"/>
              </a:rPr>
              <a:t>chimie</a:t>
            </a:r>
            <a:r>
              <a:rPr lang="fr-FR" dirty="0"/>
              <a:t>…), autrement dit par les </a:t>
            </a:r>
            <a:r>
              <a:rPr lang="fr-FR" dirty="0">
                <a:hlinkClick r:id="rId15" tooltip="Sciences exactes"/>
              </a:rPr>
              <a:t>sciences exactes</a:t>
            </a:r>
            <a:r>
              <a:rPr lang="fr-FR" dirty="0"/>
              <a:t> : ce dispositif épistémologique est la directe conséquence des découvertes d'</a:t>
            </a:r>
            <a:r>
              <a:rPr lang="fr-FR" dirty="0">
                <a:hlinkClick r:id="rId16" tooltip="Isaac Newton"/>
              </a:rPr>
              <a:t>Isaac Newton</a:t>
            </a:r>
            <a:r>
              <a:rPr lang="fr-FR" dirty="0"/>
              <a:t>.</a:t>
            </a:r>
          </a:p>
          <a:p>
            <a:r>
              <a:rPr lang="fr-FR" dirty="0"/>
              <a:t>Le courant philosophique du positivisme commença à se structurer en France dans la première moitié du </a:t>
            </a:r>
            <a:r>
              <a:rPr lang="fr-FR" dirty="0">
                <a:hlinkClick r:id="rId17" tooltip="XIXe siècle"/>
              </a:rPr>
              <a:t>XIX</a:t>
            </a:r>
            <a:r>
              <a:rPr lang="fr-FR" baseline="30000" dirty="0">
                <a:hlinkClick r:id="rId17" tooltip="XIXe siècle"/>
              </a:rPr>
              <a:t>e</a:t>
            </a:r>
            <a:r>
              <a:rPr lang="fr-FR" dirty="0">
                <a:hlinkClick r:id="rId17" tooltip="XIXe siècle"/>
              </a:rPr>
              <a:t> siècle</a:t>
            </a:r>
            <a:r>
              <a:rPr lang="fr-FR" dirty="0"/>
              <a:t>. Ce terme fut propagé par </a:t>
            </a:r>
            <a:r>
              <a:rPr lang="fr-FR" dirty="0">
                <a:hlinkClick r:id="rId18" tooltip="Claude Henri de Rouvroy, comte de Saint-Simon"/>
              </a:rPr>
              <a:t>Saint-Simon</a:t>
            </a:r>
            <a:r>
              <a:rPr lang="fr-FR" dirty="0"/>
              <a:t>, puis popularisé par </a:t>
            </a:r>
            <a:r>
              <a:rPr lang="fr-FR" dirty="0">
                <a:hlinkClick r:id="rId19" tooltip="Auguste Comte"/>
              </a:rPr>
              <a:t>Auguste Comte</a:t>
            </a:r>
            <a:r>
              <a:rPr lang="fr-FR" dirty="0"/>
              <a:t>, qui collabora étroitement avec Saint-Simon, dont il fut le secrétaire de </a:t>
            </a:r>
            <a:r>
              <a:rPr lang="fr-FR" dirty="0">
                <a:hlinkClick r:id="rId20" tooltip="1817"/>
              </a:rPr>
              <a:t>1817</a:t>
            </a:r>
            <a:r>
              <a:rPr lang="fr-FR" dirty="0"/>
              <a:t> à </a:t>
            </a:r>
            <a:r>
              <a:rPr lang="fr-FR" dirty="0">
                <a:hlinkClick r:id="rId21" tooltip="1824"/>
              </a:rPr>
              <a:t>1824</a:t>
            </a:r>
            <a:r>
              <a:rPr lang="fr-FR" dirty="0"/>
              <a:t>.</a:t>
            </a:r>
          </a:p>
          <a:p>
            <a:r>
              <a:rPr lang="fr-FR" dirty="0"/>
              <a:t>le positivisme trouve sa source dans le </a:t>
            </a:r>
            <a:r>
              <a:rPr lang="fr-FR" dirty="0">
                <a:hlinkClick r:id="rId22" tooltip="Culte de la Raison et de l'Être suprême"/>
              </a:rPr>
              <a:t>culte de la Raison</a:t>
            </a:r>
            <a:r>
              <a:rPr lang="fr-FR" dirty="0"/>
              <a:t>, pratiqué brièvement au moment de la </a:t>
            </a:r>
            <a:r>
              <a:rPr lang="fr-FR" dirty="0">
                <a:hlinkClick r:id="rId23" tooltip="Révolution française"/>
              </a:rPr>
              <a:t>Révolution française</a:t>
            </a:r>
            <a:r>
              <a:rPr lang="fr-FR" dirty="0"/>
              <a:t>, en </a:t>
            </a:r>
            <a:r>
              <a:rPr lang="fr-FR" dirty="0">
                <a:hlinkClick r:id="rId24" tooltip="1793"/>
              </a:rPr>
              <a:t>1793</a:t>
            </a:r>
            <a:r>
              <a:rPr lang="fr-FR" dirty="0"/>
              <a:t>-</a:t>
            </a:r>
            <a:r>
              <a:rPr lang="fr-FR" dirty="0">
                <a:hlinkClick r:id="rId25" tooltip="1794"/>
              </a:rPr>
              <a:t>1794</a:t>
            </a:r>
            <a:r>
              <a:rPr lang="fr-FR" dirty="0"/>
              <a:t>. </a:t>
            </a:r>
            <a:r>
              <a:rPr lang="fr-FR" dirty="0" err="1"/>
              <a:t>https</a:t>
            </a:r>
            <a:r>
              <a:rPr lang="fr-FR" dirty="0"/>
              <a:t>://</a:t>
            </a:r>
            <a:r>
              <a:rPr lang="fr-FR" dirty="0" err="1"/>
              <a:t>fr.wikipedia.org</a:t>
            </a:r>
            <a:r>
              <a:rPr lang="fr-FR" dirty="0"/>
              <a:t>/wiki/Positivisme</a:t>
            </a:r>
          </a:p>
          <a:p>
            <a:endParaRPr lang="fr-FR" dirty="0"/>
          </a:p>
          <a:p>
            <a:r>
              <a:rPr lang="fr-FR" dirty="0"/>
              <a:t>La pensée positive</a:t>
            </a:r>
          </a:p>
          <a:p>
            <a:r>
              <a:rPr lang="fr-FR" i="1" dirty="0"/>
              <a:t>« Tout ce qui est possible vous est accessible! »</a:t>
            </a:r>
            <a:r>
              <a:rPr lang="fr-FR" dirty="0"/>
              <a:t>  Frédéric Clément</a:t>
            </a:r>
          </a:p>
          <a:p>
            <a:r>
              <a:rPr lang="fr-FR" b="1" dirty="0"/>
              <a:t>Découvrez ci-dessous nos extraordinaires </a:t>
            </a:r>
            <a:r>
              <a:rPr lang="fr-FR" b="1" dirty="0">
                <a:hlinkClick r:id="rId26" tooltip="Cliquez ici pour connaître les outils de l'esprit de Frédéric Clément"/>
              </a:rPr>
              <a:t>outils de l'esprit</a:t>
            </a:r>
            <a:r>
              <a:rPr lang="fr-FR" b="1" dirty="0"/>
              <a:t> tous réalisés par Frédéric Clément, </a:t>
            </a:r>
            <a:r>
              <a:rPr lang="fr-FR" dirty="0" err="1"/>
              <a:t>hypnopraticien</a:t>
            </a:r>
            <a:r>
              <a:rPr lang="fr-FR" dirty="0"/>
              <a:t> I.R.P.H, spécialiste en programmation mentale positive  </a:t>
            </a:r>
          </a:p>
          <a:p>
            <a:r>
              <a:rPr lang="fr-FR" b="1" dirty="0" smtClean="0"/>
              <a:t>	La </a:t>
            </a:r>
            <a:r>
              <a:rPr lang="fr-FR" b="1" dirty="0"/>
              <a:t>pensée positive c’est surtout penser autrement</a:t>
            </a:r>
          </a:p>
          <a:p>
            <a:r>
              <a:rPr lang="fr-FR" dirty="0"/>
              <a:t>Face à la montagne je peux :</a:t>
            </a:r>
            <a:br>
              <a:rPr lang="fr-FR" dirty="0"/>
            </a:br>
            <a:r>
              <a:rPr lang="fr-FR" dirty="0"/>
              <a:t>– désespérer d’arriver à la grimper parce que je regarde tout le chemin à parcourir.</a:t>
            </a:r>
            <a:br>
              <a:rPr lang="fr-FR" dirty="0"/>
            </a:br>
            <a:r>
              <a:rPr lang="fr-FR" dirty="0"/>
              <a:t>– continuer à faire un pas après l’autre, en me disant que tout ce qui aura été fait, ne sera plus à faire.</a:t>
            </a:r>
            <a:br>
              <a:rPr lang="fr-FR" dirty="0"/>
            </a:br>
            <a:r>
              <a:rPr lang="fr-FR" dirty="0"/>
              <a:t>C’est peut-être ça la pensée positive, ce n’est pas un + que l’on se colle sur le front pour se faire croire que tout va bien, mais une façon d’apprécier une situation sous l’angle qui nous donnera la motivation de progresser.</a:t>
            </a:r>
          </a:p>
          <a:p>
            <a:r>
              <a:rPr lang="fr-FR" dirty="0">
                <a:hlinkClick r:id="rId27"/>
              </a:rPr>
              <a:t>http://</a:t>
            </a:r>
            <a:r>
              <a:rPr lang="fr-FR" dirty="0" err="1">
                <a:hlinkClick r:id="rId27"/>
              </a:rPr>
              <a:t>www.loptimiste.org</a:t>
            </a:r>
            <a:r>
              <a:rPr lang="fr-FR" dirty="0">
                <a:hlinkClick r:id="rId27"/>
              </a:rPr>
              <a:t>/</a:t>
            </a:r>
            <a:r>
              <a:rPr lang="fr-FR" dirty="0" err="1">
                <a:hlinkClick r:id="rId27"/>
              </a:rPr>
              <a:t>pensees</a:t>
            </a:r>
            <a:r>
              <a:rPr lang="fr-FR" dirty="0">
                <a:hlinkClick r:id="rId27"/>
              </a:rPr>
              <a:t>-positives</a:t>
            </a:r>
            <a:endParaRPr lang="fr-FR" dirty="0"/>
          </a:p>
          <a:p>
            <a:r>
              <a:rPr lang="fr-FR" dirty="0" smtClean="0"/>
              <a:t>	Transformez </a:t>
            </a:r>
            <a:r>
              <a:rPr lang="fr-FR" dirty="0"/>
              <a:t>votre vie en décidant de vous sentir bien, de voir le bon côté des choses, de cultiver l’</a:t>
            </a:r>
            <a:r>
              <a:rPr lang="fr-FR" dirty="0">
                <a:hlinkClick r:id="rId28" tooltip="La psychologie positive – mélange entre méditation et pensée positive"/>
              </a:rPr>
              <a:t>optimisme</a:t>
            </a:r>
            <a:r>
              <a:rPr lang="fr-FR" dirty="0"/>
              <a:t>. Se sentir bien est aussi un choix, et c’est un choix qui est bon pour vous, pour votre corps, pour votre santé, votre entourage. Voici quelques solutions pour </a:t>
            </a:r>
            <a:r>
              <a:rPr lang="fr-FR" b="1" dirty="0"/>
              <a:t>changer de vie avec la pensée positive</a:t>
            </a:r>
            <a:r>
              <a:rPr lang="fr-FR" dirty="0"/>
              <a:t>. http://</a:t>
            </a:r>
            <a:r>
              <a:rPr lang="fr-FR" dirty="0" err="1"/>
              <a:t>www.techniquesdemeditation.com</a:t>
            </a:r>
            <a:r>
              <a:rPr lang="fr-FR" dirty="0"/>
              <a:t>/changer-de-vie-avec-la-</a:t>
            </a:r>
            <a:r>
              <a:rPr lang="fr-FR" dirty="0" err="1"/>
              <a:t>pensee</a:t>
            </a:r>
            <a:r>
              <a:rPr lang="fr-FR" dirty="0"/>
              <a:t>-positive/</a:t>
            </a:r>
          </a:p>
          <a:p>
            <a:endParaRPr lang="fr-FR" dirty="0"/>
          </a:p>
        </p:txBody>
      </p:sp>
      <p:sp>
        <p:nvSpPr>
          <p:cNvPr id="4" name="Espace réservé de l'en-tête 3" title="Evangile de la prospérité"/>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14</a:t>
            </a:fld>
            <a:endParaRPr lang="fr-FR" dirty="0"/>
          </a:p>
        </p:txBody>
      </p:sp>
    </p:spTree>
    <p:extLst>
      <p:ext uri="{BB962C8B-B14F-4D97-AF65-F5344CB8AC3E}">
        <p14:creationId xmlns:p14="http://schemas.microsoft.com/office/powerpoint/2010/main" val="271453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Citation du CNEF</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15</a:t>
            </a:fld>
            <a:endParaRPr lang="fr-FR" dirty="0"/>
          </a:p>
        </p:txBody>
      </p:sp>
    </p:spTree>
    <p:extLst>
      <p:ext uri="{BB962C8B-B14F-4D97-AF65-F5344CB8AC3E}">
        <p14:creationId xmlns:p14="http://schemas.microsoft.com/office/powerpoint/2010/main" val="2971248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06800" y="520700"/>
            <a:ext cx="2819400" cy="2114550"/>
          </a:xfrm>
        </p:spPr>
      </p:sp>
      <p:sp>
        <p:nvSpPr>
          <p:cNvPr id="3" name="Espace réservé des commentaires 2"/>
          <p:cNvSpPr>
            <a:spLocks noGrp="1"/>
          </p:cNvSpPr>
          <p:nvPr>
            <p:ph type="body" idx="1"/>
          </p:nvPr>
        </p:nvSpPr>
        <p:spPr/>
        <p:txBody>
          <a:bodyPr/>
          <a:lstStyle/>
          <a:p>
            <a:pPr marL="0" indent="0">
              <a:lnSpc>
                <a:spcPct val="120000"/>
              </a:lnSpc>
              <a:spcBef>
                <a:spcPts val="500"/>
              </a:spcBef>
              <a:buNone/>
            </a:pPr>
            <a:r>
              <a:rPr lang="fr-FR" dirty="0" smtClean="0"/>
              <a:t>Citation CNEF</a:t>
            </a:r>
            <a:endParaRPr lang="fr-FR" dirty="0"/>
          </a:p>
        </p:txBody>
      </p:sp>
      <p:sp>
        <p:nvSpPr>
          <p:cNvPr id="4" name="Espace réservé de l'en-tête 3"/>
          <p:cNvSpPr>
            <a:spLocks noGrp="1"/>
          </p:cNvSpPr>
          <p:nvPr>
            <p:ph type="hdr" sz="quarter" idx="10"/>
          </p:nvPr>
        </p:nvSpPr>
        <p:spPr/>
        <p:txBody>
          <a:bodyPr/>
          <a:lstStyle/>
          <a:p>
            <a:r>
              <a:rPr lang="fr-FR" smtClean="0"/>
              <a:t>Evangile de la prospérité</a:t>
            </a:r>
            <a:endParaRPr lang="fr-FR" dirty="0"/>
          </a:p>
        </p:txBody>
      </p:sp>
      <p:sp>
        <p:nvSpPr>
          <p:cNvPr id="5" name="Espace réservé de la date 4"/>
          <p:cNvSpPr>
            <a:spLocks noGrp="1"/>
          </p:cNvSpPr>
          <p:nvPr>
            <p:ph type="dt" idx="11"/>
          </p:nvPr>
        </p:nvSpPr>
        <p:spPr/>
        <p:txBody>
          <a:bodyPr/>
          <a:lstStyle/>
          <a:p>
            <a:r>
              <a:rPr lang="fr-FR" smtClean="0"/>
              <a:t>19/7/2019</a:t>
            </a:r>
            <a:endParaRPr lang="fr-FR"/>
          </a:p>
        </p:txBody>
      </p:sp>
      <p:sp>
        <p:nvSpPr>
          <p:cNvPr id="6" name="Espace réservé du pied de page 5"/>
          <p:cNvSpPr>
            <a:spLocks noGrp="1"/>
          </p:cNvSpPr>
          <p:nvPr>
            <p:ph type="ftr" sz="quarter" idx="12"/>
          </p:nvPr>
        </p:nvSpPr>
        <p:spPr/>
        <p:txBody>
          <a:bodyPr/>
          <a:lstStyle/>
          <a:p>
            <a:r>
              <a:rPr lang="fr-FR" smtClean="0"/>
              <a:t>Diffusion de l'Evangile, Rue Marie Curie, 07000 St Julien en St Alban pierre.oddon@laposte.net</a:t>
            </a:r>
            <a:endParaRPr lang="fr-FR" dirty="0"/>
          </a:p>
        </p:txBody>
      </p:sp>
      <p:sp>
        <p:nvSpPr>
          <p:cNvPr id="7" name="Espace réservé du numéro de diapositive 6"/>
          <p:cNvSpPr>
            <a:spLocks noGrp="1"/>
          </p:cNvSpPr>
          <p:nvPr>
            <p:ph type="sldNum" sz="quarter" idx="13"/>
          </p:nvPr>
        </p:nvSpPr>
        <p:spPr/>
        <p:txBody>
          <a:bodyPr/>
          <a:lstStyle/>
          <a:p>
            <a:fld id="{33F69E37-CA2F-473E-B259-3AFD3DE0D462}" type="slidenum">
              <a:rPr lang="fr-FR" smtClean="0"/>
              <a:pPr/>
              <a:t>16</a:t>
            </a:fld>
            <a:endParaRPr lang="fr-FR"/>
          </a:p>
        </p:txBody>
      </p:sp>
    </p:spTree>
    <p:extLst>
      <p:ext uri="{BB962C8B-B14F-4D97-AF65-F5344CB8AC3E}">
        <p14:creationId xmlns:p14="http://schemas.microsoft.com/office/powerpoint/2010/main" val="3746294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Citation du CNEF</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17</a:t>
            </a:fld>
            <a:endParaRPr lang="fr-FR" dirty="0"/>
          </a:p>
        </p:txBody>
      </p:sp>
    </p:spTree>
    <p:extLst>
      <p:ext uri="{BB962C8B-B14F-4D97-AF65-F5344CB8AC3E}">
        <p14:creationId xmlns:p14="http://schemas.microsoft.com/office/powerpoint/2010/main" val="2971248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err="1" smtClean="0"/>
              <a:t>Cf</a:t>
            </a:r>
            <a:r>
              <a:rPr lang="fr-FR" dirty="0" smtClean="0"/>
              <a:t> CNEF</a:t>
            </a:r>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Benny HINN, Seigneur, j'ai besoin d'un miracle, Champigny-sur-Marne, Concordia, 1996, 63. Benny HINN considère que la guérison est l'héritage spirituel des enfants de Dieu (ibid.). Voir encore Christine BEUMIER, La guérison, un style de vie, </a:t>
            </a:r>
            <a:r>
              <a:rPr lang="fr-FR" dirty="0" err="1" smtClean="0"/>
              <a:t>Hyon</a:t>
            </a:r>
            <a:r>
              <a:rPr lang="fr-FR" dirty="0" smtClean="0"/>
              <a:t>, Apollos, 2001, p. 9 </a:t>
            </a:r>
            <a:r>
              <a:rPr lang="fr-FR" dirty="0" err="1" smtClean="0"/>
              <a:t>ss</a:t>
            </a:r>
            <a:r>
              <a:rPr lang="fr-FR" dirty="0" smtClean="0"/>
              <a:t>. Textes cités à l’appui : Exode 15 :26 ; 23 :25- 26 ; Esaïe 53 :6</a:t>
            </a:r>
            <a:r>
              <a:rPr lang="fr-FR"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mtClean="0"/>
              <a:t>Benny </a:t>
            </a:r>
            <a:r>
              <a:rPr lang="fr-FR" dirty="0" smtClean="0"/>
              <a:t>HINN, Trinity </a:t>
            </a:r>
            <a:r>
              <a:rPr lang="fr-FR" dirty="0" err="1" smtClean="0"/>
              <a:t>Broadcasting</a:t>
            </a:r>
            <a:r>
              <a:rPr lang="fr-FR" dirty="0" smtClean="0"/>
              <a:t> Network, 27 décembre 1994, http://</a:t>
            </a:r>
            <a:r>
              <a:rPr lang="fr-FR" dirty="0" err="1" smtClean="0"/>
              <a:t>www.tbn.org</a:t>
            </a:r>
            <a:r>
              <a:rPr lang="fr-FR" dirty="0" smtClean="0"/>
              <a:t>. </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18</a:t>
            </a:fld>
            <a:endParaRPr lang="fr-FR" dirty="0"/>
          </a:p>
        </p:txBody>
      </p:sp>
    </p:spTree>
    <p:extLst>
      <p:ext uri="{BB962C8B-B14F-4D97-AF65-F5344CB8AC3E}">
        <p14:creationId xmlns:p14="http://schemas.microsoft.com/office/powerpoint/2010/main" val="3423301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17900" y="304800"/>
            <a:ext cx="2905125" cy="2179638"/>
          </a:xfrm>
        </p:spPr>
      </p:sp>
      <p:sp>
        <p:nvSpPr>
          <p:cNvPr id="3" name="Espace réservé des commentaires 2"/>
          <p:cNvSpPr>
            <a:spLocks noGrp="1"/>
          </p:cNvSpPr>
          <p:nvPr>
            <p:ph type="body" idx="1"/>
          </p:nvPr>
        </p:nvSpPr>
        <p:spPr/>
        <p:txBody>
          <a:bodyPr>
            <a:noAutofit/>
          </a:bodyPr>
          <a:lstStyle/>
          <a:p>
            <a:r>
              <a:rPr lang="fr-FR" sz="1000" dirty="0" smtClean="0"/>
              <a:t>Clément Le </a:t>
            </a:r>
            <a:r>
              <a:rPr lang="fr-FR" sz="1000" dirty="0" err="1" smtClean="0"/>
              <a:t>Cossec</a:t>
            </a:r>
            <a:r>
              <a:rPr lang="fr-FR" sz="1000" dirty="0" smtClean="0"/>
              <a:t> né le 20 février 1921 à </a:t>
            </a:r>
            <a:r>
              <a:rPr lang="fr-FR" sz="1000" dirty="0" err="1" smtClean="0"/>
              <a:t>Treffiagat</a:t>
            </a:r>
            <a:r>
              <a:rPr lang="fr-FR" sz="1000" dirty="0" smtClean="0"/>
              <a:t> et mort le 22 juillet 2001 est un pasteur pentecôtiste, fondateur de la Mission Évangélique des Tziganes de France - Vie et Lumière. Il est le précurseur du réveil évangélique parmi le peuple </a:t>
            </a:r>
            <a:r>
              <a:rPr lang="fr-FR" sz="1000" dirty="0" err="1" smtClean="0"/>
              <a:t>Roms</a:t>
            </a:r>
            <a:r>
              <a:rPr lang="fr-FR" sz="1000" dirty="0" smtClean="0"/>
              <a:t>, en Europe, en Inde et en Amérique du Nord et du Sud. Wikipédia</a:t>
            </a:r>
          </a:p>
          <a:p>
            <a:pPr>
              <a:lnSpc>
                <a:spcPts val="1000"/>
              </a:lnSpc>
            </a:pPr>
            <a:endParaRPr lang="fr-FR" sz="1000" dirty="0" smtClean="0">
              <a:latin typeface="Arial"/>
              <a:cs typeface="Arial"/>
            </a:endParaRPr>
          </a:p>
          <a:p>
            <a:pPr>
              <a:lnSpc>
                <a:spcPts val="1000"/>
              </a:lnSpc>
            </a:pPr>
            <a:r>
              <a:rPr lang="fr-FR" sz="1000" dirty="0" smtClean="0">
                <a:latin typeface="Arial"/>
                <a:cs typeface="Arial"/>
              </a:rPr>
              <a:t>Je ne vous demande pas de juger mais de réfléchir</a:t>
            </a:r>
          </a:p>
          <a:p>
            <a:pPr algn="l">
              <a:lnSpc>
                <a:spcPts val="1000"/>
              </a:lnSpc>
            </a:pPr>
            <a:r>
              <a:rPr lang="fr-FR" sz="1000" b="1" dirty="0" smtClean="0">
                <a:solidFill>
                  <a:srgbClr val="FF0000"/>
                </a:solidFill>
                <a:latin typeface="Arial"/>
                <a:cs typeface="Arial"/>
              </a:rPr>
              <a:t>C’est juste après avoir dit sur son blog « la mort n’est jamais un accident » qu’il prend sa voiture, oublie de mettre sa ceinture, et percute violemment le camion qui le précède …</a:t>
            </a:r>
            <a:r>
              <a:rPr lang="fr-FR" sz="1000" b="1" baseline="0" dirty="0" smtClean="0">
                <a:solidFill>
                  <a:srgbClr val="FF0000"/>
                </a:solidFill>
                <a:latin typeface="Arial"/>
                <a:cs typeface="Arial"/>
              </a:rPr>
              <a:t> </a:t>
            </a:r>
            <a:r>
              <a:rPr lang="fr-FR" sz="1000" b="1" dirty="0" smtClean="0">
                <a:solidFill>
                  <a:srgbClr val="FF0000"/>
                </a:solidFill>
                <a:latin typeface="Arial"/>
                <a:cs typeface="Arial"/>
              </a:rPr>
              <a:t>Il est tué sur le coup mais sa femme survit</a:t>
            </a:r>
          </a:p>
          <a:p>
            <a:pPr algn="l">
              <a:lnSpc>
                <a:spcPts val="1000"/>
              </a:lnSpc>
            </a:pPr>
            <a:endParaRPr lang="fr-FR" sz="1000" b="1" dirty="0" smtClean="0">
              <a:solidFill>
                <a:srgbClr val="FF0000"/>
              </a:solidFill>
              <a:latin typeface="Arial"/>
              <a:cs typeface="Arial"/>
            </a:endParaRPr>
          </a:p>
          <a:p>
            <a:pPr>
              <a:lnSpc>
                <a:spcPts val="1000"/>
              </a:lnSpc>
            </a:pPr>
            <a:r>
              <a:rPr lang="fr-FR" sz="1000" b="1" dirty="0" smtClean="0">
                <a:latin typeface="Arial"/>
                <a:cs typeface="Arial"/>
              </a:rPr>
              <a:t>QUAND TOUT ÉCHOUE, par David </a:t>
            </a:r>
            <a:r>
              <a:rPr lang="fr-FR" sz="1000" b="1" dirty="0" err="1" smtClean="0">
                <a:latin typeface="Arial"/>
                <a:cs typeface="Arial"/>
              </a:rPr>
              <a:t>Wilkerson</a:t>
            </a:r>
            <a:endParaRPr lang="fr-FR" sz="1000" b="1" dirty="0" smtClean="0">
              <a:latin typeface="Arial"/>
              <a:cs typeface="Arial"/>
            </a:endParaRPr>
          </a:p>
          <a:p>
            <a:pPr>
              <a:lnSpc>
                <a:spcPts val="1000"/>
              </a:lnSpc>
            </a:pPr>
            <a:r>
              <a:rPr lang="fr-FR" sz="1000" dirty="0" smtClean="0">
                <a:latin typeface="Arial"/>
                <a:cs typeface="Arial"/>
              </a:rPr>
              <a:t>Croire alors que tout échoue fait excessivement plaisir à Dieu. Jésus a dit à Thomas :</a:t>
            </a:r>
          </a:p>
          <a:p>
            <a:pPr>
              <a:lnSpc>
                <a:spcPts val="1000"/>
              </a:lnSpc>
            </a:pPr>
            <a:r>
              <a:rPr lang="fr-FR" sz="1000" dirty="0" smtClean="0">
                <a:latin typeface="Arial"/>
                <a:cs typeface="Arial"/>
              </a:rPr>
              <a:t> »“Parce que tu m’as vu, tu as cru. Heureux ceux qui n’ont pas vu, et qui ont cru !” (Jean 20:29)</a:t>
            </a:r>
          </a:p>
          <a:p>
            <a:pPr>
              <a:lnSpc>
                <a:spcPts val="1000"/>
              </a:lnSpc>
            </a:pPr>
            <a:r>
              <a:rPr lang="fr-FR" sz="1000" b="1" dirty="0" smtClean="0">
                <a:latin typeface="Arial"/>
                <a:cs typeface="Arial"/>
              </a:rPr>
              <a:t>Heureux sont ceux qui croient alors qu’il n’y a aucun signe de réponse aux prières, qui font confiance alors qu’il semble ne plus y avoir d’espoir et que tout a échoué.</a:t>
            </a:r>
          </a:p>
          <a:p>
            <a:pPr>
              <a:lnSpc>
                <a:spcPts val="1000"/>
              </a:lnSpc>
            </a:pPr>
            <a:endParaRPr lang="fr-FR" sz="1000" dirty="0" smtClean="0">
              <a:latin typeface="Arial"/>
              <a:cs typeface="Arial"/>
            </a:endParaRPr>
          </a:p>
          <a:p>
            <a:pPr>
              <a:lnSpc>
                <a:spcPts val="1000"/>
              </a:lnSpc>
            </a:pPr>
            <a:r>
              <a:rPr lang="fr-FR" sz="1000" dirty="0" smtClean="0">
                <a:latin typeface="Arial"/>
                <a:cs typeface="Arial"/>
              </a:rPr>
              <a:t>Tel un clin d’</a:t>
            </a:r>
            <a:r>
              <a:rPr lang="fr-FR" sz="1000" dirty="0" err="1" smtClean="0">
                <a:latin typeface="Arial"/>
                <a:cs typeface="Arial"/>
              </a:rPr>
              <a:t>oeil</a:t>
            </a:r>
            <a:r>
              <a:rPr lang="fr-FR" sz="1000" dirty="0" smtClean="0">
                <a:latin typeface="Arial"/>
                <a:cs typeface="Arial"/>
              </a:rPr>
              <a:t> divin ou le témoignage d’une ultime inspiration prophétique, la dernière méditation de David </a:t>
            </a:r>
            <a:r>
              <a:rPr lang="fr-FR" sz="1000" dirty="0" err="1" smtClean="0">
                <a:latin typeface="Arial"/>
                <a:cs typeface="Arial"/>
              </a:rPr>
              <a:t>Wilkerson</a:t>
            </a:r>
            <a:r>
              <a:rPr lang="fr-FR" sz="1000" dirty="0" smtClean="0">
                <a:latin typeface="Arial"/>
                <a:cs typeface="Arial"/>
              </a:rPr>
              <a:t> évoque l’importance de garder espoir même face à la mort, car celle-ci n’est jamais «un accident».</a:t>
            </a:r>
          </a:p>
          <a:p>
            <a:pPr>
              <a:lnSpc>
                <a:spcPts val="1000"/>
              </a:lnSpc>
            </a:pPr>
            <a:r>
              <a:rPr lang="fr-FR" sz="1000" dirty="0" err="1" smtClean="0">
                <a:latin typeface="Arial"/>
                <a:cs typeface="Arial"/>
              </a:rPr>
              <a:t>https</a:t>
            </a:r>
            <a:r>
              <a:rPr lang="fr-FR" sz="1000" dirty="0" smtClean="0">
                <a:latin typeface="Arial"/>
                <a:cs typeface="Arial"/>
              </a:rPr>
              <a:t>://</a:t>
            </a:r>
            <a:r>
              <a:rPr lang="fr-FR" sz="1000" dirty="0" err="1" smtClean="0">
                <a:latin typeface="Arial"/>
                <a:cs typeface="Arial"/>
              </a:rPr>
              <a:t>actualitechretienne.wordpress.com</a:t>
            </a:r>
            <a:r>
              <a:rPr lang="fr-FR" sz="1000" dirty="0" smtClean="0">
                <a:latin typeface="Arial"/>
                <a:cs typeface="Arial"/>
              </a:rPr>
              <a:t>/2011/04/28/</a:t>
            </a:r>
            <a:r>
              <a:rPr lang="fr-FR" sz="1000" dirty="0" err="1" smtClean="0">
                <a:latin typeface="Arial"/>
                <a:cs typeface="Arial"/>
              </a:rPr>
              <a:t>david</a:t>
            </a:r>
            <a:r>
              <a:rPr lang="fr-FR" sz="1000" dirty="0" smtClean="0">
                <a:latin typeface="Arial"/>
                <a:cs typeface="Arial"/>
              </a:rPr>
              <a:t>-</a:t>
            </a:r>
            <a:r>
              <a:rPr lang="fr-FR" sz="1000" dirty="0" err="1" smtClean="0">
                <a:latin typeface="Arial"/>
                <a:cs typeface="Arial"/>
              </a:rPr>
              <a:t>wilkerson</a:t>
            </a:r>
            <a:r>
              <a:rPr lang="fr-FR" sz="1000" dirty="0" smtClean="0">
                <a:latin typeface="Arial"/>
                <a:cs typeface="Arial"/>
              </a:rPr>
              <a:t>-ce-</a:t>
            </a:r>
            <a:r>
              <a:rPr lang="fr-FR" sz="1000" dirty="0" err="1" smtClean="0">
                <a:latin typeface="Arial"/>
                <a:cs typeface="Arial"/>
              </a:rPr>
              <a:t>netait</a:t>
            </a:r>
            <a:r>
              <a:rPr lang="fr-FR" sz="1000" dirty="0" smtClean="0">
                <a:latin typeface="Arial"/>
                <a:cs typeface="Arial"/>
              </a:rPr>
              <a:t>-pas-un-accident/</a:t>
            </a:r>
          </a:p>
          <a:p>
            <a:pPr>
              <a:lnSpc>
                <a:spcPts val="1000"/>
              </a:lnSpc>
            </a:pPr>
            <a:endParaRPr lang="fr-FR" sz="1000" dirty="0" smtClean="0">
              <a:latin typeface="Arial"/>
              <a:cs typeface="Arial"/>
            </a:endParaRPr>
          </a:p>
          <a:p>
            <a:pPr>
              <a:lnSpc>
                <a:spcPts val="1000"/>
              </a:lnSpc>
            </a:pPr>
            <a:r>
              <a:rPr lang="fr-FR" sz="1000" b="1" dirty="0" smtClean="0">
                <a:latin typeface="Arial"/>
                <a:cs typeface="Arial"/>
              </a:rPr>
              <a:t>Décès de David </a:t>
            </a:r>
            <a:r>
              <a:rPr lang="fr-FR" sz="1000" b="1" dirty="0" err="1" smtClean="0">
                <a:latin typeface="Arial"/>
                <a:cs typeface="Arial"/>
              </a:rPr>
              <a:t>Wilkerson</a:t>
            </a:r>
            <a:r>
              <a:rPr lang="fr-FR" sz="1000" b="1" dirty="0" smtClean="0">
                <a:latin typeface="Arial"/>
                <a:cs typeface="Arial"/>
              </a:rPr>
              <a:t> (1931-2011)</a:t>
            </a:r>
          </a:p>
          <a:p>
            <a:pPr>
              <a:lnSpc>
                <a:spcPts val="1000"/>
              </a:lnSpc>
            </a:pPr>
            <a:r>
              <a:rPr lang="fr-FR" sz="1000" dirty="0" smtClean="0">
                <a:latin typeface="Arial"/>
                <a:cs typeface="Arial"/>
              </a:rPr>
              <a:t>Le pasteur évangélique américain </a:t>
            </a:r>
            <a:r>
              <a:rPr lang="fr-FR" sz="1000" b="1" dirty="0" smtClean="0">
                <a:latin typeface="Arial"/>
                <a:cs typeface="Arial"/>
              </a:rPr>
              <a:t>David </a:t>
            </a:r>
            <a:r>
              <a:rPr lang="fr-FR" sz="1000" b="1" dirty="0" err="1" smtClean="0">
                <a:latin typeface="Arial"/>
                <a:cs typeface="Arial"/>
              </a:rPr>
              <a:t>Wilkerson</a:t>
            </a:r>
            <a:r>
              <a:rPr lang="fr-FR" sz="1000" b="1" dirty="0" smtClean="0">
                <a:latin typeface="Arial"/>
                <a:cs typeface="Arial"/>
              </a:rPr>
              <a:t> (1931-2011)</a:t>
            </a:r>
            <a:r>
              <a:rPr lang="fr-FR" sz="1000" dirty="0" smtClean="0">
                <a:latin typeface="Arial"/>
                <a:cs typeface="Arial"/>
              </a:rPr>
              <a:t> est </a:t>
            </a:r>
            <a:r>
              <a:rPr lang="fr-FR" sz="1000" dirty="0" smtClean="0">
                <a:latin typeface="Arial"/>
                <a:cs typeface="Arial"/>
                <a:hlinkClick r:id="rId3"/>
              </a:rPr>
              <a:t>décédé hier, le 27 avril 2011</a:t>
            </a:r>
            <a:r>
              <a:rPr lang="fr-FR" sz="1000" dirty="0" smtClean="0">
                <a:latin typeface="Arial"/>
                <a:cs typeface="Arial"/>
              </a:rPr>
              <a:t>, d'un accident de voiture, après avoir percuté violemment (sans porter de ceinture de sécurité) le camion qui roulait devant lui.</a:t>
            </a:r>
          </a:p>
          <a:p>
            <a:pPr>
              <a:lnSpc>
                <a:spcPts val="1000"/>
              </a:lnSpc>
            </a:pPr>
            <a:r>
              <a:rPr lang="fr-FR" sz="1000" dirty="0" smtClean="0">
                <a:latin typeface="Arial"/>
                <a:cs typeface="Arial"/>
              </a:rPr>
              <a:t>Pasteur pentecôtiste, lui-même fils de prédicateurs pentecôtistes, il avait 79 ans.</a:t>
            </a:r>
          </a:p>
          <a:p>
            <a:pPr>
              <a:lnSpc>
                <a:spcPts val="1000"/>
              </a:lnSpc>
            </a:pPr>
            <a:r>
              <a:rPr lang="fr-FR" sz="1000" dirty="0" smtClean="0">
                <a:latin typeface="Arial"/>
                <a:cs typeface="Arial"/>
              </a:rPr>
              <a:t>C'est une des plus grandes figures de l'évangélisme américain qui disparaît de la scène.</a:t>
            </a:r>
          </a:p>
          <a:p>
            <a:pPr>
              <a:lnSpc>
                <a:spcPts val="1000"/>
              </a:lnSpc>
            </a:pPr>
            <a:r>
              <a:rPr lang="fr-FR" sz="1000" dirty="0" smtClean="0">
                <a:latin typeface="Arial"/>
                <a:cs typeface="Arial"/>
              </a:rPr>
              <a:t>Sa biographie académique reste à faire. Mais de nombreux ouvrages et </a:t>
            </a:r>
            <a:r>
              <a:rPr lang="fr-FR" sz="1000" dirty="0" err="1" smtClean="0">
                <a:latin typeface="Arial"/>
                <a:cs typeface="Arial"/>
              </a:rPr>
              <a:t>oeuvres</a:t>
            </a:r>
            <a:r>
              <a:rPr lang="fr-FR" sz="1000" dirty="0" smtClean="0">
                <a:latin typeface="Arial"/>
                <a:cs typeface="Arial"/>
              </a:rPr>
              <a:t> rendent déjà compte de son impact, à commencer par le célébrissime film </a:t>
            </a:r>
            <a:r>
              <a:rPr lang="fr-FR" sz="1000" b="1" i="1" dirty="0" smtClean="0">
                <a:latin typeface="Arial"/>
                <a:cs typeface="Arial"/>
              </a:rPr>
              <a:t>La croix et le poignard</a:t>
            </a:r>
            <a:r>
              <a:rPr lang="fr-FR" sz="1000" dirty="0" smtClean="0">
                <a:latin typeface="Arial"/>
                <a:cs typeface="Arial"/>
              </a:rPr>
              <a:t> (</a:t>
            </a:r>
            <a:r>
              <a:rPr lang="fr-FR" sz="1000" b="1" i="1" dirty="0" smtClean="0">
                <a:latin typeface="Arial"/>
                <a:cs typeface="Arial"/>
                <a:hlinkClick r:id="rId4"/>
              </a:rPr>
              <a:t>The Cross and the Switchblade</a:t>
            </a:r>
            <a:r>
              <a:rPr lang="fr-FR" sz="1000" dirty="0" smtClean="0">
                <a:latin typeface="Arial"/>
                <a:cs typeface="Arial"/>
              </a:rPr>
              <a:t>), sorti en 1970 à partir d'une adaptation du livre éponyme signé par </a:t>
            </a:r>
            <a:r>
              <a:rPr lang="fr-FR" sz="1000" dirty="0" err="1" smtClean="0">
                <a:latin typeface="Arial"/>
                <a:cs typeface="Arial"/>
              </a:rPr>
              <a:t>Wilkerson</a:t>
            </a:r>
            <a:r>
              <a:rPr lang="fr-FR" sz="1000" dirty="0" smtClean="0">
                <a:latin typeface="Arial"/>
                <a:cs typeface="Arial"/>
              </a:rPr>
              <a:t> en 1963.</a:t>
            </a:r>
          </a:p>
          <a:p>
            <a:pPr>
              <a:lnSpc>
                <a:spcPts val="1000"/>
              </a:lnSpc>
            </a:pPr>
            <a:r>
              <a:rPr lang="fr-FR" sz="1000" dirty="0" smtClean="0">
                <a:latin typeface="Arial"/>
                <a:cs typeface="Arial"/>
              </a:rPr>
              <a:t>Au travers de l'histoire de </a:t>
            </a:r>
            <a:r>
              <a:rPr lang="fr-FR" sz="1000" b="1" dirty="0" smtClean="0">
                <a:latin typeface="Arial"/>
                <a:cs typeface="Arial"/>
                <a:hlinkClick r:id="rId5"/>
              </a:rPr>
              <a:t>Nicky Cruz</a:t>
            </a:r>
            <a:r>
              <a:rPr lang="fr-FR" sz="1000" dirty="0" smtClean="0">
                <a:latin typeface="Arial"/>
                <a:cs typeface="Arial"/>
              </a:rPr>
              <a:t>, chef de gang portoricain </a:t>
            </a:r>
            <a:r>
              <a:rPr lang="fr-FR" sz="1000" i="1" dirty="0" err="1" smtClean="0">
                <a:latin typeface="Arial"/>
                <a:cs typeface="Arial"/>
              </a:rPr>
              <a:t>born</a:t>
            </a:r>
            <a:r>
              <a:rPr lang="fr-FR" sz="1000" i="1" dirty="0" smtClean="0">
                <a:latin typeface="Arial"/>
                <a:cs typeface="Arial"/>
              </a:rPr>
              <a:t> </a:t>
            </a:r>
            <a:r>
              <a:rPr lang="fr-FR" sz="1000" i="1" dirty="0" err="1" smtClean="0">
                <a:latin typeface="Arial"/>
                <a:cs typeface="Arial"/>
              </a:rPr>
              <a:t>again</a:t>
            </a:r>
            <a:r>
              <a:rPr lang="fr-FR" sz="1000" dirty="0" smtClean="0">
                <a:latin typeface="Arial"/>
                <a:cs typeface="Arial"/>
              </a:rPr>
              <a:t>, c'est toute l'épopée revivaliste qui se trouvait actualisée dans les jungles urbaines contemporaines, dans ce que cette épopée a de plus spectaculaire (basculement biographique sous l'effet de la conversion).</a:t>
            </a:r>
          </a:p>
          <a:p>
            <a:pPr>
              <a:lnSpc>
                <a:spcPts val="1000"/>
              </a:lnSpc>
            </a:pPr>
            <a:r>
              <a:rPr lang="fr-FR" sz="1000" dirty="0" smtClean="0">
                <a:latin typeface="Arial"/>
                <a:cs typeface="Arial"/>
              </a:rPr>
              <a:t>Connu pour ses élans passionnés, ses convictions sans compromis et son sens de l'action, David </a:t>
            </a:r>
            <a:r>
              <a:rPr lang="fr-FR" sz="1000" dirty="0" err="1" smtClean="0">
                <a:latin typeface="Arial"/>
                <a:cs typeface="Arial"/>
              </a:rPr>
              <a:t>Wilkerson</a:t>
            </a:r>
            <a:r>
              <a:rPr lang="fr-FR" sz="1000" dirty="0" smtClean="0">
                <a:latin typeface="Arial"/>
                <a:cs typeface="Arial"/>
              </a:rPr>
              <a:t> n'a jamais fait dans la nuance, notamment dans ses prophéties pugnaces, sujettes à de nombreuses controverses. Il reste que Randall Balmer, dans son </a:t>
            </a:r>
            <a:r>
              <a:rPr lang="fr-FR" sz="1000" b="1" i="1" dirty="0" smtClean="0">
                <a:latin typeface="Arial"/>
                <a:cs typeface="Arial"/>
                <a:hlinkClick r:id="rId6"/>
              </a:rPr>
              <a:t>Encyclopedia of Evangelicalism</a:t>
            </a:r>
            <a:r>
              <a:rPr lang="fr-FR" sz="1000" dirty="0" smtClean="0">
                <a:latin typeface="Arial"/>
                <a:cs typeface="Arial"/>
              </a:rPr>
              <a:t> (</a:t>
            </a:r>
            <a:r>
              <a:rPr lang="fr-FR" sz="1000" dirty="0" smtClean="0">
                <a:latin typeface="Arial"/>
                <a:cs typeface="Arial"/>
                <a:hlinkClick r:id="rId7"/>
              </a:rPr>
              <a:t>2002, p.624</a:t>
            </a:r>
            <a:r>
              <a:rPr lang="fr-FR" sz="1000" dirty="0" smtClean="0">
                <a:latin typeface="Arial"/>
                <a:cs typeface="Arial"/>
              </a:rPr>
              <a:t>) le compte, à très juste titre, comme un des hommes qui a exercé </a:t>
            </a:r>
            <a:r>
              <a:rPr lang="fr-FR" sz="1000" b="1" dirty="0" smtClean="0">
                <a:latin typeface="Arial"/>
                <a:cs typeface="Arial"/>
              </a:rPr>
              <a:t>"une influence significative dans l'émergence du mouvement charismatique"</a:t>
            </a:r>
            <a:r>
              <a:rPr lang="fr-FR" sz="1000" dirty="0" smtClean="0">
                <a:latin typeface="Arial"/>
                <a:cs typeface="Arial"/>
              </a:rPr>
              <a:t> dans les années 1960 (en particulier au travers de son livre </a:t>
            </a:r>
            <a:r>
              <a:rPr lang="fr-FR" sz="1000" i="1" dirty="0" smtClean="0">
                <a:latin typeface="Arial"/>
                <a:cs typeface="Arial"/>
              </a:rPr>
              <a:t>La Croix et le poignard</a:t>
            </a:r>
            <a:r>
              <a:rPr lang="fr-FR" sz="1000" dirty="0" smtClean="0">
                <a:latin typeface="Arial"/>
                <a:cs typeface="Arial"/>
              </a:rPr>
              <a:t>, 1963).</a:t>
            </a:r>
          </a:p>
          <a:p>
            <a:pPr>
              <a:lnSpc>
                <a:spcPts val="1000"/>
              </a:lnSpc>
            </a:pPr>
            <a:r>
              <a:rPr lang="fr-FR" sz="1000" dirty="0" smtClean="0">
                <a:latin typeface="Arial"/>
                <a:cs typeface="Arial"/>
              </a:rPr>
              <a:t>De son </a:t>
            </a:r>
            <a:r>
              <a:rPr lang="fr-FR" sz="1000" dirty="0" err="1" smtClean="0">
                <a:latin typeface="Arial"/>
                <a:cs typeface="Arial"/>
              </a:rPr>
              <a:t>oeuvre</a:t>
            </a:r>
            <a:r>
              <a:rPr lang="fr-FR" sz="1000" dirty="0" smtClean="0">
                <a:latin typeface="Arial"/>
                <a:cs typeface="Arial"/>
              </a:rPr>
              <a:t>, outre </a:t>
            </a:r>
            <a:r>
              <a:rPr lang="fr-FR" sz="1000" b="1" i="1" dirty="0" smtClean="0">
                <a:latin typeface="Arial"/>
                <a:cs typeface="Arial"/>
              </a:rPr>
              <a:t>La Croix et le poignard </a:t>
            </a:r>
            <a:r>
              <a:rPr lang="fr-FR" sz="1000" dirty="0" smtClean="0">
                <a:latin typeface="Arial"/>
                <a:cs typeface="Arial"/>
              </a:rPr>
              <a:t>(le livre, puis le film qui aurait compté jusqu'à 50 millions de spectateurs, suivant des statistiques difficiles à vérifier), il restera en particulier deux choses : </a:t>
            </a:r>
          </a:p>
          <a:p>
            <a:pPr>
              <a:lnSpc>
                <a:spcPts val="1000"/>
              </a:lnSpc>
            </a:pPr>
            <a:r>
              <a:rPr lang="fr-FR" sz="1000" dirty="0" smtClean="0">
                <a:latin typeface="Arial"/>
                <a:cs typeface="Arial"/>
              </a:rPr>
              <a:t> -d'abord, le vaste ministère </a:t>
            </a:r>
            <a:r>
              <a:rPr lang="fr-FR" sz="1000" b="1" dirty="0" smtClean="0">
                <a:latin typeface="Arial"/>
                <a:cs typeface="Arial"/>
                <a:hlinkClick r:id="rId8"/>
              </a:rPr>
              <a:t>Teen Challenge</a:t>
            </a:r>
            <a:r>
              <a:rPr lang="fr-FR" sz="1000" dirty="0" smtClean="0">
                <a:latin typeface="Arial"/>
                <a:cs typeface="Arial"/>
              </a:rPr>
              <a:t> ("Défi Jeunesse"), </a:t>
            </a:r>
            <a:r>
              <a:rPr lang="fr-FR" sz="1000" dirty="0" err="1" smtClean="0">
                <a:latin typeface="Arial"/>
                <a:cs typeface="Arial"/>
              </a:rPr>
              <a:t>oeuvre</a:t>
            </a:r>
            <a:r>
              <a:rPr lang="fr-FR" sz="1000" dirty="0" smtClean="0">
                <a:latin typeface="Arial"/>
                <a:cs typeface="Arial"/>
              </a:rPr>
              <a:t> d'évangélisation et de restauration sociale à destination des drogués, alcooliques, prostitué(e)s et marginaux. Lancé à la fin des années 1960, ce "ministère" compte aujourd'hui plus d'un millier de centres dans le monde.</a:t>
            </a:r>
          </a:p>
          <a:p>
            <a:pPr>
              <a:lnSpc>
                <a:spcPts val="1000"/>
              </a:lnSpc>
            </a:pPr>
            <a:r>
              <a:rPr lang="fr-FR" sz="1000" dirty="0" smtClean="0">
                <a:latin typeface="Arial"/>
                <a:cs typeface="Arial"/>
              </a:rPr>
              <a:t>-ensuite, son </a:t>
            </a:r>
            <a:r>
              <a:rPr lang="fr-FR" sz="1000" b="1" dirty="0" smtClean="0">
                <a:latin typeface="Arial"/>
                <a:cs typeface="Arial"/>
                <a:hlinkClick r:id="rId9"/>
              </a:rPr>
              <a:t>église de Times Square</a:t>
            </a:r>
            <a:r>
              <a:rPr lang="fr-FR" sz="1000" dirty="0" smtClean="0">
                <a:latin typeface="Arial"/>
                <a:cs typeface="Arial"/>
              </a:rPr>
              <a:t>, fondée en 1986-87, emblématique de l'ambition qui l'a travaillé toute sa vie: "restaurer", selon les valeurs évangéliques telles qu'il les comprenait, des vies fracassées par la drogue, la misère et les addictions.</a:t>
            </a:r>
          </a:p>
          <a:p>
            <a:pPr>
              <a:lnSpc>
                <a:spcPts val="1000"/>
              </a:lnSpc>
            </a:pPr>
            <a:r>
              <a:rPr lang="fr-FR" sz="1000" dirty="0" smtClean="0">
                <a:latin typeface="Arial"/>
                <a:cs typeface="Arial"/>
              </a:rPr>
              <a:t>http://</a:t>
            </a:r>
            <a:r>
              <a:rPr lang="fr-FR" sz="1000" dirty="0" err="1" smtClean="0">
                <a:latin typeface="Arial"/>
                <a:cs typeface="Arial"/>
              </a:rPr>
              <a:t>blogdesebastienfath.hautetfort.com</a:t>
            </a:r>
            <a:r>
              <a:rPr lang="fr-FR" sz="1000" dirty="0" smtClean="0">
                <a:latin typeface="Arial"/>
                <a:cs typeface="Arial"/>
              </a:rPr>
              <a:t>/archive/2011/04/29/</a:t>
            </a:r>
            <a:r>
              <a:rPr lang="fr-FR" sz="1000" dirty="0" err="1" smtClean="0">
                <a:latin typeface="Arial"/>
                <a:cs typeface="Arial"/>
              </a:rPr>
              <a:t>deces</a:t>
            </a:r>
            <a:r>
              <a:rPr lang="fr-FR" sz="1000" dirty="0" smtClean="0">
                <a:latin typeface="Arial"/>
                <a:cs typeface="Arial"/>
              </a:rPr>
              <a:t>-de-</a:t>
            </a:r>
            <a:r>
              <a:rPr lang="fr-FR" sz="1000" dirty="0" err="1" smtClean="0">
                <a:latin typeface="Arial"/>
                <a:cs typeface="Arial"/>
              </a:rPr>
              <a:t>david</a:t>
            </a:r>
            <a:r>
              <a:rPr lang="fr-FR" sz="1000" dirty="0" smtClean="0">
                <a:latin typeface="Arial"/>
                <a:cs typeface="Arial"/>
              </a:rPr>
              <a:t>-</a:t>
            </a:r>
            <a:r>
              <a:rPr lang="fr-FR" sz="1000" dirty="0" err="1" smtClean="0">
                <a:latin typeface="Arial"/>
                <a:cs typeface="Arial"/>
              </a:rPr>
              <a:t>wilkerson.html</a:t>
            </a:r>
            <a:endParaRPr lang="fr-FR" sz="1000" dirty="0" smtClean="0">
              <a:latin typeface="Arial"/>
              <a:cs typeface="Arial"/>
            </a:endParaRPr>
          </a:p>
          <a:p>
            <a:pPr>
              <a:lnSpc>
                <a:spcPts val="1000"/>
              </a:lnSpc>
            </a:pPr>
            <a:endParaRPr lang="fr-FR" sz="1000" dirty="0">
              <a:latin typeface="Arial"/>
              <a:cs typeface="Arial"/>
            </a:endParaRPr>
          </a:p>
        </p:txBody>
      </p:sp>
      <p:sp>
        <p:nvSpPr>
          <p:cNvPr id="4" name="Espace réservé du numéro de diapositive 3"/>
          <p:cNvSpPr>
            <a:spLocks noGrp="1"/>
          </p:cNvSpPr>
          <p:nvPr>
            <p:ph type="sldNum" sz="quarter" idx="10"/>
          </p:nvPr>
        </p:nvSpPr>
        <p:spPr/>
        <p:txBody>
          <a:bodyPr/>
          <a:lstStyle/>
          <a:p>
            <a:fld id="{33F69E37-CA2F-473E-B259-3AFD3DE0D462}" type="slidenum">
              <a:rPr lang="fr-FR" smtClean="0"/>
              <a:pPr/>
              <a:t>19</a:t>
            </a:fld>
            <a:endParaRPr lang="fr-FR"/>
          </a:p>
        </p:txBody>
      </p:sp>
      <p:sp>
        <p:nvSpPr>
          <p:cNvPr id="5" name="Espace réservé du pied de page 4"/>
          <p:cNvSpPr>
            <a:spLocks noGrp="1"/>
          </p:cNvSpPr>
          <p:nvPr>
            <p:ph type="ftr" sz="quarter" idx="11"/>
          </p:nvPr>
        </p:nvSpPr>
        <p:spPr/>
        <p:txBody>
          <a:bodyPr/>
          <a:lstStyle/>
          <a:p>
            <a:r>
              <a:rPr lang="fr-FR" smtClean="0"/>
              <a:t>Diffusion de l'Evangile, Rue Marie Curie, 07000 St Julien en St Alban pierre.oddon@laposte.net</a:t>
            </a:r>
            <a:endParaRPr lang="fr-FR" dirty="0"/>
          </a:p>
        </p:txBody>
      </p:sp>
      <p:sp>
        <p:nvSpPr>
          <p:cNvPr id="6" name="Espace réservé de l'en-tête 5"/>
          <p:cNvSpPr>
            <a:spLocks noGrp="1"/>
          </p:cNvSpPr>
          <p:nvPr>
            <p:ph type="hdr" sz="quarter" idx="12"/>
          </p:nvPr>
        </p:nvSpPr>
        <p:spPr/>
        <p:txBody>
          <a:bodyPr/>
          <a:lstStyle/>
          <a:p>
            <a:r>
              <a:rPr lang="fr-FR" smtClean="0"/>
              <a:t>Maladie et Guérison</a:t>
            </a:r>
            <a:endParaRPr lang="fr-FR" dirty="0"/>
          </a:p>
        </p:txBody>
      </p:sp>
      <p:sp>
        <p:nvSpPr>
          <p:cNvPr id="7" name="Espace réservé de la date 6"/>
          <p:cNvSpPr>
            <a:spLocks noGrp="1"/>
          </p:cNvSpPr>
          <p:nvPr>
            <p:ph type="dt" idx="13"/>
          </p:nvPr>
        </p:nvSpPr>
        <p:spPr/>
        <p:txBody>
          <a:bodyPr/>
          <a:lstStyle/>
          <a:p>
            <a:r>
              <a:rPr lang="fr-FR" smtClean="0"/>
              <a:t>22/02/15</a:t>
            </a:r>
            <a:endParaRPr lang="fr-FR"/>
          </a:p>
        </p:txBody>
      </p:sp>
    </p:spTree>
    <p:extLst>
      <p:ext uri="{BB962C8B-B14F-4D97-AF65-F5344CB8AC3E}">
        <p14:creationId xmlns:p14="http://schemas.microsoft.com/office/powerpoint/2010/main" val="68230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06800" y="520700"/>
            <a:ext cx="2819400" cy="21145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20000"/>
              </a:lnSpc>
              <a:spcBef>
                <a:spcPts val="500"/>
              </a:spcBef>
              <a:spcAft>
                <a:spcPct val="0"/>
              </a:spcAft>
              <a:buClrTx/>
              <a:buSzTx/>
              <a:buFontTx/>
              <a:buNone/>
              <a:tabLst/>
              <a:defRPr/>
            </a:pPr>
            <a:r>
              <a:rPr lang="fr-FR" b="1" baseline="0" dirty="0" err="1" smtClean="0"/>
              <a:t>connaitrepourvivre.com</a:t>
            </a:r>
            <a:endParaRPr lang="fr-FR" b="1" baseline="0" dirty="0" smtClean="0"/>
          </a:p>
          <a:p>
            <a:pPr marL="0" indent="0">
              <a:lnSpc>
                <a:spcPct val="120000"/>
              </a:lnSpc>
              <a:spcBef>
                <a:spcPts val="500"/>
              </a:spcBef>
              <a:buNone/>
            </a:pPr>
            <a:endParaRPr lang="fr-FR" dirty="0" smtClean="0"/>
          </a:p>
          <a:p>
            <a:pPr marL="0" indent="0">
              <a:lnSpc>
                <a:spcPct val="120000"/>
              </a:lnSpc>
              <a:spcBef>
                <a:spcPts val="500"/>
              </a:spcBef>
              <a:buNone/>
            </a:pPr>
            <a:r>
              <a:rPr lang="fr-FR" dirty="0" smtClean="0"/>
              <a:t>Dernière phrase dans CNEF</a:t>
            </a:r>
            <a:endParaRPr lang="fr-FR" dirty="0"/>
          </a:p>
        </p:txBody>
      </p:sp>
      <p:sp>
        <p:nvSpPr>
          <p:cNvPr id="4" name="Espace réservé de l'en-tête 3"/>
          <p:cNvSpPr>
            <a:spLocks noGrp="1"/>
          </p:cNvSpPr>
          <p:nvPr>
            <p:ph type="hdr" sz="quarter" idx="10"/>
          </p:nvPr>
        </p:nvSpPr>
        <p:spPr/>
        <p:txBody>
          <a:bodyPr/>
          <a:lstStyle/>
          <a:p>
            <a:r>
              <a:rPr lang="fr-FR" smtClean="0"/>
              <a:t>Evangile de la prospérité</a:t>
            </a:r>
            <a:endParaRPr lang="fr-FR" dirty="0"/>
          </a:p>
        </p:txBody>
      </p:sp>
      <p:sp>
        <p:nvSpPr>
          <p:cNvPr id="5" name="Espace réservé de la date 4"/>
          <p:cNvSpPr>
            <a:spLocks noGrp="1"/>
          </p:cNvSpPr>
          <p:nvPr>
            <p:ph type="dt" idx="11"/>
          </p:nvPr>
        </p:nvSpPr>
        <p:spPr/>
        <p:txBody>
          <a:bodyPr/>
          <a:lstStyle/>
          <a:p>
            <a:r>
              <a:rPr lang="fr-FR" smtClean="0"/>
              <a:t>19/7/2019</a:t>
            </a:r>
            <a:endParaRPr lang="fr-FR"/>
          </a:p>
        </p:txBody>
      </p:sp>
      <p:sp>
        <p:nvSpPr>
          <p:cNvPr id="6" name="Espace réservé du pied de page 5"/>
          <p:cNvSpPr>
            <a:spLocks noGrp="1"/>
          </p:cNvSpPr>
          <p:nvPr>
            <p:ph type="ftr" sz="quarter" idx="12"/>
          </p:nvPr>
        </p:nvSpPr>
        <p:spPr/>
        <p:txBody>
          <a:bodyPr/>
          <a:lstStyle/>
          <a:p>
            <a:r>
              <a:rPr lang="fr-FR" smtClean="0"/>
              <a:t>Diffusion de l'Evangile, Rue Marie Curie, 07000 St Julien en St Alban pierre.oddon@laposte.net</a:t>
            </a:r>
            <a:endParaRPr lang="fr-FR" dirty="0"/>
          </a:p>
        </p:txBody>
      </p:sp>
      <p:sp>
        <p:nvSpPr>
          <p:cNvPr id="7" name="Espace réservé du numéro de diapositive 6"/>
          <p:cNvSpPr>
            <a:spLocks noGrp="1"/>
          </p:cNvSpPr>
          <p:nvPr>
            <p:ph type="sldNum" sz="quarter" idx="13"/>
          </p:nvPr>
        </p:nvSpPr>
        <p:spPr/>
        <p:txBody>
          <a:bodyPr/>
          <a:lstStyle/>
          <a:p>
            <a:fld id="{33F69E37-CA2F-473E-B259-3AFD3DE0D462}" type="slidenum">
              <a:rPr lang="fr-FR" smtClean="0"/>
              <a:pPr/>
              <a:t>20</a:t>
            </a:fld>
            <a:endParaRPr lang="fr-FR"/>
          </a:p>
        </p:txBody>
      </p:sp>
    </p:spTree>
    <p:extLst>
      <p:ext uri="{BB962C8B-B14F-4D97-AF65-F5344CB8AC3E}">
        <p14:creationId xmlns:p14="http://schemas.microsoft.com/office/powerpoint/2010/main" val="3746294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Citation du CNEF</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ＭＳ Ｐゴシック" charset="0"/>
                <a:cs typeface="ＭＳ Ｐゴシック" charset="0"/>
              </a:rPr>
              <a:t>La légèreté avec laquelle ils proclament que la prospérité appartient au croyant contraste avec la vigilance que nous demande Jésus face aux richesses, et avec la priorité à laquelle l’Écriture invite constamment : chercher premièrement le royaume et la justice de Dieu, tout en veillant, si l’on possède des richesses, à se conduire en toute chose en bon intendant des diverses grâces de Dieu (Mt 6 :33 ; 1 Pi 4 :10). </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21</a:t>
            </a:fld>
            <a:endParaRPr lang="fr-FR" dirty="0"/>
          </a:p>
        </p:txBody>
      </p:sp>
    </p:spTree>
    <p:extLst>
      <p:ext uri="{BB962C8B-B14F-4D97-AF65-F5344CB8AC3E}">
        <p14:creationId xmlns:p14="http://schemas.microsoft.com/office/powerpoint/2010/main" val="297124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3949700" y="457200"/>
            <a:ext cx="2540000" cy="1905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xfrm>
            <a:off x="381000" y="2667000"/>
            <a:ext cx="6096000" cy="6126163"/>
          </a:xfrm>
        </p:spPr>
        <p:txBody>
          <a:bodyPr/>
          <a:lstStyle/>
          <a:p>
            <a:pPr>
              <a:lnSpc>
                <a:spcPct val="70000"/>
              </a:lnSpc>
            </a:pPr>
            <a:endParaRPr lang="fr-FR" b="1" i="1" dirty="0">
              <a:solidFill>
                <a:schemeClr val="folHlink"/>
              </a:solidFill>
              <a:effectLst>
                <a:outerShdw blurRad="38100" dist="38100" dir="2700000" algn="tl">
                  <a:srgbClr val="DDDDDD"/>
                </a:outerShdw>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CNEF</a:t>
            </a:r>
          </a:p>
          <a:p>
            <a:endParaRPr lang="fr-FR" dirty="0" smtClean="0"/>
          </a:p>
          <a:p>
            <a:endParaRPr lang="fr-FR" dirty="0" smtClean="0"/>
          </a:p>
          <a:p>
            <a:endParaRPr lang="fr-FR" dirty="0" smtClean="0"/>
          </a:p>
          <a:p>
            <a:r>
              <a:rPr lang="fr-FR" dirty="0" err="1" smtClean="0"/>
              <a:t>https</a:t>
            </a:r>
            <a:r>
              <a:rPr lang="fr-FR" dirty="0" smtClean="0"/>
              <a:t>://</a:t>
            </a:r>
            <a:r>
              <a:rPr lang="fr-FR" dirty="0" err="1" smtClean="0"/>
              <a:t>lesloisuniverselles.com</a:t>
            </a:r>
            <a:r>
              <a:rPr lang="fr-FR" dirty="0" smtClean="0"/>
              <a:t>/les-14-lois-universelles/5-la-loi-de-la-compensation/</a:t>
            </a:r>
          </a:p>
          <a:p>
            <a:endParaRPr lang="fr-FR" dirty="0" smtClean="0"/>
          </a:p>
          <a:p>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La notion</a:t>
            </a:r>
            <a:r>
              <a:rPr lang="fr-FR" baseline="0" dirty="0" smtClean="0"/>
              <a:t> </a:t>
            </a:r>
            <a:r>
              <a:rPr lang="fr-FR" dirty="0" smtClean="0"/>
              <a:t>de loi du Karma comme loi de compensation est intimement liée à l'idée de Karma. Tout ce que nous faisons revient, dans un certain sens, se manifester dans notre existence de façon que nous expérimentons ce que nous avons fait éprouver aux autres. http://voyancepure27.canalblog.com/archives/2013/03/07/26585803.html</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22</a:t>
            </a:fld>
            <a:endParaRPr lang="fr-FR" dirty="0"/>
          </a:p>
        </p:txBody>
      </p:sp>
    </p:spTree>
    <p:extLst>
      <p:ext uri="{BB962C8B-B14F-4D97-AF65-F5344CB8AC3E}">
        <p14:creationId xmlns:p14="http://schemas.microsoft.com/office/powerpoint/2010/main" val="166096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rgbClr val="FF0000"/>
                </a:solidFill>
              </a:rPr>
              <a:t>Où et quand a-t-il enrichi matériellement la moindre personne, ou invité à venir à lui pour être béni financièrement ? </a:t>
            </a:r>
            <a:endParaRPr lang="fr-FR" sz="1200" b="1" i="0" kern="1200" dirty="0" smtClean="0">
              <a:solidFill>
                <a:srgbClr val="FF0000"/>
              </a:solidFill>
              <a:latin typeface="Arial" charset="0"/>
              <a:ea typeface="ＭＳ Ｐゴシック" charset="0"/>
              <a:cs typeface="ＭＳ Ｐゴシック" charset="0"/>
            </a:endParaRPr>
          </a:p>
          <a:p>
            <a:endParaRPr lang="fr-FR" sz="1200" dirty="0" smtClean="0"/>
          </a:p>
          <a:p>
            <a:endParaRPr lang="fr-FR" sz="1200" dirty="0" smtClean="0"/>
          </a:p>
          <a:p>
            <a:r>
              <a:rPr lang="fr-FR" sz="1200" dirty="0" smtClean="0"/>
              <a:t>(</a:t>
            </a:r>
            <a:r>
              <a:rPr lang="fr-FR" sz="1200" dirty="0" err="1" smtClean="0"/>
              <a:t>Cf</a:t>
            </a:r>
            <a:r>
              <a:rPr lang="fr-FR" sz="1200" dirty="0" smtClean="0"/>
              <a:t> 2 Co 8.12)</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i="1" dirty="0" smtClean="0"/>
              <a:t>« faire de la prospérité un but, et de la foi un moyen pour l’atteindre, c’est idolâtrer la prospérité et dénaturer la foi»</a:t>
            </a:r>
            <a:r>
              <a:rPr lang="fr-FR" sz="1200" dirty="0" smtClean="0"/>
              <a:t>.  CNEF</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Pour le modèle du </a:t>
            </a:r>
            <a:r>
              <a:rPr lang="fr-FR" sz="1200" dirty="0" err="1" smtClean="0"/>
              <a:t>dominionisme</a:t>
            </a:r>
            <a:r>
              <a:rPr lang="fr-FR" sz="1200" dirty="0" smtClean="0"/>
              <a:t> voir un</a:t>
            </a:r>
            <a:r>
              <a:rPr lang="fr-FR" sz="1200" baseline="0" dirty="0" smtClean="0"/>
              <a:t> article intéressant sur : </a:t>
            </a:r>
            <a:r>
              <a:rPr lang="fr-FR" sz="1200" baseline="0" dirty="0" err="1" smtClean="0"/>
              <a:t>https</a:t>
            </a:r>
            <a:r>
              <a:rPr lang="fr-FR" sz="1200" baseline="0" dirty="0" smtClean="0"/>
              <a:t>://</a:t>
            </a:r>
            <a:r>
              <a:rPr lang="fr-FR" sz="1200" baseline="0" dirty="0" err="1" smtClean="0"/>
              <a:t>civilisations.revues.org</a:t>
            </a:r>
            <a:r>
              <a:rPr lang="fr-FR" sz="1200" baseline="0" dirty="0" smtClean="0"/>
              <a:t>/683</a:t>
            </a: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23</a:t>
            </a:fld>
            <a:endParaRPr lang="fr-FR" dirty="0"/>
          </a:p>
        </p:txBody>
      </p:sp>
    </p:spTree>
    <p:extLst>
      <p:ext uri="{BB962C8B-B14F-4D97-AF65-F5344CB8AC3E}">
        <p14:creationId xmlns:p14="http://schemas.microsoft.com/office/powerpoint/2010/main" val="1106414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171450" indent="-171450">
              <a:buFontTx/>
              <a:buChar char="•"/>
            </a:pPr>
            <a:r>
              <a:rPr lang="fr-FR" dirty="0" smtClean="0"/>
              <a:t>ICHTHUS n°75 Avril-Mai</a:t>
            </a:r>
            <a:r>
              <a:rPr lang="fr-FR" baseline="0" dirty="0" smtClean="0"/>
              <a:t> 1978 Le faux Evangile de la prospérité.p27 Jean-Claude </a:t>
            </a:r>
            <a:r>
              <a:rPr lang="fr-FR" baseline="0" dirty="0" err="1" smtClean="0"/>
              <a:t>Chabloz</a:t>
            </a:r>
            <a:r>
              <a:rPr lang="fr-FR" baseline="0" dirty="0" smtClean="0"/>
              <a:t> et Paul </a:t>
            </a:r>
            <a:r>
              <a:rPr lang="fr-FR" baseline="0" dirty="0" err="1" smtClean="0"/>
              <a:t>Arnéra</a:t>
            </a:r>
            <a:r>
              <a:rPr lang="fr-FR" baseline="0" dirty="0" smtClean="0"/>
              <a:t>. Citation du livre « La vie comblée » de TL </a:t>
            </a:r>
            <a:r>
              <a:rPr lang="fr-FR" baseline="0" dirty="0" err="1" smtClean="0"/>
              <a:t>Osborn</a:t>
            </a:r>
            <a:r>
              <a:rPr lang="fr-FR" baseline="0" dirty="0" smtClean="0"/>
              <a:t>, p 161 </a:t>
            </a:r>
          </a:p>
          <a:p>
            <a:pPr marL="171450" indent="-171450">
              <a:buFontTx/>
              <a:buChar char="•"/>
            </a:pPr>
            <a:r>
              <a:rPr lang="fr-FR" baseline="0" dirty="0" smtClean="0"/>
              <a:t>Copeland: CNEF</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24</a:t>
            </a:fld>
            <a:endParaRPr lang="fr-FR" dirty="0"/>
          </a:p>
        </p:txBody>
      </p:sp>
    </p:spTree>
    <p:extLst>
      <p:ext uri="{BB962C8B-B14F-4D97-AF65-F5344CB8AC3E}">
        <p14:creationId xmlns:p14="http://schemas.microsoft.com/office/powerpoint/2010/main" val="297124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Les pratiques scandaleuses</a:t>
            </a:r>
            <a:r>
              <a:rPr lang="fr-FR" baseline="0" dirty="0" smtClean="0"/>
              <a:t> des télévangélistes sont dénoncées par le monde, à la honte du « christianisme » :</a:t>
            </a:r>
          </a:p>
          <a:p>
            <a:endParaRPr lang="fr-FR" dirty="0" smtClean="0"/>
          </a:p>
          <a:p>
            <a:r>
              <a:rPr lang="fr-FR" dirty="0" smtClean="0"/>
              <a:t>Mt 13:22* Et celui qui a été semé dans les épines, c’est celui qui entend la parole; et les soucis de ce siècle et la tromperie des richesses étouffent la parole, et il est sans fruit.</a:t>
            </a:r>
          </a:p>
          <a:p>
            <a:r>
              <a:rPr lang="fr-FR" dirty="0" smtClean="0"/>
              <a:t>Mr 4:19* et les soucis du siècle, et la tromperie des richesses, et les convoitises à l’égard des autres choses, entrant, étouffent la parole, et elle est sans fruit.</a:t>
            </a:r>
          </a:p>
          <a:p>
            <a:r>
              <a:rPr lang="fr-FR" dirty="0" smtClean="0"/>
              <a:t>Mr 10:24* Et les disciples s’étonnèrent de ses paroles; et Jésus, répondant encore, leur dit: Enfants, combien il est difficile à ceux qui se confient aux richesses d’entrer dans le royaume de Dieu!</a:t>
            </a:r>
          </a:p>
          <a:p>
            <a:r>
              <a:rPr lang="fr-FR" dirty="0" smtClean="0"/>
              <a:t>Lu 8:14* Et ce qui est tombé dans les épines, ce sont ceux qui, ayant entendu la parole et s’en étant allés, sont étouffés par les soucis et par les richesses et par les voluptés de la vie, et ils ne portent pas de fruit à maturité.</a:t>
            </a:r>
          </a:p>
          <a:p>
            <a:r>
              <a:rPr lang="fr-FR" dirty="0" smtClean="0"/>
              <a:t>Lu 16:9* Et moi, je vous dis: Faites-vous des amis avec les richesses injustes, afin que, quand vous viendrez à manquer, vous soyez reçus dans le tabernacles éternels.</a:t>
            </a:r>
          </a:p>
          <a:p>
            <a:r>
              <a:rPr lang="fr-FR" dirty="0" smtClean="0"/>
              <a:t>Lu 16:11* Si donc vous n’avez pas été fidèles dans les richesses injustes, qui vous confiera les vraies?</a:t>
            </a:r>
          </a:p>
          <a:p>
            <a:r>
              <a:rPr lang="fr-FR" dirty="0" smtClean="0"/>
              <a:t>Lu 16:13* Nul serviteur ne peut servir deux maîtres; car ou il haïra l’un et aimera l’autre, ou il s’attachera à l’un et méprisera l’autre: vous ne pouvez servir Dieu et les richesses.</a:t>
            </a:r>
          </a:p>
          <a:p>
            <a:endParaRPr lang="fr-FR" dirty="0" smtClean="0"/>
          </a:p>
          <a:p>
            <a:pPr rtl="0"/>
            <a:r>
              <a:rPr lang="fr-FR" dirty="0" smtClean="0">
                <a:effectLst/>
              </a:rPr>
              <a:t>Témoignage important contre Benny </a:t>
            </a:r>
            <a:r>
              <a:rPr lang="fr-FR" dirty="0" err="1" smtClean="0">
                <a:effectLst/>
              </a:rPr>
              <a:t>Hinn</a:t>
            </a:r>
            <a:endParaRPr lang="fr-FR" dirty="0" smtClean="0">
              <a:effectLst/>
            </a:endParaRPr>
          </a:p>
          <a:p>
            <a:pPr rtl="0"/>
            <a:r>
              <a:rPr lang="fr-FR" dirty="0" smtClean="0">
                <a:effectLst/>
              </a:rPr>
              <a:t/>
            </a:r>
            <a:br>
              <a:rPr lang="fr-FR" dirty="0" smtClean="0">
                <a:effectLst/>
              </a:rPr>
            </a:br>
            <a:endParaRPr lang="fr-FR" dirty="0" smtClean="0">
              <a:effectLst/>
            </a:endParaRPr>
          </a:p>
          <a:p>
            <a:pPr rtl="0"/>
            <a:r>
              <a:rPr lang="fr-FR" dirty="0" smtClean="0">
                <a:effectLst/>
              </a:rPr>
              <a:t/>
            </a:r>
            <a:br>
              <a:rPr lang="fr-FR" dirty="0" smtClean="0">
                <a:effectLst/>
              </a:rPr>
            </a:br>
            <a:endParaRPr lang="fr-FR" dirty="0" smtClean="0">
              <a:effectLst/>
            </a:endParaRPr>
          </a:p>
          <a:p>
            <a:pPr rtl="0"/>
            <a:r>
              <a:rPr lang="fr-FR" dirty="0" smtClean="0">
                <a:effectLst/>
                <a:hlinkClick r:id="rId3"/>
              </a:rPr>
              <a:t>http://pleinsfeux.org/prophetie-de-david-wilkerson/?utm_source=feedburner&amp;utm_medium=email&amp;utm_campaign=Feed%3A+PleinsFeuxSurLheureJuste+%28Pleins+Feux+Sur+l%27Heure+Juste%29</a:t>
            </a:r>
            <a:endParaRPr lang="fr-FR" dirty="0" smtClean="0">
              <a:effectLst/>
            </a:endParaRPr>
          </a:p>
          <a:p>
            <a:pPr rtl="0"/>
            <a:r>
              <a:rPr lang="fr-FR" dirty="0" smtClean="0">
                <a:effectLst/>
              </a:rPr>
              <a:t/>
            </a:r>
            <a:br>
              <a:rPr lang="fr-FR" dirty="0" smtClean="0">
                <a:effectLst/>
              </a:rPr>
            </a:br>
            <a:endParaRPr lang="fr-FR" dirty="0" smtClean="0">
              <a:effectLst/>
            </a:endParaRPr>
          </a:p>
          <a:p>
            <a:pPr rtl="0"/>
            <a:r>
              <a:rPr lang="fr-FR" dirty="0" smtClean="0">
                <a:effectLst/>
              </a:rPr>
              <a:t>Vidéos très important sur BH</a:t>
            </a:r>
          </a:p>
          <a:p>
            <a:endParaRPr lang="fr-FR"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26</a:t>
            </a:fld>
            <a:endParaRPr lang="fr-FR" dirty="0"/>
          </a:p>
        </p:txBody>
      </p:sp>
    </p:spTree>
    <p:extLst>
      <p:ext uri="{BB962C8B-B14F-4D97-AF65-F5344CB8AC3E}">
        <p14:creationId xmlns:p14="http://schemas.microsoft.com/office/powerpoint/2010/main" val="271568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3949700" y="457200"/>
            <a:ext cx="2540000" cy="1905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xfrm>
            <a:off x="381000" y="2667000"/>
            <a:ext cx="6096000" cy="6126163"/>
          </a:xfrm>
        </p:spPr>
        <p:txBody>
          <a:bodyPr/>
          <a:lstStyle/>
          <a:p>
            <a:pPr>
              <a:lnSpc>
                <a:spcPct val="70000"/>
              </a:lnSpc>
            </a:pPr>
            <a:endParaRPr lang="fr-FR" b="1" i="1" dirty="0">
              <a:solidFill>
                <a:schemeClr val="folHlink"/>
              </a:solidFill>
              <a:effectLst>
                <a:outerShdw blurRad="38100" dist="38100" dir="2700000" algn="tl">
                  <a:srgbClr val="DDDDDD"/>
                </a:outerShdw>
              </a:effectLs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err="1" smtClean="0"/>
              <a:t>Cf</a:t>
            </a:r>
            <a:r>
              <a:rPr lang="fr-FR" dirty="0" smtClean="0"/>
              <a:t> CNEF et </a:t>
            </a:r>
            <a:r>
              <a:rPr lang="fr-FR" b="1" baseline="0" dirty="0" err="1" smtClean="0"/>
              <a:t>connaitrepourvivre.com</a:t>
            </a:r>
            <a:endParaRPr lang="fr-FR" b="1" baseline="0" dirty="0" smtClean="0"/>
          </a:p>
          <a:p>
            <a:endParaRPr lang="fr-FR" dirty="0" smtClean="0"/>
          </a:p>
          <a:p>
            <a:endParaRPr lang="fr-FR" dirty="0" smtClean="0"/>
          </a:p>
          <a:p>
            <a:r>
              <a:rPr lang="fr-FR" sz="1200" kern="1200" dirty="0" smtClean="0">
                <a:solidFill>
                  <a:schemeClr val="tx1"/>
                </a:solidFill>
                <a:latin typeface="Arial" charset="0"/>
                <a:ea typeface="ＭＳ Ｐゴシック" charset="0"/>
                <a:cs typeface="ＭＳ Ｐゴシック" charset="0"/>
              </a:rPr>
              <a:t>LA PUISSANCE DE VOS PAROLES - DON GOSSETT &amp; E.W.KENYON</a:t>
            </a:r>
          </a:p>
          <a:p>
            <a:r>
              <a:rPr lang="fr-FR" sz="1200" kern="1200" dirty="0" smtClean="0">
                <a:solidFill>
                  <a:schemeClr val="tx1"/>
                </a:solidFill>
                <a:latin typeface="Arial" charset="0"/>
                <a:ea typeface="ＭＳ Ｐゴシック" charset="0"/>
                <a:cs typeface="ＭＳ Ｐゴシック" charset="0"/>
              </a:rPr>
              <a:t>J'ai ce que Dieu dit que j'ai dans Sa Parole !  Si vous n'avez pas pu obtenir une chose, quelle qu'elle soit,  - il est possible que vous ayez été votre pire ennemi  - ou que vous ayez échoué dans l'accomplissement de ce que vous vouliez faire Alors ce livre vous montrera comment :</a:t>
            </a:r>
          </a:p>
          <a:p>
            <a:r>
              <a:rPr lang="fr-FR" sz="1200" kern="1200" dirty="0" smtClean="0">
                <a:solidFill>
                  <a:schemeClr val="tx1"/>
                </a:solidFill>
                <a:latin typeface="Arial" charset="0"/>
                <a:ea typeface="ＭＳ Ｐゴシック" charset="0"/>
                <a:cs typeface="ＭＳ Ｐゴシック" charset="0"/>
              </a:rPr>
              <a:t>Avoir une foi forte</a:t>
            </a:r>
          </a:p>
          <a:p>
            <a:r>
              <a:rPr lang="fr-FR" sz="1200" kern="1200" dirty="0" smtClean="0">
                <a:solidFill>
                  <a:schemeClr val="tx1"/>
                </a:solidFill>
                <a:latin typeface="Arial" charset="0"/>
                <a:ea typeface="ＭＳ Ｐゴシック" charset="0"/>
                <a:cs typeface="ＭＳ Ｐゴシック" charset="0"/>
              </a:rPr>
              <a:t>Vivre avec une pensée positive</a:t>
            </a:r>
          </a:p>
          <a:p>
            <a:r>
              <a:rPr lang="fr-FR" sz="1200" kern="1200" dirty="0" smtClean="0">
                <a:solidFill>
                  <a:schemeClr val="tx1"/>
                </a:solidFill>
                <a:latin typeface="Arial" charset="0"/>
                <a:ea typeface="ＭＳ Ｐゴシック" charset="0"/>
                <a:cs typeface="ＭＳ Ｐゴシック" charset="0"/>
              </a:rPr>
              <a:t>Posséder ce que vous confessez</a:t>
            </a:r>
          </a:p>
          <a:p>
            <a:r>
              <a:rPr lang="fr-FR" sz="1200" b="1" i="1" kern="1200" dirty="0" smtClean="0">
                <a:solidFill>
                  <a:schemeClr val="tx1"/>
                </a:solidFill>
                <a:latin typeface="Arial" charset="0"/>
                <a:ea typeface="ＭＳ Ｐゴシック" charset="0"/>
                <a:cs typeface="ＭＳ Ｐゴシック" charset="0"/>
              </a:rPr>
              <a:t>Rien ne peut rivaliser avec la puissance de vos paroles.</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28</a:t>
            </a:fld>
            <a:endParaRPr lang="fr-FR" dirty="0"/>
          </a:p>
        </p:txBody>
      </p:sp>
    </p:spTree>
    <p:extLst>
      <p:ext uri="{BB962C8B-B14F-4D97-AF65-F5344CB8AC3E}">
        <p14:creationId xmlns:p14="http://schemas.microsoft.com/office/powerpoint/2010/main" val="2470508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Croyez-le si vous le voulez mais Kathryn Riss, l’épouse de Richard Riss (qui se dit historien spécialiste des réveils) affirme avoir reçu ces paroles du Seigneur-Jésus.</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http://</a:t>
            </a:r>
            <a:r>
              <a:rPr lang="fr-FR" sz="1200" dirty="0" err="1" smtClean="0"/>
              <a:t>www.connaitre</a:t>
            </a:r>
            <a:r>
              <a:rPr lang="fr-FR" sz="1200" dirty="0" smtClean="0"/>
              <a:t>-la-</a:t>
            </a:r>
            <a:r>
              <a:rPr lang="fr-FR" sz="1200" dirty="0" err="1" smtClean="0"/>
              <a:t>verite.com</a:t>
            </a:r>
            <a:r>
              <a:rPr lang="fr-FR" sz="1200" dirty="0" smtClean="0"/>
              <a:t>/pasteur-</a:t>
            </a:r>
            <a:r>
              <a:rPr lang="fr-FR" sz="1200" dirty="0" err="1" smtClean="0"/>
              <a:t>toronto</a:t>
            </a:r>
            <a:r>
              <a:rPr lang="fr-FR" sz="1200" dirty="0" smtClean="0"/>
              <a:t>-se-repent/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30</a:t>
            </a:fld>
            <a:endParaRPr lang="fr-FR" dirty="0"/>
          </a:p>
        </p:txBody>
      </p:sp>
    </p:spTree>
    <p:extLst>
      <p:ext uri="{BB962C8B-B14F-4D97-AF65-F5344CB8AC3E}">
        <p14:creationId xmlns:p14="http://schemas.microsoft.com/office/powerpoint/2010/main" val="428313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Il</a:t>
            </a:r>
            <a:r>
              <a:rPr lang="fr-FR" baseline="0" dirty="0" smtClean="0"/>
              <a:t> ne s’est pas présenté à la soirée … ayant un « repas d’affaire »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Bien sur les offrandes précèdent la « séance de guérison »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Articles sur internet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Selon la vidéo suivante (</a:t>
            </a:r>
            <a:r>
              <a:rPr lang="fr-FR" sz="1200" u="sng" kern="1200" dirty="0" err="1" smtClean="0">
                <a:solidFill>
                  <a:schemeClr val="tx1"/>
                </a:solidFill>
                <a:latin typeface="Arial" charset="0"/>
                <a:ea typeface="ＭＳ Ｐゴシック" charset="0"/>
                <a:cs typeface="ＭＳ Ｐゴシック" charset="0"/>
              </a:rPr>
              <a:t>https</a:t>
            </a:r>
            <a:r>
              <a:rPr lang="fr-FR" sz="1200" u="sng" kern="1200" dirty="0" smtClean="0">
                <a:solidFill>
                  <a:schemeClr val="tx1"/>
                </a:solidFill>
                <a:latin typeface="Arial" charset="0"/>
                <a:ea typeface="ＭＳ Ｐゴシック" charset="0"/>
                <a:cs typeface="ＭＳ Ｐゴシック" charset="0"/>
              </a:rPr>
              <a:t>://</a:t>
            </a:r>
            <a:r>
              <a:rPr lang="fr-FR" sz="1200" u="sng" kern="1200" dirty="0" err="1" smtClean="0">
                <a:solidFill>
                  <a:schemeClr val="tx1"/>
                </a:solidFill>
                <a:latin typeface="Arial" charset="0"/>
                <a:ea typeface="ＭＳ Ｐゴシック" charset="0"/>
                <a:cs typeface="ＭＳ Ｐゴシック" charset="0"/>
              </a:rPr>
              <a:t>www.youtube.com</a:t>
            </a:r>
            <a:r>
              <a:rPr lang="fr-FR" sz="1200" u="sng" kern="1200" dirty="0" smtClean="0">
                <a:solidFill>
                  <a:schemeClr val="tx1"/>
                </a:solidFill>
                <a:latin typeface="Arial" charset="0"/>
                <a:ea typeface="ＭＳ Ｐゴシック" charset="0"/>
                <a:cs typeface="ＭＳ Ｐゴシック" charset="0"/>
              </a:rPr>
              <a:t>/</a:t>
            </a:r>
            <a:r>
              <a:rPr lang="fr-FR" sz="1200" u="sng" kern="1200" dirty="0" err="1" smtClean="0">
                <a:solidFill>
                  <a:schemeClr val="tx1"/>
                </a:solidFill>
                <a:latin typeface="Arial" charset="0"/>
                <a:ea typeface="ＭＳ Ｐゴシック" charset="0"/>
                <a:cs typeface="ＭＳ Ｐゴシック" charset="0"/>
              </a:rPr>
              <a:t>watch?v</a:t>
            </a:r>
            <a:r>
              <a:rPr lang="fr-FR" sz="1200" u="sng" kern="1200" dirty="0" smtClean="0">
                <a:solidFill>
                  <a:schemeClr val="tx1"/>
                </a:solidFill>
                <a:latin typeface="Arial" charset="0"/>
                <a:ea typeface="ＭＳ Ｐゴシック" charset="0"/>
                <a:cs typeface="ＭＳ Ｐゴシック" charset="0"/>
              </a:rPr>
              <a:t>=qQ3x1uQZuoc) </a:t>
            </a:r>
            <a:r>
              <a:rPr lang="fr-FR" baseline="0" dirty="0" smtClean="0"/>
              <a:t> BH s’est repenti d’avoir prêché l’évangile de la prospérité mais je n’ai pas trouvé de trace qu’il ait vendu sa propriété de 10 millions ou son avion de 30 millions … attendons! Il y a beaucoup d’autres points extrêmement graves que vous trouverez sur </a:t>
            </a:r>
            <a:r>
              <a:rPr lang="fr-FR" b="1" baseline="0" dirty="0" err="1" smtClean="0"/>
              <a:t>connaitrepourvivre.com</a:t>
            </a:r>
            <a:endParaRPr lang="fr-FR"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31</a:t>
            </a:fld>
            <a:endParaRPr lang="fr-FR" dirty="0"/>
          </a:p>
        </p:txBody>
      </p:sp>
    </p:spTree>
    <p:extLst>
      <p:ext uri="{BB962C8B-B14F-4D97-AF65-F5344CB8AC3E}">
        <p14:creationId xmlns:p14="http://schemas.microsoft.com/office/powerpoint/2010/main" val="369655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Repos dans l’esprit …. </a:t>
            </a:r>
            <a:r>
              <a:rPr lang="fr-FR" dirty="0" err="1" smtClean="0"/>
              <a:t>https</a:t>
            </a:r>
            <a:r>
              <a:rPr lang="fr-FR" dirty="0" smtClean="0"/>
              <a:t>://</a:t>
            </a:r>
            <a:r>
              <a:rPr lang="fr-FR" dirty="0" err="1" smtClean="0"/>
              <a:t>www.youtube.com</a:t>
            </a:r>
            <a:r>
              <a:rPr lang="fr-FR" dirty="0" smtClean="0"/>
              <a:t>/</a:t>
            </a:r>
            <a:r>
              <a:rPr lang="fr-FR" dirty="0" err="1" smtClean="0"/>
              <a:t>watch?v</a:t>
            </a:r>
            <a:r>
              <a:rPr lang="fr-FR" dirty="0" smtClean="0"/>
              <a:t>=J43lGPPy000</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Benny </a:t>
            </a:r>
            <a:r>
              <a:rPr lang="fr-FR" sz="1200" dirty="0" err="1" smtClean="0"/>
              <a:t>Hinn</a:t>
            </a:r>
            <a:r>
              <a:rPr lang="fr-FR" sz="1200" dirty="0" smtClean="0"/>
              <a:t> http://</a:t>
            </a:r>
            <a:r>
              <a:rPr lang="fr-FR" sz="1200" dirty="0" err="1" smtClean="0"/>
              <a:t>www.amourdelaverite.com</a:t>
            </a:r>
            <a:r>
              <a:rPr lang="fr-FR" sz="1200" dirty="0" smtClean="0"/>
              <a:t>/Benny%20Hinn%20-%203e%20Partie.shtml</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latin typeface="Arial" charset="0"/>
                <a:ea typeface="ＭＳ Ｐゴシック" charset="0"/>
                <a:cs typeface="ＭＳ Ｐゴシック" charset="0"/>
              </a:rPr>
              <a:t>"Notre position en Christ" N° 1 1991, bande audio TBN du 1r décembre 1990 et du 15 décembre 1990.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latin typeface="Arial" charset="0"/>
                <a:ea typeface="ＭＳ Ｐゴシック" charset="0"/>
                <a:cs typeface="ＭＳ Ｐゴシック" charset="0"/>
              </a:rPr>
              <a:t>Pour une étude approfondie voir:  </a:t>
            </a:r>
            <a:r>
              <a:rPr lang="fr-FR" sz="1200" u="sng" kern="1200" dirty="0" smtClean="0">
                <a:solidFill>
                  <a:schemeClr val="tx1"/>
                </a:solidFill>
                <a:latin typeface="Arial" charset="0"/>
                <a:ea typeface="ＭＳ Ｐゴシック" charset="0"/>
                <a:cs typeface="ＭＳ Ｐゴシック" charset="0"/>
                <a:hlinkClick r:id="rId3"/>
              </a:rPr>
              <a:t>http://</a:t>
            </a:r>
            <a:r>
              <a:rPr lang="fr-FR" sz="1200" u="none" kern="1200" dirty="0" smtClean="0">
                <a:solidFill>
                  <a:schemeClr val="tx1"/>
                </a:solidFill>
                <a:latin typeface="Arial" charset="0"/>
                <a:ea typeface="ＭＳ Ｐゴシック" charset="0"/>
                <a:cs typeface="ＭＳ Ｐゴシック" charset="0"/>
                <a:hlinkClick r:id="rId3"/>
              </a:rPr>
              <a:t>www.letusreason.org</a:t>
            </a:r>
            <a:r>
              <a:rPr lang="fr-FR" sz="1200" u="none" kern="1200" dirty="0" smtClean="0">
                <a:solidFill>
                  <a:schemeClr val="tx1"/>
                </a:solidFill>
                <a:latin typeface="Arial" charset="0"/>
                <a:ea typeface="ＭＳ Ｐゴシック" charset="0"/>
                <a:cs typeface="ＭＳ Ｐゴシック" charset="0"/>
              </a:rPr>
              <a:t> : BH est un faux prophète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dirty="0" smtClean="0">
                <a:solidFill>
                  <a:schemeClr val="tx1"/>
                </a:solidFill>
                <a:latin typeface="Arial" charset="0"/>
                <a:ea typeface="ＭＳ Ｐゴシック" charset="0"/>
                <a:cs typeface="ＭＳ Ｐゴシック" charset="0"/>
              </a:rPr>
              <a:t>Et en particulier:</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dirty="0" smtClean="0">
                <a:solidFill>
                  <a:schemeClr val="tx1"/>
                </a:solidFill>
                <a:latin typeface="Arial" charset="0"/>
                <a:ea typeface="ＭＳ Ｐゴシック" charset="0"/>
                <a:cs typeface="ＭＳ Ｐゴシック" charset="0"/>
              </a:rPr>
              <a:t>« Si à  la prédication de l’évangile manquent les signes et les miracles c’est une coquille vide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dirty="0" smtClean="0">
                <a:solidFill>
                  <a:schemeClr val="tx1"/>
                </a:solidFill>
                <a:latin typeface="Arial" charset="0"/>
                <a:ea typeface="ＭＳ Ｐゴシック" charset="0"/>
                <a:cs typeface="ＭＳ Ｐゴシック" charset="0"/>
              </a:rPr>
              <a:t>Prophéties:</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dirty="0" smtClean="0">
                <a:solidFill>
                  <a:schemeClr val="tx1"/>
                </a:solidFill>
                <a:latin typeface="Arial" charset="0"/>
                <a:ea typeface="ＭＳ Ｐゴシック" charset="0"/>
                <a:cs typeface="ＭＳ Ｐゴシック" charset="0"/>
              </a:rPr>
              <a:t>En Juillet 1997: Jésus reviendra dans les deux prochaines années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dirty="0" smtClean="0">
                <a:solidFill>
                  <a:schemeClr val="tx1"/>
                </a:solidFill>
                <a:latin typeface="Arial" charset="0"/>
                <a:ea typeface="ＭＳ Ｐゴシック" charset="0"/>
                <a:cs typeface="ＭＳ Ｐゴシック" charset="0"/>
              </a:rPr>
              <a:t>En décembre 1989: l’Esprit me dit que Fidel Castro mourra</a:t>
            </a:r>
            <a:r>
              <a:rPr lang="fr-FR" sz="1200" u="none" kern="1200" baseline="0" dirty="0" smtClean="0">
                <a:solidFill>
                  <a:schemeClr val="tx1"/>
                </a:solidFill>
                <a:latin typeface="Arial" charset="0"/>
                <a:ea typeface="ＭＳ Ｐゴシック" charset="0"/>
                <a:cs typeface="ＭＳ Ｐゴシック" charset="0"/>
              </a:rPr>
              <a:t> dans les années 90 (Mort en réalité le 25 Novembre 2016)</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baseline="0" dirty="0" smtClean="0">
                <a:solidFill>
                  <a:schemeClr val="tx1"/>
                </a:solidFill>
                <a:latin typeface="Arial" charset="0"/>
                <a:ea typeface="ＭＳ Ｐゴシック" charset="0"/>
                <a:cs typeface="ＭＳ Ｐゴシック" charset="0"/>
              </a:rPr>
              <a:t>Le Seigneur m’a dit aussi de dire qu’au milieu des années 90, autour de 9495, pas plus tard, Dieu détruira la communauté homosexuelle des USA</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baseline="0" dirty="0" smtClean="0">
                <a:solidFill>
                  <a:schemeClr val="tx1"/>
                </a:solidFill>
                <a:latin typeface="Arial" charset="0"/>
                <a:ea typeface="ＭＳ Ｐゴシック" charset="0"/>
                <a:cs typeface="ＭＳ Ｐゴシック" charset="0"/>
              </a:rPr>
              <a:t>L’Esprit me dit qu’un tremblement de terre frappera la côte ouest des USA et en détruira une grande partie dans les années 90</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kern="1200" baseline="0" dirty="0" smtClean="0">
                <a:solidFill>
                  <a:schemeClr val="tx1"/>
                </a:solidFill>
                <a:latin typeface="Arial" charset="0"/>
                <a:ea typeface="ＭＳ Ｐゴシック" charset="0"/>
                <a:cs typeface="ＭＳ Ｐゴシック" charset="0"/>
              </a:rPr>
              <a:t>Il a prophétisé que des milliers de morts allaient ressusciter  et qu’il suffirait de leur faire toucher l’écran de télévision où il parlait (TBN)</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u="none" kern="1200" dirty="0" smtClean="0">
              <a:solidFill>
                <a:schemeClr val="tx1"/>
              </a:solidFill>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32</a:t>
            </a:fld>
            <a:endParaRPr lang="fr-FR" dirty="0"/>
          </a:p>
        </p:txBody>
      </p:sp>
    </p:spTree>
    <p:extLst>
      <p:ext uri="{BB962C8B-B14F-4D97-AF65-F5344CB8AC3E}">
        <p14:creationId xmlns:p14="http://schemas.microsoft.com/office/powerpoint/2010/main" val="3696556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Benny </a:t>
            </a:r>
            <a:r>
              <a:rPr lang="fr-FR" sz="1200" dirty="0" err="1" smtClean="0"/>
              <a:t>Hinn</a:t>
            </a:r>
            <a:r>
              <a:rPr lang="fr-FR" sz="1200" dirty="0" smtClean="0"/>
              <a:t> http://</a:t>
            </a:r>
            <a:r>
              <a:rPr lang="fr-FR" sz="1200" dirty="0" err="1" smtClean="0"/>
              <a:t>www.amourdelaverite.com</a:t>
            </a:r>
            <a:r>
              <a:rPr lang="fr-FR" sz="1200" dirty="0" smtClean="0"/>
              <a:t>/Benny%20Hinn%20-%203e%20Partie.shtml</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fr-FR" sz="1200" dirty="0" smtClean="0"/>
              <a:t>La Parole de Dieu demeure </a:t>
            </a:r>
            <a:r>
              <a:rPr lang="fr-FR" sz="1200" dirty="0" err="1" smtClean="0"/>
              <a:t>éternellemnt</a:t>
            </a:r>
            <a:r>
              <a:rPr lang="fr-FR" sz="1200" dirty="0" smtClean="0"/>
              <a:t> p 19</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sz="1200" dirty="0" smtClean="0"/>
          </a:p>
          <a:p>
            <a:r>
              <a:rPr lang="fr-FR" sz="1200" b="1" dirty="0" smtClean="0">
                <a:solidFill>
                  <a:srgbClr val="FFFF0C"/>
                </a:solidFill>
              </a:rPr>
              <a:t>"Les vautours et les renards dévoreront tous ceux qui, cette année, ne marcheront pas avec le Saint-Esprit</a:t>
            </a:r>
            <a:r>
              <a:rPr lang="fr-FR" sz="1200" dirty="0" smtClean="0"/>
              <a:t>… Ceux qui ne répondent pas correctement au Saint-Esprit seront comme des carcasses dans le désert et des proies pour les prédateurs… Les renards sont le symbole de la séduction… Ceux qui ne reçoivent pas l'amour de la vérité, qui sera donné à l'Eglise par les enseignants inspirés, seront la proie d'une puissante séduction et de la confusion". </a:t>
            </a:r>
          </a:p>
          <a:p>
            <a:r>
              <a:rPr lang="fr-FR" sz="1200" dirty="0" smtClean="0"/>
              <a:t>Rick </a:t>
            </a:r>
            <a:r>
              <a:rPr lang="fr-FR" sz="1200" dirty="0" err="1" smtClean="0"/>
              <a:t>Joyner</a:t>
            </a:r>
            <a:r>
              <a:rPr lang="fr-FR" sz="1200" dirty="0" smtClean="0"/>
              <a:t> The </a:t>
            </a:r>
            <a:r>
              <a:rPr lang="fr-FR" sz="1200" dirty="0" err="1" smtClean="0"/>
              <a:t>Shepherd's</a:t>
            </a:r>
            <a:r>
              <a:rPr lang="fr-FR" sz="1200" dirty="0" smtClean="0"/>
              <a:t> Rod" (Le bâton du berger)</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33</a:t>
            </a:fld>
            <a:endParaRPr lang="fr-FR" dirty="0"/>
          </a:p>
        </p:txBody>
      </p:sp>
    </p:spTree>
    <p:extLst>
      <p:ext uri="{BB962C8B-B14F-4D97-AF65-F5344CB8AC3E}">
        <p14:creationId xmlns:p14="http://schemas.microsoft.com/office/powerpoint/2010/main" val="369655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1Ti 6:17* Ordonne à ceux qui sont riches dans le présent siècle, qu’ils ne soient pas hautains et qu’ils ne mettent pas leur confiance dans l’incertitude des richesses, mais dans le Dieu qui donne toutes choses richement pour en jouir;</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5</a:t>
            </a:fld>
            <a:endParaRPr lang="fr-FR" dirty="0"/>
          </a:p>
        </p:txBody>
      </p:sp>
    </p:spTree>
    <p:extLst>
      <p:ext uri="{BB962C8B-B14F-4D97-AF65-F5344CB8AC3E}">
        <p14:creationId xmlns:p14="http://schemas.microsoft.com/office/powerpoint/2010/main" val="2884419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sz="1000" dirty="0" smtClean="0">
                <a:effectLst/>
              </a:rPr>
              <a:t>Smith </a:t>
            </a:r>
            <a:r>
              <a:rPr lang="fr-FR" sz="1000" dirty="0" err="1" smtClean="0">
                <a:effectLst/>
              </a:rPr>
              <a:t>Wigglesworth</a:t>
            </a:r>
            <a:r>
              <a:rPr lang="fr-FR" sz="1000" dirty="0" smtClean="0">
                <a:effectLst/>
              </a:rPr>
              <a:t> était un évangéliste britannique né le 8 juin 1859 et mort le 12 mars 1947. Il est considéré comme l'un des plus influents dans l'histoire des débuts du Pentecôtisme. </a:t>
            </a:r>
            <a:r>
              <a:rPr lang="fr-FR" sz="1000" dirty="0" smtClean="0">
                <a:effectLst/>
                <a:hlinkClick r:id="rId3"/>
              </a:rPr>
              <a:t>Wikipédia</a:t>
            </a:r>
            <a:endParaRPr lang="fr-FR" sz="1000" dirty="0" smtClean="0">
              <a:effectLst/>
            </a:endParaRPr>
          </a:p>
          <a:p>
            <a:r>
              <a:rPr lang="fr-FR" sz="1000" dirty="0" smtClean="0">
                <a:effectLst/>
                <a:hlinkClick r:id="rId4"/>
              </a:rPr>
              <a:t>Date et lieu de naissance</a:t>
            </a:r>
            <a:r>
              <a:rPr lang="fr-FR" sz="1000" dirty="0" smtClean="0">
                <a:effectLst/>
              </a:rPr>
              <a:t> : 8 juin 1859, </a:t>
            </a:r>
            <a:r>
              <a:rPr lang="fr-FR" sz="1000" dirty="0" smtClean="0">
                <a:effectLst/>
                <a:hlinkClick r:id="rId5"/>
              </a:rPr>
              <a:t>Yorkshire, Royaume-Uni</a:t>
            </a:r>
            <a:endParaRPr lang="fr-FR" sz="1000" dirty="0" smtClean="0">
              <a:effectLst/>
            </a:endParaRPr>
          </a:p>
          <a:p>
            <a:r>
              <a:rPr lang="fr-FR" sz="1000" dirty="0" smtClean="0">
                <a:effectLst/>
                <a:hlinkClick r:id="rId6"/>
              </a:rPr>
              <a:t>Date et lieu de décès</a:t>
            </a:r>
            <a:r>
              <a:rPr lang="fr-FR" sz="1000" dirty="0" smtClean="0">
                <a:effectLst/>
              </a:rPr>
              <a:t> : 12 mars 1947, </a:t>
            </a:r>
            <a:r>
              <a:rPr lang="fr-FR" sz="1000" dirty="0" smtClean="0">
                <a:effectLst/>
                <a:hlinkClick r:id="rId7"/>
              </a:rPr>
              <a:t>Wakefield, Royaume-Uni</a:t>
            </a:r>
            <a:endParaRPr lang="fr-FR" sz="1000" dirty="0" smtClean="0">
              <a:effectLst/>
            </a:endParaRPr>
          </a:p>
          <a:p>
            <a:endParaRPr lang="fr-FR" sz="1000" dirty="0" smtClean="0">
              <a:effectLst/>
            </a:endParaRPr>
          </a:p>
          <a:p>
            <a:r>
              <a:rPr lang="fr-FR" sz="1000" dirty="0" smtClean="0">
                <a:effectLst/>
              </a:rPr>
              <a:t>Benny </a:t>
            </a:r>
            <a:r>
              <a:rPr lang="fr-FR" sz="1000" dirty="0" err="1" smtClean="0">
                <a:effectLst/>
              </a:rPr>
              <a:t>Hinn</a:t>
            </a:r>
            <a:r>
              <a:rPr lang="fr-FR" sz="1000" dirty="0" smtClean="0">
                <a:effectLst/>
              </a:rPr>
              <a:t> reconnaît avoir conversé avec l’esprit de </a:t>
            </a:r>
            <a:r>
              <a:rPr lang="fr-FR" sz="1000" dirty="0" err="1" smtClean="0">
                <a:effectLst/>
              </a:rPr>
              <a:t>Katryn</a:t>
            </a:r>
            <a:r>
              <a:rPr lang="fr-FR" sz="1000" dirty="0" smtClean="0">
                <a:effectLst/>
              </a:rPr>
              <a:t> </a:t>
            </a:r>
            <a:r>
              <a:rPr lang="fr-FR" sz="1000" dirty="0" err="1" smtClean="0">
                <a:effectLst/>
              </a:rPr>
              <a:t>Kullman</a:t>
            </a:r>
            <a:r>
              <a:rPr lang="fr-FR" sz="1000" dirty="0" smtClean="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t>La notion de « baptême de l’esprit » chère au pentecôtisme est généralement remplacée par celle de « l’onction de l’esprit » … parfois « récupérable » sur les tombes des leaders charismatiques</a:t>
            </a:r>
            <a:endParaRPr lang="fr-FR" sz="1000" dirty="0" smtClean="0">
              <a:effectLst/>
            </a:endParaRPr>
          </a:p>
          <a:p>
            <a:r>
              <a:rPr lang="fr-FR" sz="1000" dirty="0" smtClean="0">
                <a:effectLst/>
              </a:rPr>
              <a:t>	Dans les années 90, on rapportait que </a:t>
            </a:r>
            <a:r>
              <a:rPr lang="fr-FR" sz="1000" b="1" dirty="0" smtClean="0">
                <a:effectLst/>
              </a:rPr>
              <a:t>Benny </a:t>
            </a:r>
            <a:r>
              <a:rPr lang="fr-FR" sz="1000" b="1" dirty="0" err="1" smtClean="0">
                <a:effectLst/>
              </a:rPr>
              <a:t>Hinn</a:t>
            </a:r>
            <a:r>
              <a:rPr lang="fr-FR" sz="1000" dirty="0" smtClean="0">
                <a:effectLst/>
              </a:rPr>
              <a:t> confessait se rendre périodiquement sur la tombe de </a:t>
            </a:r>
            <a:r>
              <a:rPr lang="fr-FR" sz="1000" b="1" dirty="0" smtClean="0">
                <a:effectLst/>
              </a:rPr>
              <a:t>Kathryn </a:t>
            </a:r>
            <a:r>
              <a:rPr lang="fr-FR" sz="1000" b="1" dirty="0" err="1" smtClean="0">
                <a:effectLst/>
              </a:rPr>
              <a:t>Kullman</a:t>
            </a:r>
            <a:r>
              <a:rPr lang="fr-FR" sz="1000" dirty="0" smtClean="0">
                <a:effectLst/>
              </a:rPr>
              <a:t> ou </a:t>
            </a:r>
            <a:r>
              <a:rPr lang="fr-FR" sz="1000" b="1" dirty="0" smtClean="0">
                <a:effectLst/>
              </a:rPr>
              <a:t>Aimée McPherson</a:t>
            </a:r>
            <a:r>
              <a:rPr lang="fr-FR" sz="1000" dirty="0" smtClean="0">
                <a:effectLst/>
              </a:rPr>
              <a:t> pour redynamiser son ministère : </a:t>
            </a:r>
            <a:r>
              <a:rPr lang="fr-FR" sz="1000" i="1" dirty="0" smtClean="0">
                <a:effectLst/>
              </a:rPr>
              <a:t>« J’ai ressenti une onction incroyable…Je tremblais de tous mes membres… sous la puissance de Dieu…’Oh ! Seigneur je ressens l’onction… Je crois que l’onction subsiste encore dans le corps d’</a:t>
            </a:r>
            <a:r>
              <a:rPr lang="fr-FR" sz="1000" i="1" dirty="0" err="1" smtClean="0">
                <a:effectLst/>
              </a:rPr>
              <a:t>Aimee</a:t>
            </a:r>
            <a:r>
              <a:rPr lang="fr-FR" sz="1000" dirty="0" smtClean="0">
                <a:effectLst/>
                <a:hlinkClick r:id="rId8"/>
              </a:rPr>
              <a:t>[1]</a:t>
            </a:r>
            <a:r>
              <a:rPr lang="fr-FR" sz="1000" i="1" dirty="0" smtClean="0">
                <a:effectLst/>
              </a:rPr>
              <a:t>»</a:t>
            </a:r>
            <a:r>
              <a:rPr lang="fr-FR" sz="1000" dirty="0" smtClean="0">
                <a:effectLst/>
              </a:rPr>
              <a:t>. C’est avec lui semble-t-il que les choses ont commencé.</a:t>
            </a:r>
          </a:p>
          <a:p>
            <a:r>
              <a:rPr lang="fr-FR" sz="1000" dirty="0" smtClean="0">
                <a:effectLst/>
              </a:rPr>
              <a:t>Le modèle a fait des émules, et c’est parmi les membres de </a:t>
            </a:r>
            <a:r>
              <a:rPr lang="fr-FR" sz="1000" b="1" dirty="0" smtClean="0">
                <a:effectLst/>
              </a:rPr>
              <a:t>Bethel Church, à Redding Californie</a:t>
            </a:r>
            <a:r>
              <a:rPr lang="fr-FR" sz="1000" dirty="0" smtClean="0">
                <a:effectLst/>
              </a:rPr>
              <a:t> (mais pas seulement) qu’on trouve aujourd’hui ce courant “spirituel”. Il semble que la démarche se soit nettement popularisée …</a:t>
            </a:r>
          </a:p>
          <a:p>
            <a:r>
              <a:rPr lang="fr-FR" sz="1000" dirty="0" smtClean="0">
                <a:effectLst/>
              </a:rPr>
              <a:t>Sur cette photo, on voit des étudiants d’un institut biblique sur la tombe de Maria </a:t>
            </a:r>
            <a:r>
              <a:rPr lang="fr-FR" sz="1000" dirty="0" err="1" smtClean="0">
                <a:effectLst/>
              </a:rPr>
              <a:t>Woodworth-Etter</a:t>
            </a:r>
            <a:r>
              <a:rPr lang="fr-FR" sz="1000" dirty="0" smtClean="0">
                <a:effectLst/>
                <a:hlinkClick r:id="rId9"/>
              </a:rPr>
              <a:t>[2]</a:t>
            </a:r>
            <a:r>
              <a:rPr lang="fr-FR" sz="1000" dirty="0" smtClean="0">
                <a:effectLst/>
              </a:rPr>
              <a:t>, évangéliste du début du </a:t>
            </a:r>
            <a:r>
              <a:rPr lang="fr-FR" sz="1000" dirty="0" err="1" smtClean="0">
                <a:effectLst/>
              </a:rPr>
              <a:t>XXè</a:t>
            </a:r>
            <a:r>
              <a:rPr lang="fr-FR" sz="1000" dirty="0" smtClean="0">
                <a:effectLst/>
              </a:rPr>
              <a:t> siècle, avec un ministère de guérison.</a:t>
            </a:r>
            <a:endParaRPr lang="fr-FR" sz="1000" dirty="0" smtClean="0"/>
          </a:p>
          <a:p>
            <a:r>
              <a:rPr lang="fr-FR" sz="1000" dirty="0" err="1" smtClean="0">
                <a:hlinkClick r:id="rId10"/>
              </a:rPr>
              <a:t>https</a:t>
            </a:r>
            <a:r>
              <a:rPr lang="fr-FR" sz="1000" dirty="0" smtClean="0">
                <a:hlinkClick r:id="rId10"/>
              </a:rPr>
              <a:t>://</a:t>
            </a:r>
            <a:r>
              <a:rPr lang="fr-FR" sz="1000" dirty="0" err="1" smtClean="0">
                <a:hlinkClick r:id="rId10"/>
              </a:rPr>
              <a:t>lesarment.com</a:t>
            </a:r>
            <a:r>
              <a:rPr lang="fr-FR" sz="1000" dirty="0" smtClean="0">
                <a:hlinkClick r:id="rId10"/>
              </a:rPr>
              <a:t>/2015/07/</a:t>
            </a:r>
            <a:r>
              <a:rPr lang="fr-FR" sz="1000" dirty="0" err="1" smtClean="0">
                <a:hlinkClick r:id="rId10"/>
              </a:rPr>
              <a:t>lonction</a:t>
            </a:r>
            <a:r>
              <a:rPr lang="fr-FR" sz="1000" dirty="0" smtClean="0">
                <a:hlinkClick r:id="rId10"/>
              </a:rPr>
              <a:t>-des-</a:t>
            </a:r>
            <a:r>
              <a:rPr lang="fr-FR" sz="1000" dirty="0" err="1" smtClean="0">
                <a:hlinkClick r:id="rId10"/>
              </a:rPr>
              <a:t>cimetieres</a:t>
            </a:r>
            <a:r>
              <a:rPr lang="fr-FR" sz="1000" dirty="0" smtClean="0">
                <a:hlinkClick r:id="rId10"/>
              </a:rPr>
              <a:t>-nouvelle-</a:t>
            </a:r>
            <a:r>
              <a:rPr lang="fr-FR" sz="1000" dirty="0" err="1" smtClean="0">
                <a:hlinkClick r:id="rId10"/>
              </a:rPr>
              <a:t>derive</a:t>
            </a:r>
            <a:r>
              <a:rPr lang="fr-FR" sz="1000" dirty="0" smtClean="0">
                <a:hlinkClick r:id="rId10"/>
              </a:rPr>
              <a:t>-de-</a:t>
            </a:r>
            <a:r>
              <a:rPr lang="fr-FR" sz="1000" dirty="0" err="1" smtClean="0">
                <a:hlinkClick r:id="rId10"/>
              </a:rPr>
              <a:t>lhyper</a:t>
            </a:r>
            <a:r>
              <a:rPr lang="fr-FR" sz="1000" dirty="0" smtClean="0">
                <a:hlinkClick r:id="rId10"/>
              </a:rPr>
              <a:t>-charismatisme/</a:t>
            </a:r>
            <a:endParaRPr lang="fr-FR" sz="1000" dirty="0" smtClean="0"/>
          </a:p>
          <a:p>
            <a:endParaRPr lang="fr-FR" sz="1000" dirty="0" smtClean="0"/>
          </a:p>
          <a:p>
            <a:r>
              <a:rPr lang="fr-FR" sz="1000" dirty="0" smtClean="0"/>
              <a:t>Des étudiants de la Bethel </a:t>
            </a:r>
            <a:r>
              <a:rPr lang="fr-FR" sz="1000" dirty="0" err="1" smtClean="0"/>
              <a:t>School</a:t>
            </a:r>
            <a:r>
              <a:rPr lang="fr-FR" sz="1000" dirty="0" smtClean="0"/>
              <a:t> of </a:t>
            </a:r>
            <a:r>
              <a:rPr lang="fr-FR" sz="1000" dirty="0" err="1" smtClean="0"/>
              <a:t>Supernatural</a:t>
            </a:r>
            <a:r>
              <a:rPr lang="fr-FR" sz="1000" dirty="0" smtClean="0"/>
              <a:t> </a:t>
            </a:r>
            <a:r>
              <a:rPr lang="fr-FR" sz="1000" dirty="0" err="1" smtClean="0"/>
              <a:t>Ministry</a:t>
            </a:r>
            <a:r>
              <a:rPr lang="fr-FR" sz="1000" dirty="0" smtClean="0"/>
              <a:t> se rendent sur les tombes de personnages considérés comme ayant eu une onction particulière. Les tombes sont entre autres celles de :</a:t>
            </a:r>
          </a:p>
          <a:p>
            <a:r>
              <a:rPr lang="fr-FR" sz="1000" dirty="0" smtClean="0"/>
              <a:t>Smith </a:t>
            </a:r>
            <a:r>
              <a:rPr lang="fr-FR" sz="1000" dirty="0" err="1" smtClean="0"/>
              <a:t>Wigglesworth</a:t>
            </a:r>
            <a:endParaRPr lang="fr-FR" sz="1000" dirty="0" smtClean="0"/>
          </a:p>
          <a:p>
            <a:r>
              <a:rPr lang="fr-FR" sz="1000" dirty="0" smtClean="0">
                <a:hlinkClick r:id="rId11"/>
              </a:rPr>
              <a:t>John Alexander Dowie </a:t>
            </a:r>
            <a:endParaRPr lang="fr-FR" sz="1000" dirty="0" smtClean="0"/>
          </a:p>
          <a:p>
            <a:r>
              <a:rPr lang="fr-FR" sz="1000" dirty="0" smtClean="0">
                <a:hlinkClick r:id="rId12"/>
              </a:rPr>
              <a:t>John G. Lake</a:t>
            </a:r>
            <a:endParaRPr lang="fr-FR" sz="1000" dirty="0" smtClean="0"/>
          </a:p>
          <a:p>
            <a:r>
              <a:rPr lang="fr-FR" sz="1000" dirty="0" smtClean="0"/>
              <a:t>Kathryn </a:t>
            </a:r>
            <a:r>
              <a:rPr lang="fr-FR" sz="1000" dirty="0" err="1" smtClean="0"/>
              <a:t>Kulhman</a:t>
            </a:r>
            <a:endParaRPr lang="fr-FR" sz="1000" dirty="0" smtClean="0"/>
          </a:p>
          <a:p>
            <a:r>
              <a:rPr lang="fr-FR" sz="1000" dirty="0" smtClean="0"/>
              <a:t>Charles C. </a:t>
            </a:r>
            <a:r>
              <a:rPr lang="fr-FR" sz="1000" dirty="0" err="1" smtClean="0"/>
              <a:t>Finney</a:t>
            </a:r>
            <a:endParaRPr lang="fr-FR" sz="1000" dirty="0" smtClean="0"/>
          </a:p>
          <a:p>
            <a:r>
              <a:rPr lang="fr-FR" sz="1000" dirty="0" smtClean="0">
                <a:hlinkClick r:id="rId13"/>
              </a:rPr>
              <a:t>Aimee Semple McPherson</a:t>
            </a:r>
            <a:endParaRPr lang="fr-FR" sz="1000" dirty="0" smtClean="0"/>
          </a:p>
          <a:p>
            <a:r>
              <a:rPr lang="fr-FR" sz="1000" dirty="0" smtClean="0"/>
              <a:t>C.S. Lewis</a:t>
            </a:r>
          </a:p>
          <a:p>
            <a:r>
              <a:rPr lang="fr-FR" sz="1000" dirty="0" err="1" smtClean="0">
                <a:hlinkClick r:id="rId14"/>
              </a:rPr>
              <a:t>https</a:t>
            </a:r>
            <a:r>
              <a:rPr lang="fr-FR" sz="1000" dirty="0" smtClean="0">
                <a:hlinkClick r:id="rId14"/>
              </a:rPr>
              <a:t>://</a:t>
            </a:r>
            <a:r>
              <a:rPr lang="fr-FR" sz="1000" dirty="0" err="1" smtClean="0">
                <a:hlinkClick r:id="rId14"/>
              </a:rPr>
              <a:t>soyonsvigilants.org</a:t>
            </a:r>
            <a:r>
              <a:rPr lang="fr-FR" sz="1000" dirty="0" smtClean="0">
                <a:hlinkClick r:id="rId14"/>
              </a:rPr>
              <a:t>/pratique-consistant-a-chercher-</a:t>
            </a:r>
            <a:r>
              <a:rPr lang="fr-FR" sz="1000" dirty="0" err="1" smtClean="0">
                <a:hlinkClick r:id="rId14"/>
              </a:rPr>
              <a:t>lonction</a:t>
            </a:r>
            <a:r>
              <a:rPr lang="fr-FR" sz="1000" dirty="0" smtClean="0">
                <a:hlinkClick r:id="rId14"/>
              </a:rPr>
              <a:t>-sur-des-tombes/</a:t>
            </a: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1" i="1" dirty="0" smtClean="0"/>
              <a:t>Bill Johnson: Mais ce que je crois et que j’attends</a:t>
            </a:r>
            <a:r>
              <a:rPr lang="fr-FR" sz="1000" i="1" dirty="0" smtClean="0"/>
              <a:t>, c’est une génération, une génération qui va se lever avec une foi corporative, une onction (de puissance) corporative, pour forcer les royaumes (sphères d’autorités) parce que c’est là ma conviction, de la même manière que Dieu mit cette puissance sur un </a:t>
            </a:r>
            <a:r>
              <a:rPr lang="fr-FR" sz="1000" b="1" i="1" dirty="0" smtClean="0"/>
              <a:t>William </a:t>
            </a:r>
            <a:r>
              <a:rPr lang="fr-FR" sz="1000" b="1" i="1" dirty="0" err="1" smtClean="0"/>
              <a:t>Branham</a:t>
            </a:r>
            <a:r>
              <a:rPr lang="fr-FR" sz="1000" b="1" i="1" dirty="0" smtClean="0"/>
              <a:t>, une Kathryn </a:t>
            </a:r>
            <a:r>
              <a:rPr lang="fr-FR" sz="1000" b="1" i="1" dirty="0" err="1" smtClean="0"/>
              <a:t>Kullman</a:t>
            </a:r>
            <a:r>
              <a:rPr lang="fr-FR" sz="1000" b="1" i="1" dirty="0" smtClean="0"/>
              <a:t>, ou un </a:t>
            </a:r>
            <a:r>
              <a:rPr lang="fr-FR" sz="1000" b="1" i="1" dirty="0" err="1" smtClean="0"/>
              <a:t>Wiggelsworth</a:t>
            </a:r>
            <a:r>
              <a:rPr lang="fr-FR" sz="1000" i="1" dirty="0" smtClean="0"/>
              <a:t>. Il mettra une puissance beaucoup plus grande sur un groupe de personnes, à un point tel qu’il ne l’a jamais fait pour des individus »</a:t>
            </a:r>
            <a:r>
              <a:rPr lang="fr-FR" sz="1000" dirty="0" smtClean="0">
                <a:hlinkClick r:id="rId15"/>
              </a:rPr>
              <a:t>[21]</a:t>
            </a:r>
            <a:r>
              <a:rPr lang="fr-FR" sz="1000" i="1" dirty="0" smtClean="0"/>
              <a:t>.</a:t>
            </a: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hlinkClick r:id="rId16"/>
              </a:rPr>
              <a:t>[21]</a:t>
            </a:r>
            <a:r>
              <a:rPr lang="fr-FR" sz="1000" dirty="0" smtClean="0"/>
              <a:t> </a:t>
            </a:r>
            <a:r>
              <a:rPr lang="fr-FR" sz="1000" dirty="0" err="1" smtClean="0"/>
              <a:t>https</a:t>
            </a:r>
            <a:r>
              <a:rPr lang="fr-FR" sz="1000" dirty="0" smtClean="0"/>
              <a:t>://</a:t>
            </a:r>
            <a:r>
              <a:rPr lang="fr-FR" sz="1000" dirty="0" err="1" smtClean="0"/>
              <a:t>www.youtube.com</a:t>
            </a:r>
            <a:r>
              <a:rPr lang="fr-FR" sz="1000" dirty="0" smtClean="0"/>
              <a:t>/</a:t>
            </a:r>
            <a:r>
              <a:rPr lang="fr-FR" sz="1000" dirty="0" err="1" smtClean="0"/>
              <a:t>watch?v</a:t>
            </a:r>
            <a:r>
              <a:rPr lang="fr-FR" sz="1000" dirty="0" smtClean="0"/>
              <a:t>=vHcRI60j0HI&amp;feature=</a:t>
            </a:r>
            <a:r>
              <a:rPr lang="fr-FR" sz="1000" dirty="0" err="1" smtClean="0"/>
              <a:t>youtu.be</a:t>
            </a:r>
            <a:endParaRPr lang="fr-FR" sz="1000" dirty="0" smtClean="0"/>
          </a:p>
          <a:p>
            <a:endParaRPr lang="fr-FR" sz="1000"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34</a:t>
            </a:fld>
            <a:endParaRPr lang="fr-FR" dirty="0"/>
          </a:p>
        </p:txBody>
      </p:sp>
    </p:spTree>
    <p:extLst>
      <p:ext uri="{BB962C8B-B14F-4D97-AF65-F5344CB8AC3E}">
        <p14:creationId xmlns:p14="http://schemas.microsoft.com/office/powerpoint/2010/main" val="170667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sz="1200" i="0" dirty="0" smtClean="0">
                <a:solidFill>
                  <a:srgbClr val="000000"/>
                </a:solidFill>
                <a:latin typeface="Arial"/>
                <a:cs typeface="Arial"/>
              </a:rPr>
              <a:t>TITRE DE PARIS</a:t>
            </a:r>
            <a:r>
              <a:rPr lang="fr-FR" sz="1200" i="0" baseline="0" dirty="0" smtClean="0">
                <a:solidFill>
                  <a:srgbClr val="000000"/>
                </a:solidFill>
                <a:latin typeface="Arial"/>
                <a:cs typeface="Arial"/>
              </a:rPr>
              <a:t> MATCH</a:t>
            </a:r>
            <a:endParaRPr lang="fr-FR" sz="1200" i="0" dirty="0" smtClean="0">
              <a:solidFill>
                <a:srgbClr val="000000"/>
              </a:solidFill>
              <a:latin typeface="Arial"/>
              <a:cs typeface="Arial"/>
            </a:endParaRPr>
          </a:p>
          <a:p>
            <a:r>
              <a:rPr lang="fr-FR" sz="1200" i="0" dirty="0" smtClean="0">
                <a:solidFill>
                  <a:srgbClr val="000000"/>
                </a:solidFill>
                <a:latin typeface="Arial"/>
                <a:cs typeface="Arial"/>
              </a:rPr>
              <a:t>1Ti 6:5 Des hommes corrompus dans leur entendement et privés de la vérité qui estiment que la piété est une source de gain.</a:t>
            </a:r>
          </a:p>
          <a:p>
            <a:r>
              <a:rPr lang="fr-FR" sz="1200" i="0" dirty="0" smtClean="0">
                <a:solidFill>
                  <a:srgbClr val="000000"/>
                </a:solidFill>
                <a:latin typeface="Arial"/>
                <a:cs typeface="Arial"/>
              </a:rPr>
              <a:t>1Ti 6:6* Or la piété avec le contentement est un grand gain.</a:t>
            </a:r>
          </a:p>
          <a:p>
            <a:endParaRPr lang="fr-FR" dirty="0" smtClean="0">
              <a:solidFill>
                <a:srgbClr val="000000"/>
              </a:solidFill>
            </a:endParaRPr>
          </a:p>
          <a:p>
            <a:r>
              <a:rPr lang="fr-FR" dirty="0" smtClean="0">
                <a:solidFill>
                  <a:srgbClr val="000000"/>
                </a:solidFill>
              </a:rPr>
              <a:t>Par </a:t>
            </a:r>
            <a:r>
              <a:rPr lang="fr-FR" dirty="0" smtClean="0">
                <a:solidFill>
                  <a:srgbClr val="000000"/>
                </a:solidFill>
                <a:hlinkClick r:id="rId3" tooltip="Voir tous les articles par Rédaction"/>
              </a:rPr>
              <a:t>Rédaction</a:t>
            </a:r>
            <a:r>
              <a:rPr lang="fr-FR" dirty="0" smtClean="0">
                <a:solidFill>
                  <a:srgbClr val="000000"/>
                </a:solidFill>
              </a:rPr>
              <a:t> </a:t>
            </a:r>
            <a:r>
              <a:rPr lang="fr-FR" i="1" dirty="0" smtClean="0">
                <a:solidFill>
                  <a:srgbClr val="000000"/>
                </a:solidFill>
              </a:rPr>
              <a:t>le</a:t>
            </a:r>
            <a:r>
              <a:rPr lang="fr-FR" dirty="0" smtClean="0">
                <a:solidFill>
                  <a:srgbClr val="000000"/>
                </a:solidFill>
              </a:rPr>
              <a:t> </a:t>
            </a:r>
            <a:r>
              <a:rPr lang="fr-FR" dirty="0" smtClean="0">
                <a:solidFill>
                  <a:srgbClr val="000000"/>
                </a:solidFill>
                <a:hlinkClick r:id="rId4" tooltip="10 h 23 min"/>
              </a:rPr>
              <a:t>28 février 2014</a:t>
            </a:r>
            <a:r>
              <a:rPr lang="fr-FR" dirty="0" smtClean="0">
                <a:solidFill>
                  <a:srgbClr val="000000"/>
                </a:solidFill>
              </a:rPr>
              <a:t> • ( </a:t>
            </a:r>
            <a:r>
              <a:rPr lang="fr-FR" dirty="0" smtClean="0">
                <a:solidFill>
                  <a:srgbClr val="000000"/>
                </a:solidFill>
                <a:hlinkClick r:id="rId5" tooltip="Commentaire sur Le pasteur David Yonggi Cho condamné à 3 ans de prison et à 4,6 millions $ d’amende !"/>
              </a:rPr>
              <a:t>172</a:t>
            </a:r>
            <a:r>
              <a:rPr lang="fr-FR" dirty="0" smtClean="0">
                <a:solidFill>
                  <a:srgbClr val="000000"/>
                </a:solidFill>
              </a:rPr>
              <a:t> ) </a:t>
            </a:r>
          </a:p>
          <a:p>
            <a:r>
              <a:rPr lang="fr-FR" dirty="0" smtClean="0">
                <a:solidFill>
                  <a:srgbClr val="000000"/>
                </a:solidFill>
                <a:effectLst/>
              </a:rPr>
              <a:t>Selon le </a:t>
            </a:r>
            <a:r>
              <a:rPr lang="fr-FR" b="1" dirty="0" smtClean="0">
                <a:solidFill>
                  <a:srgbClr val="000000"/>
                </a:solidFill>
                <a:effectLst/>
                <a:hlinkClick r:id="rId6"/>
              </a:rPr>
              <a:t>Huffington Post</a:t>
            </a:r>
            <a:r>
              <a:rPr lang="fr-FR" dirty="0" smtClean="0">
                <a:solidFill>
                  <a:srgbClr val="000000"/>
                </a:solidFill>
                <a:effectLst/>
              </a:rPr>
              <a:t>, qui relate une information du magazine </a:t>
            </a:r>
            <a:r>
              <a:rPr lang="fr-FR" b="1" dirty="0" smtClean="0">
                <a:solidFill>
                  <a:srgbClr val="000000"/>
                </a:solidFill>
                <a:effectLst/>
                <a:hlinkClick r:id="rId7"/>
              </a:rPr>
              <a:t>Christianity Today</a:t>
            </a:r>
            <a:r>
              <a:rPr lang="fr-FR" dirty="0" smtClean="0">
                <a:solidFill>
                  <a:srgbClr val="000000"/>
                </a:solidFill>
                <a:effectLst/>
              </a:rPr>
              <a:t>, </a:t>
            </a:r>
            <a:r>
              <a:rPr lang="fr-FR" b="1" dirty="0" smtClean="0">
                <a:solidFill>
                  <a:srgbClr val="000000"/>
                </a:solidFill>
                <a:effectLst/>
              </a:rPr>
              <a:t>David </a:t>
            </a:r>
            <a:r>
              <a:rPr lang="fr-FR" b="1" dirty="0" err="1" smtClean="0">
                <a:solidFill>
                  <a:srgbClr val="000000"/>
                </a:solidFill>
                <a:effectLst/>
              </a:rPr>
              <a:t>Yonggi</a:t>
            </a:r>
            <a:r>
              <a:rPr lang="fr-FR" b="1" dirty="0" smtClean="0">
                <a:solidFill>
                  <a:srgbClr val="000000"/>
                </a:solidFill>
                <a:effectLst/>
              </a:rPr>
              <a:t> Cho </a:t>
            </a:r>
            <a:r>
              <a:rPr lang="fr-FR" dirty="0" smtClean="0">
                <a:solidFill>
                  <a:srgbClr val="000000"/>
                </a:solidFill>
                <a:effectLst/>
              </a:rPr>
              <a:t>– fondateur de la plus grande…</a:t>
            </a:r>
          </a:p>
          <a:p>
            <a:r>
              <a:rPr lang="fr-FR" dirty="0" smtClean="0">
                <a:solidFill>
                  <a:srgbClr val="000000"/>
                </a:solidFill>
                <a:effectLst/>
              </a:rPr>
              <a:t>…</a:t>
            </a:r>
            <a:r>
              <a:rPr lang="fr-FR" dirty="0" err="1" smtClean="0">
                <a:solidFill>
                  <a:srgbClr val="000000"/>
                </a:solidFill>
                <a:effectLst/>
              </a:rPr>
              <a:t>Megachurch</a:t>
            </a:r>
            <a:r>
              <a:rPr lang="fr-FR" dirty="0" smtClean="0">
                <a:solidFill>
                  <a:srgbClr val="000000"/>
                </a:solidFill>
                <a:effectLst/>
              </a:rPr>
              <a:t> au monde (La </a:t>
            </a:r>
            <a:r>
              <a:rPr lang="fr-FR" dirty="0" err="1" smtClean="0">
                <a:solidFill>
                  <a:srgbClr val="000000"/>
                </a:solidFill>
                <a:effectLst/>
              </a:rPr>
              <a:t>Yoido</a:t>
            </a:r>
            <a:r>
              <a:rPr lang="fr-FR" dirty="0" smtClean="0">
                <a:solidFill>
                  <a:srgbClr val="000000"/>
                </a:solidFill>
                <a:effectLst/>
              </a:rPr>
              <a:t> Full Gospel Church en Corée du Sud) -, vient d’être reconnu coupable d’avoir détourné 12 millions de dollars.</a:t>
            </a:r>
          </a:p>
          <a:p>
            <a:r>
              <a:rPr lang="fr-FR" dirty="0" smtClean="0">
                <a:solidFill>
                  <a:srgbClr val="000000"/>
                </a:solidFill>
                <a:effectLst/>
              </a:rPr>
              <a:t>Les premiers soupçons ont émané en novembre dernier, lorsque 30 anciens de l’église ont tenue une conférence de presse accusant David </a:t>
            </a:r>
            <a:r>
              <a:rPr lang="fr-FR" dirty="0" err="1" smtClean="0">
                <a:solidFill>
                  <a:srgbClr val="000000"/>
                </a:solidFill>
                <a:effectLst/>
              </a:rPr>
              <a:t>Yonggi</a:t>
            </a:r>
            <a:r>
              <a:rPr lang="fr-FR" dirty="0" smtClean="0">
                <a:solidFill>
                  <a:srgbClr val="000000"/>
                </a:solidFill>
                <a:effectLst/>
              </a:rPr>
              <a:t> Cho et sa famille, d’avoir volé des millions à l’église dans les années 90. En outre, il aurait reçu 18 millions de dollars d’indemnité lorsqu’il a démissionné de son rôle de pasteur, en 2008.</a:t>
            </a:r>
          </a:p>
          <a:p>
            <a:r>
              <a:rPr lang="fr-FR" dirty="0" smtClean="0">
                <a:solidFill>
                  <a:srgbClr val="000000"/>
                </a:solidFill>
                <a:effectLst/>
              </a:rPr>
              <a:t>Lors de cette conférence de presse, l’un des anciens a déclaré : "</a:t>
            </a:r>
            <a:r>
              <a:rPr lang="fr-FR" i="1" dirty="0" smtClean="0">
                <a:solidFill>
                  <a:srgbClr val="000000"/>
                </a:solidFill>
                <a:effectLst/>
              </a:rPr>
              <a:t>Le gourou d’une secte pourrait violer tous les commandements et faire ce qu’il veut, mais un pasteur ne peut se permettre un tel comportement. Au cours des 14 dernières années, j’ai rencontré le Révérend Cho à plusieurs reprises pour tenter de le convaincre de se repentir et de revenir à être un grand pasteur, mais la corruption a continué. C’est pourquoi, je n’avais d’autres choix que de le divulguer publiquement</a:t>
            </a:r>
            <a:r>
              <a:rPr lang="fr-FR" dirty="0" smtClean="0">
                <a:solidFill>
                  <a:srgbClr val="000000"/>
                </a:solidFill>
                <a:effectLst/>
              </a:rPr>
              <a:t>".</a:t>
            </a:r>
          </a:p>
          <a:p>
            <a:r>
              <a:rPr lang="fr-FR" dirty="0" smtClean="0">
                <a:solidFill>
                  <a:srgbClr val="000000"/>
                </a:solidFill>
                <a:effectLst/>
              </a:rPr>
              <a:t>Le 21 février, le pasteur </a:t>
            </a:r>
            <a:r>
              <a:rPr lang="fr-FR" dirty="0" err="1" smtClean="0">
                <a:solidFill>
                  <a:srgbClr val="000000"/>
                </a:solidFill>
                <a:effectLst/>
              </a:rPr>
              <a:t>Yonggi</a:t>
            </a:r>
            <a:r>
              <a:rPr lang="fr-FR" dirty="0" smtClean="0">
                <a:solidFill>
                  <a:srgbClr val="000000"/>
                </a:solidFill>
                <a:effectLst/>
              </a:rPr>
              <a:t> Cho a été reconnu coupable par la Seoul Central Court de détournement de fonds en encourageant les responsables de l’église à acheter – à quatre fois la valeur du marché – des actions appartenant à son fils.</a:t>
            </a:r>
          </a:p>
          <a:p>
            <a:r>
              <a:rPr lang="fr-FR" dirty="0" smtClean="0">
                <a:solidFill>
                  <a:srgbClr val="000000"/>
                </a:solidFill>
                <a:effectLst/>
              </a:rPr>
              <a:t>La Cour de Justice vient de condamner l’ancien pasteur à trois ans de prison et à 4,6 millions$ d’amende.</a:t>
            </a:r>
          </a:p>
          <a:p>
            <a:r>
              <a:rPr lang="fr-FR" b="1" dirty="0" smtClean="0">
                <a:solidFill>
                  <a:srgbClr val="000000"/>
                </a:solidFill>
                <a:effectLst/>
              </a:rPr>
              <a:t>Paul OHLOTT</a:t>
            </a:r>
          </a:p>
          <a:p>
            <a:endParaRPr lang="fr-FR" dirty="0">
              <a:solidFill>
                <a:srgbClr val="000000"/>
              </a:solidFill>
            </a:endParaRPr>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35</a:t>
            </a:fld>
            <a:endParaRPr lang="fr-FR" dirty="0"/>
          </a:p>
        </p:txBody>
      </p:sp>
    </p:spTree>
    <p:extLst>
      <p:ext uri="{BB962C8B-B14F-4D97-AF65-F5344CB8AC3E}">
        <p14:creationId xmlns:p14="http://schemas.microsoft.com/office/powerpoint/2010/main" val="2945211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En fait Dieu m'a dit: "Jesse, tu veux monter où je suis? </a:t>
            </a:r>
            <a:r>
              <a:rPr lang="fr-FR" sz="1200" smtClean="0"/>
              <a:t>Je veux que tu crois en un Falcon 7X"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err="1" smtClean="0"/>
              <a:t>https</a:t>
            </a:r>
            <a:r>
              <a:rPr lang="fr-FR" dirty="0" smtClean="0"/>
              <a:t>://www.tf1.fr/</a:t>
            </a:r>
            <a:r>
              <a:rPr lang="fr-FR" dirty="0" err="1" smtClean="0"/>
              <a:t>tmc</a:t>
            </a:r>
            <a:r>
              <a:rPr lang="fr-FR" dirty="0" smtClean="0"/>
              <a:t>/quotidien-avec-</a:t>
            </a:r>
            <a:r>
              <a:rPr lang="fr-FR" dirty="0" err="1" smtClean="0"/>
              <a:t>yann</a:t>
            </a:r>
            <a:r>
              <a:rPr lang="fr-FR" dirty="0" smtClean="0"/>
              <a:t>-</a:t>
            </a:r>
            <a:r>
              <a:rPr lang="fr-FR" dirty="0" err="1" smtClean="0"/>
              <a:t>barthes</a:t>
            </a:r>
            <a:r>
              <a:rPr lang="fr-FR" dirty="0" smtClean="0"/>
              <a:t>/</a:t>
            </a:r>
            <a:r>
              <a:rPr lang="fr-FR" dirty="0" err="1" smtClean="0"/>
              <a:t>videos</a:t>
            </a:r>
            <a:r>
              <a:rPr lang="fr-FR" dirty="0" smtClean="0"/>
              <a:t>/petit-q-kenneth-copeland-plus-grand-televangeliste-americain.html</a:t>
            </a:r>
          </a:p>
          <a:p>
            <a:endParaRPr lang="fr-FR" dirty="0">
              <a:solidFill>
                <a:srgbClr val="000000"/>
              </a:solidFill>
            </a:endParaRPr>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36</a:t>
            </a:fld>
            <a:endParaRPr lang="fr-FR" dirty="0"/>
          </a:p>
        </p:txBody>
      </p:sp>
    </p:spTree>
    <p:extLst>
      <p:ext uri="{BB962C8B-B14F-4D97-AF65-F5344CB8AC3E}">
        <p14:creationId xmlns:p14="http://schemas.microsoft.com/office/powerpoint/2010/main" val="2945211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3949700" y="457200"/>
            <a:ext cx="2540000" cy="1905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xfrm>
            <a:off x="381000" y="2667000"/>
            <a:ext cx="6096000" cy="6126163"/>
          </a:xfrm>
        </p:spPr>
        <p:txBody>
          <a:bodyPr/>
          <a:lstStyle/>
          <a:p>
            <a:pPr>
              <a:lnSpc>
                <a:spcPct val="70000"/>
              </a:lnSpc>
            </a:pPr>
            <a:endParaRPr lang="fr-FR" b="1" i="1" dirty="0">
              <a:solidFill>
                <a:schemeClr val="folHlink"/>
              </a:solidFill>
              <a:effectLst>
                <a:outerShdw blurRad="38100" dist="38100" dir="2700000" algn="tl">
                  <a:srgbClr val="DDDDDD"/>
                </a:outerShdw>
              </a:effectLs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Déclaration signée par 70 serviteurs</a:t>
            </a:r>
            <a:r>
              <a:rPr lang="fr-FR" baseline="0" dirty="0" smtClean="0"/>
              <a:t> de Dieu le 15 Septembre 1909</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38</a:t>
            </a:fld>
            <a:endParaRPr lang="fr-FR" dirty="0"/>
          </a:p>
        </p:txBody>
      </p:sp>
    </p:spTree>
    <p:extLst>
      <p:ext uri="{BB962C8B-B14F-4D97-AF65-F5344CB8AC3E}">
        <p14:creationId xmlns:p14="http://schemas.microsoft.com/office/powerpoint/2010/main" val="2108423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smtClean="0"/>
              <a:t>Evangile de la prospérité</a:t>
            </a:r>
            <a:endParaRPr lang="fr-FR"/>
          </a:p>
        </p:txBody>
      </p:sp>
      <p:sp>
        <p:nvSpPr>
          <p:cNvPr id="5" name="Rectangle 3"/>
          <p:cNvSpPr>
            <a:spLocks noGrp="1" noChangeArrowheads="1"/>
          </p:cNvSpPr>
          <p:nvPr>
            <p:ph type="dt" idx="1"/>
          </p:nvPr>
        </p:nvSpPr>
        <p:spPr>
          <a:ln/>
        </p:spPr>
        <p:txBody>
          <a:bodyPr/>
          <a:lstStyle/>
          <a:p>
            <a:r>
              <a:rPr lang="fr-FR" smtClean="0"/>
              <a:t>19/7/2019</a:t>
            </a:r>
            <a:endParaRPr lang="fr-FR"/>
          </a:p>
        </p:txBody>
      </p:sp>
      <p:sp>
        <p:nvSpPr>
          <p:cNvPr id="6" name="Rectangle 6"/>
          <p:cNvSpPr>
            <a:spLocks noGrp="1" noChangeArrowheads="1"/>
          </p:cNvSpPr>
          <p:nvPr>
            <p:ph type="ftr" sz="quarter" idx="4"/>
          </p:nvPr>
        </p:nvSpPr>
        <p:spPr>
          <a:ln/>
        </p:spPr>
        <p:txBody>
          <a:bodyPr/>
          <a:lstStyle/>
          <a:p>
            <a:r>
              <a:rPr lang="fr-FR" smtClean="0"/>
              <a:t>DDE - Pierre Oddon 420 Rue Marie Curie 07000 St JULIEN EN St ALBAN  www.info-bible.org</a:t>
            </a:r>
            <a:endParaRPr lang="fr-FR" sz="1200"/>
          </a:p>
        </p:txBody>
      </p:sp>
      <p:sp>
        <p:nvSpPr>
          <p:cNvPr id="7" name="Rectangle 7"/>
          <p:cNvSpPr>
            <a:spLocks noGrp="1" noChangeArrowheads="1"/>
          </p:cNvSpPr>
          <p:nvPr>
            <p:ph type="sldNum" sz="quarter" idx="5"/>
          </p:nvPr>
        </p:nvSpPr>
        <p:spPr>
          <a:ln/>
        </p:spPr>
        <p:txBody>
          <a:bodyPr/>
          <a:lstStyle/>
          <a:p>
            <a:fld id="{1A5CD8F8-302C-7447-85B8-6E07B9124A6B}" type="slidenum">
              <a:rPr lang="fr-FR"/>
              <a:pPr/>
              <a:t>39</a:t>
            </a:fld>
            <a:endParaRPr lang="fr-FR"/>
          </a:p>
        </p:txBody>
      </p:sp>
      <p:sp>
        <p:nvSpPr>
          <p:cNvPr id="2823170" name="Rectangle 2"/>
          <p:cNvSpPr>
            <a:spLocks noGrp="1" noRot="1" noChangeAspect="1" noChangeArrowheads="1" noTextEdit="1"/>
          </p:cNvSpPr>
          <p:nvPr>
            <p:ph type="sldImg"/>
          </p:nvPr>
        </p:nvSpPr>
        <p:spPr>
          <a:xfrm>
            <a:off x="4000500" y="457200"/>
            <a:ext cx="2438400" cy="1828800"/>
          </a:xfrm>
          <a:ln/>
          <a:extLst>
            <a:ext uri="{FAA26D3D-D897-4be2-8F04-BA451C77F1D7}">
              <ma14:placeholderFlag xmlns:ma14="http://schemas.microsoft.com/office/mac/drawingml/2011/main" val="1"/>
            </a:ext>
          </a:extLst>
        </p:spPr>
      </p:sp>
      <p:sp>
        <p:nvSpPr>
          <p:cNvPr id="2823171" name="Rectangle 3"/>
          <p:cNvSpPr>
            <a:spLocks noGrp="1" noChangeArrowheads="1"/>
          </p:cNvSpPr>
          <p:nvPr>
            <p:ph type="body" idx="1"/>
          </p:nvPr>
        </p:nvSpPr>
        <p:spPr>
          <a:ln>
            <a:headEnd/>
            <a:tailEnd/>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t>Volupté: Impression extrêmement agréable, donnée aux sens par des objets concrets, des biens matériels, des phénomènes physiques, et que l'on se plaît à goûter dans toute sa plénitude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t>2 Tm 3</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t>2 Co 12.9</a:t>
            </a:r>
            <a:r>
              <a:rPr lang="fr-FR" sz="1000"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smtClean="0"/>
              <a:t>Une puissance qui se manifeste par</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smtClean="0"/>
              <a:t>• La fidélité à la parole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smtClean="0"/>
              <a:t>• La modestie: la puissance de Dieu se manifestant par l’infirmité de l’homme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smtClean="0"/>
              <a:t>• La sainteté dans la marche et les actions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smtClean="0"/>
              <a:t>Vous connaissez la grâce de notre Seigneur Jésus Christ comment étant riche il a vécu </a:t>
            </a:r>
            <a:r>
              <a:rPr lang="fr-FR" sz="1000" baseline="0" dirty="0" err="1" smtClean="0"/>
              <a:t>dasn</a:t>
            </a:r>
            <a:r>
              <a:rPr lang="fr-FR" sz="1000" baseline="0" dirty="0" smtClean="0"/>
              <a:t> la pauvreté pour nous afin que par sa pauvreté nous fussions enrichis … nous avons tout pleinement en lui … nous sommes bénis de toutes </a:t>
            </a:r>
            <a:r>
              <a:rPr lang="fr-FR" sz="1000" baseline="0" dirty="0" err="1" smtClean="0"/>
              <a:t>bénédcitions</a:t>
            </a:r>
            <a:r>
              <a:rPr lang="fr-FR" sz="1000" baseline="0" dirty="0" smtClean="0"/>
              <a:t> SPIRTUELLES dans les lieux célestes.</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000" baseline="0" dirty="0" err="1" smtClean="0"/>
              <a:t>Gracese</a:t>
            </a:r>
            <a:r>
              <a:rPr lang="fr-FR" sz="1000" baseline="0" dirty="0" smtClean="0"/>
              <a:t> à Dieu pour son don inexprimable!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dirty="0" smtClean="0"/>
          </a:p>
          <a:p>
            <a:r>
              <a:rPr lang="fr-FR" sz="1000" dirty="0" smtClean="0"/>
              <a:t>Le disciple de Jésus peut dire:</a:t>
            </a:r>
            <a:endParaRPr lang="fr-FR" sz="1000" baseline="0" dirty="0" smtClean="0"/>
          </a:p>
          <a:p>
            <a:r>
              <a:rPr lang="fr-FR" sz="1000" baseline="0" dirty="0" smtClean="0"/>
              <a:t>Le royaume auquel j’appartiens n’est pas de ce monde</a:t>
            </a:r>
          </a:p>
          <a:p>
            <a:r>
              <a:rPr lang="fr-FR" sz="1000" baseline="0" dirty="0" smtClean="0"/>
              <a:t>Je ne peux pas gagner de l’argent en évangélisant mais si je suis riche je dois être riche en bonnes </a:t>
            </a:r>
            <a:r>
              <a:rPr lang="fr-FR" sz="1000" baseline="0" dirty="0" err="1" smtClean="0"/>
              <a:t>oeuvres</a:t>
            </a:r>
            <a:endParaRPr lang="fr-FR" sz="1000" baseline="0" dirty="0" smtClean="0"/>
          </a:p>
          <a:p>
            <a:r>
              <a:rPr lang="fr-FR" sz="1000" baseline="0" dirty="0" smtClean="0"/>
              <a:t>Je sais que les fornicateurs n’hériteront pas du royaume de Dieu (1 Co 6.9)</a:t>
            </a:r>
          </a:p>
          <a:p>
            <a:endParaRPr lang="fr-FR" sz="1000" baseline="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40</a:t>
            </a:fld>
            <a:endParaRPr lang="fr-FR" dirty="0"/>
          </a:p>
        </p:txBody>
      </p:sp>
    </p:spTree>
    <p:extLst>
      <p:ext uri="{BB962C8B-B14F-4D97-AF65-F5344CB8AC3E}">
        <p14:creationId xmlns:p14="http://schemas.microsoft.com/office/powerpoint/2010/main" val="408823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err="1" smtClean="0"/>
              <a:t>Cf</a:t>
            </a:r>
            <a:r>
              <a:rPr lang="fr-FR" dirty="0" smtClean="0"/>
              <a:t> position du CNEF</a:t>
            </a:r>
          </a:p>
          <a:p>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Non seulement il trompe les adeptes mais après les avoir exploités sans vergogne il les rend responsables de leurs échecs et les exhorte à se dépouiller encore plus pour accroître leurs empires financiers.</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41</a:t>
            </a:fld>
            <a:endParaRPr lang="fr-FR" dirty="0"/>
          </a:p>
        </p:txBody>
      </p:sp>
    </p:spTree>
    <p:extLst>
      <p:ext uri="{BB962C8B-B14F-4D97-AF65-F5344CB8AC3E}">
        <p14:creationId xmlns:p14="http://schemas.microsoft.com/office/powerpoint/2010/main" val="451157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«Les problèmes de doctrine sont secondaires …. il suffit de réunir et d'unifier tous ceux qui aiment Jésus-Christ".</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Le charismatisme sera-t-il le moyen privilégié pour ramener « les frères séparés »  dans le giron de l’église romaine et former ensemble la « grande Babylone » ? C’est possible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27/03/2014 Demande de bénédiction mutuelle entre le Pape et Kenneth Copeland : Il est parfois des rencontres tellement surprenantes qu'en tant que chercheur, on doit se frotter les yeux trois fois pour y croire. C'est le cas ici. Tout commence avec une entrevue à Rome entre le pape catholique François, et un ami charismatique sud-africain, Bishop Tony Palmer, lui-même dans le cercle rapproché de Kenneth Copeland, une star états-unienne du charismatisme nouvelle vague (mouvement WORD OF FAITH). Sébastien Fath</a:t>
            </a:r>
          </a:p>
          <a:p>
            <a:r>
              <a:rPr lang="fr-FR" sz="1200" dirty="0" smtClean="0"/>
              <a:t>Kenneth Copeland au pape François: Nous vous bénissons. Nous recevons vos bénédictions. Nous vous bénissons de tout notre cœur, Nous vous bénissons de toute</a:t>
            </a:r>
            <a:r>
              <a:rPr lang="fr-FR" sz="1200" baseline="0" dirty="0" smtClean="0"/>
              <a:t> notre âme, </a:t>
            </a:r>
            <a:r>
              <a:rPr lang="fr-FR" sz="1200" dirty="0" smtClean="0"/>
              <a:t>Nous vous bénissons de tout notre esprit .. Nous remercions Dieu pour vous … soyez béni! Amen! … le ciel est très heureux à ce sujet.</a:t>
            </a:r>
          </a:p>
          <a:p>
            <a:endParaRPr lang="fr-FR" sz="1200" dirty="0" smtClean="0"/>
          </a:p>
          <a:p>
            <a:r>
              <a:rPr lang="fr-FR" sz="1200" dirty="0" smtClean="0"/>
              <a:t>27/03/2014 Demande de bénédiction mutuelle entre le Pape et Kenneth Copeland</a:t>
            </a:r>
          </a:p>
          <a:p>
            <a:r>
              <a:rPr lang="fr-FR" dirty="0" smtClean="0"/>
              <a:t>S</a:t>
            </a:r>
            <a:r>
              <a:rPr lang="fr-FR" sz="1200" dirty="0" smtClean="0"/>
              <a:t>ébastien Fath:</a:t>
            </a:r>
          </a:p>
          <a:p>
            <a:r>
              <a:rPr lang="fr-FR" sz="1200" dirty="0" smtClean="0"/>
              <a:t>Il est parfois des rencontres tellement surprenantes qu'en tant que chercheur, on doit se frotter les yeux trois fois pour y croire. C'est le cas ici. Tout commence avec une entrevue à Rome entre le pape catholique François, et un ami charismatique sud-africain, Bishop Tony Palmer, lui-même dans le cercle rapproché de Kenneth Copeland, une star états-unienne du charismatisme nouvelle vague (mouvement WORD OF FAITH).</a:t>
            </a:r>
          </a:p>
          <a:p>
            <a:r>
              <a:rPr lang="fr-FR" sz="1200" dirty="0" smtClean="0"/>
              <a:t>Le pape, qui connaît bien les charismatiques et les évangéliques, a souhaité adresser un message vidéo fraternel chaleureux et profond à visionner lors de la </a:t>
            </a:r>
            <a:r>
              <a:rPr lang="fr-FR" sz="1200" dirty="0" err="1" smtClean="0"/>
              <a:t>Charismatic</a:t>
            </a:r>
            <a:r>
              <a:rPr lang="fr-FR" sz="1200" dirty="0" smtClean="0"/>
              <a:t> </a:t>
            </a:r>
            <a:r>
              <a:rPr lang="fr-FR" sz="1200" dirty="0" err="1" smtClean="0"/>
              <a:t>Evangelical</a:t>
            </a:r>
            <a:r>
              <a:rPr lang="fr-FR" sz="1200" dirty="0" smtClean="0"/>
              <a:t> Leadership </a:t>
            </a:r>
            <a:r>
              <a:rPr lang="fr-FR" sz="1200" dirty="0" err="1" smtClean="0"/>
              <a:t>Conference</a:t>
            </a:r>
            <a:r>
              <a:rPr lang="fr-FR" sz="1200" dirty="0" smtClean="0"/>
              <a:t> organisée par Copeland.</a:t>
            </a:r>
          </a:p>
          <a:p>
            <a:r>
              <a:rPr lang="fr-FR" sz="1200" dirty="0" smtClean="0"/>
              <a:t>Enregistrée sur l'iPhone de Palmer le 14 janvier 2014 selon le souhait du pape catholique, cette vidéo singulière a été vue six semaines plus tard, avec enthousiasme, par environ 50000 délégués charismatiques présidés par Copeland. </a:t>
            </a:r>
          </a:p>
          <a:p>
            <a:r>
              <a:rPr lang="fr-FR" dirty="0" smtClean="0"/>
              <a:t>Six mois après </a:t>
            </a:r>
            <a:r>
              <a:rPr lang="fr-FR" dirty="0"/>
              <a:t>Tony </a:t>
            </a:r>
            <a:r>
              <a:rPr lang="fr-FR" dirty="0" smtClean="0"/>
              <a:t>Palmer a trouvé la mort dans un accident de moto.</a:t>
            </a: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43</a:t>
            </a:fld>
            <a:endParaRPr lang="fr-FR" dirty="0"/>
          </a:p>
        </p:txBody>
      </p:sp>
    </p:spTree>
    <p:extLst>
      <p:ext uri="{BB962C8B-B14F-4D97-AF65-F5344CB8AC3E}">
        <p14:creationId xmlns:p14="http://schemas.microsoft.com/office/powerpoint/2010/main" val="1598555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smtClean="0"/>
              <a:t>Evangile de la prospérité</a:t>
            </a:r>
            <a:endParaRPr lang="fr-FR" sz="1200">
              <a:latin typeface="Times" charset="0"/>
            </a:endParaRPr>
          </a:p>
        </p:txBody>
      </p:sp>
      <p:sp>
        <p:nvSpPr>
          <p:cNvPr id="5" name="Rectangle 3"/>
          <p:cNvSpPr>
            <a:spLocks noGrp="1" noChangeArrowheads="1"/>
          </p:cNvSpPr>
          <p:nvPr>
            <p:ph type="dt" idx="1"/>
          </p:nvPr>
        </p:nvSpPr>
        <p:spPr>
          <a:ln/>
        </p:spPr>
        <p:txBody>
          <a:bodyPr/>
          <a:lstStyle/>
          <a:p>
            <a:r>
              <a:rPr lang="fr-FR" smtClean="0"/>
              <a:t>19/7/2019</a:t>
            </a:r>
            <a:endParaRPr lang="fr-FR"/>
          </a:p>
        </p:txBody>
      </p:sp>
      <p:sp>
        <p:nvSpPr>
          <p:cNvPr id="6" name="Rectangle 6"/>
          <p:cNvSpPr>
            <a:spLocks noGrp="1" noChangeArrowheads="1"/>
          </p:cNvSpPr>
          <p:nvPr>
            <p:ph type="ftr" sz="quarter" idx="4"/>
          </p:nvPr>
        </p:nvSpPr>
        <p:spPr>
          <a:ln/>
        </p:spPr>
        <p:txBody>
          <a:bodyPr/>
          <a:lstStyle/>
          <a:p>
            <a:r>
              <a:rPr lang="fr-FR"/>
              <a:t>Diffusion de l'Evangile, Rue marie Curie, 07000 St JULIEN en St ALBAN po@info-bible.org</a:t>
            </a:r>
          </a:p>
        </p:txBody>
      </p:sp>
      <p:sp>
        <p:nvSpPr>
          <p:cNvPr id="7" name="Rectangle 7"/>
          <p:cNvSpPr>
            <a:spLocks noGrp="1" noChangeArrowheads="1"/>
          </p:cNvSpPr>
          <p:nvPr>
            <p:ph type="sldNum" sz="quarter" idx="5"/>
          </p:nvPr>
        </p:nvSpPr>
        <p:spPr>
          <a:ln/>
        </p:spPr>
        <p:txBody>
          <a:bodyPr/>
          <a:lstStyle/>
          <a:p>
            <a:fld id="{CBDC493E-5BF2-9141-B0B9-15C3D8F2F159}" type="slidenum">
              <a:rPr lang="fr-FR"/>
              <a:pPr/>
              <a:t>45</a:t>
            </a:fld>
            <a:endParaRPr lang="fr-FR"/>
          </a:p>
        </p:txBody>
      </p:sp>
      <p:sp>
        <p:nvSpPr>
          <p:cNvPr id="1032194" name="Rectangle 2"/>
          <p:cNvSpPr>
            <a:spLocks noGrp="1" noRot="1" noChangeAspect="1" noChangeArrowheads="1" noTextEdit="1"/>
          </p:cNvSpPr>
          <p:nvPr>
            <p:ph type="sldImg"/>
          </p:nvPr>
        </p:nvSpPr>
        <p:spPr>
          <a:xfrm>
            <a:off x="3949700" y="457200"/>
            <a:ext cx="2540000" cy="1905000"/>
          </a:xfrm>
          <a:ln/>
          <a:extLst>
            <a:ext uri="{FAA26D3D-D897-4be2-8F04-BA451C77F1D7}">
              <ma14:placeholderFlag xmlns:ma14="http://schemas.microsoft.com/office/mac/drawingml/2011/main" val="1"/>
            </a:ext>
          </a:extLst>
        </p:spPr>
      </p:sp>
      <p:sp>
        <p:nvSpPr>
          <p:cNvPr id="1032195" name="Rectangle 3"/>
          <p:cNvSpPr>
            <a:spLocks noGrp="1" noChangeArrowheads="1"/>
          </p:cNvSpPr>
          <p:nvPr>
            <p:ph type="body" idx="1"/>
          </p:nvPr>
        </p:nvSpPr>
        <p:spPr/>
        <p:txBody>
          <a:bodyPr/>
          <a:lstStyle/>
          <a:p>
            <a:r>
              <a:rPr lang="fr-FR" dirty="0" smtClean="0"/>
              <a:t>Mt 7.15 Or soyez en garde contre les faux prophètes qui viennent à vous en habits de brebis, mais qui au dedans sont des loups ravisseurs.</a:t>
            </a:r>
          </a:p>
          <a:p>
            <a:r>
              <a:rPr lang="fr-FR" dirty="0" smtClean="0"/>
              <a:t> 16 Vous les reconnaîtrez à leurs fruits. Cueille-t-on du raisin sur des épines, ou des figues sur des chardons?</a:t>
            </a:r>
          </a:p>
          <a:p>
            <a:r>
              <a:rPr lang="fr-FR" dirty="0" smtClean="0"/>
              <a:t> 17 Ainsi tout bon arbre produit de bons fruits, mais l’arbre mauvais produit de mauvais fruits.</a:t>
            </a:r>
          </a:p>
          <a:p>
            <a:r>
              <a:rPr lang="fr-FR" dirty="0" smtClean="0"/>
              <a:t> 18 Un bon arbre ne peut pas produire de mauvais fruits, ni un arbre mauvais produire de bons fruits.</a:t>
            </a:r>
          </a:p>
          <a:p>
            <a:r>
              <a:rPr lang="fr-FR" dirty="0" smtClean="0"/>
              <a:t> 19 Tout arbre qui ne produit pas de bon fruit est coupé et jeté au feu.</a:t>
            </a:r>
          </a:p>
          <a:p>
            <a:r>
              <a:rPr lang="fr-FR" dirty="0" smtClean="0"/>
              <a:t> 20* Ainsi vous les reconnaîtrez à leurs fruits.</a:t>
            </a:r>
          </a:p>
          <a:p>
            <a:r>
              <a:rPr lang="fr-FR" dirty="0" smtClean="0"/>
              <a:t> 21* ¶ Ce ne sont pas tous ceux qui me disent: Seigneur, Seigneur, qui entreront dans le royaume des cieux; mais celui qui fait la volonté de mon Père qui est dans les cieux.</a:t>
            </a:r>
          </a:p>
          <a:p>
            <a:r>
              <a:rPr lang="fr-FR" dirty="0" smtClean="0"/>
              <a:t> 22* Plusieurs me diront en ce jour-là: Seigneur, Seigneur, n’avons-nous pas prophétisé en ton nom, et n’avons-nous pas chassé des démons en ton nom, et n’avons-nous pas fait beaucoup de miracles en ton nom?</a:t>
            </a:r>
          </a:p>
          <a:p>
            <a:r>
              <a:rPr lang="fr-FR" dirty="0" smtClean="0"/>
              <a:t> 23* Et alors je leur déclarerai: Je ne vous ai jamais connus; retirez-vous de moi, vous qui pratiquez l’iniquité.</a:t>
            </a:r>
          </a:p>
          <a:p>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L’élément majeur: le faux évangile de la </a:t>
            </a:r>
            <a:r>
              <a:rPr lang="fr-FR" dirty="0" err="1" smtClean="0"/>
              <a:t>prostérité</a:t>
            </a:r>
            <a:endParaRPr lang="fr-FR" dirty="0" smtClean="0"/>
          </a:p>
          <a:p>
            <a:r>
              <a:rPr lang="fr-FR" dirty="0" smtClean="0"/>
              <a:t>Campus</a:t>
            </a:r>
            <a:r>
              <a:rPr lang="fr-FR" baseline="0" dirty="0" smtClean="0"/>
              <a:t> de l’université d’ Oral Roberts (1918-2009)</a:t>
            </a:r>
          </a:p>
          <a:p>
            <a:r>
              <a:rPr lang="fr-FR" baseline="0" dirty="0" smtClean="0"/>
              <a:t>Joyce Meyer: Revenus 90 millions par an</a:t>
            </a:r>
          </a:p>
          <a:p>
            <a:r>
              <a:rPr lang="fr-FR" baseline="0" dirty="0" err="1" smtClean="0">
                <a:hlinkClick r:id="rId3"/>
              </a:rPr>
              <a:t>https</a:t>
            </a:r>
            <a:r>
              <a:rPr lang="fr-FR" baseline="0" dirty="0" smtClean="0">
                <a:hlinkClick r:id="rId3"/>
              </a:rPr>
              <a:t>://</a:t>
            </a:r>
            <a:r>
              <a:rPr lang="fr-FR" baseline="0" dirty="0" err="1" smtClean="0">
                <a:hlinkClick r:id="rId3"/>
              </a:rPr>
              <a:t>www.connaitrepourvivre.com</a:t>
            </a:r>
            <a:r>
              <a:rPr lang="fr-FR" baseline="0" dirty="0" smtClean="0">
                <a:hlinkClick r:id="rId3"/>
              </a:rPr>
              <a:t>/single-post/2016/04/04/</a:t>
            </a:r>
            <a:r>
              <a:rPr lang="fr-FR" baseline="0" dirty="0" err="1" smtClean="0">
                <a:hlinkClick r:id="rId3"/>
              </a:rPr>
              <a:t>creflo</a:t>
            </a:r>
            <a:r>
              <a:rPr lang="fr-FR" baseline="0" dirty="0" smtClean="0">
                <a:hlinkClick r:id="rId3"/>
              </a:rPr>
              <a:t>-dollar-est-un-faux-</a:t>
            </a:r>
            <a:r>
              <a:rPr lang="fr-FR" baseline="0" dirty="0" err="1" smtClean="0">
                <a:hlinkClick r:id="rId3"/>
              </a:rPr>
              <a:t>prophete</a:t>
            </a:r>
            <a:endParaRPr lang="fr-FR" baseline="0" dirty="0" smtClean="0"/>
          </a:p>
          <a:p>
            <a:endParaRPr lang="fr-FR" dirty="0" smtClean="0"/>
          </a:p>
          <a:p>
            <a:r>
              <a:rPr lang="fr-FR" dirty="0" smtClean="0"/>
              <a:t>JOYCE MEYER</a:t>
            </a:r>
          </a:p>
          <a:p>
            <a:r>
              <a:rPr lang="fr-FR" sz="1200" kern="1200" dirty="0" smtClean="0">
                <a:solidFill>
                  <a:schemeClr val="tx1"/>
                </a:solidFill>
                <a:effectLst/>
                <a:latin typeface="Arial" charset="0"/>
                <a:ea typeface="ＭＳ Ｐゴシック" charset="0"/>
                <a:cs typeface="ＭＳ Ｐゴシック" charset="0"/>
              </a:rPr>
              <a:t>● </a:t>
            </a:r>
            <a:r>
              <a:rPr lang="fr-FR" sz="1200" b="1" kern="1200" dirty="0" smtClean="0">
                <a:solidFill>
                  <a:schemeClr val="tx1"/>
                </a:solidFill>
                <a:effectLst/>
                <a:latin typeface="Arial" charset="0"/>
                <a:ea typeface="ＭＳ Ｐゴシック" charset="0"/>
                <a:cs typeface="ＭＳ Ｐゴシック" charset="0"/>
              </a:rPr>
              <a:t>Elle enseigne que Jésus est allé en enfer et qu’Il y est né de nouveau</a:t>
            </a:r>
            <a:r>
              <a:rPr lang="fr-FR" sz="1200" kern="1200" dirty="0" smtClean="0">
                <a:solidFill>
                  <a:schemeClr val="tx1"/>
                </a:solidFill>
                <a:effectLst/>
                <a:latin typeface="Arial" charset="0"/>
                <a:ea typeface="ＭＳ Ｐゴシック" charset="0"/>
                <a:cs typeface="ＭＳ Ｐゴシック" charset="0"/>
              </a:rPr>
              <a:t>. Elle a dit : « </a:t>
            </a:r>
            <a:r>
              <a:rPr lang="fr-FR" sz="1200" i="1" kern="1200" dirty="0" smtClean="0">
                <a:solidFill>
                  <a:schemeClr val="tx1"/>
                </a:solidFill>
                <a:effectLst/>
                <a:latin typeface="Arial" charset="0"/>
                <a:ea typeface="ＭＳ Ｐゴシック" charset="0"/>
                <a:cs typeface="ＭＳ Ｐゴシック" charset="0"/>
              </a:rPr>
              <a:t>La minute où son sacrifice de sang fut accepté, Jésus fut le premier être humain né de nouveau… cela se produisit quand Il était en enfer </a:t>
            </a:r>
            <a:r>
              <a:rPr lang="fr-FR" sz="1200" kern="1200" dirty="0" smtClean="0">
                <a:solidFill>
                  <a:schemeClr val="tx1"/>
                </a:solidFill>
                <a:effectLst/>
                <a:latin typeface="Arial" charset="0"/>
                <a:ea typeface="ＭＳ Ｐゴシック" charset="0"/>
                <a:cs typeface="ＭＳ Ｐゴシック" charset="0"/>
              </a:rPr>
              <a:t>» ([2] À partir de la quinzième seconde dans cette vidéo, elle dit en anglais : « The minute </a:t>
            </a:r>
            <a:r>
              <a:rPr lang="fr-FR" sz="1200" kern="1200" dirty="0" err="1" smtClean="0">
                <a:solidFill>
                  <a:schemeClr val="tx1"/>
                </a:solidFill>
                <a:effectLst/>
                <a:latin typeface="Arial" charset="0"/>
                <a:ea typeface="ＭＳ Ｐゴシック" charset="0"/>
                <a:cs typeface="ＭＳ Ｐゴシック" charset="0"/>
              </a:rPr>
              <a:t>that</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blood</a:t>
            </a:r>
            <a:r>
              <a:rPr lang="fr-FR" sz="1200" kern="1200" dirty="0" smtClean="0">
                <a:solidFill>
                  <a:schemeClr val="tx1"/>
                </a:solidFill>
                <a:effectLst/>
                <a:latin typeface="Arial" charset="0"/>
                <a:ea typeface="ＭＳ Ｐゴシック" charset="0"/>
                <a:cs typeface="ＭＳ Ｐゴシック" charset="0"/>
              </a:rPr>
              <a:t> sacrifice </a:t>
            </a:r>
            <a:r>
              <a:rPr lang="fr-FR" sz="1200" kern="1200" dirty="0" err="1" smtClean="0">
                <a:solidFill>
                  <a:schemeClr val="tx1"/>
                </a:solidFill>
                <a:effectLst/>
                <a:latin typeface="Arial" charset="0"/>
                <a:ea typeface="ＭＳ Ｐゴシック" charset="0"/>
                <a:cs typeface="ＭＳ Ｐゴシック" charset="0"/>
              </a:rPr>
              <a:t>was</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accepted</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Jesus</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was</a:t>
            </a:r>
            <a:r>
              <a:rPr lang="fr-FR" sz="1200" kern="1200" dirty="0" smtClean="0">
                <a:solidFill>
                  <a:schemeClr val="tx1"/>
                </a:solidFill>
                <a:effectLst/>
                <a:latin typeface="Arial" charset="0"/>
                <a:ea typeface="ＭＳ Ｐゴシック" charset="0"/>
                <a:cs typeface="ＭＳ Ｐゴシック" charset="0"/>
              </a:rPr>
              <a:t> the first </a:t>
            </a:r>
            <a:r>
              <a:rPr lang="fr-FR" sz="1200" kern="1200" dirty="0" err="1" smtClean="0">
                <a:solidFill>
                  <a:schemeClr val="tx1"/>
                </a:solidFill>
                <a:effectLst/>
                <a:latin typeface="Arial" charset="0"/>
                <a:ea typeface="ＭＳ Ｐゴシック" charset="0"/>
                <a:cs typeface="ＭＳ Ｐゴシック" charset="0"/>
              </a:rPr>
              <a:t>human</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being</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that</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was</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ever</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born</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again</a:t>
            </a:r>
            <a:r>
              <a:rPr lang="fr-FR" sz="1200" kern="1200" dirty="0" smtClean="0">
                <a:solidFill>
                  <a:schemeClr val="tx1"/>
                </a:solidFill>
                <a:effectLst/>
                <a:latin typeface="Arial" charset="0"/>
                <a:ea typeface="ＭＳ Ｐゴシック" charset="0"/>
                <a:cs typeface="ＭＳ Ｐゴシック" charset="0"/>
              </a:rPr>
              <a:t> […] </a:t>
            </a:r>
            <a:r>
              <a:rPr lang="fr-FR" sz="1200" kern="1200" dirty="0" err="1" smtClean="0">
                <a:solidFill>
                  <a:schemeClr val="tx1"/>
                </a:solidFill>
                <a:effectLst/>
                <a:latin typeface="Arial" charset="0"/>
                <a:ea typeface="ＭＳ Ｐゴシック" charset="0"/>
                <a:cs typeface="ＭＳ Ｐゴシック" charset="0"/>
              </a:rPr>
              <a:t>that</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happened</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when</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he</a:t>
            </a:r>
            <a:r>
              <a:rPr lang="fr-FR" sz="1200" kern="1200" dirty="0" smtClean="0">
                <a:solidFill>
                  <a:schemeClr val="tx1"/>
                </a:solidFill>
                <a:effectLst/>
                <a:latin typeface="Arial" charset="0"/>
                <a:ea typeface="ＭＳ Ｐゴシック" charset="0"/>
                <a:cs typeface="ＭＳ Ｐゴシック" charset="0"/>
              </a:rPr>
              <a:t> </a:t>
            </a:r>
            <a:r>
              <a:rPr lang="fr-FR" sz="1200" kern="1200" dirty="0" err="1" smtClean="0">
                <a:solidFill>
                  <a:schemeClr val="tx1"/>
                </a:solidFill>
                <a:effectLst/>
                <a:latin typeface="Arial" charset="0"/>
                <a:ea typeface="ＭＳ Ｐゴシック" charset="0"/>
                <a:cs typeface="ＭＳ Ｐゴシック" charset="0"/>
              </a:rPr>
              <a:t>was</a:t>
            </a:r>
            <a:r>
              <a:rPr lang="fr-FR" sz="1200" kern="1200" dirty="0" smtClean="0">
                <a:solidFill>
                  <a:schemeClr val="tx1"/>
                </a:solidFill>
                <a:effectLst/>
                <a:latin typeface="Arial" charset="0"/>
                <a:ea typeface="ＭＳ Ｐゴシック" charset="0"/>
                <a:cs typeface="ＭＳ Ｐゴシック" charset="0"/>
              </a:rPr>
              <a:t> in </a:t>
            </a:r>
            <a:r>
              <a:rPr lang="fr-FR" sz="1200" kern="1200" dirty="0" err="1" smtClean="0">
                <a:solidFill>
                  <a:schemeClr val="tx1"/>
                </a:solidFill>
                <a:effectLst/>
                <a:latin typeface="Arial" charset="0"/>
                <a:ea typeface="ＭＳ Ｐゴシック" charset="0"/>
                <a:cs typeface="ＭＳ Ｐゴシック" charset="0"/>
              </a:rPr>
              <a:t>hell</a:t>
            </a:r>
            <a:r>
              <a:rPr lang="fr-FR" sz="1200" kern="1200" dirty="0" smtClean="0">
                <a:solidFill>
                  <a:schemeClr val="tx1"/>
                </a:solidFill>
                <a:effectLst/>
                <a:latin typeface="Arial" charset="0"/>
                <a:ea typeface="ＭＳ Ｐゴシック" charset="0"/>
                <a:cs typeface="ＭＳ Ｐゴシック" charset="0"/>
              </a:rPr>
              <a:t> » : </a:t>
            </a:r>
            <a:r>
              <a:rPr lang="fr-FR" sz="1200" kern="1200" dirty="0" err="1" smtClean="0">
                <a:solidFill>
                  <a:schemeClr val="tx1"/>
                </a:solidFill>
                <a:effectLst/>
                <a:latin typeface="Arial" charset="0"/>
                <a:ea typeface="ＭＳ Ｐゴシック" charset="0"/>
                <a:cs typeface="ＭＳ Ｐゴシック" charset="0"/>
              </a:rPr>
              <a:t>https</a:t>
            </a:r>
            <a:r>
              <a:rPr lang="fr-FR" sz="1200" kern="1200" dirty="0" smtClean="0">
                <a:solidFill>
                  <a:schemeClr val="tx1"/>
                </a:solidFill>
                <a:effectLst/>
                <a:latin typeface="Arial" charset="0"/>
                <a:ea typeface="ＭＳ Ｐゴシック" charset="0"/>
                <a:cs typeface="ＭＳ Ｐゴシック" charset="0"/>
              </a:rPr>
              <a:t>://</a:t>
            </a:r>
            <a:r>
              <a:rPr lang="fr-FR" sz="1200" kern="1200" dirty="0" err="1" smtClean="0">
                <a:solidFill>
                  <a:schemeClr val="tx1"/>
                </a:solidFill>
                <a:effectLst/>
                <a:latin typeface="Arial" charset="0"/>
                <a:ea typeface="ＭＳ Ｐゴシック" charset="0"/>
                <a:cs typeface="ＭＳ Ｐゴシック" charset="0"/>
              </a:rPr>
              <a:t>www.youtube.com</a:t>
            </a:r>
            <a:r>
              <a:rPr lang="fr-FR" sz="1200" kern="1200" dirty="0" smtClean="0">
                <a:solidFill>
                  <a:schemeClr val="tx1"/>
                </a:solidFill>
                <a:effectLst/>
                <a:latin typeface="Arial" charset="0"/>
                <a:ea typeface="ＭＳ Ｐゴシック" charset="0"/>
                <a:cs typeface="ＭＳ Ｐゴシック" charset="0"/>
              </a:rPr>
              <a:t>/</a:t>
            </a:r>
            <a:r>
              <a:rPr lang="fr-FR" sz="1200" kern="1200" dirty="0" err="1" smtClean="0">
                <a:solidFill>
                  <a:schemeClr val="tx1"/>
                </a:solidFill>
                <a:effectLst/>
                <a:latin typeface="Arial" charset="0"/>
                <a:ea typeface="ＭＳ Ｐゴシック" charset="0"/>
                <a:cs typeface="ＭＳ Ｐゴシック" charset="0"/>
              </a:rPr>
              <a:t>watch?v</a:t>
            </a:r>
            <a:r>
              <a:rPr lang="fr-FR" sz="1200" kern="1200" dirty="0" smtClean="0">
                <a:solidFill>
                  <a:schemeClr val="tx1"/>
                </a:solidFill>
                <a:effectLst/>
                <a:latin typeface="Arial" charset="0"/>
                <a:ea typeface="ＭＳ Ｐゴシック" charset="0"/>
                <a:cs typeface="ＭＳ Ｐゴシック" charset="0"/>
              </a:rPr>
              <a:t>=nFG7cXOLiQQ )</a:t>
            </a:r>
          </a:p>
          <a:p>
            <a:r>
              <a:rPr lang="fr-FR" sz="1200" kern="1200" dirty="0" smtClean="0">
                <a:solidFill>
                  <a:schemeClr val="tx1"/>
                </a:solidFill>
                <a:effectLst/>
                <a:latin typeface="Arial" charset="0"/>
                <a:ea typeface="ＭＳ Ｐゴシック" charset="0"/>
                <a:cs typeface="ＭＳ Ｐゴシック" charset="0"/>
              </a:rPr>
              <a:t>Voici maintenant quelques faits de la vie de Joyce Meyer qui révèlent la manière dont elle utilise son argent : elle a une Mercedes dernier cri d’une valeur de </a:t>
            </a:r>
            <a:r>
              <a:rPr lang="fr-FR" sz="1200" b="1" kern="1200" dirty="0" smtClean="0">
                <a:solidFill>
                  <a:schemeClr val="tx1"/>
                </a:solidFill>
                <a:effectLst/>
                <a:latin typeface="Arial" charset="0"/>
                <a:ea typeface="ＭＳ Ｐゴシック" charset="0"/>
                <a:cs typeface="ＭＳ Ｐゴシック" charset="0"/>
              </a:rPr>
              <a:t>100 000 euros</a:t>
            </a:r>
            <a:r>
              <a:rPr lang="fr-FR" sz="1200" kern="1200" dirty="0" smtClean="0">
                <a:solidFill>
                  <a:schemeClr val="tx1"/>
                </a:solidFill>
                <a:effectLst/>
                <a:latin typeface="Arial" charset="0"/>
                <a:ea typeface="ＭＳ Ｐゴシック" charset="0"/>
                <a:cs typeface="ＭＳ Ｐゴシック" charset="0"/>
              </a:rPr>
              <a:t>, un bateau de </a:t>
            </a:r>
            <a:r>
              <a:rPr lang="fr-FR" sz="1200" b="1" kern="1200" dirty="0" smtClean="0">
                <a:solidFill>
                  <a:schemeClr val="tx1"/>
                </a:solidFill>
                <a:effectLst/>
                <a:latin typeface="Arial" charset="0"/>
                <a:ea typeface="ＭＳ Ｐゴシック" charset="0"/>
                <a:cs typeface="ＭＳ Ｐゴシック" charset="0"/>
              </a:rPr>
              <a:t>100 000 euros</a:t>
            </a:r>
            <a:r>
              <a:rPr lang="fr-FR" sz="1200" kern="1200" dirty="0" smtClean="0">
                <a:solidFill>
                  <a:schemeClr val="tx1"/>
                </a:solidFill>
                <a:effectLst/>
                <a:latin typeface="Arial" charset="0"/>
                <a:ea typeface="ＭＳ Ｐゴシック" charset="0"/>
                <a:cs typeface="ＭＳ Ｐゴシック" charset="0"/>
              </a:rPr>
              <a:t>, et un jet privé de 22 places à </a:t>
            </a:r>
            <a:r>
              <a:rPr lang="fr-FR" sz="1200" b="1" kern="1200" dirty="0" smtClean="0">
                <a:solidFill>
                  <a:schemeClr val="tx1"/>
                </a:solidFill>
                <a:effectLst/>
                <a:latin typeface="Arial" charset="0"/>
                <a:ea typeface="ＭＳ Ｐゴシック" charset="0"/>
                <a:cs typeface="ＭＳ Ｐゴシック" charset="0"/>
              </a:rPr>
              <a:t>10 millions d’euros</a:t>
            </a:r>
            <a:r>
              <a:rPr lang="fr-FR" sz="1200" kern="1200" dirty="0" smtClean="0">
                <a:solidFill>
                  <a:schemeClr val="tx1"/>
                </a:solidFill>
                <a:effectLst/>
                <a:latin typeface="Arial" charset="0"/>
                <a:ea typeface="ＭＳ Ｐゴシック" charset="0"/>
                <a:cs typeface="ＭＳ Ｐゴシック" charset="0"/>
              </a:rPr>
              <a:t> ! Elle a acheté une maison de </a:t>
            </a:r>
            <a:r>
              <a:rPr lang="fr-FR" sz="1200" b="1" kern="1200" dirty="0" smtClean="0">
                <a:solidFill>
                  <a:schemeClr val="tx1"/>
                </a:solidFill>
                <a:effectLst/>
                <a:latin typeface="Arial" charset="0"/>
                <a:ea typeface="ＭＳ Ｐゴシック" charset="0"/>
                <a:cs typeface="ＭＳ Ｐゴシック" charset="0"/>
              </a:rPr>
              <a:t>2 millions d’euros</a:t>
            </a:r>
            <a:r>
              <a:rPr lang="fr-FR" sz="1200" kern="1200" dirty="0" smtClean="0">
                <a:solidFill>
                  <a:schemeClr val="tx1"/>
                </a:solidFill>
                <a:effectLst/>
                <a:latin typeface="Arial" charset="0"/>
                <a:ea typeface="ＭＳ Ｐゴシック" charset="0"/>
                <a:cs typeface="ＭＳ Ｐゴシック" charset="0"/>
              </a:rPr>
              <a:t>, sa maison mère est remplie entre autres de technologie multimédia, d’œuvres d’art, et de verreries pour une valeur estimée à plus de </a:t>
            </a:r>
            <a:r>
              <a:rPr lang="fr-FR" sz="1200" b="1" kern="1200" dirty="0" smtClean="0">
                <a:solidFill>
                  <a:schemeClr val="tx1"/>
                </a:solidFill>
                <a:effectLst/>
                <a:latin typeface="Arial" charset="0"/>
                <a:ea typeface="ＭＳ Ｐゴシック" charset="0"/>
                <a:cs typeface="ＭＳ Ｐゴシック" charset="0"/>
              </a:rPr>
              <a:t>5 millions d’euros</a:t>
            </a:r>
            <a:r>
              <a:rPr lang="fr-FR" sz="1200" kern="1200" dirty="0" smtClean="0">
                <a:solidFill>
                  <a:schemeClr val="tx1"/>
                </a:solidFill>
                <a:effectLst/>
                <a:latin typeface="Arial" charset="0"/>
                <a:ea typeface="ＭＳ Ｐゴシック" charset="0"/>
                <a:cs typeface="ＭＳ Ｐゴシック" charset="0"/>
              </a:rPr>
              <a:t>, et elle a aussi acheté plusieurs maisons pour ses enfants ainsi qu’une maison secondaire, le tout se chiffrant à </a:t>
            </a:r>
            <a:r>
              <a:rPr lang="fr-FR" sz="1200" b="1" kern="1200" dirty="0" smtClean="0">
                <a:solidFill>
                  <a:schemeClr val="tx1"/>
                </a:solidFill>
                <a:effectLst/>
                <a:latin typeface="Arial" charset="0"/>
                <a:ea typeface="ＭＳ Ｐゴシック" charset="0"/>
                <a:cs typeface="ＭＳ Ｐゴシック" charset="0"/>
              </a:rPr>
              <a:t>plusieurs millions d’euros</a:t>
            </a:r>
            <a:r>
              <a:rPr lang="fr-FR" sz="1200" kern="1200" dirty="0" smtClean="0">
                <a:solidFill>
                  <a:schemeClr val="tx1"/>
                </a:solidFill>
                <a:effectLst/>
                <a:latin typeface="Arial" charset="0"/>
                <a:ea typeface="ＭＳ Ｐゴシック" charset="0"/>
                <a:cs typeface="ＭＳ Ｐゴシック" charset="0"/>
              </a:rPr>
              <a:t>.[8-9] Et, cette liste n'est pas exhaustive.</a:t>
            </a:r>
            <a:endParaRPr lang="fr-FR" dirty="0" smtClean="0">
              <a:effectLst/>
            </a:endParaRPr>
          </a:p>
          <a:p>
            <a:r>
              <a:rPr lang="fr-FR" dirty="0" smtClean="0">
                <a:effectLst/>
              </a:rPr>
              <a:t> </a:t>
            </a:r>
            <a:r>
              <a:rPr lang="fr-FR" sz="1200" kern="1200" dirty="0" smtClean="0">
                <a:solidFill>
                  <a:schemeClr val="tx1"/>
                </a:solidFill>
                <a:effectLst/>
                <a:latin typeface="Arial" charset="0"/>
                <a:ea typeface="ＭＳ Ｐゴシック" charset="0"/>
                <a:cs typeface="ＭＳ Ｐゴシック" charset="0"/>
              </a:rPr>
              <a:t>Il y a par contre une grande honte et une disqualification spirituelle à vivre dans le luxe extravagant d’une célébrité païenne. Son ministère-business rapporte près de </a:t>
            </a:r>
            <a:r>
              <a:rPr lang="fr-FR" sz="1200" b="1" kern="1200" dirty="0" smtClean="0">
                <a:solidFill>
                  <a:schemeClr val="tx1"/>
                </a:solidFill>
                <a:effectLst/>
                <a:latin typeface="Arial" charset="0"/>
                <a:ea typeface="ＭＳ Ｐゴシック" charset="0"/>
                <a:cs typeface="ＭＳ Ｐゴシック" charset="0"/>
              </a:rPr>
              <a:t>100 millions d’euros par an</a:t>
            </a:r>
            <a:r>
              <a:rPr lang="fr-FR" sz="1200" kern="1200" dirty="0" smtClean="0">
                <a:solidFill>
                  <a:schemeClr val="tx1"/>
                </a:solidFill>
                <a:effectLst/>
                <a:latin typeface="Arial" charset="0"/>
                <a:ea typeface="ＭＳ Ｐゴシック" charset="0"/>
                <a:cs typeface="ＭＳ Ｐゴシック" charset="0"/>
              </a:rPr>
              <a:t> …[10]</a:t>
            </a:r>
          </a:p>
          <a:p>
            <a:endParaRPr lang="fr-FR" sz="1200" kern="1200" dirty="0" smtClean="0">
              <a:solidFill>
                <a:schemeClr val="tx1"/>
              </a:solidFill>
              <a:effectLst/>
              <a:latin typeface="Arial" charset="0"/>
              <a:ea typeface="ＭＳ Ｐゴシック" charset="0"/>
              <a:cs typeface="ＭＳ Ｐゴシック" charset="0"/>
            </a:endParaRPr>
          </a:p>
          <a:p>
            <a:r>
              <a:rPr lang="fr-FR" b="1" dirty="0" smtClean="0"/>
              <a:t>L’ÉGLISE UNIVERSELLE DU ROYAUME DE DIEU (IURD), ÉGLISE ÉVANGÉLIQUE FONDÉE EN 1977 PAR EDIR MACEDO UN « ÉVÊQUE » MILLIARDAIRE </a:t>
            </a:r>
          </a:p>
          <a:p>
            <a:r>
              <a:rPr lang="fr-FR" dirty="0" smtClean="0"/>
              <a:t>Âgé aujourd’hui (2014)</a:t>
            </a:r>
            <a:r>
              <a:rPr lang="fr-FR" baseline="0" dirty="0" smtClean="0"/>
              <a:t> </a:t>
            </a:r>
            <a:r>
              <a:rPr lang="fr-FR" dirty="0" smtClean="0"/>
              <a:t> de 69 ans, « l’évêque Macedo » est à la tête d’une Église d’environ 1,8 million de fidèles. Mais également d’une fortune évaluée par le magazine </a:t>
            </a:r>
            <a:r>
              <a:rPr lang="fr-FR" i="1" dirty="0" smtClean="0"/>
              <a:t>Forbes</a:t>
            </a:r>
            <a:r>
              <a:rPr lang="fr-FR" dirty="0" smtClean="0"/>
              <a:t> à 1,1 milliard de dollars (870 millions d’euros), ce qui en fait, toujours selon </a:t>
            </a:r>
            <a:r>
              <a:rPr lang="fr-FR" i="1" dirty="0" smtClean="0"/>
              <a:t>Forbes</a:t>
            </a:r>
            <a:r>
              <a:rPr lang="fr-FR" dirty="0" smtClean="0"/>
              <a:t>, la 55</a:t>
            </a:r>
            <a:r>
              <a:rPr lang="fr-FR" baseline="30000" dirty="0" smtClean="0"/>
              <a:t>e</a:t>
            </a:r>
            <a:r>
              <a:rPr lang="fr-FR" dirty="0" smtClean="0"/>
              <a:t> fortune du Brésil.</a:t>
            </a:r>
          </a:p>
          <a:p>
            <a:r>
              <a:rPr lang="fr-FR" dirty="0" smtClean="0"/>
              <a:t>Réplique du temple de Salomon. Il aura fallu quatre ans, et plus de 230 millions d’euros, à cette puissante organisation brésilienne pour venir à bout de ce projet pharaonique, réalisé avec des pierres importées d’Israël­ et inauguré cet été.</a:t>
            </a:r>
          </a:p>
          <a:p>
            <a:endParaRPr lang="fr-FR" sz="1200" kern="1200" dirty="0" smtClean="0">
              <a:solidFill>
                <a:schemeClr val="tx1"/>
              </a:solidFill>
              <a:effectLst/>
              <a:latin typeface="Arial" charset="0"/>
              <a:ea typeface="ＭＳ Ｐゴシック" charset="0"/>
              <a:cs typeface="ＭＳ Ｐゴシック" charset="0"/>
            </a:endParaRPr>
          </a:p>
          <a:p>
            <a:endParaRPr lang="fr-FR" sz="1200" kern="1200" dirty="0" smtClean="0">
              <a:solidFill>
                <a:schemeClr val="tx1"/>
              </a:solidFill>
              <a:effectLst/>
              <a:latin typeface="Arial" charset="0"/>
              <a:ea typeface="ＭＳ Ｐゴシック" charset="0"/>
              <a:cs typeface="ＭＳ Ｐゴシック" charset="0"/>
            </a:endParaRP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6</a:t>
            </a:fld>
            <a:endParaRPr lang="fr-FR" dirty="0"/>
          </a:p>
        </p:txBody>
      </p:sp>
    </p:spTree>
    <p:extLst>
      <p:ext uri="{BB962C8B-B14F-4D97-AF65-F5344CB8AC3E}">
        <p14:creationId xmlns:p14="http://schemas.microsoft.com/office/powerpoint/2010/main" val="1272978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fr-FR" smtClean="0">
                <a:solidFill>
                  <a:srgbClr val="000000"/>
                </a:solidFill>
              </a:rPr>
              <a:t>Evangile de la prospérité</a:t>
            </a:r>
            <a:endParaRPr lang="fr-FR" sz="1200" dirty="0">
              <a:solidFill>
                <a:srgbClr val="000000"/>
              </a:solidFill>
              <a:latin typeface="Arial" charset="0"/>
            </a:endParaRPr>
          </a:p>
        </p:txBody>
      </p:sp>
      <p:sp>
        <p:nvSpPr>
          <p:cNvPr id="5" name="Rectangle 3"/>
          <p:cNvSpPr>
            <a:spLocks noGrp="1" noChangeArrowheads="1"/>
          </p:cNvSpPr>
          <p:nvPr>
            <p:ph type="dt" idx="1"/>
          </p:nvPr>
        </p:nvSpPr>
        <p:spPr>
          <a:xfrm>
            <a:off x="5445224" y="82352"/>
            <a:ext cx="1066800" cy="457200"/>
          </a:xfrm>
          <a:ln/>
        </p:spPr>
        <p:txBody>
          <a:bodyPr/>
          <a:lstStyle/>
          <a:p>
            <a:r>
              <a:rPr lang="fr-FR" smtClean="0">
                <a:solidFill>
                  <a:srgbClr val="000000"/>
                </a:solidFill>
              </a:rPr>
              <a:t>19/7/2019</a:t>
            </a:r>
            <a:endParaRPr lang="fr-FR" dirty="0">
              <a:solidFill>
                <a:srgbClr val="000000"/>
              </a:solidFill>
            </a:endParaRPr>
          </a:p>
        </p:txBody>
      </p:sp>
      <p:sp>
        <p:nvSpPr>
          <p:cNvPr id="6" name="Rectangle 6"/>
          <p:cNvSpPr>
            <a:spLocks noGrp="1" noChangeArrowheads="1"/>
          </p:cNvSpPr>
          <p:nvPr>
            <p:ph type="ftr" sz="quarter" idx="4"/>
          </p:nvPr>
        </p:nvSpPr>
        <p:spPr>
          <a:ln/>
        </p:spPr>
        <p:txBody>
          <a:bodyPr/>
          <a:lstStyle/>
          <a:p>
            <a:r>
              <a:rPr lang="fr-FR" smtClean="0">
                <a:solidFill>
                  <a:srgbClr val="000000"/>
                </a:solidFill>
              </a:rPr>
              <a:t>DDE - Pierre Oddon 420 Rue Marie Curie 07000 St JULIEN EN St ALBAN  www.info-bible.org</a:t>
            </a:r>
            <a:endParaRPr lang="fr-FR">
              <a:solidFill>
                <a:srgbClr val="000000"/>
              </a:solidFill>
            </a:endParaRPr>
          </a:p>
        </p:txBody>
      </p:sp>
      <p:sp>
        <p:nvSpPr>
          <p:cNvPr id="7" name="Rectangle 7"/>
          <p:cNvSpPr>
            <a:spLocks noGrp="1" noChangeArrowheads="1"/>
          </p:cNvSpPr>
          <p:nvPr>
            <p:ph type="sldNum" sz="quarter" idx="5"/>
          </p:nvPr>
        </p:nvSpPr>
        <p:spPr>
          <a:ln/>
        </p:spPr>
        <p:txBody>
          <a:bodyPr/>
          <a:lstStyle/>
          <a:p>
            <a:fld id="{8C86A528-567A-7940-87C3-AFFC566D3EDE}" type="slidenum">
              <a:rPr lang="fr-FR">
                <a:solidFill>
                  <a:srgbClr val="000000"/>
                </a:solidFill>
              </a:rPr>
              <a:pPr/>
              <a:t>46</a:t>
            </a:fld>
            <a:endParaRPr lang="fr-FR">
              <a:solidFill>
                <a:srgbClr val="000000"/>
              </a:solidFill>
            </a:endParaRPr>
          </a:p>
        </p:txBody>
      </p:sp>
      <p:sp>
        <p:nvSpPr>
          <p:cNvPr id="5045250" name="Rectangle 2"/>
          <p:cNvSpPr>
            <a:spLocks noGrp="1" noRot="1" noChangeAspect="1" noChangeArrowheads="1" noTextEdit="1"/>
          </p:cNvSpPr>
          <p:nvPr>
            <p:ph type="sldImg"/>
          </p:nvPr>
        </p:nvSpPr>
        <p:spPr>
          <a:xfrm>
            <a:off x="3860800" y="533400"/>
            <a:ext cx="2641600" cy="1981200"/>
          </a:xfrm>
          <a:ln/>
          <a:extLst>
            <a:ext uri="{FAA26D3D-D897-4be2-8F04-BA451C77F1D7}">
              <ma14:placeholderFlag xmlns:ma14="http://schemas.microsoft.com/office/mac/drawingml/2011/main" val="1"/>
            </a:ext>
          </a:extLst>
        </p:spPr>
      </p:sp>
      <p:sp>
        <p:nvSpPr>
          <p:cNvPr id="5045251" name="Rectangle 3"/>
          <p:cNvSpPr>
            <a:spLocks noGrp="1" noChangeArrowheads="1"/>
          </p:cNvSpPr>
          <p:nvPr>
            <p:ph type="body" idx="1"/>
          </p:nvPr>
        </p:nvSpPr>
        <p:spPr>
          <a:ln>
            <a:headEnd/>
            <a:tailEnd/>
          </a:ln>
        </p:spPr>
        <p:txBody>
          <a:bodyPr/>
          <a:lstStyle/>
          <a:p>
            <a:endParaRPr lang="fr-FR" sz="9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ＭＳ Ｐゴシック" charset="0"/>
              </a:rPr>
              <a:t>Ce texte a été validé à l’unanimité par les délégués des unions d’Églises et des œuvres réunis en Assemblée plénière le 22 mai 2012. </a:t>
            </a:r>
            <a:endParaRPr lang="fr-FR" dirty="0" smtClean="0"/>
          </a:p>
          <a:p>
            <a:endParaRPr lang="fr-FR" dirty="0" smtClean="0"/>
          </a:p>
          <a:p>
            <a:r>
              <a:rPr lang="fr-FR" dirty="0" smtClean="0"/>
              <a:t>En dehors du monde évangélique, le texte est passé pratiquement inaperçu. Publié discrètement fin mai, à l’usage des unions d’Eglises membres du Conseil national des évangéliques de France (</a:t>
            </a:r>
            <a:r>
              <a:rPr lang="fr-FR" dirty="0" err="1" smtClean="0"/>
              <a:t>Cnef</a:t>
            </a:r>
            <a:r>
              <a:rPr lang="fr-FR" dirty="0" smtClean="0"/>
              <a:t>), il est pourtant </a:t>
            </a:r>
            <a:r>
              <a:rPr lang="fr-FR" dirty="0" smtClean="0">
                <a:hlinkClick r:id="rId3"/>
              </a:rPr>
              <a:t>fondamental</a:t>
            </a:r>
            <a:r>
              <a:rPr lang="fr-FR" dirty="0" smtClean="0"/>
              <a:t>. Pour la première fois, une grande organisation protestante française analyse et dénonce clairement « la théologie de la prospérité », un courant religieux qui commence à faire des adeptes en France.</a:t>
            </a:r>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47</a:t>
            </a:fld>
            <a:endParaRPr lang="fr-FR" dirty="0"/>
          </a:p>
        </p:txBody>
      </p:sp>
    </p:spTree>
    <p:extLst>
      <p:ext uri="{BB962C8B-B14F-4D97-AF65-F5344CB8AC3E}">
        <p14:creationId xmlns:p14="http://schemas.microsoft.com/office/powerpoint/2010/main" val="3268900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7/01/2014</a:t>
            </a:r>
          </a:p>
          <a:p>
            <a:r>
              <a:rPr lang="fr-FR" dirty="0" smtClean="0"/>
              <a:t>"Que ton règne vienne": pour décrypter la Troisième vague charismatique</a:t>
            </a:r>
          </a:p>
          <a:p>
            <a:r>
              <a:rPr lang="fr-FR" dirty="0" smtClean="0"/>
              <a:t>9782830915303.jpg Maître assistant en sociologie à l’Institut des sciences sociales de l’Université de Lausanne, Philippe Gonzalez vient d'effectuer un exposé particulièrement remarquable, à partir d'un dossier genevois, lors du colloque sur les recompositions du protestantisme à Paris organisé ces 15 et 16 janvier 2014 par Yannick Fer et Gwendoline </a:t>
            </a:r>
            <a:r>
              <a:rPr lang="fr-FR" dirty="0" err="1" smtClean="0"/>
              <a:t>Malogne</a:t>
            </a:r>
            <a:r>
              <a:rPr lang="fr-FR" dirty="0" smtClean="0"/>
              <a:t>-Fer.</a:t>
            </a:r>
          </a:p>
          <a:p>
            <a:r>
              <a:rPr lang="fr-FR" dirty="0" smtClean="0"/>
              <a:t>Il est l'un des rares chercheurs à savoir expliquer avec rigueur et finesse, à partir des outils des sciences sociales, toutes les subtilités des reconfigurations récentes, y compris en terrain politique, du </a:t>
            </a:r>
            <a:r>
              <a:rPr lang="fr-FR" dirty="0" err="1" smtClean="0"/>
              <a:t>néocharismatisme</a:t>
            </a:r>
            <a:r>
              <a:rPr lang="fr-FR" dirty="0" smtClean="0"/>
              <a:t>, ou charismatisme Troisième vague.</a:t>
            </a:r>
          </a:p>
          <a:p>
            <a:r>
              <a:rPr lang="fr-FR" dirty="0" smtClean="0"/>
              <a:t> Aussi est-ce avec un intérêt redoublé qu'on découvrira le livre qu'il fait paraître ces jours-ci aux éditions Labor et </a:t>
            </a:r>
            <a:r>
              <a:rPr lang="fr-FR" dirty="0" err="1" smtClean="0"/>
              <a:t>Fides</a:t>
            </a:r>
            <a:r>
              <a:rPr lang="fr-FR" dirty="0" smtClean="0"/>
              <a:t>. Cet ouvrage, qui s'annonce comme un futur "must", s'intitule Que ton règne vienne. Des évangéliques tentés par le pouvoir absolu (Genève, Labor et </a:t>
            </a:r>
            <a:r>
              <a:rPr lang="fr-FR" dirty="0" err="1" smtClean="0"/>
              <a:t>Fides</a:t>
            </a:r>
            <a:r>
              <a:rPr lang="fr-FR" dirty="0" smtClean="0"/>
              <a:t>, 2014). L</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48</a:t>
            </a:fld>
            <a:endParaRPr lang="fr-FR" dirty="0"/>
          </a:p>
        </p:txBody>
      </p:sp>
    </p:spTree>
    <p:extLst>
      <p:ext uri="{BB962C8B-B14F-4D97-AF65-F5344CB8AC3E}">
        <p14:creationId xmlns:p14="http://schemas.microsoft.com/office/powerpoint/2010/main" val="1823773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000" dirty="0" smtClean="0">
                <a:hlinkClick r:id="rId3"/>
              </a:rPr>
              <a:t>http://home.nordnet.fr/~phthery/v20/truthadd.htm</a:t>
            </a:r>
            <a:endParaRPr lang="fr-FR"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000" dirty="0" smtClean="0"/>
          </a:p>
          <a:p>
            <a:r>
              <a:rPr lang="fr-FR" sz="1000" dirty="0" smtClean="0"/>
              <a:t>[1] - Les Ecritures constituent La Parole inspirée de Dieu ; l'infaillible règle de la foi et de la conduite de l'Assemblée en général et du chrétien en particulier. 2Timothée 3/15-16 ; 2 Pierre 1/21</a:t>
            </a:r>
          </a:p>
          <a:p>
            <a:r>
              <a:rPr lang="fr-FR" sz="1000" dirty="0" smtClean="0"/>
              <a:t>[2] - L'unité du seul vrai Dieu et vivant qui est éternellement existant par lui-même : le "Je suis" qui s'est révélé comme étant Un en trois personnes. </a:t>
            </a:r>
          </a:p>
          <a:p>
            <a:r>
              <a:rPr lang="fr-FR" sz="1000" dirty="0" smtClean="0"/>
              <a:t>Deutéronome 6/4 ; Exode 3/14 ; Matthieu 28/19 ; Marc 12/29 ; Jean 8/58</a:t>
            </a:r>
          </a:p>
          <a:p>
            <a:r>
              <a:rPr lang="fr-FR" sz="1000" dirty="0" smtClean="0"/>
              <a:t>[3] - La chute de l'homme, créé pur et innocent, mais tombé dans le péché par transgression volontaire. </a:t>
            </a:r>
          </a:p>
          <a:p>
            <a:r>
              <a:rPr lang="fr-FR" sz="1000" dirty="0" smtClean="0"/>
              <a:t>Genèse 1/26-31 et 3/17 ; Romains 5/12-21</a:t>
            </a:r>
          </a:p>
          <a:p>
            <a:r>
              <a:rPr lang="fr-FR" sz="1000" dirty="0" smtClean="0"/>
              <a:t>[4] - Le salut en Jésus-Christ qui mourut pour nos péchés, fut enseveli et ressuscita. La rédemption est acquise par son sang. Romains 10/8-15 ; 1 Corinthiens 15/3-4 ;  Tite 2/11 et 3/5-7</a:t>
            </a:r>
          </a:p>
          <a:p>
            <a:r>
              <a:rPr lang="fr-FR" sz="1000" dirty="0" smtClean="0"/>
              <a:t>[5] - Le </a:t>
            </a:r>
            <a:r>
              <a:rPr lang="fr-FR" sz="1000" dirty="0" err="1" smtClean="0"/>
              <a:t>baptème</a:t>
            </a:r>
            <a:r>
              <a:rPr lang="fr-FR" sz="1000" dirty="0" smtClean="0"/>
              <a:t> par immersion ordonné à ceux qui sont passés par la repentance et qui ont reçu Jésus-Christ comme Sauveur et Seigneur. </a:t>
            </a:r>
          </a:p>
          <a:p>
            <a:r>
              <a:rPr lang="fr-FR" sz="1000" dirty="0" smtClean="0"/>
              <a:t>Matthieu 28/19 ; Marc 16/16 ; Actes 10/17-48</a:t>
            </a:r>
          </a:p>
          <a:p>
            <a:r>
              <a:rPr lang="fr-FR" sz="1000" dirty="0" smtClean="0"/>
              <a:t>[6] - Le </a:t>
            </a:r>
            <a:r>
              <a:rPr lang="fr-FR" sz="1000" dirty="0" err="1" smtClean="0"/>
              <a:t>baptème</a:t>
            </a:r>
            <a:r>
              <a:rPr lang="fr-FR" sz="1000" dirty="0" smtClean="0"/>
              <a:t> du Saint-Esprit dont le signe initial est le parler en langues. </a:t>
            </a:r>
          </a:p>
          <a:p>
            <a:r>
              <a:rPr lang="fr-FR" sz="1000" dirty="0" smtClean="0"/>
              <a:t>Actes 2/4-8 ; Actes 10/44-46 et 19/6</a:t>
            </a:r>
          </a:p>
          <a:p>
            <a:r>
              <a:rPr lang="fr-FR" sz="1000" dirty="0" smtClean="0"/>
              <a:t>[7] - Les dons du Saint-Esprit et les différents ministères selon le Nouveau Testament. </a:t>
            </a:r>
          </a:p>
          <a:p>
            <a:r>
              <a:rPr lang="fr-FR" sz="1000" dirty="0" smtClean="0"/>
              <a:t>Ephésiens 4/11-12 ; 1 Corinthiens 12</a:t>
            </a:r>
          </a:p>
          <a:p>
            <a:r>
              <a:rPr lang="fr-FR" sz="1000" dirty="0" smtClean="0"/>
              <a:t>[8] - La sainteté de la vie (pensée, parole, conduite), dans l'obéissance au commandement divin "Soyez Saints". 1 Pierre 1/15-16 ; 1 Thessaloniciens 5/23 ;  Hébreux 12/14 ; 1 Jean 2/6</a:t>
            </a:r>
          </a:p>
          <a:p>
            <a:r>
              <a:rPr lang="fr-FR" sz="1000" dirty="0" smtClean="0"/>
              <a:t>[9] - La guérison divine c'est à dire la délivrance de la maladie acquise par le sacrifice de Jésus au calvaire. Esaïe 53/4-5 ; Matthieu 8/16-17 ; Marc 16/18 ; Jacques 5/14</a:t>
            </a:r>
          </a:p>
          <a:p>
            <a:r>
              <a:rPr lang="fr-FR" sz="1000" dirty="0" smtClean="0"/>
              <a:t>[10] - La sainte Cène ou communion, sous les deux espèces, ordonnée à tout croyant jusqu'au retour du Seigneur. Luc 22/14-20 ; 1 Corinthiens 11/23-25</a:t>
            </a:r>
          </a:p>
          <a:p>
            <a:r>
              <a:rPr lang="fr-FR" sz="1000" dirty="0" smtClean="0"/>
              <a:t>[11] - La seconde venue </a:t>
            </a:r>
            <a:r>
              <a:rPr lang="fr-FR" sz="1000" dirty="0" err="1" smtClean="0"/>
              <a:t>prémillénaire</a:t>
            </a:r>
            <a:r>
              <a:rPr lang="fr-FR" sz="1000" dirty="0" smtClean="0"/>
              <a:t> du Seigneur Jésus-Christ lui-même, espérance bénie placée devant tout croyant. 1 Corinthiens 15/20-24 et 51-57 ; 1 Thessaloniciens 4/13-17 ; Apocalypse 20/4-5</a:t>
            </a:r>
          </a:p>
          <a:p>
            <a:r>
              <a:rPr lang="fr-FR" sz="1000" dirty="0" smtClean="0"/>
              <a:t>[12] - Le châtiment éternel de ceux qui ne sont pas inscrits dans le livre de vie. </a:t>
            </a:r>
          </a:p>
          <a:p>
            <a:r>
              <a:rPr lang="fr-FR" sz="1000" dirty="0" smtClean="0"/>
              <a:t>Matthieu 25/46 ; Apocalypse 20/11-15 </a:t>
            </a:r>
          </a:p>
          <a:p>
            <a:endParaRPr lang="fr-FR" sz="1000"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49</a:t>
            </a:fld>
            <a:endParaRPr lang="fr-FR" dirty="0"/>
          </a:p>
        </p:txBody>
      </p:sp>
    </p:spTree>
    <p:extLst>
      <p:ext uri="{BB962C8B-B14F-4D97-AF65-F5344CB8AC3E}">
        <p14:creationId xmlns:p14="http://schemas.microsoft.com/office/powerpoint/2010/main" val="202974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hlinkClick r:id="rId3"/>
              </a:rPr>
              <a:t>http://blogdesebastienfath.hautetfort.com/archive/2007/05/03/les-charismatiques-troisieme-vague-c-est-quoi2.html</a:t>
            </a:r>
            <a:endParaRPr lang="fr-FR" dirty="0" smtClean="0"/>
          </a:p>
          <a:p>
            <a:endParaRPr lang="fr-FR" dirty="0" smtClean="0"/>
          </a:p>
          <a:p>
            <a:r>
              <a:rPr lang="fr-FR" dirty="0" smtClean="0"/>
              <a:t>Prendre le pouvoir spirituel et politique</a:t>
            </a:r>
            <a:r>
              <a:rPr lang="fr-FR" baseline="0" dirty="0" smtClean="0"/>
              <a:t> est parfaitement démontré par la puissante église « du Royaume de Dieu » au Brésil: Seul mouvement capable de prendre la puissance sur l’Eglise catholique omni présente: Elle a pratiquement diminué de moitié sous la poussée du mouvement évangélique.</a:t>
            </a:r>
          </a:p>
          <a:p>
            <a:endParaRPr lang="fr-FR" baseline="0" dirty="0" smtClean="0"/>
          </a:p>
          <a:p>
            <a:r>
              <a:rPr lang="fr-FR" baseline="0" dirty="0" smtClean="0"/>
              <a:t>Programme du « temple »</a:t>
            </a:r>
          </a:p>
          <a:p>
            <a:r>
              <a:rPr lang="fr-FR" b="1" dirty="0" smtClean="0"/>
              <a:t>La rencontre avec Dieu, réservée au dimanche</a:t>
            </a:r>
          </a:p>
          <a:p>
            <a:r>
              <a:rPr lang="fr-FR" dirty="0" smtClean="0"/>
              <a:t>Les prospectus distribués aux curieux par l’Église universelle du royaume de Dieu aux abords du temple confirment le sentiment du P. Marcelo.</a:t>
            </a:r>
          </a:p>
          <a:p>
            <a:r>
              <a:rPr lang="fr-FR" dirty="0" smtClean="0"/>
              <a:t> </a:t>
            </a:r>
            <a:r>
              <a:rPr lang="fr-FR" i="1" dirty="0" smtClean="0"/>
              <a:t>« Une opportunité pour changer sa vie »</a:t>
            </a:r>
            <a:r>
              <a:rPr lang="fr-FR" dirty="0" smtClean="0"/>
              <a:t>, peut-on lire au recto.</a:t>
            </a:r>
          </a:p>
          <a:p>
            <a:r>
              <a:rPr lang="fr-FR" dirty="0" smtClean="0"/>
              <a:t> Le verso détaille le programme de la semaine, à raison de deux services par jour :</a:t>
            </a:r>
          </a:p>
          <a:p>
            <a:r>
              <a:rPr lang="fr-FR" dirty="0" smtClean="0"/>
              <a:t>lundi, </a:t>
            </a:r>
            <a:r>
              <a:rPr lang="fr-FR" i="1" dirty="0" smtClean="0"/>
              <a:t>« discussion en vue du succès financier »</a:t>
            </a:r>
            <a:r>
              <a:rPr lang="fr-FR" dirty="0" smtClean="0"/>
              <a:t> ;</a:t>
            </a:r>
          </a:p>
          <a:p>
            <a:r>
              <a:rPr lang="fr-FR" dirty="0" smtClean="0"/>
              <a:t>mardi, </a:t>
            </a:r>
            <a:r>
              <a:rPr lang="fr-FR" i="1" dirty="0" smtClean="0"/>
              <a:t>« prière pour la santé physique et émotionnelle »</a:t>
            </a:r>
            <a:r>
              <a:rPr lang="fr-FR" dirty="0" smtClean="0"/>
              <a:t> ;</a:t>
            </a:r>
          </a:p>
          <a:p>
            <a:r>
              <a:rPr lang="fr-FR" dirty="0" smtClean="0"/>
              <a:t>mercredi,</a:t>
            </a:r>
            <a:r>
              <a:rPr lang="fr-FR" i="1" dirty="0" smtClean="0"/>
              <a:t>« réunion de renforcement spirituel et de renouveau de la foi »</a:t>
            </a:r>
            <a:r>
              <a:rPr lang="fr-FR" dirty="0" smtClean="0"/>
              <a:t> ; </a:t>
            </a:r>
          </a:p>
          <a:p>
            <a:r>
              <a:rPr lang="fr-FR" dirty="0" smtClean="0"/>
              <a:t>jeudi, </a:t>
            </a:r>
            <a:r>
              <a:rPr lang="fr-FR" i="1" dirty="0" smtClean="0"/>
              <a:t>« thérapie de l’amour, pour les célibataires, les fiancés et mariés, qui recherchent le bonheur familial et sentimental » </a:t>
            </a:r>
            <a:r>
              <a:rPr lang="fr-FR" dirty="0" smtClean="0"/>
              <a:t>; </a:t>
            </a:r>
          </a:p>
          <a:p>
            <a:r>
              <a:rPr lang="fr-FR" dirty="0" smtClean="0"/>
              <a:t>vendredi, </a:t>
            </a:r>
            <a:r>
              <a:rPr lang="fr-FR" i="1" dirty="0" smtClean="0"/>
              <a:t>« prière pour la suppression du stress et des pensées négatives »</a:t>
            </a:r>
            <a:r>
              <a:rPr lang="fr-FR" dirty="0" smtClean="0"/>
              <a:t>. </a:t>
            </a:r>
          </a:p>
          <a:p>
            <a:r>
              <a:rPr lang="fr-FR" dirty="0" smtClean="0"/>
              <a:t>Dimanche est consacré à la rencontre avec Dieu.</a:t>
            </a:r>
          </a:p>
          <a:p>
            <a:endParaRPr lang="fr-FR" dirty="0" smtClean="0"/>
          </a:p>
          <a:p>
            <a:endParaRPr lang="fr-FR" dirty="0" smtClean="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7</a:t>
            </a:fld>
            <a:endParaRPr lang="fr-FR" dirty="0"/>
          </a:p>
        </p:txBody>
      </p:sp>
    </p:spTree>
    <p:extLst>
      <p:ext uri="{BB962C8B-B14F-4D97-AF65-F5344CB8AC3E}">
        <p14:creationId xmlns:p14="http://schemas.microsoft.com/office/powerpoint/2010/main" val="202974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err="1" smtClean="0"/>
              <a:t>Gn</a:t>
            </a:r>
            <a:r>
              <a:rPr lang="fr-FR" dirty="0" smtClean="0"/>
              <a:t> 1.28 Et Dieu les bénit; et Dieu leur dit: Fructifiez, et multipliez, et remplissez la terre et l’assujettissez, et dominez sur les poissons de la mer et sur les oiseaux des cieux, et sur tout être vivant qui se meut sur la terre.</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BRESIL: 1/3 du</a:t>
            </a:r>
            <a:r>
              <a:rPr lang="fr-FR" baseline="0" dirty="0" smtClean="0"/>
              <a:t> </a:t>
            </a:r>
            <a:r>
              <a:rPr lang="fr-FR" dirty="0" smtClean="0"/>
              <a:t>pays est évangélique alors qu’en 1970 il y</a:t>
            </a:r>
            <a:r>
              <a:rPr lang="fr-FR" baseline="0" dirty="0" smtClean="0"/>
              <a:t> en avait 2% … et ce n’est pas fini ….</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L’Express: A l’église </a:t>
            </a:r>
            <a:r>
              <a:rPr lang="fr-FR" baseline="0" dirty="0" err="1" smtClean="0"/>
              <a:t>Atitude</a:t>
            </a:r>
            <a:r>
              <a:rPr lang="fr-FR" baseline="0" dirty="0" smtClean="0"/>
              <a:t>, après une demi heure de chants entonnés avec ferveur par les fidèles, </a:t>
            </a:r>
            <a:r>
              <a:rPr lang="fr-FR" baseline="0" dirty="0" err="1" smtClean="0"/>
              <a:t>debouy</a:t>
            </a:r>
            <a:r>
              <a:rPr lang="fr-FR" baseline="0" dirty="0" smtClean="0"/>
              <a:t>, les yeux mi-clos et les bras au ciel, le pasteur Josué monte sur les planches et consacre un bon quart d’heure à réclamer la </a:t>
            </a:r>
            <a:r>
              <a:rPr lang="fr-FR" baseline="0" dirty="0" err="1" smtClean="0"/>
              <a:t>dizimo</a:t>
            </a:r>
            <a:r>
              <a:rPr lang="fr-FR" baseline="0" dirty="0" smtClean="0"/>
              <a:t>, la dîme, au sens propre, soit le dixième des revenus du croyant. « C’est écrit dans la bible , Dieu ouvrira ses portes à qui donne la dîme … L’Eglise en a besoin pour les œuvre sociales, pour les jeux pour enfants, pour le nouveau parking, pour acheter de nouvelles décorations ». Après cet appel  le prêche est suspendu le temps pour les fidèles de garnir l’enveloppe posée au dos de chaque siège et de la glisser dans l’urne. (L’Express 28/10/2018))</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p>
          <a:p>
            <a:endParaRPr lang="fr-FR" sz="1200" dirty="0" smtClean="0"/>
          </a:p>
          <a:p>
            <a:r>
              <a:rPr lang="fr-FR" sz="1200" dirty="0" smtClean="0"/>
              <a:t>1Co 4:8 Déjà vous êtes rassasiés; déjà vous êtes riches; vous avez régné sans nous; et je voudrais bien que vous régnassiez, afin que nous aussi nous régnassions avec vous</a:t>
            </a:r>
          </a:p>
          <a:p>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i="1" dirty="0" smtClean="0"/>
              <a:t>Bill Johnson: Mais ce que je crois et que j’attends</a:t>
            </a:r>
            <a:r>
              <a:rPr lang="fr-FR" sz="1200" i="1" dirty="0" smtClean="0"/>
              <a:t>, c’est une génération, une génération qui va se lever avec une foi corporative, une onction (de puissance) corporative, pour forcer les royaumes (sphères d’autorités) parce que c’est là ma conviction, de la même manière que Dieu mit cette puissance sur un </a:t>
            </a:r>
            <a:r>
              <a:rPr lang="fr-FR" sz="1200" b="1" i="1" dirty="0" smtClean="0"/>
              <a:t>William </a:t>
            </a:r>
            <a:r>
              <a:rPr lang="fr-FR" sz="1200" b="1" i="1" dirty="0" err="1" smtClean="0"/>
              <a:t>Branham</a:t>
            </a:r>
            <a:r>
              <a:rPr lang="fr-FR" sz="1200" b="1" i="1" dirty="0" smtClean="0"/>
              <a:t>, une Kathryn </a:t>
            </a:r>
            <a:r>
              <a:rPr lang="fr-FR" sz="1200" b="1" i="1" dirty="0" err="1" smtClean="0"/>
              <a:t>Kullman</a:t>
            </a:r>
            <a:r>
              <a:rPr lang="fr-FR" sz="1200" b="1" i="1" dirty="0" smtClean="0"/>
              <a:t>, ou un </a:t>
            </a:r>
            <a:r>
              <a:rPr lang="fr-FR" sz="1200" b="1" i="1" dirty="0" err="1" smtClean="0"/>
              <a:t>Wiggelsworth</a:t>
            </a:r>
            <a:r>
              <a:rPr lang="fr-FR" sz="1200" i="1" dirty="0" smtClean="0"/>
              <a:t>. Il mettra une puissance beaucoup plus grande sur un groupe de personnes, à un point tel qu’il ne l’a jamais fait pour des individus »</a:t>
            </a:r>
            <a:r>
              <a:rPr lang="fr-FR" sz="1200" dirty="0" smtClean="0">
                <a:hlinkClick r:id="rId3"/>
              </a:rPr>
              <a:t>[21]</a:t>
            </a:r>
            <a:r>
              <a:rPr lang="fr-FR" sz="1200" i="1" dirty="0" smtClean="0"/>
              <a:t>.</a:t>
            </a:r>
            <a:endParaRPr lang="fr-F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hlinkClick r:id="rId4"/>
              </a:rPr>
              <a:t>[21]</a:t>
            </a:r>
            <a:r>
              <a:rPr lang="fr-FR" sz="1200" dirty="0" smtClean="0"/>
              <a:t> </a:t>
            </a:r>
            <a:r>
              <a:rPr lang="fr-FR" sz="1200" dirty="0" err="1" smtClean="0"/>
              <a:t>https</a:t>
            </a:r>
            <a:r>
              <a:rPr lang="fr-FR" sz="1200" dirty="0" smtClean="0"/>
              <a:t>://</a:t>
            </a:r>
            <a:r>
              <a:rPr lang="fr-FR" sz="1200" dirty="0" err="1" smtClean="0"/>
              <a:t>www.youtube.com</a:t>
            </a:r>
            <a:r>
              <a:rPr lang="fr-FR" sz="1200" dirty="0" smtClean="0"/>
              <a:t>/</a:t>
            </a:r>
            <a:r>
              <a:rPr lang="fr-FR" sz="1200" dirty="0" err="1" smtClean="0"/>
              <a:t>watch?v</a:t>
            </a:r>
            <a:r>
              <a:rPr lang="fr-FR" sz="1200" dirty="0" smtClean="0"/>
              <a:t>=vHcRI60j0HI&amp;feature=</a:t>
            </a:r>
            <a:r>
              <a:rPr lang="fr-FR" sz="1200" dirty="0" err="1" smtClean="0"/>
              <a:t>youtu.be</a:t>
            </a:r>
            <a:endParaRPr lang="fr-FR" sz="1200" dirty="0" smtClean="0"/>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8</a:t>
            </a:fld>
            <a:endParaRPr lang="fr-FR" dirty="0"/>
          </a:p>
        </p:txBody>
      </p:sp>
    </p:spTree>
    <p:extLst>
      <p:ext uri="{BB962C8B-B14F-4D97-AF65-F5344CB8AC3E}">
        <p14:creationId xmlns:p14="http://schemas.microsoft.com/office/powerpoint/2010/main" val="188257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3949700" y="457200"/>
            <a:ext cx="2540000" cy="1905000"/>
          </a:xfrm>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a:xfrm>
            <a:off x="381000" y="2667000"/>
            <a:ext cx="6096000" cy="6126163"/>
          </a:xfrm>
        </p:spPr>
        <p:txBody>
          <a:bodyPr/>
          <a:lstStyle/>
          <a:p>
            <a:pPr>
              <a:lnSpc>
                <a:spcPct val="70000"/>
              </a:lnSpc>
            </a:pPr>
            <a:endParaRPr lang="fr-FR" b="1" i="1" dirty="0">
              <a:solidFill>
                <a:schemeClr val="folHlink"/>
              </a:solidFill>
              <a:effectLst>
                <a:outerShdw blurRad="38100" dist="38100" dir="2700000" algn="tl">
                  <a:srgbClr val="DDDDDD"/>
                </a:outerShdw>
              </a:effectLs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60800" y="533400"/>
            <a:ext cx="2641600" cy="1981200"/>
          </a:xfrm>
        </p:spPr>
      </p:sp>
      <p:sp>
        <p:nvSpPr>
          <p:cNvPr id="3" name="Espace réservé des commentaires 2"/>
          <p:cNvSpPr>
            <a:spLocks noGrp="1"/>
          </p:cNvSpPr>
          <p:nvPr>
            <p:ph type="body" idx="1"/>
          </p:nvPr>
        </p:nvSpPr>
        <p:spPr/>
        <p:txBody>
          <a:bodyPr/>
          <a:lstStyle/>
          <a:p>
            <a:r>
              <a:rPr lang="fr-FR" dirty="0" smtClean="0"/>
              <a:t>http://</a:t>
            </a:r>
            <a:r>
              <a:rPr lang="fr-FR" dirty="0" err="1" smtClean="0"/>
              <a:t>www.levif.be</a:t>
            </a:r>
            <a:r>
              <a:rPr lang="fr-FR" dirty="0" smtClean="0"/>
              <a:t>/</a:t>
            </a:r>
            <a:r>
              <a:rPr lang="fr-FR" dirty="0" err="1" smtClean="0"/>
              <a:t>actualite</a:t>
            </a:r>
            <a:r>
              <a:rPr lang="fr-FR" dirty="0" smtClean="0"/>
              <a:t>/international/les-pratiques-scandaleuses-des-</a:t>
            </a:r>
            <a:r>
              <a:rPr lang="fr-FR" dirty="0" err="1" smtClean="0"/>
              <a:t>televangelistes</a:t>
            </a:r>
            <a:r>
              <a:rPr lang="fr-FR" dirty="0" smtClean="0"/>
              <a:t>-</a:t>
            </a:r>
            <a:r>
              <a:rPr lang="fr-FR" dirty="0" err="1" smtClean="0"/>
              <a:t>americains-video</a:t>
            </a:r>
            <a:r>
              <a:rPr lang="fr-FR" dirty="0" smtClean="0"/>
              <a:t>/article-normal-411005.html</a:t>
            </a:r>
          </a:p>
          <a:p>
            <a:endParaRPr lang="fr-F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Palaces, Rolls-Royce, gardes du corps, jets privés. Nombre de télévangélistes américains mènent un train de vie royal. Ils ne paient pas d'impôts car les organisations religieuses en sont dispensées. La loi ne les oblige pas non plus à ouvrir leurs livres de comptes. Certains perçoivent des subventions accordées par l'administration Bush aux «actions sociales basées sur la foi», en sus des sommes impressionnantes, estimées à 2,5 milliards de dollars par an (1), que leur versent leurs fervents donateurs. Début novembre, un sénateur républicain de l'Iowa, Chuck </a:t>
            </a:r>
            <a:r>
              <a:rPr lang="fr-FR" sz="1200" dirty="0" err="1" smtClean="0"/>
              <a:t>Grassley</a:t>
            </a:r>
            <a:r>
              <a:rPr lang="fr-FR" sz="1200" dirty="0" smtClean="0"/>
              <a:t>, a lancé une enquête sur six de ces papes de la télévision, dont le truculent Benny </a:t>
            </a:r>
            <a:r>
              <a:rPr lang="fr-FR" sz="1200" dirty="0" err="1" smtClean="0"/>
              <a:t>Hinn</a:t>
            </a:r>
            <a:r>
              <a:rPr lang="fr-FR" sz="1200" dirty="0" smtClean="0"/>
              <a:t>. Ils ont jusqu'au 6 décembre pour révéler le montant de leurs revenus et la nature de leurs dépenses au fisc américain qui, curieusement, leur laissait jusqu'alors le bénéfice du doute.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http://</a:t>
            </a:r>
            <a:r>
              <a:rPr lang="fr-FR" sz="1200" dirty="0" err="1" smtClean="0"/>
              <a:t>www.liberation.fr</a:t>
            </a:r>
            <a:r>
              <a:rPr lang="fr-FR" sz="1200" dirty="0" smtClean="0"/>
              <a:t>/jour/2007/11/16/au-nom-du-pere-et-du-fisc_106380</a:t>
            </a:r>
          </a:p>
          <a:p>
            <a:endParaRPr lang="fr-FR" dirty="0"/>
          </a:p>
        </p:txBody>
      </p:sp>
      <p:sp>
        <p:nvSpPr>
          <p:cNvPr id="4" name="Espace réservé de l'en-tête 3"/>
          <p:cNvSpPr>
            <a:spLocks noGrp="1"/>
          </p:cNvSpPr>
          <p:nvPr>
            <p:ph type="hdr" sz="quarter" idx="10"/>
          </p:nvPr>
        </p:nvSpPr>
        <p:spPr/>
        <p:txBody>
          <a:bodyPr/>
          <a:lstStyle/>
          <a:p>
            <a:pPr>
              <a:defRPr/>
            </a:pPr>
            <a:r>
              <a:rPr lang="fr-FR" smtClean="0"/>
              <a:t>Evangile de la prospérité</a:t>
            </a:r>
            <a:endParaRPr lang="fr-FR" dirty="0"/>
          </a:p>
        </p:txBody>
      </p:sp>
      <p:sp>
        <p:nvSpPr>
          <p:cNvPr id="5" name="Espace réservé de la date 4"/>
          <p:cNvSpPr>
            <a:spLocks noGrp="1"/>
          </p:cNvSpPr>
          <p:nvPr>
            <p:ph type="dt" idx="11"/>
          </p:nvPr>
        </p:nvSpPr>
        <p:spPr/>
        <p:txBody>
          <a:bodyPr/>
          <a:lstStyle/>
          <a:p>
            <a:pPr>
              <a:defRPr/>
            </a:pPr>
            <a:r>
              <a:rPr lang="fr-FR" smtClean="0"/>
              <a:t>19/7/2019</a:t>
            </a:r>
            <a:endParaRPr lang="fr-FR" dirty="0"/>
          </a:p>
        </p:txBody>
      </p:sp>
      <p:sp>
        <p:nvSpPr>
          <p:cNvPr id="6" name="Espace réservé du pied de page 5"/>
          <p:cNvSpPr>
            <a:spLocks noGrp="1"/>
          </p:cNvSpPr>
          <p:nvPr>
            <p:ph type="ftr" sz="quarter" idx="12"/>
          </p:nvPr>
        </p:nvSpPr>
        <p:spPr/>
        <p:txBody>
          <a:bodyPr/>
          <a:lstStyle/>
          <a:p>
            <a:pPr>
              <a:defRPr/>
            </a:pPr>
            <a:r>
              <a:rPr lang="fr-FR" smtClean="0"/>
              <a:t>DDE - Pierre Oddon 420 Rue Marie Curie 07000 St JULIEN EN St ALBAN  www.info-bible.org</a:t>
            </a:r>
            <a:endParaRPr lang="fr-FR" dirty="0"/>
          </a:p>
        </p:txBody>
      </p:sp>
      <p:sp>
        <p:nvSpPr>
          <p:cNvPr id="7" name="Espace réservé du numéro de diapositive 6"/>
          <p:cNvSpPr>
            <a:spLocks noGrp="1"/>
          </p:cNvSpPr>
          <p:nvPr>
            <p:ph type="sldNum" sz="quarter" idx="13"/>
          </p:nvPr>
        </p:nvSpPr>
        <p:spPr/>
        <p:txBody>
          <a:bodyPr/>
          <a:lstStyle/>
          <a:p>
            <a:pPr>
              <a:defRPr/>
            </a:pPr>
            <a:fld id="{44A83A62-4BEA-D445-AA83-20ADEBE511ED}" type="slidenum">
              <a:rPr lang="fr-FR" smtClean="0"/>
              <a:pPr>
                <a:defRPr/>
              </a:pPr>
              <a:t>10</a:t>
            </a:fld>
            <a:endParaRPr lang="fr-FR" dirty="0"/>
          </a:p>
        </p:txBody>
      </p:sp>
    </p:spTree>
    <p:extLst>
      <p:ext uri="{BB962C8B-B14F-4D97-AF65-F5344CB8AC3E}">
        <p14:creationId xmlns:p14="http://schemas.microsoft.com/office/powerpoint/2010/main" val="2939631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06800" y="520700"/>
            <a:ext cx="2819400" cy="2114550"/>
          </a:xfrm>
        </p:spPr>
      </p:sp>
      <p:sp>
        <p:nvSpPr>
          <p:cNvPr id="3" name="Espace réservé des commentaires 2"/>
          <p:cNvSpPr>
            <a:spLocks noGrp="1"/>
          </p:cNvSpPr>
          <p:nvPr>
            <p:ph type="body" idx="1"/>
          </p:nvPr>
        </p:nvSpPr>
        <p:spPr/>
        <p:txBody>
          <a:bodyPr/>
          <a:lstStyle/>
          <a:p>
            <a:pPr marL="0" indent="0">
              <a:lnSpc>
                <a:spcPct val="120000"/>
              </a:lnSpc>
              <a:spcBef>
                <a:spcPts val="500"/>
              </a:spcBef>
              <a:buNone/>
            </a:pPr>
            <a:r>
              <a:rPr lang="fr-FR" dirty="0" smtClean="0"/>
              <a:t>Nous</a:t>
            </a:r>
            <a:r>
              <a:rPr lang="fr-FR" baseline="0" dirty="0" smtClean="0"/>
              <a:t> allons considérer 3 aspects importants de ce mouvement.</a:t>
            </a:r>
          </a:p>
          <a:p>
            <a:pPr marL="0" indent="0">
              <a:lnSpc>
                <a:spcPct val="120000"/>
              </a:lnSpc>
              <a:spcBef>
                <a:spcPts val="500"/>
              </a:spcBef>
              <a:buNone/>
            </a:pPr>
            <a:r>
              <a:rPr lang="fr-FR" baseline="0" dirty="0" smtClean="0"/>
              <a:t>	1) La recherche de la puissance</a:t>
            </a:r>
          </a:p>
          <a:p>
            <a:pPr marL="0" indent="0">
              <a:lnSpc>
                <a:spcPct val="120000"/>
              </a:lnSpc>
              <a:spcBef>
                <a:spcPts val="500"/>
              </a:spcBef>
              <a:buNone/>
            </a:pPr>
            <a:r>
              <a:rPr lang="fr-FR" baseline="0" dirty="0" smtClean="0"/>
              <a:t>	2) La recherche de la santé</a:t>
            </a:r>
          </a:p>
          <a:p>
            <a:pPr marL="0" indent="0">
              <a:lnSpc>
                <a:spcPct val="120000"/>
              </a:lnSpc>
              <a:spcBef>
                <a:spcPts val="500"/>
              </a:spcBef>
              <a:buNone/>
            </a:pPr>
            <a:r>
              <a:rPr lang="fr-FR" baseline="0" dirty="0" smtClean="0"/>
              <a:t>	3) La recherche de la richesse</a:t>
            </a:r>
            <a:endParaRPr lang="fr-FR" dirty="0"/>
          </a:p>
        </p:txBody>
      </p:sp>
      <p:sp>
        <p:nvSpPr>
          <p:cNvPr id="4" name="Espace réservé de l'en-tête 3"/>
          <p:cNvSpPr>
            <a:spLocks noGrp="1"/>
          </p:cNvSpPr>
          <p:nvPr>
            <p:ph type="hdr" sz="quarter" idx="10"/>
          </p:nvPr>
        </p:nvSpPr>
        <p:spPr/>
        <p:txBody>
          <a:bodyPr/>
          <a:lstStyle/>
          <a:p>
            <a:r>
              <a:rPr lang="fr-FR" smtClean="0"/>
              <a:t>Evangile de la prospérité</a:t>
            </a:r>
            <a:endParaRPr lang="fr-FR" dirty="0"/>
          </a:p>
        </p:txBody>
      </p:sp>
      <p:sp>
        <p:nvSpPr>
          <p:cNvPr id="5" name="Espace réservé de la date 4"/>
          <p:cNvSpPr>
            <a:spLocks noGrp="1"/>
          </p:cNvSpPr>
          <p:nvPr>
            <p:ph type="dt" idx="11"/>
          </p:nvPr>
        </p:nvSpPr>
        <p:spPr/>
        <p:txBody>
          <a:bodyPr/>
          <a:lstStyle/>
          <a:p>
            <a:r>
              <a:rPr lang="fr-FR" smtClean="0"/>
              <a:t>19/7/2019</a:t>
            </a:r>
            <a:endParaRPr lang="fr-FR"/>
          </a:p>
        </p:txBody>
      </p:sp>
      <p:sp>
        <p:nvSpPr>
          <p:cNvPr id="6" name="Espace réservé du pied de page 5"/>
          <p:cNvSpPr>
            <a:spLocks noGrp="1"/>
          </p:cNvSpPr>
          <p:nvPr>
            <p:ph type="ftr" sz="quarter" idx="12"/>
          </p:nvPr>
        </p:nvSpPr>
        <p:spPr/>
        <p:txBody>
          <a:bodyPr/>
          <a:lstStyle/>
          <a:p>
            <a:r>
              <a:rPr lang="fr-FR" smtClean="0"/>
              <a:t>Diffusion de l'Evangile, Rue Marie Curie, 07000 St Julien en St Alban pierre.oddon@laposte.net</a:t>
            </a:r>
            <a:endParaRPr lang="fr-FR" dirty="0"/>
          </a:p>
        </p:txBody>
      </p:sp>
      <p:sp>
        <p:nvSpPr>
          <p:cNvPr id="7" name="Espace réservé du numéro de diapositive 6"/>
          <p:cNvSpPr>
            <a:spLocks noGrp="1"/>
          </p:cNvSpPr>
          <p:nvPr>
            <p:ph type="sldNum" sz="quarter" idx="13"/>
          </p:nvPr>
        </p:nvSpPr>
        <p:spPr/>
        <p:txBody>
          <a:bodyPr/>
          <a:lstStyle/>
          <a:p>
            <a:fld id="{33F69E37-CA2F-473E-B259-3AFD3DE0D462}" type="slidenum">
              <a:rPr lang="fr-FR" smtClean="0"/>
              <a:pPr/>
              <a:t>11</a:t>
            </a:fld>
            <a:endParaRPr lang="fr-FR"/>
          </a:p>
        </p:txBody>
      </p:sp>
    </p:spTree>
    <p:extLst>
      <p:ext uri="{BB962C8B-B14F-4D97-AF65-F5344CB8AC3E}">
        <p14:creationId xmlns:p14="http://schemas.microsoft.com/office/powerpoint/2010/main" val="374629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F191E444-944C-844F-AF1A-9D6B3C9E075B}" type="slidenum">
              <a:rPr lang="fr-FR"/>
              <a:pPr>
                <a:defRPr/>
              </a:pPr>
              <a:t>‹#›</a:t>
            </a:fld>
            <a:endParaRPr lang="fr-FR"/>
          </a:p>
        </p:txBody>
      </p:sp>
    </p:spTree>
    <p:extLst>
      <p:ext uri="{BB962C8B-B14F-4D97-AF65-F5344CB8AC3E}">
        <p14:creationId xmlns:p14="http://schemas.microsoft.com/office/powerpoint/2010/main" val="3188914058"/>
      </p:ext>
    </p:extLst>
  </p:cSld>
  <p:clrMapOvr>
    <a:masterClrMapping/>
  </p:clrMapOvr>
  <p:transition xmlns:p14="http://schemas.microsoft.com/office/powerpoint/2010/mai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7E0BC6FB-E8EC-0C49-B7C6-EBC742B47BFC}" type="slidenum">
              <a:rPr lang="fr-FR"/>
              <a:pPr>
                <a:defRPr/>
              </a:pPr>
              <a:t>‹#›</a:t>
            </a:fld>
            <a:endParaRPr lang="fr-FR"/>
          </a:p>
        </p:txBody>
      </p:sp>
    </p:spTree>
    <p:extLst>
      <p:ext uri="{BB962C8B-B14F-4D97-AF65-F5344CB8AC3E}">
        <p14:creationId xmlns:p14="http://schemas.microsoft.com/office/powerpoint/2010/main" val="1054359818"/>
      </p:ext>
    </p:extLst>
  </p:cSld>
  <p:clrMapOvr>
    <a:masterClrMapping/>
  </p:clrMapOvr>
  <p:transition xmlns:p14="http://schemas.microsoft.com/office/powerpoint/2010/mai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A7B7BA43-0206-634E-A9E3-8452CFB20A94}" type="slidenum">
              <a:rPr lang="fr-FR"/>
              <a:pPr>
                <a:defRPr/>
              </a:pPr>
              <a:t>‹#›</a:t>
            </a:fld>
            <a:endParaRPr lang="fr-FR"/>
          </a:p>
        </p:txBody>
      </p:sp>
    </p:spTree>
    <p:extLst>
      <p:ext uri="{BB962C8B-B14F-4D97-AF65-F5344CB8AC3E}">
        <p14:creationId xmlns:p14="http://schemas.microsoft.com/office/powerpoint/2010/main" val="3941231198"/>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e l'image de la bibliothèque 2"/>
          <p:cNvSpPr>
            <a:spLocks noGrp="1"/>
          </p:cNvSpPr>
          <p:nvPr>
            <p:ph type="clipArt" sz="half" idx="1"/>
          </p:nvPr>
        </p:nvSpPr>
        <p:spPr>
          <a:xfrm>
            <a:off x="685800" y="1981200"/>
            <a:ext cx="3810000" cy="4114800"/>
          </a:xfrm>
        </p:spPr>
        <p:txBody>
          <a:bodyPr/>
          <a:lstStyle/>
          <a:p>
            <a:pPr lvl="0"/>
            <a:endParaRPr lang="fr-FR" noProof="0" smtClean="0"/>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8E4DAF39-A261-1540-BC25-74BAFD80EE9F}" type="slidenum">
              <a:rPr lang="fr-FR"/>
              <a:pPr>
                <a:defRPr/>
              </a:pPr>
              <a:t>‹#›</a:t>
            </a:fld>
            <a:endParaRPr lang="fr-FR"/>
          </a:p>
        </p:txBody>
      </p:sp>
    </p:spTree>
    <p:extLst>
      <p:ext uri="{BB962C8B-B14F-4D97-AF65-F5344CB8AC3E}">
        <p14:creationId xmlns:p14="http://schemas.microsoft.com/office/powerpoint/2010/main" val="3617610455"/>
      </p:ext>
    </p:extLst>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179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de-DE" noProof="0" smtClean="0"/>
              <a:t>Cliquez et modifiez le titre</a:t>
            </a:r>
          </a:p>
        </p:txBody>
      </p:sp>
      <p:sp>
        <p:nvSpPr>
          <p:cNvPr id="5117955" name="Rectangle 3"/>
          <p:cNvSpPr>
            <a:spLocks noGrp="1" noChangeArrowheads="1"/>
          </p:cNvSpPr>
          <p:nvPr>
            <p:ph type="subTitle" idx="1"/>
          </p:nvPr>
        </p:nvSpPr>
        <p:spPr>
          <a:xfrm>
            <a:off x="2133600" y="3886200"/>
            <a:ext cx="4267200" cy="2057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defRPr i="1"/>
            </a:lvl1pPr>
          </a:lstStyle>
          <a:p>
            <a:pPr lvl="0"/>
            <a:r>
              <a:rPr lang="de-DE" noProof="0" smtClean="0"/>
              <a:t>Cliquez pour modifier le style des sous-titres du masque</a:t>
            </a:r>
          </a:p>
        </p:txBody>
      </p:sp>
      <p:sp>
        <p:nvSpPr>
          <p:cNvPr id="5117956" name="Rectangle 4"/>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spcBef>
                <a:spcPct val="0"/>
              </a:spcBef>
              <a:defRPr kumimoji="0" b="0" u="none">
                <a:latin typeface="+mj-lt"/>
                <a:ea typeface="+mn-ea"/>
                <a:cs typeface="+mn-cs"/>
              </a:defRPr>
            </a:lvl1pPr>
          </a:lstStyle>
          <a:p>
            <a:endParaRPr lang="de-DE" sz="1400" i="0">
              <a:solidFill>
                <a:srgbClr val="FFFFFF"/>
              </a:solidFill>
              <a:latin typeface="Copperplate Gothic Light"/>
              <a:ea typeface="ヒラギノ角ゴ Pro W3"/>
              <a:cs typeface="ヒラギノ角ゴ Pro W3"/>
            </a:endParaRPr>
          </a:p>
        </p:txBody>
      </p:sp>
      <p:sp>
        <p:nvSpPr>
          <p:cNvPr id="5117957" name="Rectangle 5"/>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kumimoji="0" b="0" u="none">
                <a:latin typeface="+mj-lt"/>
                <a:ea typeface="+mn-ea"/>
                <a:cs typeface="+mn-cs"/>
              </a:defRPr>
            </a:lvl1pPr>
          </a:lstStyle>
          <a:p>
            <a:endParaRPr lang="de-DE" sz="1400" i="0">
              <a:solidFill>
                <a:srgbClr val="FFFFFF"/>
              </a:solidFill>
              <a:latin typeface="Copperplate Gothic Light"/>
              <a:ea typeface="ヒラギノ角ゴ Pro W3"/>
              <a:cs typeface="ヒラギノ角ゴ Pro W3"/>
            </a:endParaRPr>
          </a:p>
        </p:txBody>
      </p:sp>
      <p:sp>
        <p:nvSpPr>
          <p:cNvPr id="5117958" name="Rectangle 6"/>
          <p:cNvSpPr>
            <a:spLocks noGrp="1" noChangeArrowheads="1"/>
          </p:cNvSpPr>
          <p:nvPr>
            <p:ph type="sldNum" sz="quarter" idx="4"/>
          </p:nvPr>
        </p:nvSpPr>
        <p:spPr bwMode="auto">
          <a:xfrm>
            <a:off x="6553200" y="6248400"/>
            <a:ext cx="12954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kumimoji="0" b="0" u="none">
                <a:latin typeface="+mj-lt"/>
                <a:ea typeface="+mn-ea"/>
                <a:cs typeface="+mn-cs"/>
              </a:defRPr>
            </a:lvl1pPr>
          </a:lstStyle>
          <a:p>
            <a:pPr algn="r"/>
            <a:fld id="{F0C7B569-6C7A-9B4F-ADEC-6B5549B76F40}" type="slidenum">
              <a:rPr lang="de-DE" sz="1400" i="0">
                <a:solidFill>
                  <a:srgbClr val="FFFFFF"/>
                </a:solidFill>
                <a:latin typeface="Copperplate Gothic Light"/>
                <a:ea typeface="ヒラギノ角ゴ Pro W3"/>
                <a:cs typeface="ヒラギノ角ゴ Pro W3"/>
              </a:rPr>
              <a:pPr algn="r"/>
              <a:t>‹#›</a:t>
            </a:fld>
            <a:endParaRPr lang="de-DE" sz="1400" i="0">
              <a:solidFill>
                <a:srgbClr val="FFFFFF"/>
              </a:solidFill>
              <a:latin typeface="Copperplate Gothic Light"/>
              <a:ea typeface="ヒラギノ角ゴ Pro W3"/>
              <a:cs typeface="ヒラギノ角ゴ Pro W3"/>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452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063266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1046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99045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extLst>
      <p:ext uri="{BB962C8B-B14F-4D97-AF65-F5344CB8AC3E}">
        <p14:creationId xmlns:p14="http://schemas.microsoft.com/office/powerpoint/2010/main" val="2096099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87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3C4AC7B8-6DBB-024C-A639-F24247A5432E}" type="slidenum">
              <a:rPr lang="fr-FR"/>
              <a:pPr>
                <a:defRPr/>
              </a:pPr>
              <a:t>‹#›</a:t>
            </a:fld>
            <a:endParaRPr lang="fr-FR"/>
          </a:p>
        </p:txBody>
      </p:sp>
    </p:spTree>
    <p:extLst>
      <p:ext uri="{BB962C8B-B14F-4D97-AF65-F5344CB8AC3E}">
        <p14:creationId xmlns:p14="http://schemas.microsoft.com/office/powerpoint/2010/main" val="4025999247"/>
      </p:ext>
    </p:extLst>
  </p:cSld>
  <p:clrMapOvr>
    <a:masterClrMapping/>
  </p:clrMapOvr>
  <p:transition xmlns:p14="http://schemas.microsoft.com/office/powerpoint/2010/mai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711427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42611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35301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32600" y="50800"/>
            <a:ext cx="2152650" cy="60452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374650" y="50800"/>
            <a:ext cx="6305550" cy="6045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3864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ACB36904-9A46-BF4E-A840-AC9C9A838060}" type="slidenum">
              <a:rPr lang="fr-FR"/>
              <a:pPr>
                <a:defRPr/>
              </a:pPr>
              <a:t>‹#›</a:t>
            </a:fld>
            <a:endParaRPr lang="fr-FR"/>
          </a:p>
        </p:txBody>
      </p:sp>
    </p:spTree>
    <p:extLst>
      <p:ext uri="{BB962C8B-B14F-4D97-AF65-F5344CB8AC3E}">
        <p14:creationId xmlns:p14="http://schemas.microsoft.com/office/powerpoint/2010/main" val="1346648619"/>
      </p:ext>
    </p:extLst>
  </p:cSld>
  <p:clrMapOvr>
    <a:masterClrMapping/>
  </p:clrMapOvr>
  <p:transition xmlns:p14="http://schemas.microsoft.com/office/powerpoint/2010/mai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5E544233-D4C2-2B4F-A5B3-1E0086FE60E7}" type="slidenum">
              <a:rPr lang="fr-FR"/>
              <a:pPr>
                <a:defRPr/>
              </a:pPr>
              <a:t>‹#›</a:t>
            </a:fld>
            <a:endParaRPr lang="fr-FR"/>
          </a:p>
        </p:txBody>
      </p:sp>
    </p:spTree>
    <p:extLst>
      <p:ext uri="{BB962C8B-B14F-4D97-AF65-F5344CB8AC3E}">
        <p14:creationId xmlns:p14="http://schemas.microsoft.com/office/powerpoint/2010/main" val="3872405118"/>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endParaRPr lang="fr-FR"/>
          </a:p>
        </p:txBody>
      </p:sp>
      <p:sp>
        <p:nvSpPr>
          <p:cNvPr id="9" name="Rectangle 6"/>
          <p:cNvSpPr>
            <a:spLocks noGrp="1" noChangeArrowheads="1"/>
          </p:cNvSpPr>
          <p:nvPr>
            <p:ph type="sldNum" sz="quarter" idx="12"/>
          </p:nvPr>
        </p:nvSpPr>
        <p:spPr/>
        <p:txBody>
          <a:bodyPr/>
          <a:lstStyle>
            <a:lvl1pPr>
              <a:defRPr/>
            </a:lvl1pPr>
          </a:lstStyle>
          <a:p>
            <a:pPr>
              <a:defRPr/>
            </a:pPr>
            <a:fld id="{DBD0D2C6-53AD-014F-97FD-19DBCBE7B4B5}" type="slidenum">
              <a:rPr lang="fr-FR"/>
              <a:pPr>
                <a:defRPr/>
              </a:pPr>
              <a:t>‹#›</a:t>
            </a:fld>
            <a:endParaRPr lang="fr-FR"/>
          </a:p>
        </p:txBody>
      </p:sp>
    </p:spTree>
    <p:extLst>
      <p:ext uri="{BB962C8B-B14F-4D97-AF65-F5344CB8AC3E}">
        <p14:creationId xmlns:p14="http://schemas.microsoft.com/office/powerpoint/2010/main" val="2860714427"/>
      </p:ext>
    </p:extLst>
  </p:cSld>
  <p:clrMapOvr>
    <a:masterClrMapping/>
  </p:clrMapOvr>
  <p:transition xmlns:p14="http://schemas.microsoft.com/office/powerpoint/2010/mai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p:txBody>
          <a:bodyPr/>
          <a:lstStyle>
            <a:lvl1pP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endParaRPr lang="fr-FR"/>
          </a:p>
        </p:txBody>
      </p:sp>
      <p:sp>
        <p:nvSpPr>
          <p:cNvPr id="5" name="Rectangle 6"/>
          <p:cNvSpPr>
            <a:spLocks noGrp="1" noChangeArrowheads="1"/>
          </p:cNvSpPr>
          <p:nvPr>
            <p:ph type="sldNum" sz="quarter" idx="12"/>
          </p:nvPr>
        </p:nvSpPr>
        <p:spPr/>
        <p:txBody>
          <a:bodyPr/>
          <a:lstStyle>
            <a:lvl1pPr>
              <a:defRPr/>
            </a:lvl1pPr>
          </a:lstStyle>
          <a:p>
            <a:pPr>
              <a:defRPr/>
            </a:pPr>
            <a:fld id="{8CF1797D-93F5-9349-815B-02E4F8690633}" type="slidenum">
              <a:rPr lang="fr-FR"/>
              <a:pPr>
                <a:defRPr/>
              </a:pPr>
              <a:t>‹#›</a:t>
            </a:fld>
            <a:endParaRPr lang="fr-FR"/>
          </a:p>
        </p:txBody>
      </p:sp>
    </p:spTree>
    <p:extLst>
      <p:ext uri="{BB962C8B-B14F-4D97-AF65-F5344CB8AC3E}">
        <p14:creationId xmlns:p14="http://schemas.microsoft.com/office/powerpoint/2010/main" val="2417994568"/>
      </p:ext>
    </p:extLst>
  </p:cSld>
  <p:clrMapOvr>
    <a:masterClrMapping/>
  </p:clrMapOvr>
  <p:transition xmlns:p14="http://schemas.microsoft.com/office/powerpoint/2010/mai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vl1pPr>
          </a:lstStyle>
          <a:p>
            <a:pPr>
              <a:defRPr/>
            </a:pPr>
            <a:fld id="{6171E99F-DF34-114E-B154-793AF06D867C}" type="slidenum">
              <a:rPr lang="fr-FR"/>
              <a:pPr>
                <a:defRPr/>
              </a:pPr>
              <a:t>‹#›</a:t>
            </a:fld>
            <a:endParaRPr lang="fr-FR"/>
          </a:p>
        </p:txBody>
      </p:sp>
    </p:spTree>
    <p:extLst>
      <p:ext uri="{BB962C8B-B14F-4D97-AF65-F5344CB8AC3E}">
        <p14:creationId xmlns:p14="http://schemas.microsoft.com/office/powerpoint/2010/main" val="2091735372"/>
      </p:ext>
    </p:extLst>
  </p:cSld>
  <p:clrMapOvr>
    <a:masterClrMapping/>
  </p:clrMapOvr>
  <p:transition xmlns:p14="http://schemas.microsoft.com/office/powerpoint/2010/mai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8B3D4A06-05DF-584B-BD2A-9355E7D65F33}" type="slidenum">
              <a:rPr lang="fr-FR"/>
              <a:pPr>
                <a:defRPr/>
              </a:pPr>
              <a:t>‹#›</a:t>
            </a:fld>
            <a:endParaRPr lang="fr-FR"/>
          </a:p>
        </p:txBody>
      </p:sp>
    </p:spTree>
    <p:extLst>
      <p:ext uri="{BB962C8B-B14F-4D97-AF65-F5344CB8AC3E}">
        <p14:creationId xmlns:p14="http://schemas.microsoft.com/office/powerpoint/2010/main" val="1642620387"/>
      </p:ext>
    </p:extLst>
  </p:cSld>
  <p:clrMapOvr>
    <a:masterClrMapping/>
  </p:clrMapOvr>
  <p:transition xmlns:p14="http://schemas.microsoft.com/office/powerpoint/2010/mai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1201E841-9911-2249-9994-B201C2EDA79B}" type="slidenum">
              <a:rPr lang="fr-FR"/>
              <a:pPr>
                <a:defRPr/>
              </a:pPr>
              <a:t>‹#›</a:t>
            </a:fld>
            <a:endParaRPr lang="fr-FR"/>
          </a:p>
        </p:txBody>
      </p:sp>
    </p:spTree>
    <p:extLst>
      <p:ext uri="{BB962C8B-B14F-4D97-AF65-F5344CB8AC3E}">
        <p14:creationId xmlns:p14="http://schemas.microsoft.com/office/powerpoint/2010/main" val="995987281"/>
      </p:ext>
    </p:extLst>
  </p:cSld>
  <p:clrMapOvr>
    <a:masterClrMapping/>
  </p:clrMapOvr>
  <p:transition xmlns:p14="http://schemas.microsoft.com/office/powerpoint/2010/mai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1611C"/>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F01F3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i="0">
                <a:latin typeface="+mn-lt"/>
                <a:cs typeface="+mn-cs"/>
              </a:defRPr>
            </a:lvl1pPr>
          </a:lstStyle>
          <a:p>
            <a:pPr>
              <a:defRPr/>
            </a:pPr>
            <a:endParaRPr lang="fr-FR"/>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i="0">
                <a:latin typeface="+mn-lt"/>
                <a:cs typeface="+mn-cs"/>
              </a:defRPr>
            </a:lvl1pPr>
          </a:lstStyle>
          <a:p>
            <a:pPr>
              <a:defRPr/>
            </a:pPr>
            <a:endParaRPr lang="fr-FR"/>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i="0">
                <a:latin typeface="+mn-lt"/>
                <a:cs typeface="+mn-cs"/>
              </a:defRPr>
            </a:lvl1pPr>
          </a:lstStyle>
          <a:p>
            <a:pPr>
              <a:defRPr/>
            </a:pPr>
            <a:fld id="{23FB3CB9-DD6C-DA4B-8EAA-4738671AA3D4}"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xmlns:p14="http://schemas.microsoft.com/office/powerpoint/2010/main">
    <p:random/>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16930" name="Rectangle 2"/>
          <p:cNvSpPr>
            <a:spLocks noGrp="1" noChangeArrowheads="1"/>
          </p:cNvSpPr>
          <p:nvPr>
            <p:ph type="title"/>
          </p:nvPr>
        </p:nvSpPr>
        <p:spPr bwMode="auto">
          <a:xfrm>
            <a:off x="374650" y="50800"/>
            <a:ext cx="8610600" cy="1143000"/>
          </a:xfrm>
          <a:prstGeom prst="rect">
            <a:avLst/>
          </a:prstGeom>
          <a:noFill/>
          <a:ln>
            <a:noFill/>
          </a:ln>
          <a:effectLst>
            <a:outerShdw blurRad="635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51169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116936" name="Line 8"/>
          <p:cNvSpPr>
            <a:spLocks noChangeShapeType="1"/>
          </p:cNvSpPr>
          <p:nvPr/>
        </p:nvSpPr>
        <p:spPr bwMode="auto">
          <a:xfrm>
            <a:off x="0" y="6248400"/>
            <a:ext cx="8534400" cy="0"/>
          </a:xfrm>
          <a:prstGeom prst="line">
            <a:avLst/>
          </a:prstGeom>
          <a:noFill/>
          <a:ln w="19050" cap="sq">
            <a:solidFill>
              <a:srgbClr val="2F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nchor="ctr"/>
          <a:lstStyle/>
          <a:p>
            <a:pPr algn="r">
              <a:spcBef>
                <a:spcPct val="30000"/>
              </a:spcBef>
            </a:pPr>
            <a:endParaRPr kumimoji="1" lang="fr-FR" sz="1400" b="1" i="0" u="sng">
              <a:solidFill>
                <a:srgbClr val="FFFFFF"/>
              </a:solidFill>
              <a:latin typeface="Arial" charset="0"/>
              <a:cs typeface="ヒラギノ角ゴ Pro W3"/>
            </a:endParaRPr>
          </a:p>
        </p:txBody>
      </p:sp>
    </p:spTree>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sldNum="0" hdr="0" ftr="0" dt="0"/>
  <p:txStyles>
    <p:titleStyle>
      <a:lvl1pPr algn="l" rtl="0" fontAlgn="base">
        <a:spcBef>
          <a:spcPct val="0"/>
        </a:spcBef>
        <a:spcAft>
          <a:spcPct val="0"/>
        </a:spcAft>
        <a:defRPr sz="4400" b="1">
          <a:solidFill>
            <a:schemeClr val="tx2"/>
          </a:solidFill>
          <a:latin typeface="+mj-lt"/>
          <a:ea typeface="+mj-ea"/>
          <a:cs typeface="+mj-cs"/>
        </a:defRPr>
      </a:lvl1pPr>
      <a:lvl2pPr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fontAlgn="base">
        <a:spcBef>
          <a:spcPct val="20000"/>
        </a:spcBef>
        <a:spcAft>
          <a:spcPct val="0"/>
        </a:spcAft>
        <a:buFont typeface="Wingdings" charset="0"/>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Font typeface="Wingdings" charset="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0" y="0"/>
            <a:ext cx="10229207" cy="6858000"/>
          </a:xfrm>
          <a:prstGeom prst="rect">
            <a:avLst/>
          </a:prstGeom>
        </p:spPr>
      </p:pic>
      <p:sp>
        <p:nvSpPr>
          <p:cNvPr id="2" name="Titre 1"/>
          <p:cNvSpPr>
            <a:spLocks noGrp="1"/>
          </p:cNvSpPr>
          <p:nvPr>
            <p:ph type="title"/>
          </p:nvPr>
        </p:nvSpPr>
        <p:spPr>
          <a:xfrm>
            <a:off x="1115616" y="2502024"/>
            <a:ext cx="7772400" cy="1143000"/>
          </a:xfrm>
        </p:spPr>
        <p:txBody>
          <a:bodyPr/>
          <a:lstStyle/>
          <a:p>
            <a:r>
              <a:rPr lang="fr-FR" sz="9600" dirty="0" smtClean="0"/>
              <a:t>L’Evangile </a:t>
            </a:r>
            <a:r>
              <a:rPr lang="fr-FR" sz="6600" dirty="0" smtClean="0"/>
              <a:t>de la </a:t>
            </a:r>
            <a:r>
              <a:rPr lang="fr-FR" sz="9600" dirty="0" smtClean="0"/>
              <a:t>prospérité</a:t>
            </a:r>
            <a:endParaRPr lang="fr-FR" sz="9600" dirty="0"/>
          </a:p>
        </p:txBody>
      </p:sp>
      <p:sp>
        <p:nvSpPr>
          <p:cNvPr id="5" name="ZoneTexte 4"/>
          <p:cNvSpPr txBox="1"/>
          <p:nvPr/>
        </p:nvSpPr>
        <p:spPr>
          <a:xfrm>
            <a:off x="3995936" y="6237312"/>
            <a:ext cx="1956936" cy="461665"/>
          </a:xfrm>
          <a:prstGeom prst="rect">
            <a:avLst/>
          </a:prstGeom>
          <a:noFill/>
        </p:spPr>
        <p:txBody>
          <a:bodyPr wrap="none" rtlCol="0">
            <a:spAutoFit/>
          </a:bodyPr>
          <a:lstStyle/>
          <a:p>
            <a:r>
              <a:rPr lang="fr-FR" sz="2400" dirty="0" smtClean="0"/>
              <a:t>Pierre </a:t>
            </a:r>
            <a:r>
              <a:rPr lang="fr-FR" sz="2400" dirty="0" err="1" smtClean="0"/>
              <a:t>Oddon</a:t>
            </a:r>
            <a:endParaRPr lang="fr-FR" sz="2400" dirty="0"/>
          </a:p>
        </p:txBody>
      </p:sp>
      <p:pic>
        <p:nvPicPr>
          <p:cNvPr id="6" name="Image 5"/>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9512" y="188640"/>
            <a:ext cx="1359031" cy="1368152"/>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3346" y="116632"/>
            <a:ext cx="2160240" cy="1440160"/>
          </a:xfrm>
          <a:prstGeom prst="ellipse">
            <a:avLst/>
          </a:prstGeom>
          <a:ln>
            <a:noFill/>
          </a:ln>
          <a:effectLst>
            <a:softEdge rad="112500"/>
          </a:effectLst>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512" y="5445224"/>
            <a:ext cx="2528565" cy="1326733"/>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7"/>
          <a:stretch>
            <a:fillRect/>
          </a:stretch>
        </p:blipFill>
        <p:spPr>
          <a:xfrm>
            <a:off x="5724128" y="5072891"/>
            <a:ext cx="3870960" cy="1798320"/>
          </a:xfrm>
          <a:prstGeom prst="rect">
            <a:avLst/>
          </a:prstGeom>
        </p:spPr>
      </p:pic>
      <p:sp>
        <p:nvSpPr>
          <p:cNvPr id="4" name="ZoneTexte 3"/>
          <p:cNvSpPr txBox="1"/>
          <p:nvPr/>
        </p:nvSpPr>
        <p:spPr>
          <a:xfrm>
            <a:off x="3059832" y="5301208"/>
            <a:ext cx="4112524" cy="707886"/>
          </a:xfrm>
          <a:prstGeom prst="rect">
            <a:avLst/>
          </a:prstGeom>
          <a:noFill/>
        </p:spPr>
        <p:txBody>
          <a:bodyPr wrap="none" rtlCol="0">
            <a:spAutoFit/>
          </a:bodyPr>
          <a:lstStyle/>
          <a:p>
            <a:r>
              <a:rPr lang="fr-FR" dirty="0" smtClean="0">
                <a:solidFill>
                  <a:schemeClr val="bg2"/>
                </a:solidFill>
                <a:effectLst>
                  <a:glow rad="266700">
                    <a:schemeClr val="tx2">
                      <a:alpha val="75000"/>
                    </a:schemeClr>
                  </a:glow>
                </a:effectLst>
              </a:rPr>
              <a:t>Le grand Business</a:t>
            </a:r>
            <a:endParaRPr lang="fr-FR" dirty="0">
              <a:solidFill>
                <a:schemeClr val="bg2"/>
              </a:solidFill>
              <a:effectLst>
                <a:glow rad="266700">
                  <a:schemeClr val="tx2">
                    <a:alpha val="75000"/>
                  </a:schemeClr>
                </a:glow>
              </a:effectLst>
            </a:endParaRPr>
          </a:p>
        </p:txBody>
      </p:sp>
    </p:spTree>
    <p:extLst>
      <p:ext uri="{BB962C8B-B14F-4D97-AF65-F5344CB8AC3E}">
        <p14:creationId xmlns:p14="http://schemas.microsoft.com/office/powerpoint/2010/main" val="1311709655"/>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392"/>
            <a:ext cx="9108504" cy="1143000"/>
          </a:xfrm>
        </p:spPr>
        <p:txBody>
          <a:bodyPr/>
          <a:lstStyle/>
          <a:p>
            <a:r>
              <a:rPr lang="fr-FR" sz="4000" dirty="0" smtClean="0"/>
              <a:t>L’instrument de la propagande</a:t>
            </a:r>
            <a:endParaRPr lang="fr-FR" sz="4000" dirty="0"/>
          </a:p>
        </p:txBody>
      </p:sp>
      <p:sp>
        <p:nvSpPr>
          <p:cNvPr id="3" name="ZoneTexte 2"/>
          <p:cNvSpPr txBox="1"/>
          <p:nvPr/>
        </p:nvSpPr>
        <p:spPr>
          <a:xfrm>
            <a:off x="467544" y="908720"/>
            <a:ext cx="8424936" cy="763286"/>
          </a:xfrm>
          <a:prstGeom prst="rect">
            <a:avLst/>
          </a:prstGeom>
          <a:noFill/>
        </p:spPr>
        <p:txBody>
          <a:bodyPr wrap="square" rtlCol="0">
            <a:spAutoFit/>
          </a:bodyPr>
          <a:lstStyle/>
          <a:p>
            <a:pPr>
              <a:lnSpc>
                <a:spcPct val="90000"/>
              </a:lnSpc>
            </a:pPr>
            <a:r>
              <a:rPr lang="fr-FR" sz="2400" dirty="0" smtClean="0"/>
              <a:t>Elle se fait principalement par la </a:t>
            </a:r>
            <a:r>
              <a:rPr lang="fr-FR" sz="2400" dirty="0" smtClean="0">
                <a:solidFill>
                  <a:schemeClr val="bg2"/>
                </a:solidFill>
                <a:effectLst>
                  <a:glow rad="101600">
                    <a:schemeClr val="tx2">
                      <a:alpha val="75000"/>
                    </a:schemeClr>
                  </a:glow>
                </a:effectLst>
              </a:rPr>
              <a:t>télévision </a:t>
            </a:r>
            <a:r>
              <a:rPr lang="fr-FR" sz="2400" dirty="0" smtClean="0"/>
              <a:t>c’est Dieu lui-même qui aurait indiqué ce moyen à Jimmy </a:t>
            </a:r>
            <a:r>
              <a:rPr lang="fr-FR" sz="2400" dirty="0" err="1" smtClean="0"/>
              <a:t>Swaggart</a:t>
            </a:r>
            <a:r>
              <a:rPr lang="fr-FR" sz="2400" dirty="0" smtClean="0"/>
              <a:t> dans une vision …</a:t>
            </a:r>
            <a:endParaRPr lang="fr-FR" sz="2400" dirty="0">
              <a:solidFill>
                <a:schemeClr val="bg2"/>
              </a:solidFill>
              <a:effectLst>
                <a:glow rad="101600">
                  <a:schemeClr val="tx2">
                    <a:alpha val="75000"/>
                  </a:schemeClr>
                </a:glow>
              </a:effectLst>
            </a:endParaRPr>
          </a:p>
        </p:txBody>
      </p:sp>
      <p:sp>
        <p:nvSpPr>
          <p:cNvPr id="4" name="Rectangle 3"/>
          <p:cNvSpPr/>
          <p:nvPr/>
        </p:nvSpPr>
        <p:spPr>
          <a:xfrm>
            <a:off x="467544" y="1772816"/>
            <a:ext cx="8208912" cy="2092881"/>
          </a:xfrm>
          <a:prstGeom prst="rect">
            <a:avLst/>
          </a:prstGeom>
        </p:spPr>
        <p:txBody>
          <a:bodyPr wrap="square">
            <a:spAutoFit/>
          </a:bodyPr>
          <a:lstStyle/>
          <a:p>
            <a:pPr>
              <a:lnSpc>
                <a:spcPct val="90000"/>
              </a:lnSpc>
            </a:pPr>
            <a:r>
              <a:rPr lang="fr-FR" sz="2400" dirty="0"/>
              <a:t>Dans les </a:t>
            </a:r>
            <a:r>
              <a:rPr lang="fr-FR" sz="2400" dirty="0" smtClean="0"/>
              <a:t>années </a:t>
            </a:r>
            <a:r>
              <a:rPr lang="fr-FR" sz="2400" dirty="0"/>
              <a:t>1970 et 1980, la montée du christianisme évangélique a permis à des télévangélistes de devenir des personnages de grande envergure</a:t>
            </a:r>
            <a:r>
              <a:rPr lang="fr-FR" sz="2400" dirty="0">
                <a:solidFill>
                  <a:schemeClr val="tx2"/>
                </a:solidFill>
              </a:rPr>
              <a:t>, propriétaires de leur propre chaîne, jouissant d'une visibilité médiatique et de l'influence politique qui y est </a:t>
            </a:r>
            <a:r>
              <a:rPr lang="fr-FR" sz="2400" dirty="0" smtClean="0">
                <a:solidFill>
                  <a:schemeClr val="tx2"/>
                </a:solidFill>
              </a:rPr>
              <a:t>associée</a:t>
            </a:r>
            <a:r>
              <a:rPr lang="fr-FR" sz="2400" dirty="0" smtClean="0"/>
              <a:t>. </a:t>
            </a:r>
            <a:r>
              <a:rPr lang="fr-FR" sz="2400" dirty="0"/>
              <a:t>Pour nombre d'entre eux, ce succès a perduré jusqu'à nos </a:t>
            </a:r>
            <a:r>
              <a:rPr lang="fr-FR" sz="2400" dirty="0" smtClean="0"/>
              <a:t>jours (</a:t>
            </a:r>
            <a:r>
              <a:rPr lang="fr-FR" sz="2400" dirty="0" err="1" smtClean="0"/>
              <a:t>Wikipedia</a:t>
            </a:r>
            <a:r>
              <a:rPr lang="fr-FR" sz="2400" dirty="0" smtClean="0"/>
              <a:t>)</a:t>
            </a:r>
            <a:endParaRPr lang="fr-FR" sz="2400" dirty="0"/>
          </a:p>
        </p:txBody>
      </p:sp>
      <p:sp>
        <p:nvSpPr>
          <p:cNvPr id="5" name="Rectangle 4"/>
          <p:cNvSpPr/>
          <p:nvPr/>
        </p:nvSpPr>
        <p:spPr>
          <a:xfrm>
            <a:off x="467544" y="3933056"/>
            <a:ext cx="8352928" cy="2757678"/>
          </a:xfrm>
          <a:prstGeom prst="rect">
            <a:avLst/>
          </a:prstGeom>
        </p:spPr>
        <p:txBody>
          <a:bodyPr wrap="square">
            <a:spAutoFit/>
          </a:bodyPr>
          <a:lstStyle/>
          <a:p>
            <a:pPr>
              <a:lnSpc>
                <a:spcPct val="90000"/>
              </a:lnSpc>
            </a:pPr>
            <a:r>
              <a:rPr lang="fr-FR" sz="2400" dirty="0"/>
              <a:t>Palaces, Rolls-Royce, gardes du corps, jets privés. Nombre de télévangélistes américains mènent un train de vie royal. Ils ne paient pas d'impôts car les organisations religieuses en sont dispensées. La loi ne les oblige pas non plus à ouvrir leurs livres de comptes. Certains perçoivent des subventions accordées par l'administration </a:t>
            </a:r>
            <a:r>
              <a:rPr lang="fr-FR" sz="2400" dirty="0" smtClean="0">
                <a:solidFill>
                  <a:srgbClr val="FFFF0C"/>
                </a:solidFill>
              </a:rPr>
              <a:t>… en </a:t>
            </a:r>
            <a:r>
              <a:rPr lang="fr-FR" sz="2400" dirty="0">
                <a:solidFill>
                  <a:srgbClr val="FFFF0C"/>
                </a:solidFill>
              </a:rPr>
              <a:t>sus des sommes impressionnantes, estimées à 2,5 milliards de dollars par </a:t>
            </a:r>
            <a:r>
              <a:rPr lang="fr-FR" sz="2400" dirty="0" smtClean="0">
                <a:solidFill>
                  <a:srgbClr val="FFFF0C"/>
                </a:solidFill>
              </a:rPr>
              <a:t>an, </a:t>
            </a:r>
            <a:r>
              <a:rPr lang="fr-FR" sz="2400" dirty="0">
                <a:solidFill>
                  <a:srgbClr val="FFFF0C"/>
                </a:solidFill>
              </a:rPr>
              <a:t>que leur versent leurs fervents </a:t>
            </a:r>
            <a:r>
              <a:rPr lang="fr-FR" sz="2400" dirty="0" smtClean="0">
                <a:solidFill>
                  <a:srgbClr val="FFFF0C"/>
                </a:solidFill>
              </a:rPr>
              <a:t>donateurs</a:t>
            </a:r>
            <a:endParaRPr lang="fr-FR" sz="2400" dirty="0">
              <a:solidFill>
                <a:srgbClr val="FFFF0C"/>
              </a:solidFill>
            </a:endParaRPr>
          </a:p>
        </p:txBody>
      </p:sp>
      <p:grpSp>
        <p:nvGrpSpPr>
          <p:cNvPr id="9" name="Grouper 8"/>
          <p:cNvGrpSpPr/>
          <p:nvPr/>
        </p:nvGrpSpPr>
        <p:grpSpPr>
          <a:xfrm>
            <a:off x="107504" y="1005995"/>
            <a:ext cx="8985700" cy="5832648"/>
            <a:chOff x="50796" y="908720"/>
            <a:chExt cx="8985700" cy="5832648"/>
          </a:xfrm>
        </p:grpSpPr>
        <p:pic>
          <p:nvPicPr>
            <p:cNvPr id="7" name="Imag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796" y="908720"/>
              <a:ext cx="8985700" cy="5832648"/>
            </a:xfrm>
            <a:prstGeom prst="rect">
              <a:avLst/>
            </a:prstGeom>
          </p:spPr>
        </p:pic>
        <p:sp>
          <p:nvSpPr>
            <p:cNvPr id="8" name="ZoneTexte 7"/>
            <p:cNvSpPr txBox="1"/>
            <p:nvPr/>
          </p:nvSpPr>
          <p:spPr>
            <a:xfrm>
              <a:off x="2483768" y="5301208"/>
              <a:ext cx="5040560" cy="707886"/>
            </a:xfrm>
            <a:prstGeom prst="rect">
              <a:avLst/>
            </a:prstGeom>
            <a:noFill/>
          </p:spPr>
          <p:txBody>
            <a:bodyPr wrap="square" rtlCol="0">
              <a:spAutoFit/>
            </a:bodyPr>
            <a:lstStyle/>
            <a:p>
              <a:r>
                <a:rPr lang="fr-FR" dirty="0" smtClean="0">
                  <a:solidFill>
                    <a:srgbClr val="545454"/>
                  </a:solidFill>
                  <a:latin typeface="Braggadocio"/>
                  <a:cs typeface="Braggadocio"/>
                </a:rPr>
                <a:t>Télévision</a:t>
              </a:r>
              <a:endParaRPr lang="fr-FR" dirty="0">
                <a:solidFill>
                  <a:srgbClr val="545454"/>
                </a:solidFill>
                <a:latin typeface="Braggadocio"/>
                <a:cs typeface="Braggadocio"/>
              </a:endParaRPr>
            </a:p>
          </p:txBody>
        </p:sp>
      </p:grpSp>
    </p:spTree>
    <p:extLst>
      <p:ext uri="{BB962C8B-B14F-4D97-AF65-F5344CB8AC3E}">
        <p14:creationId xmlns:p14="http://schemas.microsoft.com/office/powerpoint/2010/main" val="340150489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403648" y="2636912"/>
            <a:ext cx="6696744" cy="1728192"/>
            <a:chOff x="-3414701" y="1193465"/>
            <a:chExt cx="13151508" cy="12751404"/>
          </a:xfrm>
        </p:grpSpPr>
        <p:pic>
          <p:nvPicPr>
            <p:cNvPr id="7" name="Image 6"/>
            <p:cNvPicPr>
              <a:picLocks noChangeAspect="1"/>
            </p:cNvPicPr>
            <p:nvPr/>
          </p:nvPicPr>
          <p:blipFill>
            <a:blip r:embed="rId3" cstate="screen">
              <a:clrChange>
                <a:clrFrom>
                  <a:srgbClr val="DADCCC"/>
                </a:clrFrom>
                <a:clrTo>
                  <a:srgbClr val="DADCCC">
                    <a:alpha val="0"/>
                  </a:srgbClr>
                </a:clrTo>
              </a:clrChange>
              <a:extLst>
                <a:ext uri="{28A0092B-C50C-407E-A947-70E740481C1C}">
                  <a14:useLocalDpi xmlns:a14="http://schemas.microsoft.com/office/drawing/2010/main"/>
                </a:ext>
              </a:extLst>
            </a:blip>
            <a:stretch>
              <a:fillRect/>
            </a:stretch>
          </p:blipFill>
          <p:spPr>
            <a:xfrm>
              <a:off x="-3414701" y="1193465"/>
              <a:ext cx="13151508" cy="12751404"/>
            </a:xfrm>
            <a:prstGeom prst="rect">
              <a:avLst/>
            </a:prstGeom>
          </p:spPr>
        </p:pic>
        <p:sp>
          <p:nvSpPr>
            <p:cNvPr id="8" name="Rectangle 7"/>
            <p:cNvSpPr/>
            <p:nvPr/>
          </p:nvSpPr>
          <p:spPr>
            <a:xfrm>
              <a:off x="2630704" y="1909217"/>
              <a:ext cx="6264697" cy="943487"/>
            </a:xfrm>
            <a:prstGeom prst="rect">
              <a:avLst/>
            </a:prstGeom>
            <a:noFill/>
          </p:spPr>
          <p:txBody>
            <a:bodyPr wrap="square">
              <a:spAutoFit/>
            </a:bodyPr>
            <a:lstStyle/>
            <a:p>
              <a:endParaRPr lang="fr-FR" sz="2100" b="1" dirty="0">
                <a:solidFill>
                  <a:srgbClr val="FF0000"/>
                </a:solidFill>
                <a:latin typeface="Avant Garde"/>
                <a:cs typeface="Avant Garde"/>
              </a:endParaRPr>
            </a:p>
          </p:txBody>
        </p:sp>
      </p:grpSp>
      <p:sp>
        <p:nvSpPr>
          <p:cNvPr id="9" name="Rectangle 8"/>
          <p:cNvSpPr/>
          <p:nvPr/>
        </p:nvSpPr>
        <p:spPr>
          <a:xfrm>
            <a:off x="2285661" y="2256814"/>
            <a:ext cx="4571321" cy="696502"/>
          </a:xfrm>
          <a:prstGeom prst="rect">
            <a:avLst/>
          </a:prstGeom>
        </p:spPr>
        <p:txBody>
          <a:bodyPr lIns="80165" tIns="40083" rIns="80165" bIns="40083">
            <a:spAutoFit/>
          </a:bodyPr>
          <a:lstStyle/>
          <a:p>
            <a:endParaRPr lang="fr-FR" dirty="0"/>
          </a:p>
        </p:txBody>
      </p:sp>
      <p:sp>
        <p:nvSpPr>
          <p:cNvPr id="11" name="Text Box 4"/>
          <p:cNvSpPr txBox="1">
            <a:spLocks noChangeArrowheads="1"/>
          </p:cNvSpPr>
          <p:nvPr/>
        </p:nvSpPr>
        <p:spPr bwMode="auto">
          <a:xfrm>
            <a:off x="-23451" y="6421438"/>
            <a:ext cx="613645" cy="402279"/>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9989" tIns="46794" rIns="89989" bIns="46794">
            <a:spAutoFit/>
          </a:bodyPr>
          <a:lstStyle/>
          <a:p>
            <a:pPr algn="ctr"/>
            <a:r>
              <a:rPr lang="fr-FR" sz="2000" b="1" dirty="0" smtClean="0">
                <a:solidFill>
                  <a:srgbClr val="FFFF00"/>
                </a:solidFill>
                <a:latin typeface="Arial Black" charset="0"/>
              </a:rPr>
              <a:t>12</a:t>
            </a:r>
            <a:endParaRPr lang="fr-FR" sz="2000" b="1" dirty="0">
              <a:solidFill>
                <a:srgbClr val="FFFF00"/>
              </a:solidFill>
              <a:latin typeface="Arial Black" charset="0"/>
            </a:endParaRPr>
          </a:p>
        </p:txBody>
      </p:sp>
      <p:sp>
        <p:nvSpPr>
          <p:cNvPr id="2" name="Titre 1"/>
          <p:cNvSpPr>
            <a:spLocks noGrp="1"/>
          </p:cNvSpPr>
          <p:nvPr>
            <p:ph type="title"/>
          </p:nvPr>
        </p:nvSpPr>
        <p:spPr>
          <a:xfrm>
            <a:off x="755576" y="2862064"/>
            <a:ext cx="7691720" cy="1143000"/>
          </a:xfrm>
        </p:spPr>
        <p:txBody>
          <a:bodyPr/>
          <a:lstStyle/>
          <a:p>
            <a:r>
              <a:rPr lang="fr-FR" dirty="0" smtClean="0"/>
              <a:t>1 La puissance</a:t>
            </a:r>
            <a:endParaRPr lang="fr-FR" dirty="0"/>
          </a:p>
        </p:txBody>
      </p:sp>
      <p:sp>
        <p:nvSpPr>
          <p:cNvPr id="10" name="ZoneTexte 9"/>
          <p:cNvSpPr txBox="1"/>
          <p:nvPr/>
        </p:nvSpPr>
        <p:spPr>
          <a:xfrm>
            <a:off x="5004048" y="4826675"/>
            <a:ext cx="3247103" cy="2031325"/>
          </a:xfrm>
          <a:prstGeom prst="rect">
            <a:avLst/>
          </a:prstGeom>
          <a:noFill/>
        </p:spPr>
        <p:txBody>
          <a:bodyPr wrap="none" rtlCol="0">
            <a:spAutoFit/>
          </a:bodyPr>
          <a:lstStyle/>
          <a:p>
            <a:r>
              <a:rPr lang="fr-FR" sz="2400" dirty="0" smtClean="0"/>
              <a:t>Quatre moyens d’accès:</a:t>
            </a:r>
          </a:p>
          <a:p>
            <a:r>
              <a:rPr lang="fr-FR" sz="2400" dirty="0"/>
              <a:t>	</a:t>
            </a:r>
            <a:r>
              <a:rPr lang="fr-FR" sz="1800" dirty="0" smtClean="0"/>
              <a:t>• La glossolalie</a:t>
            </a:r>
          </a:p>
          <a:p>
            <a:r>
              <a:rPr lang="fr-FR" sz="1800" dirty="0"/>
              <a:t>	</a:t>
            </a:r>
            <a:r>
              <a:rPr lang="fr-FR" sz="1800" dirty="0" smtClean="0"/>
              <a:t>• La parole d’autorité</a:t>
            </a:r>
          </a:p>
          <a:p>
            <a:r>
              <a:rPr lang="fr-FR" sz="1800" dirty="0"/>
              <a:t>	</a:t>
            </a:r>
            <a:r>
              <a:rPr lang="fr-FR" sz="1800" dirty="0" smtClean="0"/>
              <a:t>• La pensée positive</a:t>
            </a:r>
          </a:p>
          <a:p>
            <a:r>
              <a:rPr lang="fr-FR" sz="1800" dirty="0"/>
              <a:t>	</a:t>
            </a:r>
            <a:r>
              <a:rPr lang="fr-FR" sz="1800" dirty="0" smtClean="0"/>
              <a:t>• La prise d’autorité</a:t>
            </a:r>
          </a:p>
          <a:p>
            <a:endParaRPr lang="fr-FR" sz="2400" dirty="0"/>
          </a:p>
        </p:txBody>
      </p:sp>
    </p:spTree>
    <p:extLst>
      <p:ext uri="{BB962C8B-B14F-4D97-AF65-F5344CB8AC3E}">
        <p14:creationId xmlns:p14="http://schemas.microsoft.com/office/powerpoint/2010/main" val="1632993848"/>
      </p:ext>
    </p:extLst>
  </p:cSld>
  <p:clrMapOvr>
    <a:masterClrMapping/>
  </p:clrMapOvr>
  <mc:AlternateContent xmlns:mc="http://schemas.openxmlformats.org/markup-compatibility/2006" xmlns:p14="http://schemas.microsoft.com/office/powerpoint/2010/main">
    <mc:Choice Requires="p14">
      <p:transition spd="slow" p14:dur="2000" advTm="76377"/>
    </mc:Choice>
    <mc:Fallback xmlns="">
      <p:transition xmlns:p14="http://schemas.microsoft.com/office/powerpoint/2010/main" spd="slow" advTm="76377"/>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768" y="260648"/>
            <a:ext cx="6660232" cy="1143000"/>
          </a:xfrm>
        </p:spPr>
        <p:txBody>
          <a:bodyPr/>
          <a:lstStyle/>
          <a:p>
            <a:pPr>
              <a:lnSpc>
                <a:spcPct val="80000"/>
              </a:lnSpc>
            </a:pPr>
            <a:r>
              <a:rPr lang="fr-FR" sz="4000" dirty="0" smtClean="0"/>
              <a:t>La clef de la  porte d’ entrée : </a:t>
            </a:r>
            <a:br>
              <a:rPr lang="fr-FR" sz="4000" dirty="0" smtClean="0"/>
            </a:br>
            <a:r>
              <a:rPr lang="fr-FR" sz="4000" dirty="0" smtClean="0"/>
              <a:t>le parler en langues</a:t>
            </a:r>
            <a:endParaRPr lang="fr-FR" sz="4000" dirty="0"/>
          </a:p>
        </p:txBody>
      </p:sp>
      <p:pic>
        <p:nvPicPr>
          <p:cNvPr id="8" name="Image 7"/>
          <p:cNvPicPr>
            <a:picLocks noChangeAspect="1"/>
          </p:cNvPicPr>
          <p:nvPr/>
        </p:nvPicPr>
        <p:blipFill>
          <a:blip r:embed="rId3"/>
          <a:stretch>
            <a:fillRect/>
          </a:stretch>
        </p:blipFill>
        <p:spPr>
          <a:xfrm>
            <a:off x="-1" y="-1"/>
            <a:ext cx="2571025" cy="6858001"/>
          </a:xfrm>
          <a:prstGeom prst="rect">
            <a:avLst/>
          </a:prstGeom>
        </p:spPr>
      </p:pic>
      <p:sp>
        <p:nvSpPr>
          <p:cNvPr id="9" name="Espace réservé du contenu 2"/>
          <p:cNvSpPr>
            <a:spLocks noGrp="1"/>
          </p:cNvSpPr>
          <p:nvPr>
            <p:ph idx="1"/>
          </p:nvPr>
        </p:nvSpPr>
        <p:spPr>
          <a:xfrm>
            <a:off x="2915816" y="1628800"/>
            <a:ext cx="5904656" cy="2520280"/>
          </a:xfrm>
        </p:spPr>
        <p:txBody>
          <a:bodyPr/>
          <a:lstStyle/>
          <a:p>
            <a:pPr marL="0" indent="0">
              <a:buNone/>
            </a:pPr>
            <a:r>
              <a:rPr lang="fr-FR" sz="2400" b="1" dirty="0" smtClean="0">
                <a:solidFill>
                  <a:srgbClr val="F0FF11"/>
                </a:solidFill>
              </a:rPr>
              <a:t>Vous recevrez de la puissance, le Saint Esprit venant sur vous. (</a:t>
            </a:r>
            <a:r>
              <a:rPr lang="fr-FR" sz="2400" b="1" dirty="0" err="1" smtClean="0">
                <a:solidFill>
                  <a:srgbClr val="F0FF11"/>
                </a:solidFill>
              </a:rPr>
              <a:t>Ac</a:t>
            </a:r>
            <a:r>
              <a:rPr lang="fr-FR" sz="2400" b="1" dirty="0" smtClean="0">
                <a:solidFill>
                  <a:srgbClr val="F0FF11"/>
                </a:solidFill>
              </a:rPr>
              <a:t> 1.8) </a:t>
            </a:r>
          </a:p>
          <a:p>
            <a:pPr marL="0" indent="0">
              <a:buNone/>
            </a:pPr>
            <a:r>
              <a:rPr lang="fr-FR" sz="2400" dirty="0" smtClean="0"/>
              <a:t>La glossolalie est le principal marqueur de la pratique </a:t>
            </a:r>
            <a:r>
              <a:rPr lang="fr-FR" sz="2400" dirty="0" err="1" smtClean="0"/>
              <a:t>penteco</a:t>
            </a:r>
            <a:r>
              <a:rPr lang="fr-FR" sz="2400" dirty="0" smtClean="0"/>
              <a:t>-charismatique: le baptême du Saint Esprit n’est réel que si on constate le « don de parler en langues ». Sans ce « signe initial » pas de Saint Esprit, pas de puissance, pas de miracles, pas de guérison</a:t>
            </a:r>
            <a:endParaRPr lang="fr-FR" dirty="0"/>
          </a:p>
        </p:txBody>
      </p:sp>
      <p:sp>
        <p:nvSpPr>
          <p:cNvPr id="10" name="Text Box 4"/>
          <p:cNvSpPr txBox="1">
            <a:spLocks noChangeArrowheads="1"/>
          </p:cNvSpPr>
          <p:nvPr/>
        </p:nvSpPr>
        <p:spPr bwMode="auto">
          <a:xfrm>
            <a:off x="2771800" y="5229200"/>
            <a:ext cx="6120680" cy="1364476"/>
          </a:xfrm>
          <a:prstGeom prst="rect">
            <a:avLst/>
          </a:prstGeom>
          <a:solidFill>
            <a:schemeClr val="tx2"/>
          </a:solidFill>
          <a:ln>
            <a:noFill/>
          </a:ln>
          <a:effectLst/>
          <a:extLst/>
        </p:spPr>
        <p:txBody>
          <a:bodyPr wrap="square">
            <a:spAutoFit/>
          </a:bodyPr>
          <a:lstStyle/>
          <a:p>
            <a:pPr algn="ctr">
              <a:lnSpc>
                <a:spcPct val="50000"/>
              </a:lnSpc>
              <a:spcBef>
                <a:spcPct val="50000"/>
              </a:spcBef>
              <a:defRPr/>
            </a:pPr>
            <a:r>
              <a:rPr lang="fr-FR" sz="3200" dirty="0" smtClean="0">
                <a:solidFill>
                  <a:schemeClr val="bg2"/>
                </a:solidFill>
                <a:cs typeface="+mn-cs"/>
              </a:rPr>
              <a:t>La Bible pose la question :</a:t>
            </a:r>
          </a:p>
          <a:p>
            <a:pPr algn="ctr">
              <a:lnSpc>
                <a:spcPct val="50000"/>
              </a:lnSpc>
              <a:spcBef>
                <a:spcPct val="50000"/>
              </a:spcBef>
              <a:defRPr/>
            </a:pPr>
            <a:r>
              <a:rPr lang="fr-FR" sz="3200" dirty="0" smtClean="0">
                <a:solidFill>
                  <a:schemeClr val="bg2"/>
                </a:solidFill>
                <a:cs typeface="+mn-cs"/>
              </a:rPr>
              <a:t>« Tous parlent-ils en langues ? »</a:t>
            </a:r>
          </a:p>
          <a:p>
            <a:pPr algn="ctr">
              <a:lnSpc>
                <a:spcPct val="50000"/>
              </a:lnSpc>
              <a:spcBef>
                <a:spcPct val="50000"/>
              </a:spcBef>
              <a:defRPr/>
            </a:pPr>
            <a:r>
              <a:rPr lang="fr-FR" sz="3200" dirty="0" smtClean="0">
                <a:solidFill>
                  <a:schemeClr val="bg2"/>
                </a:solidFill>
                <a:cs typeface="+mn-cs"/>
              </a:rPr>
              <a:t>Et la réponse est NON!</a:t>
            </a:r>
          </a:p>
        </p:txBody>
      </p:sp>
    </p:spTree>
    <p:extLst>
      <p:ext uri="{BB962C8B-B14F-4D97-AF65-F5344CB8AC3E}">
        <p14:creationId xmlns:p14="http://schemas.microsoft.com/office/powerpoint/2010/main" val="22449054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392"/>
            <a:ext cx="9144000" cy="1143000"/>
          </a:xfrm>
        </p:spPr>
        <p:txBody>
          <a:bodyPr/>
          <a:lstStyle/>
          <a:p>
            <a:r>
              <a:rPr lang="fr-FR" dirty="0" smtClean="0"/>
              <a:t>La parole d’autorité</a:t>
            </a:r>
            <a:endParaRPr lang="fr-FR" dirty="0"/>
          </a:p>
        </p:txBody>
      </p:sp>
      <p:sp>
        <p:nvSpPr>
          <p:cNvPr id="3" name="Espace réservé du contenu 2"/>
          <p:cNvSpPr>
            <a:spLocks noGrp="1"/>
          </p:cNvSpPr>
          <p:nvPr>
            <p:ph idx="1"/>
          </p:nvPr>
        </p:nvSpPr>
        <p:spPr>
          <a:xfrm>
            <a:off x="2915816" y="1556792"/>
            <a:ext cx="6120680" cy="3682752"/>
          </a:xfrm>
        </p:spPr>
        <p:txBody>
          <a:bodyPr/>
          <a:lstStyle/>
          <a:p>
            <a:pPr marL="0" indent="0">
              <a:buNone/>
            </a:pPr>
            <a:r>
              <a:rPr lang="fr-FR" sz="2400" dirty="0" smtClean="0">
                <a:solidFill>
                  <a:srgbClr val="FFFF0C"/>
                </a:solidFill>
              </a:rPr>
              <a:t>Mc 11.23-24</a:t>
            </a:r>
            <a:r>
              <a:rPr lang="fr-FR" sz="2400" dirty="0" smtClean="0"/>
              <a:t>: </a:t>
            </a:r>
            <a:r>
              <a:rPr lang="fr-FR" sz="2400" dirty="0"/>
              <a:t>En vérité, je </a:t>
            </a:r>
            <a:r>
              <a:rPr lang="fr-FR" sz="2400" dirty="0" smtClean="0"/>
              <a:t>[Jésus] vous </a:t>
            </a:r>
            <a:r>
              <a:rPr lang="fr-FR" sz="2400" dirty="0"/>
              <a:t>dis que quiconque dira à cette montagne: Ote-toi, et jette-toi dans la mer, et qui ne doutera pas dans son </a:t>
            </a:r>
            <a:r>
              <a:rPr lang="fr-FR" sz="2400" dirty="0" err="1"/>
              <a:t>coeur</a:t>
            </a:r>
            <a:r>
              <a:rPr lang="fr-FR" sz="2400" dirty="0"/>
              <a:t>, mais croira que ce qu’il dit se fait, </a:t>
            </a:r>
            <a:r>
              <a:rPr lang="fr-FR" sz="2400" dirty="0">
                <a:solidFill>
                  <a:srgbClr val="FFFF0C"/>
                </a:solidFill>
              </a:rPr>
              <a:t>tout ce qu’il aura dit lui sera </a:t>
            </a:r>
            <a:r>
              <a:rPr lang="fr-FR" sz="2400" dirty="0" smtClean="0">
                <a:solidFill>
                  <a:srgbClr val="FFFF0C"/>
                </a:solidFill>
              </a:rPr>
              <a:t>fait. </a:t>
            </a:r>
            <a:r>
              <a:rPr lang="fr-FR" sz="2400" dirty="0" smtClean="0"/>
              <a:t>C’est </a:t>
            </a:r>
            <a:r>
              <a:rPr lang="fr-FR" sz="2400" dirty="0"/>
              <a:t>pourquoi je vous dis: Tout ce que vous demanderez en priant, croyez que vous le recevez, et il vous sera fait.</a:t>
            </a:r>
            <a:r>
              <a:rPr lang="fr-FR" sz="2400" dirty="0" smtClean="0">
                <a:solidFill>
                  <a:srgbClr val="F0FF11"/>
                </a:solidFill>
              </a:rPr>
              <a:t>. </a:t>
            </a:r>
            <a:endParaRPr lang="fr-FR" sz="2400" dirty="0">
              <a:solidFill>
                <a:srgbClr val="F0FF11"/>
              </a:solidFill>
            </a:endParaRPr>
          </a:p>
        </p:txBody>
      </p:sp>
      <p:pic>
        <p:nvPicPr>
          <p:cNvPr id="5" name="Image 4"/>
          <p:cNvPicPr>
            <a:picLocks noChangeAspect="1"/>
          </p:cNvPicPr>
          <p:nvPr/>
        </p:nvPicPr>
        <p:blipFill>
          <a:blip r:embed="rId3"/>
          <a:stretch>
            <a:fillRect/>
          </a:stretch>
        </p:blipFill>
        <p:spPr>
          <a:xfrm>
            <a:off x="349916" y="980728"/>
            <a:ext cx="2190910" cy="3600400"/>
          </a:xfrm>
          <a:prstGeom prst="rect">
            <a:avLst/>
          </a:prstGeom>
        </p:spPr>
      </p:pic>
      <p:sp>
        <p:nvSpPr>
          <p:cNvPr id="6" name="ZoneTexte 5"/>
          <p:cNvSpPr txBox="1"/>
          <p:nvPr/>
        </p:nvSpPr>
        <p:spPr>
          <a:xfrm>
            <a:off x="3851920" y="836712"/>
            <a:ext cx="3726802" cy="707886"/>
          </a:xfrm>
          <a:prstGeom prst="rect">
            <a:avLst/>
          </a:prstGeom>
          <a:noFill/>
        </p:spPr>
        <p:txBody>
          <a:bodyPr wrap="none" rtlCol="0">
            <a:spAutoFit/>
          </a:bodyPr>
          <a:lstStyle/>
          <a:p>
            <a:r>
              <a:rPr lang="fr-FR" b="1" dirty="0" smtClean="0"/>
              <a:t>La Parole de foi</a:t>
            </a:r>
            <a:endParaRPr lang="fr-FR" b="1" dirty="0"/>
          </a:p>
        </p:txBody>
      </p:sp>
      <p:sp>
        <p:nvSpPr>
          <p:cNvPr id="7" name="Rectangle 6"/>
          <p:cNvSpPr>
            <a:spLocks noChangeArrowheads="1"/>
          </p:cNvSpPr>
          <p:nvPr/>
        </p:nvSpPr>
        <p:spPr bwMode="auto">
          <a:xfrm>
            <a:off x="323528" y="4653136"/>
            <a:ext cx="8712968" cy="8309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sz="2400" b="1" i="0" dirty="0" smtClean="0">
                <a:solidFill>
                  <a:schemeClr val="bg2"/>
                </a:solidFill>
                <a:latin typeface="Arial"/>
                <a:cs typeface="Arial"/>
              </a:rPr>
              <a:t>			Proclamez pour posséder: « Rien ne peut rivaliser avec la puissance de vos paroles »</a:t>
            </a:r>
            <a:endParaRPr lang="fr-FR" sz="2400" b="1" i="0" dirty="0">
              <a:solidFill>
                <a:schemeClr val="bg2"/>
              </a:solidFill>
              <a:latin typeface="Arial"/>
              <a:cs typeface="Arial"/>
            </a:endParaRPr>
          </a:p>
        </p:txBody>
      </p:sp>
      <p:sp>
        <p:nvSpPr>
          <p:cNvPr id="8" name="ZoneTexte 7"/>
          <p:cNvSpPr txBox="1"/>
          <p:nvPr/>
        </p:nvSpPr>
        <p:spPr>
          <a:xfrm>
            <a:off x="323528" y="5445224"/>
            <a:ext cx="8712968" cy="1569660"/>
          </a:xfrm>
          <a:prstGeom prst="rect">
            <a:avLst/>
          </a:prstGeom>
          <a:noFill/>
        </p:spPr>
        <p:txBody>
          <a:bodyPr wrap="square" rtlCol="0">
            <a:spAutoFit/>
          </a:bodyPr>
          <a:lstStyle/>
          <a:p>
            <a:r>
              <a:rPr lang="fr-FR" sz="2400" i="0" dirty="0">
                <a:latin typeface="+mn-lt"/>
              </a:rPr>
              <a:t>Vos paroles amènent les anges à agir en votre faveur et à faire advenir quoi que vous dites... Les anges attendent vos paroles... Ils n’agiront pas sans paroles. » </a:t>
            </a:r>
            <a:r>
              <a:rPr lang="fr-FR" sz="1800" dirty="0" smtClean="0">
                <a:latin typeface="+mn-lt"/>
              </a:rPr>
              <a:t>Gloria Copeland</a:t>
            </a:r>
            <a:endParaRPr lang="fr-FR" sz="1800" dirty="0">
              <a:latin typeface="+mn-lt"/>
            </a:endParaRPr>
          </a:p>
          <a:p>
            <a:endParaRPr lang="fr-FR" sz="2400" dirty="0"/>
          </a:p>
        </p:txBody>
      </p:sp>
    </p:spTree>
    <p:extLst>
      <p:ext uri="{BB962C8B-B14F-4D97-AF65-F5344CB8AC3E}">
        <p14:creationId xmlns:p14="http://schemas.microsoft.com/office/powerpoint/2010/main" val="37382831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143000"/>
          </a:xfrm>
        </p:spPr>
        <p:txBody>
          <a:bodyPr/>
          <a:lstStyle/>
          <a:p>
            <a:r>
              <a:rPr lang="fr-FR" dirty="0" smtClean="0"/>
              <a:t>Pensée positive, positivisme et visualisation </a:t>
            </a:r>
            <a:endParaRPr lang="fr-FR" dirty="0"/>
          </a:p>
        </p:txBody>
      </p:sp>
      <p:sp>
        <p:nvSpPr>
          <p:cNvPr id="3" name="Espace réservé du contenu 2"/>
          <p:cNvSpPr>
            <a:spLocks noGrp="1"/>
          </p:cNvSpPr>
          <p:nvPr>
            <p:ph idx="1"/>
          </p:nvPr>
        </p:nvSpPr>
        <p:spPr>
          <a:xfrm>
            <a:off x="2483768" y="1412776"/>
            <a:ext cx="6480720" cy="2671936"/>
          </a:xfrm>
        </p:spPr>
        <p:txBody>
          <a:bodyPr/>
          <a:lstStyle/>
          <a:p>
            <a:pPr>
              <a:lnSpc>
                <a:spcPct val="90000"/>
              </a:lnSpc>
            </a:pPr>
            <a:r>
              <a:rPr lang="fr-FR" sz="2400" dirty="0" smtClean="0"/>
              <a:t>Vous réclamez à Dieu une voiture: vous ne la recevez pas. C’est normal.</a:t>
            </a:r>
          </a:p>
          <a:p>
            <a:pPr>
              <a:lnSpc>
                <a:spcPct val="90000"/>
              </a:lnSpc>
            </a:pPr>
            <a:r>
              <a:rPr lang="fr-FR" sz="2400" dirty="0" smtClean="0"/>
              <a:t>Lui avez-vous précisé la marque, la couleur et la cylindrée? Faites en la visualisation dans votre esprit.</a:t>
            </a:r>
          </a:p>
          <a:p>
            <a:pPr>
              <a:lnSpc>
                <a:spcPct val="90000"/>
              </a:lnSpc>
            </a:pPr>
            <a:r>
              <a:rPr lang="fr-FR" sz="2400" dirty="0" smtClean="0"/>
              <a:t>Ce n’est que quand le Seigneur saura exactement ce que vous voulez qu’il pourra vous le donner</a:t>
            </a:r>
          </a:p>
        </p:txBody>
      </p:sp>
      <p:sp>
        <p:nvSpPr>
          <p:cNvPr id="4" name="ZoneTexte 3"/>
          <p:cNvSpPr txBox="1"/>
          <p:nvPr/>
        </p:nvSpPr>
        <p:spPr>
          <a:xfrm>
            <a:off x="179512" y="4509120"/>
            <a:ext cx="6048672" cy="2207784"/>
          </a:xfrm>
          <a:prstGeom prst="rect">
            <a:avLst/>
          </a:prstGeom>
          <a:solidFill>
            <a:srgbClr val="F0FF11"/>
          </a:solidFill>
        </p:spPr>
        <p:txBody>
          <a:bodyPr wrap="square" rtlCol="0">
            <a:spAutoFit/>
          </a:bodyPr>
          <a:lstStyle/>
          <a:p>
            <a:pPr>
              <a:lnSpc>
                <a:spcPct val="90000"/>
              </a:lnSpc>
            </a:pPr>
            <a:r>
              <a:rPr lang="fr-FR" sz="2800" dirty="0" smtClean="0">
                <a:solidFill>
                  <a:schemeClr val="bg2"/>
                </a:solidFill>
              </a:rPr>
              <a:t>But: Placer l’impossible dans le champ du possible: Imaginaire + auto persuasion + (prière) = mélange ± magique = (</a:t>
            </a:r>
            <a:r>
              <a:rPr lang="fr-FR" sz="2800" dirty="0">
                <a:solidFill>
                  <a:schemeClr val="bg2"/>
                </a:solidFill>
              </a:rPr>
              <a:t>p</a:t>
            </a:r>
            <a:r>
              <a:rPr lang="fr-FR" sz="2800" dirty="0" smtClean="0">
                <a:solidFill>
                  <a:schemeClr val="bg2"/>
                </a:solidFill>
              </a:rPr>
              <a:t>arfois) réussite</a:t>
            </a:r>
          </a:p>
          <a:p>
            <a:pPr algn="ctr">
              <a:lnSpc>
                <a:spcPct val="90000"/>
              </a:lnSpc>
            </a:pPr>
            <a:r>
              <a:rPr lang="fr-FR" b="1" i="0" dirty="0" smtClean="0">
                <a:solidFill>
                  <a:schemeClr val="bg2"/>
                </a:solidFill>
              </a:rPr>
              <a:t>YES WE CAN</a:t>
            </a:r>
            <a:endParaRPr lang="fr-FR" dirty="0">
              <a:solidFill>
                <a:schemeClr val="bg2"/>
              </a:solidFill>
            </a:endParaRPr>
          </a:p>
        </p:txBody>
      </p:sp>
      <p:pic>
        <p:nvPicPr>
          <p:cNvPr id="5" name="Image 4"/>
          <p:cNvPicPr>
            <a:picLocks noChangeAspect="1"/>
          </p:cNvPicPr>
          <p:nvPr/>
        </p:nvPicPr>
        <p:blipFill>
          <a:blip r:embed="rId3"/>
          <a:stretch>
            <a:fillRect/>
          </a:stretch>
        </p:blipFill>
        <p:spPr>
          <a:xfrm>
            <a:off x="179512" y="1628800"/>
            <a:ext cx="2259943" cy="2736304"/>
          </a:xfrm>
          <a:prstGeom prst="rect">
            <a:avLst/>
          </a:prstGeom>
        </p:spPr>
      </p:pic>
      <p:pic>
        <p:nvPicPr>
          <p:cNvPr id="6" name="Image 5"/>
          <p:cNvPicPr>
            <a:picLocks noChangeAspect="1"/>
          </p:cNvPicPr>
          <p:nvPr/>
        </p:nvPicPr>
        <p:blipFill>
          <a:blip r:embed="rId4"/>
          <a:stretch>
            <a:fillRect/>
          </a:stretch>
        </p:blipFill>
        <p:spPr>
          <a:xfrm>
            <a:off x="6376844" y="4149080"/>
            <a:ext cx="2594291" cy="2573536"/>
          </a:xfrm>
          <a:prstGeom prst="rect">
            <a:avLst/>
          </a:prstGeom>
        </p:spPr>
      </p:pic>
    </p:spTree>
    <p:extLst>
      <p:ext uri="{BB962C8B-B14F-4D97-AF65-F5344CB8AC3E}">
        <p14:creationId xmlns:p14="http://schemas.microsoft.com/office/powerpoint/2010/main" val="287456724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99392"/>
            <a:ext cx="7772400" cy="1143000"/>
          </a:xfrm>
        </p:spPr>
        <p:txBody>
          <a:bodyPr/>
          <a:lstStyle/>
          <a:p>
            <a:r>
              <a:rPr lang="fr-FR" dirty="0" smtClean="0"/>
              <a:t>Prenez autorité !</a:t>
            </a:r>
            <a:endParaRPr lang="fr-FR" dirty="0"/>
          </a:p>
        </p:txBody>
      </p:sp>
      <p:sp>
        <p:nvSpPr>
          <p:cNvPr id="3" name="Espace réservé du contenu 2"/>
          <p:cNvSpPr>
            <a:spLocks noGrp="1"/>
          </p:cNvSpPr>
          <p:nvPr>
            <p:ph idx="1"/>
          </p:nvPr>
        </p:nvSpPr>
        <p:spPr>
          <a:xfrm>
            <a:off x="683568" y="836712"/>
            <a:ext cx="8352928" cy="4114800"/>
          </a:xfrm>
        </p:spPr>
        <p:txBody>
          <a:bodyPr/>
          <a:lstStyle/>
          <a:p>
            <a:pPr marL="0" indent="0">
              <a:buNone/>
            </a:pPr>
            <a:r>
              <a:rPr lang="fr-FR" sz="2200" u="sng" dirty="0" smtClean="0"/>
              <a:t>On </a:t>
            </a:r>
            <a:r>
              <a:rPr lang="fr-FR" sz="2200" u="sng" dirty="0"/>
              <a:t>considère que les esprits mauvais peuvent agir sur l’esprit des chrétiens mal éclairés.</a:t>
            </a:r>
            <a:r>
              <a:rPr lang="fr-FR" sz="2200" dirty="0"/>
              <a:t> Ils agissent aussi sur </a:t>
            </a:r>
            <a:r>
              <a:rPr lang="fr-FR" sz="2200" dirty="0">
                <a:solidFill>
                  <a:srgbClr val="F0FF11"/>
                </a:solidFill>
              </a:rPr>
              <a:t>les réalités économiques </a:t>
            </a:r>
            <a:r>
              <a:rPr lang="fr-FR" sz="2200" dirty="0"/>
              <a:t>(bloquer une bénédiction, empêcher un rendement) et sont à l’œuvre lorsque survient </a:t>
            </a:r>
            <a:r>
              <a:rPr lang="fr-FR" sz="2200" dirty="0">
                <a:solidFill>
                  <a:srgbClr val="F0FF11"/>
                </a:solidFill>
              </a:rPr>
              <a:t>la maladie</a:t>
            </a:r>
            <a:r>
              <a:rPr lang="fr-FR" sz="2200" dirty="0"/>
              <a:t>. </a:t>
            </a:r>
            <a:r>
              <a:rPr lang="fr-FR" sz="2200" u="sng" dirty="0"/>
              <a:t>Le croyant fort de l’œuvre de Christ doit prendre autorité sur ces puissances. </a:t>
            </a:r>
            <a:r>
              <a:rPr lang="fr-FR" sz="2200" dirty="0"/>
              <a:t>Il discernera leur action là où des obstacles s’opposent à </a:t>
            </a:r>
            <a:r>
              <a:rPr lang="fr-FR" sz="2200" dirty="0">
                <a:solidFill>
                  <a:schemeClr val="tx2"/>
                </a:solidFill>
              </a:rPr>
              <a:t>la santé </a:t>
            </a:r>
            <a:r>
              <a:rPr lang="fr-FR" sz="2200" dirty="0"/>
              <a:t>ou </a:t>
            </a:r>
            <a:r>
              <a:rPr lang="fr-FR" sz="2200" dirty="0">
                <a:solidFill>
                  <a:srgbClr val="F0FF11"/>
                </a:solidFill>
              </a:rPr>
              <a:t>à la prospérité financière qui récompense la fidélité. </a:t>
            </a:r>
            <a:endParaRPr lang="fr-FR" sz="2200" dirty="0" smtClean="0">
              <a:solidFill>
                <a:srgbClr val="F0FF11"/>
              </a:solidFill>
            </a:endParaRPr>
          </a:p>
          <a:p>
            <a:pPr marL="0" indent="0">
              <a:buNone/>
            </a:pPr>
            <a:endParaRPr lang="fr-FR" sz="2200" dirty="0" smtClean="0">
              <a:solidFill>
                <a:srgbClr val="F0FF11"/>
              </a:solidFill>
            </a:endParaRPr>
          </a:p>
          <a:p>
            <a:pPr marL="0" indent="0">
              <a:buNone/>
            </a:pPr>
            <a:r>
              <a:rPr lang="fr-FR" sz="2200" dirty="0" smtClean="0"/>
              <a:t>«… Sortez </a:t>
            </a:r>
            <a:r>
              <a:rPr lang="fr-FR" sz="2200" dirty="0"/>
              <a:t>les armes que Dieu vous a données et utilisez-les à fond. Sortez votre </a:t>
            </a:r>
            <a:r>
              <a:rPr lang="fr-FR" sz="2200" u="sng" dirty="0"/>
              <a:t>Bible</a:t>
            </a:r>
            <a:r>
              <a:rPr lang="fr-FR" sz="2200" dirty="0"/>
              <a:t>. Sortez la </a:t>
            </a:r>
            <a:r>
              <a:rPr lang="fr-FR" sz="2200" u="sng" dirty="0"/>
              <a:t>prière</a:t>
            </a:r>
            <a:r>
              <a:rPr lang="fr-FR" sz="2200" dirty="0"/>
              <a:t>. Sortez la </a:t>
            </a:r>
            <a:r>
              <a:rPr lang="fr-FR" sz="2200" u="sng" dirty="0"/>
              <a:t>foi</a:t>
            </a:r>
            <a:r>
              <a:rPr lang="fr-FR" sz="2200" dirty="0"/>
              <a:t> et utilisez-la pour lier le diable avec des nœuds bien serrés. Utilisez la puissance peu commune de Dieu, pour le garder lié, et il sera incapable de tenter quoique ce soit contre vous. </a:t>
            </a:r>
            <a:endParaRPr lang="fr-FR" sz="2200" dirty="0">
              <a:solidFill>
                <a:srgbClr val="F0FF11"/>
              </a:solidFill>
            </a:endParaRPr>
          </a:p>
        </p:txBody>
      </p:sp>
      <p:sp>
        <p:nvSpPr>
          <p:cNvPr id="4" name="Text Box 4"/>
          <p:cNvSpPr txBox="1">
            <a:spLocks noChangeArrowheads="1"/>
          </p:cNvSpPr>
          <p:nvPr/>
        </p:nvSpPr>
        <p:spPr bwMode="auto">
          <a:xfrm>
            <a:off x="251520" y="5661248"/>
            <a:ext cx="8640960" cy="1077218"/>
          </a:xfrm>
          <a:prstGeom prst="rect">
            <a:avLst/>
          </a:prstGeom>
          <a:solidFill>
            <a:schemeClr val="tx2"/>
          </a:solidFill>
          <a:ln>
            <a:noFill/>
          </a:ln>
          <a:effectLst/>
          <a:extLst/>
        </p:spPr>
        <p:txBody>
          <a:bodyPr wrap="square">
            <a:spAutoFit/>
          </a:bodyPr>
          <a:lstStyle/>
          <a:p>
            <a:pPr algn="ctr">
              <a:spcBef>
                <a:spcPct val="50000"/>
              </a:spcBef>
              <a:defRPr/>
            </a:pPr>
            <a:r>
              <a:rPr lang="fr-FR" sz="3200" dirty="0" smtClean="0">
                <a:solidFill>
                  <a:schemeClr val="bg2"/>
                </a:solidFill>
                <a:cs typeface="+mn-cs"/>
              </a:rPr>
              <a:t>Dès aujourd’hui prenez autorité sur les démons et entrez dans la bénédiction divine!</a:t>
            </a:r>
            <a:endParaRPr lang="fr-FR" sz="2400" dirty="0">
              <a:solidFill>
                <a:schemeClr val="bg2"/>
              </a:solidFill>
            </a:endParaRPr>
          </a:p>
        </p:txBody>
      </p:sp>
    </p:spTree>
    <p:extLst>
      <p:ext uri="{BB962C8B-B14F-4D97-AF65-F5344CB8AC3E}">
        <p14:creationId xmlns:p14="http://schemas.microsoft.com/office/powerpoint/2010/main" val="361080285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403648" y="2636912"/>
            <a:ext cx="6696744" cy="1728192"/>
            <a:chOff x="-3414701" y="1193465"/>
            <a:chExt cx="13151508" cy="12751404"/>
          </a:xfrm>
        </p:grpSpPr>
        <p:pic>
          <p:nvPicPr>
            <p:cNvPr id="7" name="Image 6"/>
            <p:cNvPicPr>
              <a:picLocks noChangeAspect="1"/>
            </p:cNvPicPr>
            <p:nvPr/>
          </p:nvPicPr>
          <p:blipFill>
            <a:blip r:embed="rId3" cstate="screen">
              <a:clrChange>
                <a:clrFrom>
                  <a:srgbClr val="DADCCC"/>
                </a:clrFrom>
                <a:clrTo>
                  <a:srgbClr val="DADCCC">
                    <a:alpha val="0"/>
                  </a:srgbClr>
                </a:clrTo>
              </a:clrChange>
              <a:extLst>
                <a:ext uri="{28A0092B-C50C-407E-A947-70E740481C1C}">
                  <a14:useLocalDpi xmlns:a14="http://schemas.microsoft.com/office/drawing/2010/main"/>
                </a:ext>
              </a:extLst>
            </a:blip>
            <a:stretch>
              <a:fillRect/>
            </a:stretch>
          </p:blipFill>
          <p:spPr>
            <a:xfrm>
              <a:off x="-3414701" y="1193465"/>
              <a:ext cx="13151508" cy="12751404"/>
            </a:xfrm>
            <a:prstGeom prst="rect">
              <a:avLst/>
            </a:prstGeom>
          </p:spPr>
        </p:pic>
        <p:sp>
          <p:nvSpPr>
            <p:cNvPr id="8" name="Rectangle 7"/>
            <p:cNvSpPr/>
            <p:nvPr/>
          </p:nvSpPr>
          <p:spPr>
            <a:xfrm>
              <a:off x="2630704" y="1909217"/>
              <a:ext cx="6264697" cy="943487"/>
            </a:xfrm>
            <a:prstGeom prst="rect">
              <a:avLst/>
            </a:prstGeom>
            <a:noFill/>
          </p:spPr>
          <p:txBody>
            <a:bodyPr wrap="square">
              <a:spAutoFit/>
            </a:bodyPr>
            <a:lstStyle/>
            <a:p>
              <a:endParaRPr lang="fr-FR" sz="2100" b="1" dirty="0">
                <a:solidFill>
                  <a:srgbClr val="FF0000"/>
                </a:solidFill>
                <a:latin typeface="Avant Garde"/>
                <a:cs typeface="Avant Garde"/>
              </a:endParaRPr>
            </a:p>
          </p:txBody>
        </p:sp>
      </p:grpSp>
      <p:sp>
        <p:nvSpPr>
          <p:cNvPr id="9" name="Rectangle 8"/>
          <p:cNvSpPr/>
          <p:nvPr/>
        </p:nvSpPr>
        <p:spPr>
          <a:xfrm>
            <a:off x="2285661" y="2256814"/>
            <a:ext cx="4571321" cy="696502"/>
          </a:xfrm>
          <a:prstGeom prst="rect">
            <a:avLst/>
          </a:prstGeom>
        </p:spPr>
        <p:txBody>
          <a:bodyPr lIns="80165" tIns="40083" rIns="80165" bIns="40083">
            <a:spAutoFit/>
          </a:bodyPr>
          <a:lstStyle/>
          <a:p>
            <a:endParaRPr lang="fr-FR" dirty="0"/>
          </a:p>
        </p:txBody>
      </p:sp>
      <p:sp>
        <p:nvSpPr>
          <p:cNvPr id="11" name="Text Box 4"/>
          <p:cNvSpPr txBox="1">
            <a:spLocks noChangeArrowheads="1"/>
          </p:cNvSpPr>
          <p:nvPr/>
        </p:nvSpPr>
        <p:spPr bwMode="auto">
          <a:xfrm>
            <a:off x="-23451" y="6421438"/>
            <a:ext cx="613645" cy="402279"/>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9989" tIns="46794" rIns="89989" bIns="46794">
            <a:spAutoFit/>
          </a:bodyPr>
          <a:lstStyle/>
          <a:p>
            <a:pPr algn="ctr"/>
            <a:r>
              <a:rPr lang="fr-FR" sz="2000" b="1" dirty="0" smtClean="0">
                <a:solidFill>
                  <a:srgbClr val="FFFF00"/>
                </a:solidFill>
                <a:latin typeface="Arial Black" charset="0"/>
              </a:rPr>
              <a:t>20</a:t>
            </a:r>
            <a:endParaRPr lang="fr-FR" sz="2000" b="1" dirty="0">
              <a:solidFill>
                <a:srgbClr val="FFFF00"/>
              </a:solidFill>
              <a:latin typeface="Arial Black" charset="0"/>
            </a:endParaRPr>
          </a:p>
        </p:txBody>
      </p:sp>
      <p:sp>
        <p:nvSpPr>
          <p:cNvPr id="2" name="Titre 1"/>
          <p:cNvSpPr>
            <a:spLocks noGrp="1"/>
          </p:cNvSpPr>
          <p:nvPr>
            <p:ph type="title"/>
          </p:nvPr>
        </p:nvSpPr>
        <p:spPr>
          <a:xfrm>
            <a:off x="755576" y="2924944"/>
            <a:ext cx="7691720" cy="1143000"/>
          </a:xfrm>
        </p:spPr>
        <p:txBody>
          <a:bodyPr/>
          <a:lstStyle/>
          <a:p>
            <a:r>
              <a:rPr lang="fr-FR" dirty="0" smtClean="0"/>
              <a:t>2 La santé</a:t>
            </a:r>
            <a:endParaRPr lang="fr-FR" dirty="0"/>
          </a:p>
        </p:txBody>
      </p:sp>
      <p:sp>
        <p:nvSpPr>
          <p:cNvPr id="10" name="ZoneTexte 9"/>
          <p:cNvSpPr txBox="1"/>
          <p:nvPr/>
        </p:nvSpPr>
        <p:spPr>
          <a:xfrm>
            <a:off x="4283968" y="5013176"/>
            <a:ext cx="4104455" cy="1200328"/>
          </a:xfrm>
          <a:prstGeom prst="rect">
            <a:avLst/>
          </a:prstGeom>
          <a:noFill/>
        </p:spPr>
        <p:txBody>
          <a:bodyPr wrap="square" rtlCol="0">
            <a:spAutoFit/>
          </a:bodyPr>
          <a:lstStyle/>
          <a:p>
            <a:r>
              <a:rPr lang="fr-FR" sz="2400" dirty="0" smtClean="0"/>
              <a:t>« Le croyant discernera l’action des démons </a:t>
            </a:r>
            <a:r>
              <a:rPr lang="fr-FR" sz="2400" dirty="0"/>
              <a:t>là où des obstacles s’opposent à </a:t>
            </a:r>
            <a:r>
              <a:rPr lang="fr-FR" sz="2400" dirty="0">
                <a:solidFill>
                  <a:schemeClr val="tx2"/>
                </a:solidFill>
              </a:rPr>
              <a:t>la santé </a:t>
            </a:r>
            <a:r>
              <a:rPr lang="fr-FR" sz="2400" dirty="0" smtClean="0"/>
              <a:t> </a:t>
            </a:r>
            <a:endParaRPr lang="fr-FR" sz="2400" dirty="0"/>
          </a:p>
        </p:txBody>
      </p:sp>
    </p:spTree>
    <p:extLst>
      <p:ext uri="{BB962C8B-B14F-4D97-AF65-F5344CB8AC3E}">
        <p14:creationId xmlns:p14="http://schemas.microsoft.com/office/powerpoint/2010/main" val="2570408032"/>
      </p:ext>
    </p:extLst>
  </p:cSld>
  <p:clrMapOvr>
    <a:masterClrMapping/>
  </p:clrMapOvr>
  <mc:AlternateContent xmlns:mc="http://schemas.openxmlformats.org/markup-compatibility/2006" xmlns:p14="http://schemas.microsoft.com/office/powerpoint/2010/main">
    <mc:Choice Requires="p14">
      <p:transition spd="slow" p14:dur="2000" advTm="76377"/>
    </mc:Choice>
    <mc:Fallback xmlns="">
      <p:transition xmlns:p14="http://schemas.microsoft.com/office/powerpoint/2010/main" spd="slow" advTm="76377"/>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2696" y="-171400"/>
            <a:ext cx="7772400" cy="1143000"/>
          </a:xfrm>
        </p:spPr>
        <p:txBody>
          <a:bodyPr/>
          <a:lstStyle/>
          <a:p>
            <a:r>
              <a:rPr lang="fr-FR" dirty="0" smtClean="0"/>
              <a:t>La santé</a:t>
            </a:r>
            <a:endParaRPr lang="fr-FR" dirty="0"/>
          </a:p>
        </p:txBody>
      </p:sp>
      <p:sp>
        <p:nvSpPr>
          <p:cNvPr id="3" name="Espace réservé du contenu 2"/>
          <p:cNvSpPr>
            <a:spLocks noGrp="1"/>
          </p:cNvSpPr>
          <p:nvPr>
            <p:ph idx="1"/>
          </p:nvPr>
        </p:nvSpPr>
        <p:spPr>
          <a:xfrm>
            <a:off x="179512" y="908720"/>
            <a:ext cx="4752528" cy="1512168"/>
          </a:xfrm>
        </p:spPr>
        <p:txBody>
          <a:bodyPr/>
          <a:lstStyle/>
          <a:p>
            <a:pPr marL="0" indent="0">
              <a:buNone/>
            </a:pPr>
            <a:r>
              <a:rPr lang="fr-FR" sz="2400" b="1" dirty="0">
                <a:solidFill>
                  <a:srgbClr val="F0FF11"/>
                </a:solidFill>
              </a:rPr>
              <a:t>La maladie fait partie de la </a:t>
            </a:r>
            <a:r>
              <a:rPr lang="fr-FR" sz="2400" b="1" dirty="0" smtClean="0">
                <a:solidFill>
                  <a:srgbClr val="F0FF11"/>
                </a:solidFill>
              </a:rPr>
              <a:t>«malédiction </a:t>
            </a:r>
            <a:r>
              <a:rPr lang="fr-FR" sz="2400" b="1" dirty="0">
                <a:solidFill>
                  <a:srgbClr val="F0FF11"/>
                </a:solidFill>
              </a:rPr>
              <a:t>de la loi » (cf. </a:t>
            </a:r>
            <a:r>
              <a:rPr lang="fr-FR" sz="2400" b="1" dirty="0" err="1">
                <a:solidFill>
                  <a:srgbClr val="F0FF11"/>
                </a:solidFill>
              </a:rPr>
              <a:t>Dt</a:t>
            </a:r>
            <a:r>
              <a:rPr lang="fr-FR" sz="2400" b="1" dirty="0">
                <a:solidFill>
                  <a:srgbClr val="F0FF11"/>
                </a:solidFill>
              </a:rPr>
              <a:t> 28) dont nous avons été rachetés (Ga 3 :13)</a:t>
            </a:r>
            <a:r>
              <a:rPr lang="fr-FR" sz="2400" b="1" dirty="0" smtClean="0">
                <a:solidFill>
                  <a:srgbClr val="F0FF11"/>
                </a:solidFill>
              </a:rPr>
              <a:t>.</a:t>
            </a:r>
            <a:endParaRPr lang="fr-FR" dirty="0"/>
          </a:p>
        </p:txBody>
      </p:sp>
      <p:sp>
        <p:nvSpPr>
          <p:cNvPr id="4" name="Text Box 4"/>
          <p:cNvSpPr txBox="1">
            <a:spLocks noChangeArrowheads="1"/>
          </p:cNvSpPr>
          <p:nvPr/>
        </p:nvSpPr>
        <p:spPr bwMode="auto">
          <a:xfrm>
            <a:off x="179512" y="6013350"/>
            <a:ext cx="8640960" cy="716094"/>
          </a:xfrm>
          <a:prstGeom prst="rect">
            <a:avLst/>
          </a:prstGeom>
          <a:solidFill>
            <a:schemeClr val="tx2"/>
          </a:solidFill>
          <a:ln>
            <a:noFill/>
          </a:ln>
          <a:effectLst/>
          <a:extLst/>
        </p:spPr>
        <p:txBody>
          <a:bodyPr wrap="square">
            <a:spAutoFit/>
          </a:bodyPr>
          <a:lstStyle/>
          <a:p>
            <a:pPr algn="ctr">
              <a:lnSpc>
                <a:spcPct val="60000"/>
              </a:lnSpc>
              <a:spcBef>
                <a:spcPts val="0"/>
              </a:spcBef>
              <a:defRPr/>
            </a:pPr>
            <a:r>
              <a:rPr lang="fr-FR" sz="3200" dirty="0" smtClean="0">
                <a:solidFill>
                  <a:schemeClr val="bg2"/>
                </a:solidFill>
                <a:cs typeface="+mn-cs"/>
              </a:rPr>
              <a:t>Dès aujourd’hui nous devons dire:</a:t>
            </a:r>
          </a:p>
          <a:p>
            <a:pPr algn="ctr">
              <a:lnSpc>
                <a:spcPct val="60000"/>
              </a:lnSpc>
              <a:spcBef>
                <a:spcPts val="0"/>
              </a:spcBef>
              <a:defRPr/>
            </a:pPr>
            <a:r>
              <a:rPr lang="fr-FR" sz="3200" dirty="0" smtClean="0">
                <a:solidFill>
                  <a:schemeClr val="bg2"/>
                </a:solidFill>
                <a:cs typeface="+mn-cs"/>
              </a:rPr>
              <a:t>La guérison nous appartient</a:t>
            </a:r>
            <a:endParaRPr lang="fr-FR" sz="2400" dirty="0">
              <a:solidFill>
                <a:schemeClr val="bg2"/>
              </a:solidFill>
            </a:endParaRP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188639"/>
            <a:ext cx="4046517" cy="3169771"/>
          </a:xfrm>
          <a:prstGeom prst="rect">
            <a:avLst/>
          </a:prstGeom>
        </p:spPr>
      </p:pic>
      <p:sp>
        <p:nvSpPr>
          <p:cNvPr id="7" name="ZoneTexte 6"/>
          <p:cNvSpPr txBox="1"/>
          <p:nvPr/>
        </p:nvSpPr>
        <p:spPr>
          <a:xfrm>
            <a:off x="251520" y="4010288"/>
            <a:ext cx="8784976" cy="1938992"/>
          </a:xfrm>
          <a:prstGeom prst="rect">
            <a:avLst/>
          </a:prstGeom>
          <a:noFill/>
        </p:spPr>
        <p:txBody>
          <a:bodyPr wrap="square" rtlCol="0">
            <a:spAutoFit/>
          </a:bodyPr>
          <a:lstStyle/>
          <a:p>
            <a:r>
              <a:rPr lang="fr-FR" sz="2400" dirty="0" smtClean="0"/>
              <a:t>« Jésus </a:t>
            </a:r>
            <a:r>
              <a:rPr lang="fr-FR" sz="2400" dirty="0"/>
              <a:t>a été rendu </a:t>
            </a:r>
            <a:r>
              <a:rPr lang="fr-FR" sz="2400" b="1" dirty="0">
                <a:solidFill>
                  <a:schemeClr val="tx2"/>
                </a:solidFill>
              </a:rPr>
              <a:t>malade de toutes nos maladies</a:t>
            </a:r>
            <a:r>
              <a:rPr lang="fr-FR" sz="2400" dirty="0"/>
              <a:t>, à la Croix, tout comme il a été fait péché pour nous. Le chrétien doit s’approprier de cette réalité par la foi, comme il le fait pour le salut. </a:t>
            </a:r>
            <a:r>
              <a:rPr lang="fr-FR" sz="2400" b="1" dirty="0">
                <a:solidFill>
                  <a:srgbClr val="F0FF11"/>
                </a:solidFill>
              </a:rPr>
              <a:t>La volonté de Dieu pour le croyant n’est que la santé et/ou la guérison </a:t>
            </a:r>
            <a:r>
              <a:rPr lang="fr-FR" sz="2400" dirty="0"/>
              <a:t>(cf. Mt 8 :16-17 ; Ex 15 :26 ; Ex 23 :25 ; Ps 103 :3 ; Pr 4 :20- 22 ; Es 33 :</a:t>
            </a:r>
            <a:r>
              <a:rPr lang="fr-FR" sz="2400" dirty="0" smtClean="0"/>
              <a:t>24</a:t>
            </a:r>
          </a:p>
        </p:txBody>
      </p:sp>
      <p:sp>
        <p:nvSpPr>
          <p:cNvPr id="5" name="ZoneTexte 4"/>
          <p:cNvSpPr txBox="1"/>
          <p:nvPr/>
        </p:nvSpPr>
        <p:spPr>
          <a:xfrm>
            <a:off x="251520" y="2492896"/>
            <a:ext cx="4536504" cy="1200328"/>
          </a:xfrm>
          <a:prstGeom prst="rect">
            <a:avLst/>
          </a:prstGeom>
          <a:noFill/>
        </p:spPr>
        <p:txBody>
          <a:bodyPr wrap="square" rtlCol="0">
            <a:spAutoFit/>
          </a:bodyPr>
          <a:lstStyle/>
          <a:p>
            <a:r>
              <a:rPr lang="fr-FR" sz="2400" dirty="0"/>
              <a:t>« Je crois que la volonté de Dieu n'est pas seulement que vous soyez guéris, il veut aussi que vous </a:t>
            </a:r>
            <a:r>
              <a:rPr lang="fr-FR" sz="2400" dirty="0" smtClean="0"/>
              <a:t>soyez. </a:t>
            </a:r>
            <a:endParaRPr lang="fr-FR" sz="2400" dirty="0"/>
          </a:p>
        </p:txBody>
      </p:sp>
      <p:sp>
        <p:nvSpPr>
          <p:cNvPr id="8" name="ZoneTexte 7"/>
          <p:cNvSpPr txBox="1"/>
          <p:nvPr/>
        </p:nvSpPr>
        <p:spPr>
          <a:xfrm>
            <a:off x="251520" y="3615407"/>
            <a:ext cx="8568952" cy="461665"/>
          </a:xfrm>
          <a:prstGeom prst="rect">
            <a:avLst/>
          </a:prstGeom>
          <a:noFill/>
        </p:spPr>
        <p:txBody>
          <a:bodyPr wrap="square" rtlCol="0">
            <a:spAutoFit/>
          </a:bodyPr>
          <a:lstStyle/>
          <a:p>
            <a:r>
              <a:rPr lang="fr-FR" sz="2400" dirty="0"/>
              <a:t>en bonne santé jusqu'à ce qu'il vous rappelle (voir Job 5 :26)</a:t>
            </a:r>
          </a:p>
        </p:txBody>
      </p:sp>
    </p:spTree>
    <p:extLst>
      <p:ext uri="{BB962C8B-B14F-4D97-AF65-F5344CB8AC3E}">
        <p14:creationId xmlns:p14="http://schemas.microsoft.com/office/powerpoint/2010/main" val="223661356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840" y="476672"/>
            <a:ext cx="3096344" cy="1143000"/>
          </a:xfrm>
        </p:spPr>
        <p:txBody>
          <a:bodyPr/>
          <a:lstStyle/>
          <a:p>
            <a:pPr algn="l"/>
            <a:r>
              <a:rPr lang="fr-FR" dirty="0" smtClean="0"/>
              <a:t>Les </a:t>
            </a:r>
            <a:br>
              <a:rPr lang="fr-FR" dirty="0" smtClean="0"/>
            </a:br>
            <a:r>
              <a:rPr lang="fr-FR" dirty="0" smtClean="0"/>
              <a:t>bonnes </a:t>
            </a:r>
            <a:br>
              <a:rPr lang="fr-FR" dirty="0" smtClean="0"/>
            </a:br>
            <a:r>
              <a:rPr lang="fr-FR" dirty="0" smtClean="0"/>
              <a:t>recettes</a:t>
            </a:r>
            <a:endParaRPr lang="fr-FR" dirty="0"/>
          </a:p>
        </p:txBody>
      </p:sp>
      <p:sp>
        <p:nvSpPr>
          <p:cNvPr id="3" name="Espace réservé du contenu 2"/>
          <p:cNvSpPr>
            <a:spLocks noGrp="1"/>
          </p:cNvSpPr>
          <p:nvPr>
            <p:ph idx="1"/>
          </p:nvPr>
        </p:nvSpPr>
        <p:spPr>
          <a:xfrm>
            <a:off x="3275856" y="4797152"/>
            <a:ext cx="5760640" cy="4107160"/>
          </a:xfrm>
        </p:spPr>
        <p:txBody>
          <a:bodyPr/>
          <a:lstStyle/>
          <a:p>
            <a:pPr marL="0" indent="0">
              <a:buNone/>
            </a:pPr>
            <a:r>
              <a:rPr lang="fr-FR" sz="2400" dirty="0" smtClean="0"/>
              <a:t>Quand </a:t>
            </a:r>
            <a:r>
              <a:rPr lang="fr-FR" sz="2400" dirty="0"/>
              <a:t>vous prenez la communion, vous "mangez" Christ, et c'est cela qui guérit votre </a:t>
            </a:r>
            <a:r>
              <a:rPr lang="fr-FR" sz="2400" dirty="0" smtClean="0"/>
              <a:t>corps</a:t>
            </a:r>
            <a:r>
              <a:rPr lang="fr-FR" sz="2400" dirty="0"/>
              <a:t>. </a:t>
            </a:r>
            <a:r>
              <a:rPr lang="fr-FR" sz="2400" dirty="0" smtClean="0">
                <a:solidFill>
                  <a:srgbClr val="F0FF11"/>
                </a:solidFill>
              </a:rPr>
              <a:t>Quand </a:t>
            </a:r>
            <a:r>
              <a:rPr lang="fr-FR" sz="2400" dirty="0">
                <a:solidFill>
                  <a:srgbClr val="F0FF11"/>
                </a:solidFill>
              </a:rPr>
              <a:t>vous "mangez" Christ, comment pouvez-vous rester faible et malade ? </a:t>
            </a:r>
            <a:r>
              <a:rPr lang="fr-FR" sz="2000" i="1" dirty="0" smtClean="0"/>
              <a:t>Benny </a:t>
            </a:r>
            <a:r>
              <a:rPr lang="fr-FR" sz="2000" i="1" dirty="0" err="1" smtClean="0"/>
              <a:t>Hinn</a:t>
            </a:r>
            <a:endParaRPr lang="fr-FR" sz="2000" i="1" dirty="0"/>
          </a:p>
          <a:p>
            <a:pPr marL="0" indent="0">
              <a:buNone/>
            </a:pPr>
            <a:endParaRPr lang="fr-FR" sz="2400" dirty="0">
              <a:solidFill>
                <a:srgbClr val="F0FF11"/>
              </a:solidFill>
            </a:endParaRPr>
          </a:p>
        </p:txBody>
      </p:sp>
      <p:pic>
        <p:nvPicPr>
          <p:cNvPr id="4" name="Image 3"/>
          <p:cNvPicPr>
            <a:picLocks noChangeAspect="1"/>
          </p:cNvPicPr>
          <p:nvPr/>
        </p:nvPicPr>
        <p:blipFill>
          <a:blip r:embed="rId3"/>
          <a:stretch>
            <a:fillRect/>
          </a:stretch>
        </p:blipFill>
        <p:spPr>
          <a:xfrm>
            <a:off x="179512" y="188640"/>
            <a:ext cx="2736303" cy="6468976"/>
          </a:xfrm>
          <a:prstGeom prst="rect">
            <a:avLst/>
          </a:prstGeom>
        </p:spPr>
      </p:pic>
      <p:sp>
        <p:nvSpPr>
          <p:cNvPr id="5" name="ZoneTexte 4"/>
          <p:cNvSpPr txBox="1"/>
          <p:nvPr/>
        </p:nvSpPr>
        <p:spPr>
          <a:xfrm>
            <a:off x="3275856" y="2060848"/>
            <a:ext cx="5616624" cy="830997"/>
          </a:xfrm>
          <a:prstGeom prst="rect">
            <a:avLst/>
          </a:prstGeom>
          <a:noFill/>
        </p:spPr>
        <p:txBody>
          <a:bodyPr wrap="square" rtlCol="0">
            <a:spAutoFit/>
          </a:bodyPr>
          <a:lstStyle/>
          <a:p>
            <a:r>
              <a:rPr lang="fr-FR" sz="2400" i="0" dirty="0" smtClean="0">
                <a:latin typeface="+mn-lt"/>
              </a:rPr>
              <a:t>Soyez guéri aujourd’hui (prières contre 150 maladies). Prières inspirées. </a:t>
            </a:r>
            <a:r>
              <a:rPr lang="fr-FR" sz="1800" i="0" dirty="0" err="1" smtClean="0">
                <a:latin typeface="+mn-lt"/>
              </a:rPr>
              <a:t>Sourdril</a:t>
            </a:r>
            <a:endParaRPr lang="fr-FR" sz="1800" i="0" dirty="0">
              <a:latin typeface="+mn-lt"/>
            </a:endParaRPr>
          </a:p>
        </p:txBody>
      </p:sp>
      <p:pic>
        <p:nvPicPr>
          <p:cNvPr id="6" name="Imag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71589" y="188640"/>
            <a:ext cx="2892666" cy="1872208"/>
          </a:xfrm>
          <a:prstGeom prst="rect">
            <a:avLst/>
          </a:prstGeom>
        </p:spPr>
      </p:pic>
      <p:sp>
        <p:nvSpPr>
          <p:cNvPr id="7" name="Text Box 4"/>
          <p:cNvSpPr txBox="1">
            <a:spLocks noChangeArrowheads="1"/>
          </p:cNvSpPr>
          <p:nvPr/>
        </p:nvSpPr>
        <p:spPr bwMode="auto">
          <a:xfrm>
            <a:off x="3275856" y="2924944"/>
            <a:ext cx="5616624" cy="1815882"/>
          </a:xfrm>
          <a:prstGeom prst="rect">
            <a:avLst/>
          </a:prstGeom>
          <a:solidFill>
            <a:schemeClr val="tx2"/>
          </a:solidFill>
          <a:ln>
            <a:noFill/>
          </a:ln>
          <a:effectLst/>
          <a:extLst/>
        </p:spPr>
        <p:txBody>
          <a:bodyPr wrap="square">
            <a:spAutoFit/>
          </a:bodyPr>
          <a:lstStyle/>
          <a:p>
            <a:pPr algn="ctr">
              <a:spcBef>
                <a:spcPct val="50000"/>
              </a:spcBef>
              <a:defRPr/>
            </a:pPr>
            <a:r>
              <a:rPr lang="fr-FR" sz="2800" dirty="0" smtClean="0">
                <a:solidFill>
                  <a:schemeClr val="bg2"/>
                </a:solidFill>
                <a:cs typeface="+mn-cs"/>
              </a:rPr>
              <a:t>La guérison … fait partie intégrante de ce que DIEU VEUT pour tout le monde et </a:t>
            </a:r>
            <a:r>
              <a:rPr lang="fr-FR" sz="2800" dirty="0" smtClean="0">
                <a:solidFill>
                  <a:schemeClr val="bg1"/>
                </a:solidFill>
                <a:cs typeface="+mn-cs"/>
              </a:rPr>
              <a:t>nous pouvons tous la pratiquer </a:t>
            </a:r>
            <a:r>
              <a:rPr lang="fr-FR" sz="2000" i="0" dirty="0" smtClean="0">
                <a:solidFill>
                  <a:schemeClr val="bg2"/>
                </a:solidFill>
              </a:rPr>
              <a:t>Bill Johnson</a:t>
            </a:r>
            <a:endParaRPr lang="fr-FR" sz="2000" dirty="0">
              <a:solidFill>
                <a:schemeClr val="bg2"/>
              </a:solidFill>
            </a:endParaRPr>
          </a:p>
        </p:txBody>
      </p:sp>
    </p:spTree>
    <p:extLst>
      <p:ext uri="{BB962C8B-B14F-4D97-AF65-F5344CB8AC3E}">
        <p14:creationId xmlns:p14="http://schemas.microsoft.com/office/powerpoint/2010/main" val="2686155650"/>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1400"/>
            <a:ext cx="9143999" cy="998984"/>
          </a:xfrm>
        </p:spPr>
        <p:txBody>
          <a:bodyPr/>
          <a:lstStyle/>
          <a:p>
            <a:r>
              <a:rPr lang="fr-FR" dirty="0" smtClean="0">
                <a:latin typeface="Tekton Pro Bold"/>
                <a:cs typeface="Tekton Pro Bold"/>
              </a:rPr>
              <a:t>Application chez « les meilleurs »</a:t>
            </a:r>
            <a:endParaRPr lang="fr-FR" dirty="0">
              <a:latin typeface="Tekton Pro Bold"/>
              <a:cs typeface="Tekton Pro Bold"/>
            </a:endParaRPr>
          </a:p>
        </p:txBody>
      </p:sp>
      <p:sp>
        <p:nvSpPr>
          <p:cNvPr id="5" name="Rectangle 4"/>
          <p:cNvSpPr/>
          <p:nvPr/>
        </p:nvSpPr>
        <p:spPr>
          <a:xfrm>
            <a:off x="755576" y="5229200"/>
            <a:ext cx="7992888" cy="1327444"/>
          </a:xfrm>
          <a:prstGeom prst="rect">
            <a:avLst/>
          </a:prstGeom>
          <a:solidFill>
            <a:srgbClr val="FFFF00"/>
          </a:solidFill>
        </p:spPr>
        <p:txBody>
          <a:bodyPr wrap="square" lIns="80165" tIns="40083" rIns="80165" bIns="40083">
            <a:spAutoFit/>
          </a:bodyPr>
          <a:lstStyle/>
          <a:p>
            <a:pPr algn="ctr"/>
            <a:r>
              <a:rPr lang="fr-FR" sz="1800" dirty="0">
                <a:solidFill>
                  <a:schemeClr val="bg1"/>
                </a:solidFill>
                <a:latin typeface="Avant Garde"/>
                <a:cs typeface="Avant Garde"/>
              </a:rPr>
              <a:t>La conclusion de sa vie interpelle:</a:t>
            </a:r>
            <a:r>
              <a:rPr lang="fr-FR" sz="1800" dirty="0">
                <a:latin typeface="Avant Garde"/>
                <a:cs typeface="Avant Garde"/>
              </a:rPr>
              <a:t> </a:t>
            </a:r>
            <a:endParaRPr lang="fr-FR" sz="1800" dirty="0" smtClean="0">
              <a:latin typeface="Avant Garde"/>
              <a:cs typeface="Avant Garde"/>
            </a:endParaRPr>
          </a:p>
          <a:p>
            <a:pPr algn="ctr"/>
            <a:r>
              <a:rPr lang="fr-FR" sz="2100" b="1" dirty="0" smtClean="0">
                <a:solidFill>
                  <a:srgbClr val="FF0000"/>
                </a:solidFill>
                <a:latin typeface="Avant Garde"/>
                <a:cs typeface="Avant Garde"/>
              </a:rPr>
              <a:t>Heureux </a:t>
            </a:r>
            <a:r>
              <a:rPr lang="fr-FR" sz="2100" b="1" dirty="0">
                <a:solidFill>
                  <a:srgbClr val="FF0000"/>
                </a:solidFill>
                <a:latin typeface="Avant Garde"/>
                <a:cs typeface="Avant Garde"/>
              </a:rPr>
              <a:t>sont ceux qui croient alors qu’il n’y a aucun signe de réponse aux prières, qui font confiance alors qu’il semble ne plus y avoir d’espoir et que tout a échoué.</a:t>
            </a:r>
          </a:p>
        </p:txBody>
      </p:sp>
      <p:pic>
        <p:nvPicPr>
          <p:cNvPr id="6" name="Image 5" descr="Capture d'écran 2015-02-22 20.58.5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464" y="728883"/>
            <a:ext cx="2865901" cy="1785960"/>
          </a:xfrm>
          <a:prstGeom prst="rect">
            <a:avLst/>
          </a:prstGeom>
        </p:spPr>
      </p:pic>
      <p:sp>
        <p:nvSpPr>
          <p:cNvPr id="3" name="Espace réservé du contenu 2"/>
          <p:cNvSpPr>
            <a:spLocks noGrp="1"/>
          </p:cNvSpPr>
          <p:nvPr>
            <p:ph idx="1"/>
          </p:nvPr>
        </p:nvSpPr>
        <p:spPr>
          <a:xfrm>
            <a:off x="583866" y="2852936"/>
            <a:ext cx="8308615" cy="3238546"/>
          </a:xfrm>
        </p:spPr>
        <p:txBody>
          <a:bodyPr>
            <a:noAutofit/>
          </a:bodyPr>
          <a:lstStyle/>
          <a:p>
            <a:pPr marL="0" indent="-2833626">
              <a:spcBef>
                <a:spcPts val="0"/>
              </a:spcBef>
              <a:buNone/>
            </a:pPr>
            <a:r>
              <a:rPr lang="fr-FR" sz="2000" dirty="0" smtClean="0">
                <a:latin typeface="Avant Garde"/>
                <a:cs typeface="Avant Garde"/>
              </a:rPr>
              <a:t>(Cf. La croix et le poignard) on est surpris d’entendre son propre témoignage alors que, âgé de 77 ans en 2007, il présente sa femme, Gwen, et précise qu’elle a eu dans sa vie</a:t>
            </a:r>
          </a:p>
          <a:p>
            <a:pPr marL="0" indent="0">
              <a:spcBef>
                <a:spcPts val="0"/>
              </a:spcBef>
              <a:buNone/>
            </a:pPr>
            <a:r>
              <a:rPr lang="fr-FR" sz="2000" b="1" dirty="0">
                <a:latin typeface="Avant Garde"/>
                <a:cs typeface="Avant Garde"/>
              </a:rPr>
              <a:t>	</a:t>
            </a:r>
            <a:r>
              <a:rPr lang="fr-FR" sz="2000" b="1" dirty="0" smtClean="0">
                <a:latin typeface="Avant Garde"/>
                <a:cs typeface="Avant Garde"/>
              </a:rPr>
              <a:t>• 26 opérations dont</a:t>
            </a:r>
          </a:p>
          <a:p>
            <a:pPr marL="0" indent="0">
              <a:spcBef>
                <a:spcPts val="0"/>
              </a:spcBef>
              <a:buNone/>
            </a:pPr>
            <a:r>
              <a:rPr lang="fr-FR" sz="2000" b="1" dirty="0">
                <a:latin typeface="Avant Garde"/>
                <a:cs typeface="Avant Garde"/>
              </a:rPr>
              <a:t>	</a:t>
            </a:r>
            <a:r>
              <a:rPr lang="fr-FR" sz="2000" b="1" dirty="0" smtClean="0">
                <a:latin typeface="Avant Garde"/>
                <a:cs typeface="Avant Garde"/>
              </a:rPr>
              <a:t>• 5 opérations d’un cancer très grave</a:t>
            </a:r>
          </a:p>
          <a:p>
            <a:pPr marL="0" indent="0">
              <a:spcBef>
                <a:spcPts val="0"/>
              </a:spcBef>
              <a:buNone/>
            </a:pPr>
            <a:r>
              <a:rPr lang="fr-FR" sz="2000" dirty="0">
                <a:latin typeface="Avant Garde"/>
                <a:cs typeface="Avant Garde"/>
              </a:rPr>
              <a:t>http://</a:t>
            </a:r>
            <a:r>
              <a:rPr lang="fr-FR" sz="2000" dirty="0" err="1">
                <a:latin typeface="Avant Garde"/>
                <a:cs typeface="Avant Garde"/>
              </a:rPr>
              <a:t>www.topchretien.com</a:t>
            </a:r>
            <a:r>
              <a:rPr lang="fr-FR" sz="2000" dirty="0">
                <a:latin typeface="Avant Garde"/>
                <a:cs typeface="Avant Garde"/>
              </a:rPr>
              <a:t>/</a:t>
            </a:r>
            <a:r>
              <a:rPr lang="fr-FR" sz="2000" dirty="0" err="1">
                <a:latin typeface="Avant Garde"/>
                <a:cs typeface="Avant Garde"/>
              </a:rPr>
              <a:t>topmessages</a:t>
            </a:r>
            <a:r>
              <a:rPr lang="fr-FR" sz="2000" dirty="0">
                <a:latin typeface="Avant Garde"/>
                <a:cs typeface="Avant Garde"/>
              </a:rPr>
              <a:t>/?/5411/ce-jour-terrifiant-dont-personne-ne-veut-parler</a:t>
            </a:r>
          </a:p>
        </p:txBody>
      </p:sp>
      <p:sp>
        <p:nvSpPr>
          <p:cNvPr id="4" name="ZoneTexte 3"/>
          <p:cNvSpPr txBox="1"/>
          <p:nvPr/>
        </p:nvSpPr>
        <p:spPr>
          <a:xfrm>
            <a:off x="3347864" y="692696"/>
            <a:ext cx="3757719" cy="2235385"/>
          </a:xfrm>
          <a:prstGeom prst="rect">
            <a:avLst/>
          </a:prstGeom>
          <a:noFill/>
        </p:spPr>
        <p:txBody>
          <a:bodyPr wrap="square" lIns="80165" tIns="40083" rIns="80165" bIns="40083" rtlCol="0">
            <a:spAutoFit/>
          </a:bodyPr>
          <a:lstStyle/>
          <a:p>
            <a:r>
              <a:rPr lang="fr-FR" sz="2000" b="1" i="0" dirty="0">
                <a:latin typeface="Avant Garde"/>
                <a:cs typeface="Avant Garde"/>
              </a:rPr>
              <a:t>Avec tout respect pour l’homme de foi </a:t>
            </a:r>
            <a:r>
              <a:rPr lang="fr-FR" sz="2000" i="0" dirty="0">
                <a:latin typeface="Avant Garde"/>
                <a:cs typeface="Avant Garde"/>
              </a:rPr>
              <a:t>qui a témoigné de Jésus Christ au cœur même des gangs de New York et qui a été l’instrument de la conversion du terrible </a:t>
            </a:r>
            <a:r>
              <a:rPr lang="fr-FR" sz="2000" i="0" dirty="0" err="1">
                <a:latin typeface="Avant Garde"/>
                <a:cs typeface="Avant Garde"/>
              </a:rPr>
              <a:t>Nicky</a:t>
            </a:r>
            <a:r>
              <a:rPr lang="fr-FR" sz="2000" i="0" dirty="0">
                <a:latin typeface="Avant Garde"/>
                <a:cs typeface="Avant Garde"/>
              </a:rPr>
              <a:t> Cruz </a:t>
            </a:r>
            <a:endParaRPr lang="fr-FR" sz="2000" i="0" dirty="0"/>
          </a:p>
        </p:txBody>
      </p:sp>
      <p:pic>
        <p:nvPicPr>
          <p:cNvPr id="8" name="Image 7"/>
          <p:cNvPicPr>
            <a:picLocks noChangeAspect="1"/>
          </p:cNvPicPr>
          <p:nvPr/>
        </p:nvPicPr>
        <p:blipFill>
          <a:blip r:embed="rId4"/>
          <a:stretch>
            <a:fillRect/>
          </a:stretch>
        </p:blipFill>
        <p:spPr>
          <a:xfrm>
            <a:off x="7282487" y="751826"/>
            <a:ext cx="1265757" cy="1757313"/>
          </a:xfrm>
          <a:prstGeom prst="rect">
            <a:avLst/>
          </a:prstGeom>
        </p:spPr>
      </p:pic>
      <p:sp>
        <p:nvSpPr>
          <p:cNvPr id="9" name="ZoneTexte 8"/>
          <p:cNvSpPr txBox="1"/>
          <p:nvPr/>
        </p:nvSpPr>
        <p:spPr>
          <a:xfrm>
            <a:off x="899592" y="2564904"/>
            <a:ext cx="1613142" cy="338554"/>
          </a:xfrm>
          <a:prstGeom prst="rect">
            <a:avLst/>
          </a:prstGeom>
          <a:noFill/>
        </p:spPr>
        <p:txBody>
          <a:bodyPr wrap="none" rtlCol="0">
            <a:spAutoFit/>
          </a:bodyPr>
          <a:lstStyle/>
          <a:p>
            <a:r>
              <a:rPr lang="fr-FR" sz="1600" dirty="0" smtClean="0"/>
              <a:t>David </a:t>
            </a:r>
            <a:r>
              <a:rPr lang="fr-FR" sz="1600" dirty="0" err="1" smtClean="0"/>
              <a:t>Wilkerson</a:t>
            </a:r>
            <a:endParaRPr lang="fr-FR" sz="1600" dirty="0"/>
          </a:p>
        </p:txBody>
      </p:sp>
      <p:sp>
        <p:nvSpPr>
          <p:cNvPr id="10" name="ZoneTexte 9"/>
          <p:cNvSpPr txBox="1"/>
          <p:nvPr/>
        </p:nvSpPr>
        <p:spPr>
          <a:xfrm>
            <a:off x="7020272" y="2564904"/>
            <a:ext cx="1812515" cy="338554"/>
          </a:xfrm>
          <a:prstGeom prst="rect">
            <a:avLst/>
          </a:prstGeom>
          <a:noFill/>
        </p:spPr>
        <p:txBody>
          <a:bodyPr wrap="none" rtlCol="0">
            <a:spAutoFit/>
          </a:bodyPr>
          <a:lstStyle/>
          <a:p>
            <a:r>
              <a:rPr lang="fr-FR" sz="1600" dirty="0" smtClean="0"/>
              <a:t>Clément Le </a:t>
            </a:r>
            <a:r>
              <a:rPr lang="fr-FR" sz="1600" dirty="0" err="1" smtClean="0"/>
              <a:t>Cossec</a:t>
            </a:r>
            <a:endParaRPr lang="fr-FR" sz="1600" dirty="0"/>
          </a:p>
        </p:txBody>
      </p:sp>
      <p:sp>
        <p:nvSpPr>
          <p:cNvPr id="11" name="ZoneTexte 10"/>
          <p:cNvSpPr txBox="1"/>
          <p:nvPr/>
        </p:nvSpPr>
        <p:spPr>
          <a:xfrm rot="20961537">
            <a:off x="6621552" y="3645847"/>
            <a:ext cx="2403122" cy="584776"/>
          </a:xfrm>
          <a:prstGeom prst="rect">
            <a:avLst/>
          </a:prstGeom>
          <a:noFill/>
        </p:spPr>
        <p:txBody>
          <a:bodyPr wrap="none" rtlCol="0">
            <a:spAutoFit/>
          </a:bodyPr>
          <a:lstStyle/>
          <a:p>
            <a:pPr algn="r"/>
            <a:r>
              <a:rPr lang="fr-FR" sz="1600" dirty="0" smtClean="0">
                <a:solidFill>
                  <a:schemeClr val="tx2"/>
                </a:solidFill>
              </a:rPr>
              <a:t>Ils ont condamné</a:t>
            </a:r>
          </a:p>
          <a:p>
            <a:pPr algn="r"/>
            <a:r>
              <a:rPr lang="fr-FR" sz="1600" dirty="0" smtClean="0">
                <a:solidFill>
                  <a:schemeClr val="tx2"/>
                </a:solidFill>
              </a:rPr>
              <a:t>l’évangile de la prospérité</a:t>
            </a:r>
            <a:endParaRPr lang="fr-FR" sz="1600" dirty="0">
              <a:solidFill>
                <a:schemeClr val="tx2"/>
              </a:solidFill>
            </a:endParaRPr>
          </a:p>
        </p:txBody>
      </p:sp>
    </p:spTree>
    <p:extLst>
      <p:ext uri="{BB962C8B-B14F-4D97-AF65-F5344CB8AC3E}">
        <p14:creationId xmlns:p14="http://schemas.microsoft.com/office/powerpoint/2010/main" val="666468497"/>
      </p:ext>
    </p:extLst>
  </p:cSld>
  <p:clrMapOvr>
    <a:masterClrMapping/>
  </p:clrMapOvr>
  <mc:AlternateContent xmlns:mc="http://schemas.openxmlformats.org/markup-compatibility/2006" xmlns:p14="http://schemas.microsoft.com/office/powerpoint/2010/main">
    <mc:Choice Requires="p14">
      <p:transition spd="slow" p14:dur="1200" advTm="21240">
        <p14:prism/>
      </p:transition>
    </mc:Choice>
    <mc:Fallback xmlns="">
      <p:transition xmlns:p14="http://schemas.microsoft.com/office/powerpoint/2010/main" spd="slow" advTm="2124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3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3000" fill="hold"/>
                                        <p:tgtEl>
                                          <p:spTgt spid="5"/>
                                        </p:tgtEl>
                                        <p:attrNameLst>
                                          <p:attrName>ppt_w</p:attrName>
                                        </p:attrNameLst>
                                      </p:cBhvr>
                                      <p:tavLst>
                                        <p:tav tm="0">
                                          <p:val>
                                            <p:strVal val="#ppt_w*0.70"/>
                                          </p:val>
                                        </p:tav>
                                        <p:tav tm="100000">
                                          <p:val>
                                            <p:strVal val="#ppt_w"/>
                                          </p:val>
                                        </p:tav>
                                      </p:tavLst>
                                    </p:anim>
                                    <p:anim calcmode="lin" valueType="num">
                                      <p:cBhvr>
                                        <p:cTn id="38" dur="3000" fill="hold"/>
                                        <p:tgtEl>
                                          <p:spTgt spid="5"/>
                                        </p:tgtEl>
                                        <p:attrNameLst>
                                          <p:attrName>ppt_h</p:attrName>
                                        </p:attrNameLst>
                                      </p:cBhvr>
                                      <p:tavLst>
                                        <p:tav tm="0">
                                          <p:val>
                                            <p:strVal val="#ppt_h"/>
                                          </p:val>
                                        </p:tav>
                                        <p:tav tm="100000">
                                          <p:val>
                                            <p:strVal val="#ppt_h"/>
                                          </p:val>
                                        </p:tav>
                                      </p:tavLst>
                                    </p:anim>
                                    <p:animEffect transition="in" filter="fade">
                                      <p:cBhvr>
                                        <p:cTn id="3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3408"/>
            <a:ext cx="9144000" cy="1143000"/>
          </a:xfrm>
        </p:spPr>
        <p:txBody>
          <a:bodyPr/>
          <a:lstStyle/>
          <a:p>
            <a:r>
              <a:rPr lang="fr-FR" dirty="0" smtClean="0"/>
              <a:t>Loterie nationale chrétienne</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830737230"/>
              </p:ext>
            </p:extLst>
          </p:nvPr>
        </p:nvGraphicFramePr>
        <p:xfrm>
          <a:off x="1524000" y="836712"/>
          <a:ext cx="6096000" cy="5146039"/>
        </p:xfrm>
        <a:graphic>
          <a:graphicData uri="http://schemas.openxmlformats.org/drawingml/2006/table">
            <a:tbl>
              <a:tblPr firstRow="1" bandRow="1">
                <a:tableStyleId>{5C22544A-7EE6-4342-B048-85BDC9FD1C3A}</a:tableStyleId>
              </a:tblPr>
              <a:tblGrid>
                <a:gridCol w="3048000"/>
                <a:gridCol w="3048000"/>
              </a:tblGrid>
              <a:tr h="283184">
                <a:tc>
                  <a:txBody>
                    <a:bodyPr/>
                    <a:lstStyle/>
                    <a:p>
                      <a:r>
                        <a:rPr lang="fr-FR" dirty="0" smtClean="0">
                          <a:solidFill>
                            <a:srgbClr val="2E1B0C"/>
                          </a:solidFill>
                        </a:rPr>
                        <a:t>LOTERIE</a:t>
                      </a:r>
                      <a:r>
                        <a:rPr lang="fr-FR" baseline="0" dirty="0" smtClean="0">
                          <a:solidFill>
                            <a:srgbClr val="2E1B0C"/>
                          </a:solidFill>
                        </a:rPr>
                        <a:t> NATIONALE</a:t>
                      </a:r>
                      <a:endParaRPr lang="fr-FR" dirty="0">
                        <a:solidFill>
                          <a:srgbClr val="2E1B0C"/>
                        </a:solidFill>
                      </a:endParaRPr>
                    </a:p>
                  </a:txBody>
                  <a:tcPr/>
                </a:tc>
                <a:tc>
                  <a:txBody>
                    <a:bodyPr/>
                    <a:lstStyle/>
                    <a:p>
                      <a:r>
                        <a:rPr lang="fr-FR" dirty="0" smtClean="0">
                          <a:solidFill>
                            <a:srgbClr val="2E1B0C"/>
                          </a:solidFill>
                        </a:rPr>
                        <a:t>EVANGILE</a:t>
                      </a:r>
                      <a:r>
                        <a:rPr lang="fr-FR" baseline="0" dirty="0" smtClean="0">
                          <a:solidFill>
                            <a:srgbClr val="2E1B0C"/>
                          </a:solidFill>
                        </a:rPr>
                        <a:t> PROSPERITE</a:t>
                      </a:r>
                      <a:endParaRPr lang="fr-FR" dirty="0">
                        <a:solidFill>
                          <a:srgbClr val="2E1B0C"/>
                        </a:solidFill>
                      </a:endParaRPr>
                    </a:p>
                  </a:txBody>
                  <a:tcPr/>
                </a:tc>
              </a:tr>
              <a:tr h="2374090">
                <a:tc>
                  <a:txBody>
                    <a:bodyPr/>
                    <a:lstStyle/>
                    <a:p>
                      <a:r>
                        <a:rPr lang="fr-FR" dirty="0" smtClean="0"/>
                        <a:t>Des millions de participants</a:t>
                      </a:r>
                    </a:p>
                    <a:p>
                      <a:r>
                        <a:rPr lang="fr-FR" dirty="0" smtClean="0"/>
                        <a:t>Un seul gagnant</a:t>
                      </a:r>
                    </a:p>
                    <a:p>
                      <a:r>
                        <a:rPr lang="fr-FR" dirty="0" smtClean="0"/>
                        <a:t>Des millions de perdants</a:t>
                      </a:r>
                    </a:p>
                    <a:p>
                      <a:r>
                        <a:rPr lang="fr-FR" dirty="0" smtClean="0"/>
                        <a:t>On peut partir de zéro</a:t>
                      </a:r>
                    </a:p>
                    <a:p>
                      <a:pPr algn="r"/>
                      <a:r>
                        <a:rPr lang="fr-FR" b="1" dirty="0" smtClean="0">
                          <a:solidFill>
                            <a:srgbClr val="191E54"/>
                          </a:solidFill>
                        </a:rPr>
                        <a:t>Supposons 1 </a:t>
                      </a:r>
                      <a:r>
                        <a:rPr lang="fr-FR" b="1" dirty="0" smtClean="0">
                          <a:solidFill>
                            <a:srgbClr val="191E54"/>
                          </a:solidFill>
                        </a:rPr>
                        <a:t>million</a:t>
                      </a:r>
                      <a:endParaRPr lang="fr-FR" b="1" dirty="0" smtClean="0">
                        <a:solidFill>
                          <a:srgbClr val="191E54"/>
                        </a:solidFill>
                      </a:endParaRPr>
                    </a:p>
                    <a:p>
                      <a:r>
                        <a:rPr lang="fr-FR" dirty="0" smtClean="0"/>
                        <a:t>Billet 10 € = 10 millions €</a:t>
                      </a:r>
                    </a:p>
                    <a:p>
                      <a:r>
                        <a:rPr lang="fr-FR" dirty="0" smtClean="0"/>
                        <a:t>Gros lot restitué 1 million</a:t>
                      </a:r>
                    </a:p>
                    <a:p>
                      <a:r>
                        <a:rPr lang="fr-FR" dirty="0" smtClean="0"/>
                        <a:t>Petits lots: 1 million</a:t>
                      </a:r>
                    </a:p>
                    <a:p>
                      <a:r>
                        <a:rPr lang="fr-FR" dirty="0" smtClean="0"/>
                        <a:t>Impôts</a:t>
                      </a:r>
                      <a:r>
                        <a:rPr lang="fr-FR" baseline="0" dirty="0" smtClean="0"/>
                        <a:t> : 1 million</a:t>
                      </a:r>
                    </a:p>
                    <a:p>
                      <a:pPr algn="r"/>
                      <a:r>
                        <a:rPr lang="fr-FR" b="1" baseline="0" dirty="0" smtClean="0">
                          <a:solidFill>
                            <a:srgbClr val="191E54"/>
                          </a:solidFill>
                        </a:rPr>
                        <a:t>Gain net = 7 millions €</a:t>
                      </a:r>
                      <a:endParaRPr lang="fr-FR" b="1" dirty="0">
                        <a:solidFill>
                          <a:srgbClr val="191E54"/>
                        </a:solidFill>
                      </a:endParaRPr>
                    </a:p>
                  </a:txBody>
                  <a:tcPr/>
                </a:tc>
                <a:tc>
                  <a:txBody>
                    <a:bodyPr/>
                    <a:lstStyle/>
                    <a:p>
                      <a:r>
                        <a:rPr lang="fr-FR" dirty="0" smtClean="0"/>
                        <a:t>Des millions de participants</a:t>
                      </a:r>
                    </a:p>
                    <a:p>
                      <a:r>
                        <a:rPr lang="fr-FR" dirty="0" smtClean="0"/>
                        <a:t>Un seul gagnant</a:t>
                      </a:r>
                    </a:p>
                    <a:p>
                      <a:r>
                        <a:rPr lang="fr-FR" dirty="0" smtClean="0"/>
                        <a:t>Des millions de perdants</a:t>
                      </a:r>
                    </a:p>
                    <a:p>
                      <a:r>
                        <a:rPr lang="fr-FR" dirty="0" smtClean="0"/>
                        <a:t>On ne part</a:t>
                      </a:r>
                      <a:r>
                        <a:rPr lang="fr-FR" baseline="0" dirty="0" smtClean="0"/>
                        <a:t> pas de zéro</a:t>
                      </a:r>
                    </a:p>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solidFill>
                            <a:srgbClr val="191E54"/>
                          </a:solidFill>
                        </a:rPr>
                        <a:t>de </a:t>
                      </a:r>
                      <a:r>
                        <a:rPr lang="fr-FR" b="1" dirty="0" smtClean="0">
                          <a:solidFill>
                            <a:srgbClr val="191E54"/>
                          </a:solidFill>
                        </a:rPr>
                        <a:t>participants</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Offrande 10€ = 10 millions €</a:t>
                      </a:r>
                    </a:p>
                    <a:p>
                      <a:r>
                        <a:rPr lang="fr-FR" dirty="0" smtClean="0"/>
                        <a:t>Pas de restitution </a:t>
                      </a:r>
                    </a:p>
                    <a:p>
                      <a:r>
                        <a:rPr lang="fr-FR" dirty="0" smtClean="0"/>
                        <a:t>Bonnes</a:t>
                      </a:r>
                      <a:r>
                        <a:rPr lang="fr-FR" baseline="0" dirty="0" smtClean="0"/>
                        <a:t> œuvres: 1 million</a:t>
                      </a:r>
                    </a:p>
                    <a:p>
                      <a:r>
                        <a:rPr lang="fr-FR" baseline="0" dirty="0" smtClean="0"/>
                        <a:t>Impôts: exonéré</a:t>
                      </a:r>
                    </a:p>
                    <a:p>
                      <a:r>
                        <a:rPr lang="fr-FR" b="1" baseline="0" dirty="0" smtClean="0">
                          <a:solidFill>
                            <a:srgbClr val="191E54"/>
                          </a:solidFill>
                        </a:rPr>
                        <a:t>Gain net = 9 millions</a:t>
                      </a:r>
                      <a:endParaRPr lang="fr-FR" b="1" dirty="0">
                        <a:solidFill>
                          <a:srgbClr val="191E54"/>
                        </a:solidFill>
                      </a:endParaRPr>
                    </a:p>
                  </a:txBody>
                  <a:tcPr/>
                </a:tc>
              </a:tr>
              <a:tr h="283184">
                <a:tc>
                  <a:txBody>
                    <a:bodyPr/>
                    <a:lstStyle/>
                    <a:p>
                      <a:r>
                        <a:rPr lang="fr-FR" dirty="0" smtClean="0"/>
                        <a:t>Fréquence:</a:t>
                      </a:r>
                      <a:r>
                        <a:rPr lang="fr-FR" baseline="0" dirty="0" smtClean="0"/>
                        <a:t> mensuelle</a:t>
                      </a:r>
                      <a:endParaRPr lang="fr-FR" dirty="0"/>
                    </a:p>
                  </a:txBody>
                  <a:tcPr/>
                </a:tc>
                <a:tc>
                  <a:txBody>
                    <a:bodyPr/>
                    <a:lstStyle/>
                    <a:p>
                      <a:r>
                        <a:rPr lang="fr-FR" dirty="0" smtClean="0"/>
                        <a:t>Fréquence:</a:t>
                      </a:r>
                      <a:r>
                        <a:rPr lang="fr-FR" baseline="0" dirty="0" smtClean="0"/>
                        <a:t> répétitive</a:t>
                      </a:r>
                      <a:endParaRPr lang="fr-FR" dirty="0"/>
                    </a:p>
                  </a:txBody>
                  <a:tcPr/>
                </a:tc>
              </a:tr>
              <a:tr h="283184">
                <a:tc>
                  <a:txBody>
                    <a:bodyPr/>
                    <a:lstStyle/>
                    <a:p>
                      <a:r>
                        <a:rPr lang="fr-FR" dirty="0" smtClean="0"/>
                        <a:t>Gain annuel </a:t>
                      </a:r>
                      <a:r>
                        <a:rPr lang="fr-FR" dirty="0" smtClean="0">
                          <a:solidFill>
                            <a:srgbClr val="191E54"/>
                          </a:solidFill>
                          <a:latin typeface="+mj-lt"/>
                        </a:rPr>
                        <a:t>84 millions </a:t>
                      </a:r>
                    </a:p>
                    <a:p>
                      <a:r>
                        <a:rPr lang="fr-FR" dirty="0" smtClean="0"/>
                        <a:t>Pas</a:t>
                      </a:r>
                      <a:r>
                        <a:rPr lang="fr-FR" baseline="0" dirty="0" smtClean="0"/>
                        <a:t> gagné? Persévérez!</a:t>
                      </a:r>
                    </a:p>
                    <a:p>
                      <a:r>
                        <a:rPr lang="fr-FR" u="sng" baseline="0" dirty="0" smtClean="0"/>
                        <a:t>Jouez encore!</a:t>
                      </a:r>
                      <a:endParaRPr lang="fr-FR" u="sng" dirty="0"/>
                    </a:p>
                  </a:txBody>
                  <a:tcPr/>
                </a:tc>
                <a:tc>
                  <a:txBody>
                    <a:bodyPr/>
                    <a:lstStyle/>
                    <a:p>
                      <a:r>
                        <a:rPr lang="fr-FR" dirty="0" smtClean="0"/>
                        <a:t>Gain annuel </a:t>
                      </a:r>
                      <a:r>
                        <a:rPr lang="fr-FR" dirty="0" smtClean="0">
                          <a:solidFill>
                            <a:srgbClr val="191E54"/>
                          </a:solidFill>
                          <a:latin typeface="+mj-lt"/>
                        </a:rPr>
                        <a:t>180 millions </a:t>
                      </a:r>
                    </a:p>
                    <a:p>
                      <a:r>
                        <a:rPr lang="fr-FR" dirty="0" smtClean="0"/>
                        <a:t>Pas gagné?</a:t>
                      </a:r>
                      <a:r>
                        <a:rPr lang="fr-FR" baseline="0" dirty="0" smtClean="0"/>
                        <a:t> Manque de foi</a:t>
                      </a:r>
                    </a:p>
                    <a:p>
                      <a:r>
                        <a:rPr lang="fr-FR" u="sng" baseline="0" dirty="0" smtClean="0"/>
                        <a:t>Donnez encore et plus!</a:t>
                      </a:r>
                      <a:endParaRPr lang="fr-FR" u="sng" dirty="0"/>
                    </a:p>
                  </a:txBody>
                  <a:tcPr/>
                </a:tc>
              </a:tr>
              <a:tr h="488783">
                <a:tc>
                  <a:txBody>
                    <a:bodyPr/>
                    <a:lstStyle/>
                    <a:p>
                      <a:r>
                        <a:rPr lang="fr-FR" dirty="0" smtClean="0"/>
                        <a:t>Réclamations: Française des</a:t>
                      </a:r>
                      <a:r>
                        <a:rPr lang="fr-FR" baseline="0" dirty="0" smtClean="0"/>
                        <a:t> jeux</a:t>
                      </a:r>
                      <a:endParaRPr lang="fr-FR" dirty="0"/>
                    </a:p>
                  </a:txBody>
                  <a:tcPr/>
                </a:tc>
                <a:tc>
                  <a:txBody>
                    <a:bodyPr/>
                    <a:lstStyle/>
                    <a:p>
                      <a:r>
                        <a:rPr lang="fr-FR" dirty="0" smtClean="0"/>
                        <a:t>Réclamations:</a:t>
                      </a:r>
                      <a:r>
                        <a:rPr lang="fr-FR" baseline="0" dirty="0" smtClean="0"/>
                        <a:t> Dieu</a:t>
                      </a:r>
                      <a:endParaRPr lang="fr-FR" dirty="0"/>
                    </a:p>
                  </a:txBody>
                  <a:tcPr/>
                </a:tc>
              </a:tr>
            </a:tbl>
          </a:graphicData>
        </a:graphic>
      </p:graphicFrame>
      <p:sp>
        <p:nvSpPr>
          <p:cNvPr id="4" name="ZoneTexte 3"/>
          <p:cNvSpPr txBox="1"/>
          <p:nvPr/>
        </p:nvSpPr>
        <p:spPr>
          <a:xfrm>
            <a:off x="107504" y="1268760"/>
            <a:ext cx="1440160" cy="4154983"/>
          </a:xfrm>
          <a:prstGeom prst="rect">
            <a:avLst/>
          </a:prstGeom>
          <a:noFill/>
        </p:spPr>
        <p:txBody>
          <a:bodyPr wrap="square" rtlCol="0">
            <a:spAutoFit/>
          </a:bodyPr>
          <a:lstStyle/>
          <a:p>
            <a:r>
              <a:rPr lang="fr-FR" sz="2400" dirty="0" smtClean="0"/>
              <a:t>Arnaque</a:t>
            </a:r>
          </a:p>
          <a:p>
            <a:r>
              <a:rPr lang="fr-FR" sz="2400" dirty="0" smtClean="0"/>
              <a:t>«Laïque»</a:t>
            </a:r>
          </a:p>
          <a:p>
            <a:r>
              <a:rPr lang="fr-FR" sz="2400" dirty="0" smtClean="0"/>
              <a:t>Pour </a:t>
            </a:r>
            <a:r>
              <a:rPr lang="fr-FR" sz="2400" dirty="0" err="1" smtClean="0"/>
              <a:t>ponction-ner</a:t>
            </a:r>
            <a:r>
              <a:rPr lang="fr-FR" sz="2400" dirty="0" smtClean="0"/>
              <a:t> </a:t>
            </a:r>
            <a:r>
              <a:rPr lang="fr-FR" sz="2400" dirty="0" smtClean="0"/>
              <a:t>les pauvres</a:t>
            </a:r>
          </a:p>
          <a:p>
            <a:r>
              <a:rPr lang="fr-FR" sz="2400" dirty="0"/>
              <a:t>s</a:t>
            </a:r>
            <a:r>
              <a:rPr lang="fr-FR" sz="2400" dirty="0" smtClean="0"/>
              <a:t>ans </a:t>
            </a:r>
            <a:r>
              <a:rPr lang="fr-FR" sz="2400" dirty="0" smtClean="0"/>
              <a:t>douleur</a:t>
            </a:r>
          </a:p>
          <a:p>
            <a:r>
              <a:rPr lang="fr-FR" sz="2400" dirty="0" smtClean="0"/>
              <a:t>Avec leur consentement</a:t>
            </a:r>
            <a:endParaRPr lang="fr-FR" sz="2400" dirty="0"/>
          </a:p>
        </p:txBody>
      </p:sp>
      <p:sp>
        <p:nvSpPr>
          <p:cNvPr id="5" name="ZoneTexte 4"/>
          <p:cNvSpPr txBox="1"/>
          <p:nvPr/>
        </p:nvSpPr>
        <p:spPr>
          <a:xfrm>
            <a:off x="7713828" y="1235545"/>
            <a:ext cx="1430172" cy="4154983"/>
          </a:xfrm>
          <a:prstGeom prst="rect">
            <a:avLst/>
          </a:prstGeom>
          <a:noFill/>
        </p:spPr>
        <p:txBody>
          <a:bodyPr wrap="square" rtlCol="0">
            <a:spAutoFit/>
          </a:bodyPr>
          <a:lstStyle/>
          <a:p>
            <a:r>
              <a:rPr lang="fr-FR" sz="2400" dirty="0" smtClean="0"/>
              <a:t>Arnaque</a:t>
            </a:r>
          </a:p>
          <a:p>
            <a:r>
              <a:rPr lang="fr-FR" sz="2400" dirty="0" smtClean="0"/>
              <a:t>«</a:t>
            </a:r>
            <a:r>
              <a:rPr lang="fr-FR" sz="2400" dirty="0" err="1" smtClean="0"/>
              <a:t>Chrétien-ne</a:t>
            </a:r>
            <a:r>
              <a:rPr lang="fr-FR" sz="2400" dirty="0" smtClean="0"/>
              <a:t>» </a:t>
            </a:r>
            <a:r>
              <a:rPr lang="fr-FR" sz="2400" dirty="0" smtClean="0"/>
              <a:t>Pour </a:t>
            </a:r>
            <a:r>
              <a:rPr lang="fr-FR" sz="2400" dirty="0" smtClean="0"/>
              <a:t>ponction- </a:t>
            </a:r>
            <a:r>
              <a:rPr lang="fr-FR" sz="2400" dirty="0" err="1" smtClean="0"/>
              <a:t>ner</a:t>
            </a:r>
            <a:r>
              <a:rPr lang="fr-FR" sz="2400" dirty="0" smtClean="0"/>
              <a:t> </a:t>
            </a:r>
            <a:r>
              <a:rPr lang="fr-FR" sz="2400" dirty="0" smtClean="0"/>
              <a:t>les pauvres</a:t>
            </a:r>
          </a:p>
          <a:p>
            <a:r>
              <a:rPr lang="fr-FR" sz="2400" dirty="0"/>
              <a:t>s</a:t>
            </a:r>
            <a:r>
              <a:rPr lang="fr-FR" sz="2400" dirty="0" smtClean="0"/>
              <a:t>ans </a:t>
            </a:r>
            <a:r>
              <a:rPr lang="fr-FR" sz="2400" dirty="0" smtClean="0"/>
              <a:t>douleur avec leur consentement</a:t>
            </a:r>
            <a:endParaRPr lang="fr-FR" sz="2400" dirty="0"/>
          </a:p>
        </p:txBody>
      </p:sp>
      <p:sp>
        <p:nvSpPr>
          <p:cNvPr id="6" name="ZoneTexte 5"/>
          <p:cNvSpPr txBox="1"/>
          <p:nvPr/>
        </p:nvSpPr>
        <p:spPr>
          <a:xfrm>
            <a:off x="692194" y="6021288"/>
            <a:ext cx="8632334" cy="707886"/>
          </a:xfrm>
          <a:prstGeom prst="rect">
            <a:avLst/>
          </a:prstGeom>
          <a:noFill/>
        </p:spPr>
        <p:txBody>
          <a:bodyPr wrap="square" rtlCol="0">
            <a:spAutoFit/>
          </a:bodyPr>
          <a:lstStyle/>
          <a:p>
            <a:r>
              <a:rPr lang="fr-FR" dirty="0" smtClean="0"/>
              <a:t>Le fruit: déception, découragement</a:t>
            </a:r>
            <a:endParaRPr lang="fr-FR" dirty="0"/>
          </a:p>
        </p:txBody>
      </p:sp>
    </p:spTree>
    <p:extLst>
      <p:ext uri="{BB962C8B-B14F-4D97-AF65-F5344CB8AC3E}">
        <p14:creationId xmlns:p14="http://schemas.microsoft.com/office/powerpoint/2010/main" val="106420933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1403648" y="2636912"/>
            <a:ext cx="6696744" cy="1728192"/>
            <a:chOff x="-3414701" y="1193465"/>
            <a:chExt cx="13151508" cy="12751404"/>
          </a:xfrm>
        </p:grpSpPr>
        <p:pic>
          <p:nvPicPr>
            <p:cNvPr id="7" name="Image 6"/>
            <p:cNvPicPr>
              <a:picLocks noChangeAspect="1"/>
            </p:cNvPicPr>
            <p:nvPr/>
          </p:nvPicPr>
          <p:blipFill>
            <a:blip r:embed="rId3" cstate="screen">
              <a:clrChange>
                <a:clrFrom>
                  <a:srgbClr val="DADCCC"/>
                </a:clrFrom>
                <a:clrTo>
                  <a:srgbClr val="DADCCC">
                    <a:alpha val="0"/>
                  </a:srgbClr>
                </a:clrTo>
              </a:clrChange>
              <a:extLst>
                <a:ext uri="{28A0092B-C50C-407E-A947-70E740481C1C}">
                  <a14:useLocalDpi xmlns:a14="http://schemas.microsoft.com/office/drawing/2010/main"/>
                </a:ext>
              </a:extLst>
            </a:blip>
            <a:stretch>
              <a:fillRect/>
            </a:stretch>
          </p:blipFill>
          <p:spPr>
            <a:xfrm>
              <a:off x="-3414701" y="1193465"/>
              <a:ext cx="13151508" cy="12751404"/>
            </a:xfrm>
            <a:prstGeom prst="rect">
              <a:avLst/>
            </a:prstGeom>
          </p:spPr>
        </p:pic>
        <p:sp>
          <p:nvSpPr>
            <p:cNvPr id="8" name="Rectangle 7"/>
            <p:cNvSpPr/>
            <p:nvPr/>
          </p:nvSpPr>
          <p:spPr>
            <a:xfrm>
              <a:off x="2630704" y="1909217"/>
              <a:ext cx="6264697" cy="943487"/>
            </a:xfrm>
            <a:prstGeom prst="rect">
              <a:avLst/>
            </a:prstGeom>
            <a:noFill/>
          </p:spPr>
          <p:txBody>
            <a:bodyPr wrap="square">
              <a:spAutoFit/>
            </a:bodyPr>
            <a:lstStyle/>
            <a:p>
              <a:endParaRPr lang="fr-FR" sz="2100" b="1" dirty="0">
                <a:solidFill>
                  <a:srgbClr val="FF0000"/>
                </a:solidFill>
                <a:latin typeface="Avant Garde"/>
                <a:cs typeface="Avant Garde"/>
              </a:endParaRPr>
            </a:p>
          </p:txBody>
        </p:sp>
      </p:grpSp>
      <p:sp>
        <p:nvSpPr>
          <p:cNvPr id="9" name="Rectangle 8"/>
          <p:cNvSpPr/>
          <p:nvPr/>
        </p:nvSpPr>
        <p:spPr>
          <a:xfrm>
            <a:off x="2285661" y="2256814"/>
            <a:ext cx="4571321" cy="696502"/>
          </a:xfrm>
          <a:prstGeom prst="rect">
            <a:avLst/>
          </a:prstGeom>
        </p:spPr>
        <p:txBody>
          <a:bodyPr lIns="80165" tIns="40083" rIns="80165" bIns="40083">
            <a:spAutoFit/>
          </a:bodyPr>
          <a:lstStyle/>
          <a:p>
            <a:endParaRPr lang="fr-FR" dirty="0"/>
          </a:p>
        </p:txBody>
      </p:sp>
      <p:sp>
        <p:nvSpPr>
          <p:cNvPr id="11" name="Text Box 4"/>
          <p:cNvSpPr txBox="1">
            <a:spLocks noChangeArrowheads="1"/>
          </p:cNvSpPr>
          <p:nvPr/>
        </p:nvSpPr>
        <p:spPr bwMode="auto">
          <a:xfrm>
            <a:off x="-23451" y="6421438"/>
            <a:ext cx="613645" cy="402279"/>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9989" tIns="46794" rIns="89989" bIns="46794">
            <a:spAutoFit/>
          </a:bodyPr>
          <a:lstStyle/>
          <a:p>
            <a:pPr algn="ctr"/>
            <a:r>
              <a:rPr lang="fr-FR" sz="2000" b="1" dirty="0" smtClean="0">
                <a:solidFill>
                  <a:srgbClr val="FFFF00"/>
                </a:solidFill>
                <a:latin typeface="Arial Black" charset="0"/>
              </a:rPr>
              <a:t>26</a:t>
            </a:r>
            <a:endParaRPr lang="fr-FR" sz="2000" b="1" dirty="0">
              <a:solidFill>
                <a:srgbClr val="FFFF00"/>
              </a:solidFill>
              <a:latin typeface="Arial Black" charset="0"/>
            </a:endParaRPr>
          </a:p>
        </p:txBody>
      </p:sp>
      <p:sp>
        <p:nvSpPr>
          <p:cNvPr id="2" name="Titre 1"/>
          <p:cNvSpPr>
            <a:spLocks noGrp="1"/>
          </p:cNvSpPr>
          <p:nvPr>
            <p:ph type="title"/>
          </p:nvPr>
        </p:nvSpPr>
        <p:spPr>
          <a:xfrm>
            <a:off x="755576" y="2924944"/>
            <a:ext cx="7691720" cy="1143000"/>
          </a:xfrm>
        </p:spPr>
        <p:txBody>
          <a:bodyPr/>
          <a:lstStyle/>
          <a:p>
            <a:r>
              <a:rPr lang="fr-FR" dirty="0" smtClean="0"/>
              <a:t>3 La richesse</a:t>
            </a:r>
            <a:endParaRPr lang="fr-FR" dirty="0"/>
          </a:p>
        </p:txBody>
      </p:sp>
      <p:sp>
        <p:nvSpPr>
          <p:cNvPr id="3" name="ZoneTexte 2"/>
          <p:cNvSpPr txBox="1"/>
          <p:nvPr/>
        </p:nvSpPr>
        <p:spPr>
          <a:xfrm>
            <a:off x="4427985" y="4581128"/>
            <a:ext cx="4392488" cy="1944216"/>
          </a:xfrm>
          <a:prstGeom prst="rect">
            <a:avLst/>
          </a:prstGeom>
          <a:noFill/>
        </p:spPr>
        <p:txBody>
          <a:bodyPr wrap="square" rtlCol="0">
            <a:spAutoFit/>
          </a:bodyPr>
          <a:lstStyle/>
          <a:p>
            <a:r>
              <a:rPr lang="fr-FR" sz="2400" dirty="0" smtClean="0"/>
              <a:t>« La richesses est une bénédiction »</a:t>
            </a:r>
          </a:p>
          <a:p>
            <a:r>
              <a:rPr lang="fr-FR" sz="2400" dirty="0" smtClean="0"/>
              <a:t>« La pauvreté est un démon » BH</a:t>
            </a:r>
          </a:p>
          <a:p>
            <a:r>
              <a:rPr lang="fr-FR" sz="2400" dirty="0" smtClean="0"/>
              <a:t>« La prospérité financière récompense la fidélité »</a:t>
            </a:r>
            <a:endParaRPr lang="fr-FR" sz="2400" dirty="0"/>
          </a:p>
        </p:txBody>
      </p:sp>
    </p:spTree>
    <p:extLst>
      <p:ext uri="{BB962C8B-B14F-4D97-AF65-F5344CB8AC3E}">
        <p14:creationId xmlns:p14="http://schemas.microsoft.com/office/powerpoint/2010/main" val="248854364"/>
      </p:ext>
    </p:extLst>
  </p:cSld>
  <p:clrMapOvr>
    <a:masterClrMapping/>
  </p:clrMapOvr>
  <mc:AlternateContent xmlns:mc="http://schemas.openxmlformats.org/markup-compatibility/2006" xmlns:p14="http://schemas.microsoft.com/office/powerpoint/2010/main">
    <mc:Choice Requires="p14">
      <p:transition spd="slow" p14:dur="2000" advTm="76377"/>
    </mc:Choice>
    <mc:Fallback xmlns="">
      <p:transition xmlns:p14="http://schemas.microsoft.com/office/powerpoint/2010/main" spd="slow" advTm="76377"/>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99392"/>
            <a:ext cx="7772400" cy="1143000"/>
          </a:xfrm>
        </p:spPr>
        <p:txBody>
          <a:bodyPr/>
          <a:lstStyle/>
          <a:p>
            <a:r>
              <a:rPr lang="fr-FR" dirty="0" smtClean="0"/>
              <a:t>La richesse</a:t>
            </a:r>
            <a:endParaRPr lang="fr-FR" dirty="0"/>
          </a:p>
        </p:txBody>
      </p:sp>
      <p:sp>
        <p:nvSpPr>
          <p:cNvPr id="3" name="Espace réservé du contenu 2"/>
          <p:cNvSpPr>
            <a:spLocks noGrp="1"/>
          </p:cNvSpPr>
          <p:nvPr>
            <p:ph idx="1"/>
          </p:nvPr>
        </p:nvSpPr>
        <p:spPr>
          <a:xfrm>
            <a:off x="683568" y="764704"/>
            <a:ext cx="8352928" cy="4114800"/>
          </a:xfrm>
        </p:spPr>
        <p:txBody>
          <a:bodyPr/>
          <a:lstStyle/>
          <a:p>
            <a:pPr marL="0" indent="0">
              <a:buNone/>
            </a:pPr>
            <a:r>
              <a:rPr lang="fr-FR" sz="2400" b="1" i="1" dirty="0">
                <a:solidFill>
                  <a:srgbClr val="F0FF11"/>
                </a:solidFill>
              </a:rPr>
              <a:t>La </a:t>
            </a:r>
            <a:r>
              <a:rPr lang="fr-FR" sz="2400" b="1" i="1" dirty="0" smtClean="0">
                <a:solidFill>
                  <a:srgbClr val="F0FF11"/>
                </a:solidFill>
              </a:rPr>
              <a:t>richesse</a:t>
            </a:r>
            <a:r>
              <a:rPr lang="fr-FR" sz="2400" b="1" dirty="0">
                <a:solidFill>
                  <a:srgbClr val="F0FF11"/>
                </a:solidFill>
              </a:rPr>
              <a:t> </a:t>
            </a:r>
            <a:r>
              <a:rPr lang="fr-FR" sz="2400" b="1" dirty="0" smtClean="0">
                <a:solidFill>
                  <a:srgbClr val="F0FF11"/>
                </a:solidFill>
              </a:rPr>
              <a:t>est </a:t>
            </a:r>
            <a:r>
              <a:rPr lang="fr-FR" sz="2400" b="1" dirty="0">
                <a:solidFill>
                  <a:srgbClr val="F0FF11"/>
                </a:solidFill>
              </a:rPr>
              <a:t>acquise au chrétien, avec le salut. Elle est l’une des composantes de la « bénédiction d’Abraham » accordée aux païens par l’œuvre de Christ (Ga 3 :</a:t>
            </a:r>
            <a:r>
              <a:rPr lang="fr-FR" sz="2400" b="1" dirty="0" smtClean="0">
                <a:solidFill>
                  <a:srgbClr val="F0FF11"/>
                </a:solidFill>
              </a:rPr>
              <a:t>14* )</a:t>
            </a:r>
            <a:r>
              <a:rPr lang="fr-FR" sz="2400" b="1" dirty="0">
                <a:solidFill>
                  <a:srgbClr val="F0FF11"/>
                </a:solidFill>
              </a:rPr>
              <a:t>. </a:t>
            </a:r>
            <a:r>
              <a:rPr lang="fr-FR" sz="2400" dirty="0"/>
              <a:t>Dieu veut que ses enfants prospèrent matériellement (3 </a:t>
            </a:r>
            <a:r>
              <a:rPr lang="fr-FR" sz="2400" dirty="0" err="1"/>
              <a:t>Jn</a:t>
            </a:r>
            <a:r>
              <a:rPr lang="fr-FR" sz="2400" dirty="0"/>
              <a:t> 2), et qu’ils connaissent la réussite, y compris financière (Jos 1 :8 ; 1 </a:t>
            </a:r>
            <a:r>
              <a:rPr lang="fr-FR" sz="2400" dirty="0" err="1"/>
              <a:t>Ch</a:t>
            </a:r>
            <a:r>
              <a:rPr lang="fr-FR" sz="2400" dirty="0"/>
              <a:t> 20 :20 ; </a:t>
            </a:r>
            <a:r>
              <a:rPr lang="fr-FR" sz="2400" dirty="0" smtClean="0"/>
              <a:t>Ne </a:t>
            </a:r>
            <a:r>
              <a:rPr lang="fr-FR" sz="2400" dirty="0"/>
              <a:t>2 :20 ; Ps 1 :3). Cette bénédiction est cependant conditionnelle : elle s’inscrit dans le cadre </a:t>
            </a:r>
            <a:r>
              <a:rPr lang="fr-FR" sz="2400" b="1" dirty="0">
                <a:solidFill>
                  <a:srgbClr val="F0FF11"/>
                </a:solidFill>
              </a:rPr>
              <a:t>d’une loi divine et spirituelle de compensation, selon laquelle celui qui donne reçoit </a:t>
            </a:r>
            <a:r>
              <a:rPr lang="fr-FR" sz="2400" dirty="0"/>
              <a:t>(</a:t>
            </a:r>
            <a:r>
              <a:rPr lang="fr-FR" sz="2400" dirty="0" err="1"/>
              <a:t>Eccl</a:t>
            </a:r>
            <a:r>
              <a:rPr lang="fr-FR" sz="2400" dirty="0"/>
              <a:t> 11 :1 ; 2 Co 9 :6 ; Ga 6 :7). Cette loi fonctionnera toujours pour notre bien, dans la mesure de notre fidélité (</a:t>
            </a:r>
            <a:r>
              <a:rPr lang="fr-FR" sz="2400" dirty="0" err="1"/>
              <a:t>Dt</a:t>
            </a:r>
            <a:r>
              <a:rPr lang="fr-FR" sz="2400" dirty="0"/>
              <a:t> 28, relié à Ga 3 :14</a:t>
            </a:r>
            <a:r>
              <a:rPr lang="fr-FR" sz="2400" dirty="0" smtClean="0"/>
              <a:t>)</a:t>
            </a:r>
            <a:r>
              <a:rPr lang="fr-FR" sz="2400" dirty="0"/>
              <a:t> </a:t>
            </a:r>
            <a:r>
              <a:rPr lang="fr-FR" sz="2400" dirty="0" smtClean="0"/>
              <a:t>…</a:t>
            </a:r>
            <a:endParaRPr lang="fr-FR" sz="2400" dirty="0"/>
          </a:p>
        </p:txBody>
      </p:sp>
      <p:sp>
        <p:nvSpPr>
          <p:cNvPr id="4" name="Text Box 4"/>
          <p:cNvSpPr txBox="1">
            <a:spLocks noChangeArrowheads="1"/>
          </p:cNvSpPr>
          <p:nvPr/>
        </p:nvSpPr>
        <p:spPr bwMode="auto">
          <a:xfrm>
            <a:off x="251520" y="6021288"/>
            <a:ext cx="8712968" cy="584776"/>
          </a:xfrm>
          <a:prstGeom prst="rect">
            <a:avLst/>
          </a:prstGeom>
          <a:solidFill>
            <a:schemeClr val="tx2"/>
          </a:solidFill>
          <a:ln>
            <a:noFill/>
          </a:ln>
          <a:effectLst/>
          <a:extLst/>
        </p:spPr>
        <p:txBody>
          <a:bodyPr wrap="square">
            <a:spAutoFit/>
          </a:bodyPr>
          <a:lstStyle/>
          <a:p>
            <a:pPr algn="ctr">
              <a:spcBef>
                <a:spcPct val="50000"/>
              </a:spcBef>
              <a:defRPr/>
            </a:pPr>
            <a:r>
              <a:rPr lang="fr-FR" sz="3200" dirty="0" smtClean="0">
                <a:solidFill>
                  <a:schemeClr val="bg2"/>
                </a:solidFill>
                <a:cs typeface="+mn-cs"/>
              </a:rPr>
              <a:t>Dès aujourd’hui plantez si vous voulez moissonner !</a:t>
            </a:r>
            <a:endParaRPr lang="fr-FR" sz="2400" dirty="0">
              <a:solidFill>
                <a:schemeClr val="bg2"/>
              </a:solidFill>
            </a:endParaRPr>
          </a:p>
        </p:txBody>
      </p:sp>
      <p:sp>
        <p:nvSpPr>
          <p:cNvPr id="5" name="ZoneTexte 4"/>
          <p:cNvSpPr txBox="1"/>
          <p:nvPr/>
        </p:nvSpPr>
        <p:spPr>
          <a:xfrm>
            <a:off x="683568" y="5157192"/>
            <a:ext cx="8586010" cy="830997"/>
          </a:xfrm>
          <a:prstGeom prst="rect">
            <a:avLst/>
          </a:prstGeom>
          <a:noFill/>
        </p:spPr>
        <p:txBody>
          <a:bodyPr wrap="square" rtlCol="0">
            <a:spAutoFit/>
          </a:bodyPr>
          <a:lstStyle/>
          <a:p>
            <a:r>
              <a:rPr lang="fr-FR" sz="2400" dirty="0" smtClean="0"/>
              <a:t>* En Ga </a:t>
            </a:r>
            <a:r>
              <a:rPr lang="fr-FR" sz="2400" dirty="0"/>
              <a:t>3 :8, Paul a clairement et indiscutablement défini la « bénédiction d’Abraham » : il s’agit de la justification par la foi ! </a:t>
            </a:r>
          </a:p>
        </p:txBody>
      </p:sp>
    </p:spTree>
    <p:extLst>
      <p:ext uri="{BB962C8B-B14F-4D97-AF65-F5344CB8AC3E}">
        <p14:creationId xmlns:p14="http://schemas.microsoft.com/office/powerpoint/2010/main" val="206332627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243408"/>
            <a:ext cx="7772400" cy="1143000"/>
          </a:xfrm>
        </p:spPr>
        <p:txBody>
          <a:bodyPr/>
          <a:lstStyle/>
          <a:p>
            <a:r>
              <a:rPr lang="fr-FR" dirty="0" smtClean="0"/>
              <a:t>La loi de compensation</a:t>
            </a:r>
            <a:endParaRPr lang="fr-FR" dirty="0"/>
          </a:p>
        </p:txBody>
      </p:sp>
      <p:sp>
        <p:nvSpPr>
          <p:cNvPr id="3" name="Espace réservé du contenu 2"/>
          <p:cNvSpPr>
            <a:spLocks noGrp="1"/>
          </p:cNvSpPr>
          <p:nvPr>
            <p:ph idx="1"/>
          </p:nvPr>
        </p:nvSpPr>
        <p:spPr>
          <a:xfrm>
            <a:off x="1944216" y="764704"/>
            <a:ext cx="7164288" cy="4114800"/>
          </a:xfrm>
        </p:spPr>
        <p:txBody>
          <a:bodyPr/>
          <a:lstStyle/>
          <a:p>
            <a:pPr marL="0" indent="0">
              <a:buNone/>
            </a:pPr>
            <a:r>
              <a:rPr lang="fr-FR" sz="2000" dirty="0" smtClean="0"/>
              <a:t>Jésus</a:t>
            </a:r>
            <a:r>
              <a:rPr lang="fr-FR" sz="2000" dirty="0"/>
              <a:t>, répondant, dit: En vérité, je vous dis: il n’y a personne </a:t>
            </a:r>
            <a:r>
              <a:rPr lang="fr-FR" sz="2000" dirty="0">
                <a:solidFill>
                  <a:srgbClr val="FFFF0C"/>
                </a:solidFill>
              </a:rPr>
              <a:t>qui ait quitté maison</a:t>
            </a:r>
            <a:r>
              <a:rPr lang="fr-FR" sz="2000" dirty="0"/>
              <a:t>, ou frères, ou </a:t>
            </a:r>
            <a:r>
              <a:rPr lang="fr-FR" sz="2000" dirty="0" err="1"/>
              <a:t>soeurs</a:t>
            </a:r>
            <a:r>
              <a:rPr lang="fr-FR" sz="2000" dirty="0"/>
              <a:t>, ou père, ou mère, ou femme, ou enfants, ou champs, pour l’amour de moi et pour l’amour de l’évangile</a:t>
            </a:r>
            <a:r>
              <a:rPr lang="fr-FR" sz="2000" dirty="0" smtClean="0"/>
              <a:t>, qui </a:t>
            </a:r>
            <a:r>
              <a:rPr lang="fr-FR" sz="2000" dirty="0"/>
              <a:t>n’en reçoive maintenant, en ce temps-ci, cent fois autant, maisons, et frères, et </a:t>
            </a:r>
            <a:r>
              <a:rPr lang="fr-FR" sz="2000" dirty="0" err="1"/>
              <a:t>soeurs</a:t>
            </a:r>
            <a:r>
              <a:rPr lang="fr-FR" sz="2000" dirty="0"/>
              <a:t>, et mères, et enfants, et champs, </a:t>
            </a:r>
            <a:r>
              <a:rPr lang="fr-FR" sz="2000" dirty="0">
                <a:solidFill>
                  <a:schemeClr val="tx2"/>
                </a:solidFill>
              </a:rPr>
              <a:t>avec des persécutions</a:t>
            </a:r>
            <a:r>
              <a:rPr lang="fr-FR" sz="2000" dirty="0"/>
              <a:t>, et dans le siècle qui vient, la vie éternelle</a:t>
            </a:r>
            <a:r>
              <a:rPr lang="fr-FR" sz="2000" dirty="0" smtClean="0"/>
              <a:t>. </a:t>
            </a:r>
            <a:r>
              <a:rPr lang="fr-FR" sz="2000" dirty="0">
                <a:solidFill>
                  <a:srgbClr val="F0FF11"/>
                </a:solidFill>
              </a:rPr>
              <a:t>Marc 10.29-30 </a:t>
            </a:r>
          </a:p>
          <a:p>
            <a:pPr marL="0" indent="0">
              <a:buNone/>
            </a:pPr>
            <a:endParaRPr lang="fr-FR" sz="2000" dirty="0"/>
          </a:p>
        </p:txBody>
      </p: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916832"/>
            <a:ext cx="1656184" cy="2343657"/>
          </a:xfrm>
          <a:prstGeom prst="rect">
            <a:avLst/>
          </a:prstGeom>
        </p:spPr>
      </p:pic>
      <p:pic>
        <p:nvPicPr>
          <p:cNvPr id="6" name="Image 5"/>
          <p:cNvPicPr>
            <a:picLocks noChangeAspect="1"/>
          </p:cNvPicPr>
          <p:nvPr/>
        </p:nvPicPr>
        <p:blipFill>
          <a:blip r:embed="rId4"/>
          <a:stretch>
            <a:fillRect/>
          </a:stretch>
        </p:blipFill>
        <p:spPr>
          <a:xfrm>
            <a:off x="2051720" y="3068960"/>
            <a:ext cx="6948264" cy="2291962"/>
          </a:xfrm>
          <a:prstGeom prst="rect">
            <a:avLst/>
          </a:prstGeom>
        </p:spPr>
      </p:pic>
      <p:sp>
        <p:nvSpPr>
          <p:cNvPr id="7" name="ZoneTexte 6"/>
          <p:cNvSpPr txBox="1"/>
          <p:nvPr/>
        </p:nvSpPr>
        <p:spPr>
          <a:xfrm>
            <a:off x="107504" y="5445224"/>
            <a:ext cx="8784976" cy="1428083"/>
          </a:xfrm>
          <a:prstGeom prst="rect">
            <a:avLst/>
          </a:prstGeom>
          <a:noFill/>
        </p:spPr>
        <p:txBody>
          <a:bodyPr wrap="square" rtlCol="0">
            <a:spAutoFit/>
          </a:bodyPr>
          <a:lstStyle/>
          <a:p>
            <a:pPr marL="0" indent="0">
              <a:lnSpc>
                <a:spcPct val="90000"/>
              </a:lnSpc>
              <a:buNone/>
            </a:pPr>
            <a:r>
              <a:rPr lang="fr-FR" sz="2400" dirty="0">
                <a:solidFill>
                  <a:srgbClr val="F0FF11"/>
                </a:solidFill>
              </a:rPr>
              <a:t>Application: </a:t>
            </a:r>
            <a:r>
              <a:rPr lang="fr-FR" sz="2400" dirty="0" smtClean="0"/>
              <a:t>« </a:t>
            </a:r>
            <a:r>
              <a:rPr lang="fr-FR" sz="2400" dirty="0"/>
              <a:t>Donnez 10$ et vous en recevrez 1000. Donnez 1000$ et vous en recevrez 100 000... Donnez un avion et vous recevrez l’équivalent de cent fois la valeur de cet avion... </a:t>
            </a:r>
            <a:r>
              <a:rPr lang="fr-FR" sz="2400" dirty="0">
                <a:solidFill>
                  <a:srgbClr val="F0FF11"/>
                </a:solidFill>
              </a:rPr>
              <a:t>En résumé, Marc 10.30 est une très bonne affaire ». </a:t>
            </a:r>
          </a:p>
        </p:txBody>
      </p:sp>
    </p:spTree>
    <p:extLst>
      <p:ext uri="{BB962C8B-B14F-4D97-AF65-F5344CB8AC3E}">
        <p14:creationId xmlns:p14="http://schemas.microsoft.com/office/powerpoint/2010/main" val="152528620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4" y="-99392"/>
            <a:ext cx="8928992" cy="1143000"/>
          </a:xfrm>
        </p:spPr>
        <p:txBody>
          <a:bodyPr/>
          <a:lstStyle/>
          <a:p>
            <a:r>
              <a:rPr lang="fr-FR" dirty="0" smtClean="0"/>
              <a:t>La prospérité financière</a:t>
            </a:r>
            <a:endParaRPr lang="fr-FR" dirty="0"/>
          </a:p>
        </p:txBody>
      </p:sp>
      <p:sp>
        <p:nvSpPr>
          <p:cNvPr id="3" name="ZoneTexte 2"/>
          <p:cNvSpPr txBox="1"/>
          <p:nvPr/>
        </p:nvSpPr>
        <p:spPr>
          <a:xfrm>
            <a:off x="2411760" y="980728"/>
            <a:ext cx="4248472" cy="3587136"/>
          </a:xfrm>
          <a:prstGeom prst="rect">
            <a:avLst/>
          </a:prstGeom>
          <a:noFill/>
        </p:spPr>
        <p:txBody>
          <a:bodyPr wrap="square" rtlCol="0">
            <a:spAutoFit/>
          </a:bodyPr>
          <a:lstStyle/>
          <a:p>
            <a:pPr>
              <a:lnSpc>
                <a:spcPct val="90000"/>
              </a:lnSpc>
            </a:pPr>
            <a:r>
              <a:rPr lang="fr-FR" sz="2400" dirty="0"/>
              <a:t>﻿	Je dédie ce livre à ceux ... qui cherchent </a:t>
            </a:r>
            <a:r>
              <a:rPr lang="fr-FR" sz="2400" dirty="0" smtClean="0"/>
              <a:t> … les </a:t>
            </a:r>
            <a:r>
              <a:rPr lang="fr-FR" sz="2400" dirty="0"/>
              <a:t>secrets d’une abondance financière. (p 7</a:t>
            </a:r>
            <a:r>
              <a:rPr lang="fr-FR" sz="2400" dirty="0" smtClean="0"/>
              <a:t>) Dieu </a:t>
            </a:r>
            <a:r>
              <a:rPr lang="fr-FR" sz="2400" dirty="0"/>
              <a:t>a crée Adam et Eve et les a placés dans un Jardin d’ABONDANCE. </a:t>
            </a:r>
            <a:r>
              <a:rPr lang="fr-FR" sz="2400" dirty="0" smtClean="0"/>
              <a:t>… </a:t>
            </a:r>
            <a:r>
              <a:rPr lang="fr-FR" sz="2400" dirty="0" smtClean="0">
                <a:solidFill>
                  <a:srgbClr val="FFFF0C"/>
                </a:solidFill>
              </a:rPr>
              <a:t>Il </a:t>
            </a:r>
            <a:r>
              <a:rPr lang="fr-FR" sz="2400" dirty="0">
                <a:solidFill>
                  <a:srgbClr val="FFFF0C"/>
                </a:solidFill>
              </a:rPr>
              <a:t>voulait pour eux ... une abondance de tout! Cela Dieu le veut aussi pour vous aujourd’hui! (p 9</a:t>
            </a:r>
            <a:r>
              <a:rPr lang="fr-FR" sz="2400" dirty="0" smtClean="0">
                <a:solidFill>
                  <a:srgbClr val="FFFF0C"/>
                </a:solidFill>
              </a:rPr>
              <a:t>)</a:t>
            </a:r>
          </a:p>
          <a:p>
            <a:pPr>
              <a:lnSpc>
                <a:spcPct val="90000"/>
              </a:lnSpc>
            </a:pPr>
            <a:r>
              <a:rPr lang="fr-FR" sz="1800" dirty="0" smtClean="0">
                <a:solidFill>
                  <a:schemeClr val="accent1"/>
                </a:solidFill>
              </a:rPr>
              <a:t>Comment </a:t>
            </a:r>
            <a:r>
              <a:rPr lang="fr-FR" sz="1800" dirty="0">
                <a:solidFill>
                  <a:schemeClr val="accent1"/>
                </a:solidFill>
              </a:rPr>
              <a:t>avoir l’abondance? </a:t>
            </a:r>
            <a:r>
              <a:rPr lang="fr-FR" sz="1800" dirty="0" smtClean="0">
                <a:solidFill>
                  <a:schemeClr val="accent1"/>
                </a:solidFill>
              </a:rPr>
              <a:t>T.L </a:t>
            </a:r>
            <a:r>
              <a:rPr lang="fr-FR" sz="1800" dirty="0" err="1">
                <a:solidFill>
                  <a:schemeClr val="accent1"/>
                </a:solidFill>
              </a:rPr>
              <a:t>Osborn</a:t>
            </a:r>
            <a:r>
              <a:rPr lang="fr-FR" sz="1800" dirty="0">
                <a:solidFill>
                  <a:schemeClr val="accent1"/>
                </a:solidFill>
              </a:rPr>
              <a:t> </a:t>
            </a:r>
            <a:r>
              <a:rPr lang="fr-FR" sz="1800" dirty="0" smtClean="0">
                <a:solidFill>
                  <a:schemeClr val="accent1"/>
                </a:solidFill>
              </a:rPr>
              <a:t>– </a:t>
            </a:r>
            <a:r>
              <a:rPr lang="fr-FR" sz="1800" dirty="0">
                <a:solidFill>
                  <a:schemeClr val="accent1"/>
                </a:solidFill>
              </a:rPr>
              <a:t>1977</a:t>
            </a:r>
            <a:r>
              <a:rPr lang="fr-FR" sz="1800" dirty="0" smtClean="0">
                <a:solidFill>
                  <a:schemeClr val="accent1"/>
                </a:solidFill>
              </a:rPr>
              <a:t>)</a:t>
            </a:r>
          </a:p>
        </p:txBody>
      </p:sp>
      <p:sp>
        <p:nvSpPr>
          <p:cNvPr id="4" name="Text Box 11"/>
          <p:cNvSpPr txBox="1">
            <a:spLocks noChangeArrowheads="1"/>
          </p:cNvSpPr>
          <p:nvPr/>
        </p:nvSpPr>
        <p:spPr bwMode="auto">
          <a:xfrm>
            <a:off x="21420" y="6421438"/>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dirty="0" smtClean="0">
                <a:solidFill>
                  <a:schemeClr val="tx2"/>
                </a:solidFill>
                <a:latin typeface="Arial Black" charset="0"/>
              </a:rPr>
              <a:t>28</a:t>
            </a:r>
            <a:endParaRPr lang="fr-FR" sz="2000" b="1" i="0" u="none" dirty="0">
              <a:solidFill>
                <a:schemeClr val="tx2"/>
              </a:solidFill>
              <a:effectLst/>
              <a:latin typeface="Arial Black" charset="0"/>
              <a:cs typeface="ＭＳ Ｐゴシック" charset="0"/>
            </a:endParaRPr>
          </a:p>
        </p:txBody>
      </p:sp>
      <p:pic>
        <p:nvPicPr>
          <p:cNvPr id="6" name="Image 5"/>
          <p:cNvPicPr>
            <a:picLocks noChangeAspect="1"/>
          </p:cNvPicPr>
          <p:nvPr/>
        </p:nvPicPr>
        <p:blipFill>
          <a:blip r:embed="rId3"/>
          <a:stretch>
            <a:fillRect/>
          </a:stretch>
        </p:blipFill>
        <p:spPr>
          <a:xfrm>
            <a:off x="323528" y="908720"/>
            <a:ext cx="1872208" cy="3394559"/>
          </a:xfrm>
          <a:prstGeom prst="rect">
            <a:avLst/>
          </a:prstGeom>
        </p:spPr>
      </p:pic>
      <p:sp>
        <p:nvSpPr>
          <p:cNvPr id="7" name="ZoneTexte 6"/>
          <p:cNvSpPr txBox="1"/>
          <p:nvPr/>
        </p:nvSpPr>
        <p:spPr>
          <a:xfrm>
            <a:off x="323528" y="4509120"/>
            <a:ext cx="8712968" cy="3065455"/>
          </a:xfrm>
          <a:prstGeom prst="rect">
            <a:avLst/>
          </a:prstGeom>
          <a:noFill/>
        </p:spPr>
        <p:txBody>
          <a:bodyPr wrap="square" rtlCol="0">
            <a:spAutoFit/>
          </a:bodyPr>
          <a:lstStyle/>
          <a:p>
            <a:pPr>
              <a:lnSpc>
                <a:spcPct val="90000"/>
              </a:lnSpc>
            </a:pPr>
            <a:r>
              <a:rPr lang="fr-FR" sz="2400" dirty="0" smtClean="0"/>
              <a:t>Je veux </a:t>
            </a:r>
            <a:r>
              <a:rPr lang="fr-FR" sz="2400" dirty="0"/>
              <a:t>réunir ces 80000 </a:t>
            </a:r>
            <a:r>
              <a:rPr lang="fr-FR" sz="2400" dirty="0" err="1"/>
              <a:t>fr</a:t>
            </a:r>
            <a:r>
              <a:rPr lang="fr-FR" sz="2400" dirty="0"/>
              <a:t> ce soir! .... je veux vous mettre au défi.... “Donnez et l’on vous donnera ... il ne s’agit pas de donner ce que vous</a:t>
            </a:r>
          </a:p>
          <a:p>
            <a:pPr>
              <a:lnSpc>
                <a:spcPct val="90000"/>
              </a:lnSpc>
            </a:pPr>
            <a:r>
              <a:rPr lang="fr-FR" sz="2400" dirty="0" smtClean="0"/>
              <a:t>pouvez </a:t>
            </a:r>
            <a:r>
              <a:rPr lang="fr-FR" sz="2400" dirty="0"/>
              <a:t>donner! </a:t>
            </a:r>
            <a:r>
              <a:rPr lang="fr-FR" sz="2400" dirty="0">
                <a:solidFill>
                  <a:srgbClr val="FFFF0C"/>
                </a:solidFill>
              </a:rPr>
              <a:t>Donnez ce que vous ne pouvez pas</a:t>
            </a:r>
            <a:r>
              <a:rPr lang="fr-FR" sz="2400" dirty="0"/>
              <a:t>. Si vous pensez que vous pouvez donner 500 </a:t>
            </a:r>
            <a:r>
              <a:rPr lang="fr-FR" sz="2400" dirty="0" err="1"/>
              <a:t>fr</a:t>
            </a:r>
            <a:r>
              <a:rPr lang="fr-FR" sz="2400" dirty="0"/>
              <a:t> mais pas 1000, donnez-en 1000. C’est là que se trouve </a:t>
            </a:r>
            <a:r>
              <a:rPr lang="fr-FR" sz="2400" dirty="0" smtClean="0"/>
              <a:t>la bénédiction et cela est vrai.” (p7-8) ﻿ </a:t>
            </a:r>
          </a:p>
          <a:p>
            <a:pPr>
              <a:lnSpc>
                <a:spcPct val="90000"/>
              </a:lnSpc>
            </a:pPr>
            <a:r>
              <a:rPr lang="fr-FR" sz="2000" dirty="0" smtClean="0">
                <a:solidFill>
                  <a:srgbClr val="99FFFC"/>
                </a:solidFill>
              </a:rPr>
              <a:t>RACHETES de la pauvreté ... de la maladie ... de la mort (1986:﻿Kenneth E. </a:t>
            </a:r>
            <a:r>
              <a:rPr lang="fr-FR" sz="2000" dirty="0" err="1" smtClean="0">
                <a:solidFill>
                  <a:srgbClr val="99FFFC"/>
                </a:solidFill>
              </a:rPr>
              <a:t>Hagin</a:t>
            </a:r>
            <a:r>
              <a:rPr lang="fr-FR" sz="2000" dirty="0" smtClean="0">
                <a:solidFill>
                  <a:srgbClr val="99FFFC"/>
                </a:solidFill>
              </a:rPr>
              <a:t>)</a:t>
            </a:r>
          </a:p>
          <a:p>
            <a:pPr>
              <a:lnSpc>
                <a:spcPct val="90000"/>
              </a:lnSpc>
            </a:pPr>
            <a:endParaRPr lang="fr-FR" sz="2400" dirty="0" smtClean="0"/>
          </a:p>
          <a:p>
            <a:endParaRPr lang="fr-FR" sz="2400" dirty="0"/>
          </a:p>
        </p:txBody>
      </p:sp>
      <p:pic>
        <p:nvPicPr>
          <p:cNvPr id="8" name="Image 7"/>
          <p:cNvPicPr>
            <a:picLocks noChangeAspect="1"/>
          </p:cNvPicPr>
          <p:nvPr/>
        </p:nvPicPr>
        <p:blipFill>
          <a:blip r:embed="rId4"/>
          <a:stretch>
            <a:fillRect/>
          </a:stretch>
        </p:blipFill>
        <p:spPr>
          <a:xfrm>
            <a:off x="6732240" y="908720"/>
            <a:ext cx="2235324" cy="3331898"/>
          </a:xfrm>
          <a:prstGeom prst="rect">
            <a:avLst/>
          </a:prstGeom>
        </p:spPr>
      </p:pic>
    </p:spTree>
    <p:extLst>
      <p:ext uri="{BB962C8B-B14F-4D97-AF65-F5344CB8AC3E}">
        <p14:creationId xmlns:p14="http://schemas.microsoft.com/office/powerpoint/2010/main" val="318348187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332656"/>
            <a:ext cx="9144000" cy="1143000"/>
          </a:xfrm>
        </p:spPr>
        <p:txBody>
          <a:bodyPr/>
          <a:lstStyle/>
          <a:p>
            <a:r>
              <a:rPr lang="fr-FR" dirty="0" smtClean="0"/>
              <a:t>Les dons-semence sont des « dépôts auprès de Dieu »</a:t>
            </a:r>
            <a:br>
              <a:rPr lang="fr-FR" dirty="0" smtClean="0"/>
            </a:br>
            <a:r>
              <a:rPr lang="fr-FR" dirty="0" smtClean="0"/>
              <a:t>« Semez des graines de foi! »</a:t>
            </a:r>
            <a:endParaRPr lang="fr-FR" dirty="0"/>
          </a:p>
        </p:txBody>
      </p:sp>
      <p:sp>
        <p:nvSpPr>
          <p:cNvPr id="4" name="Text Box 4"/>
          <p:cNvSpPr txBox="1">
            <a:spLocks noChangeArrowheads="1"/>
          </p:cNvSpPr>
          <p:nvPr/>
        </p:nvSpPr>
        <p:spPr bwMode="auto">
          <a:xfrm>
            <a:off x="323528" y="5157192"/>
            <a:ext cx="8496944" cy="1384995"/>
          </a:xfrm>
          <a:prstGeom prst="rect">
            <a:avLst/>
          </a:prstGeom>
          <a:solidFill>
            <a:schemeClr val="tx2"/>
          </a:solidFill>
          <a:ln>
            <a:noFill/>
          </a:ln>
          <a:effectLst/>
          <a:extLst/>
        </p:spPr>
        <p:txBody>
          <a:bodyPr wrap="square">
            <a:spAutoFit/>
          </a:bodyPr>
          <a:lstStyle/>
          <a:p>
            <a:pPr algn="ctr">
              <a:spcBef>
                <a:spcPct val="50000"/>
              </a:spcBef>
              <a:defRPr/>
            </a:pPr>
            <a:r>
              <a:rPr lang="fr-FR" sz="2800" dirty="0" smtClean="0">
                <a:solidFill>
                  <a:schemeClr val="bg2"/>
                </a:solidFill>
                <a:cs typeface="+mn-cs"/>
              </a:rPr>
              <a:t>Envoyez votre offrande, la plus forte possible, comme semence de foi. Nous attendons votre lettre réponse avec impatience, car nous avons des besoins. </a:t>
            </a:r>
            <a:r>
              <a:rPr lang="fr-FR" sz="2000" dirty="0" smtClean="0">
                <a:solidFill>
                  <a:schemeClr val="bg2"/>
                </a:solidFill>
                <a:cs typeface="+mn-cs"/>
              </a:rPr>
              <a:t>(Cf. Ichthus n° 75)</a:t>
            </a:r>
            <a:endParaRPr lang="fr-FR" sz="2000" dirty="0">
              <a:solidFill>
                <a:schemeClr val="bg2"/>
              </a:solidFill>
            </a:endParaRPr>
          </a:p>
        </p:txBody>
      </p:sp>
      <p:sp>
        <p:nvSpPr>
          <p:cNvPr id="6" name="Espace réservé du contenu 5"/>
          <p:cNvSpPr>
            <a:spLocks noGrp="1"/>
          </p:cNvSpPr>
          <p:nvPr>
            <p:ph idx="1"/>
          </p:nvPr>
        </p:nvSpPr>
        <p:spPr>
          <a:xfrm>
            <a:off x="3059832" y="2066072"/>
            <a:ext cx="5900192" cy="1440160"/>
          </a:xfrm>
        </p:spPr>
        <p:txBody>
          <a:bodyPr/>
          <a:lstStyle/>
          <a:p>
            <a:pPr marL="0" indent="0">
              <a:buFontTx/>
              <a:buNone/>
            </a:pPr>
            <a:r>
              <a:rPr lang="fr-FR" sz="2400" b="1" dirty="0">
                <a:solidFill>
                  <a:srgbClr val="F0FF11"/>
                </a:solidFill>
              </a:rPr>
              <a:t>T.L. </a:t>
            </a:r>
            <a:r>
              <a:rPr lang="fr-FR" sz="2400" b="1" dirty="0" err="1">
                <a:solidFill>
                  <a:srgbClr val="F0FF11"/>
                </a:solidFill>
              </a:rPr>
              <a:t>Osborn</a:t>
            </a:r>
            <a:r>
              <a:rPr lang="fr-FR" sz="2400" b="1" dirty="0">
                <a:solidFill>
                  <a:srgbClr val="F0FF11"/>
                </a:solidFill>
              </a:rPr>
              <a:t> </a:t>
            </a:r>
            <a:r>
              <a:rPr lang="fr-FR" sz="2400" dirty="0"/>
              <a:t>« Vous apprenez à planter l’argent dans le service de Dieu, et il vous rend une moisson abondante d’argent </a:t>
            </a:r>
            <a:r>
              <a:rPr lang="fr-FR" sz="2400" dirty="0" smtClean="0"/>
              <a:t>»</a:t>
            </a:r>
            <a:endParaRPr lang="fr-FR" sz="2400" dirty="0"/>
          </a:p>
          <a:p>
            <a:pPr marL="0" indent="0">
              <a:buNone/>
            </a:pPr>
            <a:endParaRPr lang="fr-FR" sz="2400" dirty="0"/>
          </a:p>
        </p:txBody>
      </p:sp>
      <p:pic>
        <p:nvPicPr>
          <p:cNvPr id="7" name="Image 6"/>
          <p:cNvPicPr>
            <a:picLocks noChangeAspect="1"/>
          </p:cNvPicPr>
          <p:nvPr/>
        </p:nvPicPr>
        <p:blipFill>
          <a:blip r:embed="rId3"/>
          <a:stretch>
            <a:fillRect/>
          </a:stretch>
        </p:blipFill>
        <p:spPr>
          <a:xfrm>
            <a:off x="323528" y="3140968"/>
            <a:ext cx="2427533" cy="1835822"/>
          </a:xfrm>
          <a:prstGeom prst="rect">
            <a:avLst/>
          </a:prstGeom>
        </p:spPr>
      </p:pic>
      <p:sp>
        <p:nvSpPr>
          <p:cNvPr id="9" name="ZoneTexte 8"/>
          <p:cNvSpPr txBox="1"/>
          <p:nvPr/>
        </p:nvSpPr>
        <p:spPr>
          <a:xfrm>
            <a:off x="3131840" y="3290208"/>
            <a:ext cx="5756557" cy="1938992"/>
          </a:xfrm>
          <a:prstGeom prst="rect">
            <a:avLst/>
          </a:prstGeom>
          <a:noFill/>
        </p:spPr>
        <p:txBody>
          <a:bodyPr wrap="square" rtlCol="0">
            <a:spAutoFit/>
          </a:bodyPr>
          <a:lstStyle/>
          <a:p>
            <a:r>
              <a:rPr lang="fr-FR" sz="2400" b="1" i="0" dirty="0" smtClean="0">
                <a:solidFill>
                  <a:srgbClr val="F0FF11"/>
                </a:solidFill>
                <a:latin typeface="+mn-lt"/>
              </a:rPr>
              <a:t>K. Copeland </a:t>
            </a:r>
            <a:r>
              <a:rPr lang="fr-FR" sz="2400" i="0" dirty="0" smtClean="0">
                <a:latin typeface="+mn-lt"/>
              </a:rPr>
              <a:t>« </a:t>
            </a:r>
            <a:r>
              <a:rPr lang="fr-FR" sz="2400" i="0" dirty="0">
                <a:latin typeface="+mn-lt"/>
              </a:rPr>
              <a:t>Quand un homme fait des dépôts auprès de Dieu, il a le droit de réclamer ces dépôts et de faire des retraits. </a:t>
            </a:r>
            <a:r>
              <a:rPr lang="fr-FR" sz="2400" i="0" dirty="0" smtClean="0">
                <a:latin typeface="+mn-lt"/>
              </a:rPr>
              <a:t>» …. </a:t>
            </a:r>
            <a:endParaRPr lang="fr-FR" sz="2400" i="0" dirty="0">
              <a:latin typeface="+mn-lt"/>
            </a:endParaRPr>
          </a:p>
          <a:p>
            <a:endParaRPr lang="fr-FR" sz="2400" i="0" dirty="0">
              <a:latin typeface="+mn-lt"/>
            </a:endParaRPr>
          </a:p>
        </p:txBody>
      </p:sp>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2" y="1916832"/>
            <a:ext cx="1219076" cy="1202894"/>
          </a:xfrm>
          <a:prstGeom prst="rect">
            <a:avLst/>
          </a:prstGeom>
        </p:spPr>
      </p:pic>
    </p:spTree>
    <p:extLst>
      <p:ext uri="{BB962C8B-B14F-4D97-AF65-F5344CB8AC3E}">
        <p14:creationId xmlns:p14="http://schemas.microsoft.com/office/powerpoint/2010/main" val="2556480182"/>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0"/>
            <a:ext cx="7772400" cy="1143000"/>
          </a:xfrm>
        </p:spPr>
        <p:txBody>
          <a:bodyPr/>
          <a:lstStyle/>
          <a:p>
            <a:r>
              <a:rPr lang="fr-FR" dirty="0" smtClean="0"/>
              <a:t>Pratique de la prospérité</a:t>
            </a:r>
            <a:endParaRPr lang="fr-FR" dirty="0"/>
          </a:p>
        </p:txBody>
      </p:sp>
      <p:sp>
        <p:nvSpPr>
          <p:cNvPr id="3" name="Titre 1"/>
          <p:cNvSpPr txBox="1">
            <a:spLocks/>
          </p:cNvSpPr>
          <p:nvPr/>
        </p:nvSpPr>
        <p:spPr bwMode="auto">
          <a:xfrm>
            <a:off x="683568" y="701824"/>
            <a:ext cx="7772400" cy="1143000"/>
          </a:xfrm>
          <a:prstGeom prst="rect">
            <a:avLst/>
          </a:prstGeom>
          <a:noFill/>
          <a:ln>
            <a:noFill/>
          </a:ln>
          <a:effectLst>
            <a:outerShdw blurRad="63500" dist="38099" dir="2700000" algn="ctr" rotWithShape="0">
              <a:srgbClr val="F01F3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fr-FR" dirty="0" smtClean="0">
                <a:solidFill>
                  <a:srgbClr val="5AE630"/>
                </a:solidFill>
              </a:rPr>
              <a:t>1 La dîme obligatoire</a:t>
            </a:r>
            <a:endParaRPr lang="fr-FR" dirty="0">
              <a:solidFill>
                <a:srgbClr val="5AE630"/>
              </a:solidFill>
            </a:endParaRPr>
          </a:p>
        </p:txBody>
      </p:sp>
      <p:sp>
        <p:nvSpPr>
          <p:cNvPr id="4" name="ZoneTexte 3"/>
          <p:cNvSpPr txBox="1"/>
          <p:nvPr/>
        </p:nvSpPr>
        <p:spPr>
          <a:xfrm>
            <a:off x="-2124744" y="692696"/>
            <a:ext cx="21003608" cy="338554"/>
          </a:xfrm>
          <a:prstGeom prst="rect">
            <a:avLst/>
          </a:prstGeom>
          <a:noFill/>
        </p:spPr>
        <p:txBody>
          <a:bodyPr wrap="square" rtlCol="0">
            <a:spAutoFit/>
          </a:bodyPr>
          <a:lstStyle/>
          <a:p>
            <a:endParaRPr lang="fr-FR" sz="1600" dirty="0"/>
          </a:p>
        </p:txBody>
      </p:sp>
      <p:sp>
        <p:nvSpPr>
          <p:cNvPr id="5" name="ZoneTexte 4"/>
          <p:cNvSpPr txBox="1"/>
          <p:nvPr/>
        </p:nvSpPr>
        <p:spPr>
          <a:xfrm>
            <a:off x="683568" y="1700808"/>
            <a:ext cx="8460432" cy="3046988"/>
          </a:xfrm>
          <a:prstGeom prst="rect">
            <a:avLst/>
          </a:prstGeom>
          <a:noFill/>
        </p:spPr>
        <p:txBody>
          <a:bodyPr wrap="square" rtlCol="0">
            <a:spAutoFit/>
          </a:bodyPr>
          <a:lstStyle/>
          <a:p>
            <a:r>
              <a:rPr lang="fr-FR" sz="2400" dirty="0" smtClean="0">
                <a:solidFill>
                  <a:schemeClr val="tx2"/>
                </a:solidFill>
              </a:rPr>
              <a:t>La </a:t>
            </a:r>
            <a:r>
              <a:rPr lang="fr-FR" sz="2400" dirty="0">
                <a:solidFill>
                  <a:schemeClr val="tx2"/>
                </a:solidFill>
              </a:rPr>
              <a:t>dîme est un principe qui traverse l’Ecriture</a:t>
            </a:r>
            <a:r>
              <a:rPr lang="fr-FR" sz="2400" dirty="0"/>
              <a:t>: Dieu a voulu un dixième</a:t>
            </a:r>
            <a:r>
              <a:rPr lang="fr-FR" sz="2400" dirty="0" smtClean="0"/>
              <a:t>. </a:t>
            </a:r>
            <a:r>
              <a:rPr lang="fr-FR" sz="2400" dirty="0" smtClean="0">
                <a:solidFill>
                  <a:srgbClr val="FFFF0C"/>
                </a:solidFill>
              </a:rPr>
              <a:t>SI </a:t>
            </a:r>
            <a:r>
              <a:rPr lang="fr-FR" sz="2400" dirty="0">
                <a:solidFill>
                  <a:srgbClr val="FFFF0C"/>
                </a:solidFill>
              </a:rPr>
              <a:t>ON N’EST PAS FIDELES DANS NOS DIMES ON EST EN TRAIN DE DESHONORER DIEU</a:t>
            </a:r>
          </a:p>
          <a:p>
            <a:r>
              <a:rPr lang="fr-FR" sz="2400" dirty="0"/>
              <a:t>Chaque fois qu’on écrit sur un chèque notre dîme Dieu le voit</a:t>
            </a:r>
          </a:p>
          <a:p>
            <a:r>
              <a:rPr lang="fr-FR" sz="2400" dirty="0"/>
              <a:t>La dîme c’est un principe divin qui amène la bénédiction dans notre vie </a:t>
            </a:r>
            <a:r>
              <a:rPr lang="fr-FR" sz="2400" dirty="0" smtClean="0"/>
              <a:t>terrestre … Donner </a:t>
            </a:r>
            <a:r>
              <a:rPr lang="fr-FR" sz="2400" dirty="0"/>
              <a:t>même si on pense ne rien avoir</a:t>
            </a:r>
          </a:p>
          <a:p>
            <a:r>
              <a:rPr lang="fr-FR" sz="2400" dirty="0"/>
              <a:t>Donner des billets de banque … </a:t>
            </a:r>
            <a:r>
              <a:rPr lang="fr-FR" sz="2400" dirty="0">
                <a:solidFill>
                  <a:srgbClr val="FFFF0C"/>
                </a:solidFill>
              </a:rPr>
              <a:t>A LA MESURE OU VOUS ALLEZ DONNER VOUS ALLEZ </a:t>
            </a:r>
            <a:r>
              <a:rPr lang="fr-FR" sz="2400" dirty="0" smtClean="0">
                <a:solidFill>
                  <a:srgbClr val="FFFF0C"/>
                </a:solidFill>
              </a:rPr>
              <a:t>RECEVOIR </a:t>
            </a:r>
            <a:r>
              <a:rPr lang="fr-FR" sz="2400" dirty="0" smtClean="0"/>
              <a:t>Jérémy </a:t>
            </a:r>
            <a:r>
              <a:rPr lang="fr-FR" sz="2400" dirty="0" err="1" smtClean="0"/>
              <a:t>Sourdril</a:t>
            </a:r>
            <a:endParaRPr lang="fr-FR" sz="2400" dirty="0"/>
          </a:p>
        </p:txBody>
      </p:sp>
      <p:sp>
        <p:nvSpPr>
          <p:cNvPr id="6" name="ZoneTexte 5"/>
          <p:cNvSpPr txBox="1"/>
          <p:nvPr/>
        </p:nvSpPr>
        <p:spPr>
          <a:xfrm>
            <a:off x="251520" y="5013176"/>
            <a:ext cx="8712968" cy="1569660"/>
          </a:xfrm>
          <a:prstGeom prst="rect">
            <a:avLst/>
          </a:prstGeom>
          <a:solidFill>
            <a:srgbClr val="F0FF11"/>
          </a:solidFill>
        </p:spPr>
        <p:txBody>
          <a:bodyPr wrap="square" rtlCol="0">
            <a:spAutoFit/>
          </a:bodyPr>
          <a:lstStyle/>
          <a:p>
            <a:r>
              <a:rPr lang="fr-FR" sz="2400" dirty="0" smtClean="0">
                <a:solidFill>
                  <a:srgbClr val="FF0000"/>
                </a:solidFill>
                <a:latin typeface="+mj-lt"/>
              </a:rPr>
              <a:t>C’est une manipulation malhonnête</a:t>
            </a:r>
          </a:p>
          <a:p>
            <a:r>
              <a:rPr lang="fr-FR" sz="2400" dirty="0">
                <a:solidFill>
                  <a:srgbClr val="FF0000"/>
                </a:solidFill>
                <a:latin typeface="+mj-lt"/>
              </a:rPr>
              <a:t>	</a:t>
            </a:r>
            <a:r>
              <a:rPr lang="fr-FR" sz="2400" b="1" dirty="0" smtClean="0">
                <a:solidFill>
                  <a:srgbClr val="FF0000"/>
                </a:solidFill>
                <a:latin typeface="+mn-lt"/>
              </a:rPr>
              <a:t>• Non le principe n’est que dans l’AT</a:t>
            </a:r>
          </a:p>
          <a:p>
            <a:r>
              <a:rPr lang="fr-FR" sz="2400" b="1" dirty="0">
                <a:solidFill>
                  <a:srgbClr val="FF0000"/>
                </a:solidFill>
                <a:latin typeface="+mn-lt"/>
              </a:rPr>
              <a:t>	</a:t>
            </a:r>
            <a:r>
              <a:rPr lang="fr-FR" sz="2400" b="1" dirty="0" smtClean="0">
                <a:solidFill>
                  <a:srgbClr val="FF0000"/>
                </a:solidFill>
                <a:latin typeface="+mn-lt"/>
              </a:rPr>
              <a:t>• Le mot n’est employé dans aucune des épîtres</a:t>
            </a:r>
          </a:p>
          <a:p>
            <a:r>
              <a:rPr lang="fr-FR" sz="2400" b="1" dirty="0" err="1" smtClean="0">
                <a:solidFill>
                  <a:srgbClr val="FF0000"/>
                </a:solidFill>
                <a:latin typeface="Times"/>
                <a:cs typeface="Times"/>
              </a:rPr>
              <a:t>Cf</a:t>
            </a:r>
            <a:r>
              <a:rPr lang="fr-FR" sz="2400" b="1" dirty="0" smtClean="0">
                <a:solidFill>
                  <a:srgbClr val="FF0000"/>
                </a:solidFill>
                <a:latin typeface="Times"/>
                <a:cs typeface="Times"/>
              </a:rPr>
              <a:t>; Evangiles: critiques du Seigneur Epître aux Hébreux (x4 </a:t>
            </a:r>
            <a:r>
              <a:rPr lang="fr-FR" sz="2400" b="1" dirty="0" err="1" smtClean="0">
                <a:solidFill>
                  <a:srgbClr val="FF0000"/>
                </a:solidFill>
                <a:latin typeface="Times"/>
                <a:cs typeface="Times"/>
              </a:rPr>
              <a:t>ch</a:t>
            </a:r>
            <a:r>
              <a:rPr lang="fr-FR" sz="2400" b="1" dirty="0" smtClean="0">
                <a:solidFill>
                  <a:srgbClr val="FF0000"/>
                </a:solidFill>
                <a:latin typeface="Times"/>
                <a:cs typeface="Times"/>
              </a:rPr>
              <a:t> 7)</a:t>
            </a:r>
          </a:p>
        </p:txBody>
      </p:sp>
    </p:spTree>
    <p:extLst>
      <p:ext uri="{BB962C8B-B14F-4D97-AF65-F5344CB8AC3E}">
        <p14:creationId xmlns:p14="http://schemas.microsoft.com/office/powerpoint/2010/main" val="418489481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384"/>
            <a:ext cx="8784976" cy="1143000"/>
          </a:xfrm>
        </p:spPr>
        <p:txBody>
          <a:bodyPr/>
          <a:lstStyle/>
          <a:p>
            <a:r>
              <a:rPr lang="fr-FR" dirty="0" smtClean="0"/>
              <a:t>La pratique de la prospérité</a:t>
            </a:r>
            <a:endParaRPr lang="fr-FR" dirty="0"/>
          </a:p>
        </p:txBody>
      </p:sp>
      <p:pic>
        <p:nvPicPr>
          <p:cNvPr id="3" name="Image 2"/>
          <p:cNvPicPr>
            <a:picLocks noChangeAspect="1"/>
          </p:cNvPicPr>
          <p:nvPr/>
        </p:nvPicPr>
        <p:blipFill>
          <a:blip r:embed="rId3"/>
          <a:stretch>
            <a:fillRect/>
          </a:stretch>
        </p:blipFill>
        <p:spPr>
          <a:xfrm>
            <a:off x="2238337" y="2276872"/>
            <a:ext cx="6624836" cy="3318260"/>
          </a:xfrm>
          <a:prstGeom prst="rect">
            <a:avLst/>
          </a:prstGeom>
        </p:spPr>
      </p:pic>
      <p:sp>
        <p:nvSpPr>
          <p:cNvPr id="4" name="ZoneTexte 3"/>
          <p:cNvSpPr txBox="1"/>
          <p:nvPr/>
        </p:nvSpPr>
        <p:spPr>
          <a:xfrm>
            <a:off x="179512" y="5733256"/>
            <a:ext cx="8712968" cy="830997"/>
          </a:xfrm>
          <a:prstGeom prst="rect">
            <a:avLst/>
          </a:prstGeom>
          <a:solidFill>
            <a:srgbClr val="F0FF11"/>
          </a:solidFill>
        </p:spPr>
        <p:txBody>
          <a:bodyPr wrap="square" rtlCol="0">
            <a:spAutoFit/>
          </a:bodyPr>
          <a:lstStyle/>
          <a:p>
            <a:r>
              <a:rPr lang="fr-FR" sz="2400" dirty="0">
                <a:solidFill>
                  <a:srgbClr val="FF0000"/>
                </a:solidFill>
                <a:latin typeface="+mj-lt"/>
              </a:rPr>
              <a:t>Lu 16:</a:t>
            </a:r>
            <a:r>
              <a:rPr lang="fr-FR" sz="2400" dirty="0" smtClean="0">
                <a:solidFill>
                  <a:srgbClr val="FF0000"/>
                </a:solidFill>
                <a:latin typeface="+mj-lt"/>
              </a:rPr>
              <a:t>13 </a:t>
            </a:r>
            <a:r>
              <a:rPr lang="fr-FR" sz="2400" dirty="0">
                <a:solidFill>
                  <a:srgbClr val="FF0000"/>
                </a:solidFill>
                <a:latin typeface="+mj-lt"/>
              </a:rPr>
              <a:t>Nul serviteur ne peut servir deux </a:t>
            </a:r>
            <a:r>
              <a:rPr lang="fr-FR" sz="2400" dirty="0" smtClean="0">
                <a:solidFill>
                  <a:srgbClr val="FF0000"/>
                </a:solidFill>
                <a:latin typeface="+mj-lt"/>
              </a:rPr>
              <a:t>maîtres … vous </a:t>
            </a:r>
            <a:r>
              <a:rPr lang="fr-FR" sz="2400" dirty="0">
                <a:solidFill>
                  <a:srgbClr val="FF0000"/>
                </a:solidFill>
                <a:latin typeface="+mj-lt"/>
              </a:rPr>
              <a:t>ne pouvez servir Dieu et les richesses.</a:t>
            </a:r>
          </a:p>
        </p:txBody>
      </p:sp>
      <p:sp>
        <p:nvSpPr>
          <p:cNvPr id="6" name="Rectangle 5"/>
          <p:cNvSpPr/>
          <p:nvPr/>
        </p:nvSpPr>
        <p:spPr>
          <a:xfrm>
            <a:off x="395536" y="932528"/>
            <a:ext cx="8784976" cy="1200328"/>
          </a:xfrm>
          <a:prstGeom prst="rect">
            <a:avLst/>
          </a:prstGeom>
        </p:spPr>
        <p:txBody>
          <a:bodyPr wrap="square">
            <a:spAutoFit/>
          </a:bodyPr>
          <a:lstStyle/>
          <a:p>
            <a:r>
              <a:rPr lang="fr-FR" sz="2400" dirty="0"/>
              <a:t>« </a:t>
            </a:r>
            <a:r>
              <a:rPr lang="fr-FR" sz="2400" dirty="0" smtClean="0"/>
              <a:t>Ce </a:t>
            </a:r>
            <a:r>
              <a:rPr lang="fr-FR" sz="2400" dirty="0"/>
              <a:t>courant correspond aux aspirations matérialistes d’une frange du christianisme occidental, qui y trouve enfin un langage ‘décomplexé’ sur l’argent </a:t>
            </a:r>
            <a:r>
              <a:rPr lang="fr-FR" sz="2400" dirty="0" smtClean="0"/>
              <a:t>» CNEF</a:t>
            </a:r>
            <a:endParaRPr lang="fr-FR" sz="2400" dirty="0"/>
          </a:p>
        </p:txBody>
      </p:sp>
      <p:sp>
        <p:nvSpPr>
          <p:cNvPr id="7" name="Text Box 11"/>
          <p:cNvSpPr txBox="1">
            <a:spLocks noChangeArrowheads="1"/>
          </p:cNvSpPr>
          <p:nvPr/>
        </p:nvSpPr>
        <p:spPr bwMode="auto">
          <a:xfrm>
            <a:off x="87661" y="5229200"/>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dirty="0" smtClean="0">
                <a:solidFill>
                  <a:schemeClr val="tx2"/>
                </a:solidFill>
                <a:latin typeface="Arial Black" charset="0"/>
              </a:rPr>
              <a:t>30</a:t>
            </a:r>
            <a:endParaRPr lang="fr-FR" sz="2000" b="1" i="0" u="none" dirty="0">
              <a:solidFill>
                <a:schemeClr val="tx2"/>
              </a:solidFill>
              <a:effectLst/>
              <a:latin typeface="Arial Black" charset="0"/>
              <a:cs typeface="ＭＳ Ｐゴシック" charset="0"/>
            </a:endParaRPr>
          </a:p>
        </p:txBody>
      </p:sp>
      <p:sp>
        <p:nvSpPr>
          <p:cNvPr id="8" name="ZoneTexte 7"/>
          <p:cNvSpPr txBox="1"/>
          <p:nvPr/>
        </p:nvSpPr>
        <p:spPr>
          <a:xfrm>
            <a:off x="179512" y="2636912"/>
            <a:ext cx="1917153" cy="1938992"/>
          </a:xfrm>
          <a:prstGeom prst="rect">
            <a:avLst/>
          </a:prstGeom>
          <a:noFill/>
        </p:spPr>
        <p:txBody>
          <a:bodyPr wrap="square" rtlCol="0">
            <a:spAutoFit/>
          </a:bodyPr>
          <a:lstStyle/>
          <a:p>
            <a:r>
              <a:rPr lang="fr-FR" dirty="0" smtClean="0">
                <a:solidFill>
                  <a:srgbClr val="5AE630"/>
                </a:solidFill>
                <a:latin typeface="+mj-lt"/>
              </a:rPr>
              <a:t>2 Les offrandes</a:t>
            </a:r>
            <a:endParaRPr lang="fr-FR" dirty="0">
              <a:solidFill>
                <a:srgbClr val="5AE630"/>
              </a:solidFill>
              <a:latin typeface="+mj-lt"/>
            </a:endParaRPr>
          </a:p>
        </p:txBody>
      </p:sp>
    </p:spTree>
    <p:extLst>
      <p:ext uri="{BB962C8B-B14F-4D97-AF65-F5344CB8AC3E}">
        <p14:creationId xmlns:p14="http://schemas.microsoft.com/office/powerpoint/2010/main" val="3997143770"/>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ChangeArrowheads="1"/>
          </p:cNvSpPr>
          <p:nvPr/>
        </p:nvSpPr>
        <p:spPr bwMode="auto">
          <a:xfrm>
            <a:off x="2706688" y="2238375"/>
            <a:ext cx="180975" cy="304800"/>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r">
              <a:spcBef>
                <a:spcPct val="30000"/>
              </a:spcBef>
            </a:pPr>
            <a:endParaRPr kumimoji="1" lang="fr-FR" sz="1400" b="1" i="0">
              <a:effectLst/>
              <a:latin typeface="Arial" charset="0"/>
            </a:endParaRPr>
          </a:p>
        </p:txBody>
      </p:sp>
      <p:sp>
        <p:nvSpPr>
          <p:cNvPr id="234500" name="Rectangle 4"/>
          <p:cNvSpPr>
            <a:spLocks noGrp="1" noChangeArrowheads="1"/>
          </p:cNvSpPr>
          <p:nvPr>
            <p:ph type="ctrTitle"/>
          </p:nvPr>
        </p:nvSpPr>
        <p:spPr>
          <a:xfrm>
            <a:off x="8686800" y="6553200"/>
            <a:ext cx="381000" cy="304800"/>
          </a:xfrm>
          <a:effectLst/>
          <a:extLst>
            <a:ext uri="{AF507438-7753-43e0-B8FC-AC1667EBCBE1}">
              <a14:hiddenEffects xmlns:a14="http://schemas.microsoft.com/office/drawing/2010/main">
                <a:effectLst>
                  <a:outerShdw blurRad="12700" dist="12699" dir="10200039" algn="ctr" rotWithShape="0">
                    <a:srgbClr val="FFFFFF">
                      <a:alpha val="75000"/>
                    </a:srgbClr>
                  </a:outerShdw>
                </a:effectLst>
              </a14:hiddenEffects>
            </a:ext>
          </a:extLst>
        </p:spPr>
        <p:txBody>
          <a:bodyPr/>
          <a:lstStyle/>
          <a:p>
            <a:r>
              <a:rPr lang="fr-FR" sz="800" b="1">
                <a:latin typeface="Arial" charset="0"/>
              </a:rPr>
              <a:t>2</a:t>
            </a:r>
            <a:endParaRPr lang="fr-FR" b="1"/>
          </a:p>
        </p:txBody>
      </p:sp>
      <p:sp>
        <p:nvSpPr>
          <p:cNvPr id="234501" name="WordArt 5"/>
          <p:cNvSpPr>
            <a:spLocks noChangeArrowheads="1" noChangeShapeType="1" noTextEdit="1"/>
          </p:cNvSpPr>
          <p:nvPr/>
        </p:nvSpPr>
        <p:spPr bwMode="auto">
          <a:xfrm>
            <a:off x="3563888" y="1052736"/>
            <a:ext cx="2160240" cy="2376264"/>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59"/>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fr-FR" sz="6000" u="none" kern="10" dirty="0" smtClean="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rPr>
              <a:t>3</a:t>
            </a:r>
            <a:endParaRPr lang="fr-FR" sz="6000" u="none" kern="10" dirty="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endParaRPr>
          </a:p>
        </p:txBody>
      </p:sp>
      <p:sp>
        <p:nvSpPr>
          <p:cNvPr id="234502" name="Rectangle 6"/>
          <p:cNvSpPr>
            <a:spLocks noChangeArrowheads="1"/>
          </p:cNvSpPr>
          <p:nvPr/>
        </p:nvSpPr>
        <p:spPr bwMode="auto">
          <a:xfrm>
            <a:off x="539552" y="3933056"/>
            <a:ext cx="8229600" cy="1571842"/>
          </a:xfrm>
          <a:prstGeom prst="rect">
            <a:avLst/>
          </a:prstGeom>
          <a:noFill/>
          <a:ln>
            <a:noFill/>
          </a:ln>
          <a:effectLst>
            <a:outerShdw blurRad="445770" dist="35921" dir="2700000" algn="ctr" rotWithShape="0">
              <a:schemeClr val="accent1"/>
            </a:outerShdw>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Lst>
        </p:spPr>
        <p:txBody>
          <a:bodyPr lIns="90000" tIns="46800" rIns="90000" bIns="46800">
            <a:spAutoFit/>
          </a:bodyPr>
          <a:lstStyle/>
          <a:p>
            <a:pPr algn="ctr">
              <a:spcBef>
                <a:spcPct val="30000"/>
              </a:spcBef>
            </a:pPr>
            <a:r>
              <a:rPr lang="fr-FR" sz="4800" i="0" dirty="0" smtClean="0">
                <a:solidFill>
                  <a:srgbClr val="FFFF00"/>
                </a:solidFill>
                <a:effectLst>
                  <a:outerShdw blurRad="38100" dist="38100" dir="2700000" algn="tl">
                    <a:srgbClr val="000000"/>
                  </a:outerShdw>
                </a:effectLst>
                <a:latin typeface="Arial Black" charset="0"/>
              </a:rPr>
              <a:t>Quelques dérives alarmantes</a:t>
            </a:r>
            <a:endParaRPr lang="fr-FR" sz="4800" i="0" u="none" dirty="0">
              <a:solidFill>
                <a:srgbClr val="FFFF00"/>
              </a:solidFill>
              <a:effectLst>
                <a:outerShdw blurRad="38100" dist="38100" dir="2700000" algn="tl">
                  <a:srgbClr val="000000"/>
                </a:outerShdw>
              </a:effectLst>
              <a:latin typeface="Arial Black" charset="0"/>
            </a:endParaRPr>
          </a:p>
        </p:txBody>
      </p:sp>
      <p:sp>
        <p:nvSpPr>
          <p:cNvPr id="234507" name="Text Box 11"/>
          <p:cNvSpPr txBox="1">
            <a:spLocks noChangeArrowheads="1"/>
          </p:cNvSpPr>
          <p:nvPr/>
        </p:nvSpPr>
        <p:spPr bwMode="auto">
          <a:xfrm>
            <a:off x="21420" y="6421438"/>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u="none" dirty="0" smtClean="0">
                <a:solidFill>
                  <a:schemeClr val="tx2"/>
                </a:solidFill>
                <a:effectLst/>
                <a:latin typeface="Arial Black" charset="0"/>
                <a:cs typeface="ＭＳ Ｐゴシック" charset="0"/>
              </a:rPr>
              <a:t>38</a:t>
            </a:r>
            <a:endParaRPr lang="fr-FR" sz="2000" b="1" i="0" u="none" dirty="0">
              <a:solidFill>
                <a:schemeClr val="tx2"/>
              </a:solidFill>
              <a:effectLst/>
              <a:latin typeface="Arial Black" charset="0"/>
              <a:cs typeface="ＭＳ Ｐゴシック" charset="0"/>
            </a:endParaRPr>
          </a:p>
        </p:txBody>
      </p:sp>
    </p:spTree>
    <p:extLst>
      <p:ext uri="{BB962C8B-B14F-4D97-AF65-F5344CB8AC3E}">
        <p14:creationId xmlns:p14="http://schemas.microsoft.com/office/powerpoint/2010/main" val="339492754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186"/>
            <a:ext cx="9144000" cy="1143000"/>
          </a:xfrm>
        </p:spPr>
        <p:txBody>
          <a:bodyPr/>
          <a:lstStyle/>
          <a:p>
            <a:r>
              <a:rPr lang="fr-FR" dirty="0" smtClean="0"/>
              <a:t>Vous serez comme Dieu …</a:t>
            </a:r>
            <a:endParaRPr lang="fr-FR" dirty="0"/>
          </a:p>
        </p:txBody>
      </p:sp>
      <p:sp>
        <p:nvSpPr>
          <p:cNvPr id="3" name="Espace réservé du contenu 2"/>
          <p:cNvSpPr>
            <a:spLocks noGrp="1"/>
          </p:cNvSpPr>
          <p:nvPr>
            <p:ph idx="1"/>
          </p:nvPr>
        </p:nvSpPr>
        <p:spPr>
          <a:xfrm>
            <a:off x="827584" y="1556792"/>
            <a:ext cx="8064896" cy="4114800"/>
          </a:xfrm>
        </p:spPr>
        <p:txBody>
          <a:bodyPr/>
          <a:lstStyle/>
          <a:p>
            <a:pPr marL="0" indent="0">
              <a:buNone/>
            </a:pPr>
            <a:r>
              <a:rPr lang="fr-FR" sz="2400" dirty="0" smtClean="0"/>
              <a:t>« </a:t>
            </a:r>
            <a:r>
              <a:rPr lang="fr-FR" sz="2400" dirty="0"/>
              <a:t>Vous êtes des créatures divines ... </a:t>
            </a:r>
            <a:r>
              <a:rPr lang="fr-FR" sz="2400" dirty="0">
                <a:solidFill>
                  <a:srgbClr val="F0FF11"/>
                </a:solidFill>
              </a:rPr>
              <a:t>Vous êtes des dieux. </a:t>
            </a:r>
            <a:r>
              <a:rPr lang="fr-FR" sz="2400" dirty="0"/>
              <a:t>À l'origine, vous aviez été désignés </a:t>
            </a:r>
            <a:r>
              <a:rPr lang="fr-FR" sz="2400" dirty="0" smtClean="0"/>
              <a:t>pour </a:t>
            </a:r>
            <a:r>
              <a:rPr lang="fr-FR" sz="2400" dirty="0"/>
              <a:t>être des dieux pour ce monde. » </a:t>
            </a:r>
            <a:r>
              <a:rPr lang="fr-FR" sz="2400" dirty="0" smtClean="0"/>
              <a:t> « </a:t>
            </a:r>
            <a:r>
              <a:rPr lang="fr-FR" sz="2400" dirty="0"/>
              <a:t>Le Père, le Fils et le Saint-Esprit se sont concertés et se sont dit : « Faisons de l'homme une exacte copie de nous-mêmes. » [...] Quand Dieu regarde dans un miroir, Il me voit ! Quand je regarde dans un miroir, je vois Dieu. Puisque </a:t>
            </a:r>
            <a:r>
              <a:rPr lang="fr-FR" sz="2400" dirty="0">
                <a:solidFill>
                  <a:srgbClr val="F0FF11"/>
                </a:solidFill>
              </a:rPr>
              <a:t>je suis une exacte copie de Dieu, j'agirai comme Dieu !</a:t>
            </a:r>
            <a:r>
              <a:rPr lang="fr-FR" sz="2400" dirty="0"/>
              <a:t> </a:t>
            </a:r>
            <a:r>
              <a:rPr lang="fr-FR" sz="2400" dirty="0" smtClean="0"/>
              <a:t>»</a:t>
            </a:r>
          </a:p>
          <a:p>
            <a:pPr marL="0" indent="0">
              <a:buNone/>
            </a:pPr>
            <a:r>
              <a:rPr lang="fr-FR" sz="2400" dirty="0" smtClean="0">
                <a:solidFill>
                  <a:srgbClr val="F0FF11"/>
                </a:solidFill>
              </a:rPr>
              <a:t>« Je </a:t>
            </a:r>
            <a:r>
              <a:rPr lang="fr-FR" sz="2400" dirty="0">
                <a:solidFill>
                  <a:srgbClr val="F0FF11"/>
                </a:solidFill>
              </a:rPr>
              <a:t>suis un homme-Dieu ! Un homme-Dieu ! Sur le modèle de Jésus ! Je suis un surhomme </a:t>
            </a:r>
            <a:r>
              <a:rPr lang="fr-FR" sz="2400" dirty="0" smtClean="0">
                <a:solidFill>
                  <a:srgbClr val="F0FF11"/>
                </a:solidFill>
              </a:rPr>
              <a:t>!</a:t>
            </a:r>
          </a:p>
          <a:p>
            <a:pPr marL="0" indent="0">
              <a:buNone/>
            </a:pPr>
            <a:r>
              <a:rPr lang="fr-FR" sz="2400" dirty="0" smtClean="0">
                <a:solidFill>
                  <a:srgbClr val="F0FF11"/>
                </a:solidFill>
              </a:rPr>
              <a:t>« Je suis un petit Messie marchant sur la terre »…. Et il fait répéter à la foule qui l’écoute: « Je suis un homme-Dieu ».</a:t>
            </a:r>
            <a:endParaRPr lang="fr-FR" sz="2400" dirty="0">
              <a:solidFill>
                <a:srgbClr val="F0FF11"/>
              </a:solidFill>
            </a:endParaRPr>
          </a:p>
        </p:txBody>
      </p:sp>
    </p:spTree>
    <p:extLst>
      <p:ext uri="{BB962C8B-B14F-4D97-AF65-F5344CB8AC3E}">
        <p14:creationId xmlns:p14="http://schemas.microsoft.com/office/powerpoint/2010/main" val="418403637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3792"/>
            <a:ext cx="9144000" cy="1143000"/>
          </a:xfrm>
        </p:spPr>
        <p:txBody>
          <a:bodyPr/>
          <a:lstStyle/>
          <a:p>
            <a:r>
              <a:rPr lang="fr-FR" dirty="0" smtClean="0"/>
              <a:t>… et Dieu ne sera plus qu’un pécheur mortel qui doit naître de nouveau</a:t>
            </a:r>
            <a:endParaRPr lang="fr-FR" dirty="0"/>
          </a:p>
        </p:txBody>
      </p:sp>
      <p:sp>
        <p:nvSpPr>
          <p:cNvPr id="3" name="Espace réservé du contenu 2"/>
          <p:cNvSpPr>
            <a:spLocks noGrp="1"/>
          </p:cNvSpPr>
          <p:nvPr>
            <p:ph idx="1"/>
          </p:nvPr>
        </p:nvSpPr>
        <p:spPr>
          <a:xfrm>
            <a:off x="539552" y="1916832"/>
            <a:ext cx="8278688" cy="4114800"/>
          </a:xfrm>
        </p:spPr>
        <p:txBody>
          <a:bodyPr/>
          <a:lstStyle/>
          <a:p>
            <a:pPr marL="0" indent="0">
              <a:buNone/>
            </a:pPr>
            <a:r>
              <a:rPr lang="fr-FR" sz="2400" dirty="0" smtClean="0"/>
              <a:t>• « </a:t>
            </a:r>
            <a:r>
              <a:rPr lang="fr-FR" sz="2400" dirty="0"/>
              <a:t>Jésus est allé en enfer pour libérer l'humanité du forfait </a:t>
            </a:r>
            <a:r>
              <a:rPr lang="fr-FR" sz="2400" dirty="0" smtClean="0"/>
              <a:t>d'Adam .</a:t>
            </a:r>
            <a:r>
              <a:rPr lang="fr-FR" sz="2400" dirty="0"/>
              <a:t>.</a:t>
            </a:r>
            <a:r>
              <a:rPr lang="fr-FR" sz="2400" dirty="0">
                <a:solidFill>
                  <a:srgbClr val="F0FF11"/>
                </a:solidFill>
              </a:rPr>
              <a:t>. Le sang qui été répandu des veines de Jésus ne nous a pas rachetés..</a:t>
            </a:r>
            <a:r>
              <a:rPr lang="fr-FR" sz="2400" dirty="0"/>
              <a:t>. Jésus a passé trois horribles jours et trois horribles nuits dans les entrailles de la terre pour nous y arracher </a:t>
            </a:r>
            <a:r>
              <a:rPr lang="fr-FR" sz="2400" u="sng" dirty="0"/>
              <a:t>nos droits divins. </a:t>
            </a:r>
            <a:r>
              <a:rPr lang="fr-FR" sz="2400" dirty="0"/>
              <a:t>» </a:t>
            </a:r>
          </a:p>
          <a:p>
            <a:pPr marL="0" indent="0">
              <a:buNone/>
            </a:pPr>
            <a:r>
              <a:rPr lang="fr-FR" sz="2400" dirty="0" smtClean="0"/>
              <a:t>• « </a:t>
            </a:r>
            <a:r>
              <a:rPr lang="fr-FR" sz="2400" dirty="0"/>
              <a:t>Vous devez réaliser qu'il [Jésus] est mort ; vous devez réaliser qu'il est descendu dans les entrailles de l'enfer </a:t>
            </a:r>
            <a:r>
              <a:rPr lang="fr-FR" sz="2400" dirty="0">
                <a:solidFill>
                  <a:srgbClr val="F0FF11"/>
                </a:solidFill>
              </a:rPr>
              <a:t>comme un pécheur mortel. » </a:t>
            </a:r>
            <a:endParaRPr lang="fr-FR" sz="2400" dirty="0" smtClean="0">
              <a:solidFill>
                <a:srgbClr val="F0FF11"/>
              </a:solidFill>
            </a:endParaRPr>
          </a:p>
          <a:p>
            <a:pPr marL="0" indent="0">
              <a:buNone/>
            </a:pPr>
            <a:r>
              <a:rPr lang="fr-FR" sz="2400" dirty="0" smtClean="0">
                <a:solidFill>
                  <a:srgbClr val="F0FF11"/>
                </a:solidFill>
              </a:rPr>
              <a:t>• « </a:t>
            </a:r>
            <a:r>
              <a:rPr lang="fr-FR" sz="2400" dirty="0">
                <a:solidFill>
                  <a:srgbClr val="F0FF11"/>
                </a:solidFill>
              </a:rPr>
              <a:t>Jésus est né de nouveau </a:t>
            </a:r>
            <a:r>
              <a:rPr lang="fr-FR" sz="2400" dirty="0"/>
              <a:t>avant d'être ressuscité d'entre les morts. » </a:t>
            </a:r>
          </a:p>
        </p:txBody>
      </p:sp>
      <p:sp>
        <p:nvSpPr>
          <p:cNvPr id="4" name="ZoneTexte 3"/>
          <p:cNvSpPr txBox="1"/>
          <p:nvPr/>
        </p:nvSpPr>
        <p:spPr>
          <a:xfrm>
            <a:off x="251520" y="5877272"/>
            <a:ext cx="8784976" cy="830997"/>
          </a:xfrm>
          <a:prstGeom prst="rect">
            <a:avLst/>
          </a:prstGeom>
          <a:solidFill>
            <a:srgbClr val="F0FF11"/>
          </a:solidFill>
        </p:spPr>
        <p:txBody>
          <a:bodyPr wrap="square" rtlCol="0">
            <a:spAutoFit/>
          </a:bodyPr>
          <a:lstStyle/>
          <a:p>
            <a:r>
              <a:rPr lang="fr-FR" sz="2400" dirty="0" smtClean="0">
                <a:solidFill>
                  <a:schemeClr val="bg2"/>
                </a:solidFill>
              </a:rPr>
              <a:t>A </a:t>
            </a:r>
            <a:r>
              <a:rPr lang="fr-FR" sz="2400" dirty="0">
                <a:solidFill>
                  <a:schemeClr val="bg2"/>
                </a:solidFill>
              </a:rPr>
              <a:t>celui qui nous aime, et qui nous a lavés de nos péchés dans son </a:t>
            </a:r>
            <a:r>
              <a:rPr lang="fr-FR" sz="2400" dirty="0" smtClean="0">
                <a:solidFill>
                  <a:schemeClr val="bg2"/>
                </a:solidFill>
              </a:rPr>
              <a:t>sang … </a:t>
            </a:r>
            <a:r>
              <a:rPr lang="fr-FR" sz="2400" dirty="0" err="1" smtClean="0">
                <a:solidFill>
                  <a:schemeClr val="bg2"/>
                </a:solidFill>
              </a:rPr>
              <a:t>Ap</a:t>
            </a:r>
            <a:r>
              <a:rPr lang="fr-FR" sz="2400" dirty="0" smtClean="0">
                <a:solidFill>
                  <a:schemeClr val="bg2"/>
                </a:solidFill>
              </a:rPr>
              <a:t> 1.5</a:t>
            </a:r>
            <a:endParaRPr lang="fr-FR" sz="2400" dirty="0">
              <a:solidFill>
                <a:schemeClr val="bg2"/>
              </a:solidFill>
            </a:endParaRPr>
          </a:p>
        </p:txBody>
      </p:sp>
    </p:spTree>
    <p:extLst>
      <p:ext uri="{BB962C8B-B14F-4D97-AF65-F5344CB8AC3E}">
        <p14:creationId xmlns:p14="http://schemas.microsoft.com/office/powerpoint/2010/main" val="95555585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ChangeArrowheads="1"/>
          </p:cNvSpPr>
          <p:nvPr/>
        </p:nvSpPr>
        <p:spPr bwMode="auto">
          <a:xfrm>
            <a:off x="2706688" y="2238375"/>
            <a:ext cx="180975" cy="304800"/>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r">
              <a:spcBef>
                <a:spcPct val="30000"/>
              </a:spcBef>
            </a:pPr>
            <a:endParaRPr kumimoji="1" lang="fr-FR" sz="1400" b="1" i="0">
              <a:effectLst/>
              <a:latin typeface="Arial" charset="0"/>
            </a:endParaRPr>
          </a:p>
        </p:txBody>
      </p:sp>
      <p:sp>
        <p:nvSpPr>
          <p:cNvPr id="234500" name="Rectangle 4"/>
          <p:cNvSpPr>
            <a:spLocks noGrp="1" noChangeArrowheads="1"/>
          </p:cNvSpPr>
          <p:nvPr>
            <p:ph type="ctrTitle"/>
          </p:nvPr>
        </p:nvSpPr>
        <p:spPr>
          <a:xfrm>
            <a:off x="8686800" y="6553200"/>
            <a:ext cx="381000" cy="304800"/>
          </a:xfrm>
          <a:effectLst/>
          <a:extLst>
            <a:ext uri="{AF507438-7753-43e0-B8FC-AC1667EBCBE1}">
              <a14:hiddenEffects xmlns:a14="http://schemas.microsoft.com/office/drawing/2010/main">
                <a:effectLst>
                  <a:outerShdw blurRad="12700" dist="12699" dir="10200039" algn="ctr" rotWithShape="0">
                    <a:srgbClr val="FFFFFF">
                      <a:alpha val="75000"/>
                    </a:srgbClr>
                  </a:outerShdw>
                </a:effectLst>
              </a14:hiddenEffects>
            </a:ext>
          </a:extLst>
        </p:spPr>
        <p:txBody>
          <a:bodyPr/>
          <a:lstStyle/>
          <a:p>
            <a:r>
              <a:rPr lang="fr-FR" sz="800" b="1">
                <a:latin typeface="Arial" charset="0"/>
              </a:rPr>
              <a:t>2</a:t>
            </a:r>
            <a:endParaRPr lang="fr-FR" b="1"/>
          </a:p>
        </p:txBody>
      </p:sp>
      <p:sp>
        <p:nvSpPr>
          <p:cNvPr id="234501" name="WordArt 5"/>
          <p:cNvSpPr>
            <a:spLocks noChangeArrowheads="1" noChangeShapeType="1" noTextEdit="1"/>
          </p:cNvSpPr>
          <p:nvPr/>
        </p:nvSpPr>
        <p:spPr bwMode="auto">
          <a:xfrm>
            <a:off x="3563888" y="1052736"/>
            <a:ext cx="2160240" cy="2376264"/>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59"/>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fr-FR" sz="6000" u="none" kern="10" dirty="0" smtClean="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rPr>
              <a:t>1</a:t>
            </a:r>
            <a:endParaRPr lang="fr-FR" sz="6000" u="none" kern="10" dirty="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endParaRPr>
          </a:p>
        </p:txBody>
      </p:sp>
      <p:sp>
        <p:nvSpPr>
          <p:cNvPr id="234502" name="Rectangle 6"/>
          <p:cNvSpPr>
            <a:spLocks noChangeArrowheads="1"/>
          </p:cNvSpPr>
          <p:nvPr/>
        </p:nvSpPr>
        <p:spPr bwMode="auto">
          <a:xfrm>
            <a:off x="539552" y="3933056"/>
            <a:ext cx="8229600" cy="833178"/>
          </a:xfrm>
          <a:prstGeom prst="rect">
            <a:avLst/>
          </a:prstGeom>
          <a:noFill/>
          <a:ln>
            <a:noFill/>
          </a:ln>
          <a:effectLst>
            <a:outerShdw blurRad="445770" dist="35921" dir="2700000" algn="ctr" rotWithShape="0">
              <a:schemeClr val="accent1"/>
            </a:outerShdw>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Lst>
        </p:spPr>
        <p:txBody>
          <a:bodyPr lIns="90000" tIns="46800" rIns="90000" bIns="46800">
            <a:spAutoFit/>
          </a:bodyPr>
          <a:lstStyle/>
          <a:p>
            <a:pPr algn="ctr">
              <a:spcBef>
                <a:spcPct val="30000"/>
              </a:spcBef>
            </a:pPr>
            <a:r>
              <a:rPr lang="fr-FR" sz="4800" i="0" u="none" dirty="0" smtClean="0">
                <a:solidFill>
                  <a:srgbClr val="FFFF00"/>
                </a:solidFill>
                <a:effectLst>
                  <a:outerShdw blurRad="38100" dist="38100" dir="2700000" algn="tl">
                    <a:srgbClr val="000000"/>
                  </a:outerShdw>
                </a:effectLst>
                <a:latin typeface="Arial Black" charset="0"/>
              </a:rPr>
              <a:t>Généralités</a:t>
            </a:r>
            <a:endParaRPr lang="fr-FR" sz="4800" i="0" u="none" dirty="0">
              <a:solidFill>
                <a:srgbClr val="FFFF00"/>
              </a:solidFill>
              <a:effectLst>
                <a:outerShdw blurRad="38100" dist="38100" dir="2700000" algn="tl">
                  <a:srgbClr val="000000"/>
                </a:outerShdw>
              </a:effectLst>
              <a:latin typeface="Arial Black" charset="0"/>
            </a:endParaRPr>
          </a:p>
        </p:txBody>
      </p:sp>
      <p:sp>
        <p:nvSpPr>
          <p:cNvPr id="234507" name="Text Box 11"/>
          <p:cNvSpPr txBox="1">
            <a:spLocks noChangeArrowheads="1"/>
          </p:cNvSpPr>
          <p:nvPr/>
        </p:nvSpPr>
        <p:spPr bwMode="auto">
          <a:xfrm>
            <a:off x="106955" y="6421438"/>
            <a:ext cx="352828"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dirty="0">
                <a:solidFill>
                  <a:schemeClr val="tx2"/>
                </a:solidFill>
                <a:latin typeface="Arial Black" charset="0"/>
              </a:rPr>
              <a:t>1</a:t>
            </a:r>
            <a:endParaRPr lang="fr-FR" sz="2000" b="1" i="0" u="none" dirty="0">
              <a:solidFill>
                <a:schemeClr val="tx2"/>
              </a:solidFill>
              <a:effectLst/>
              <a:latin typeface="Arial Black" charset="0"/>
              <a:cs typeface="ＭＳ Ｐゴシック" charset="0"/>
            </a:endParaRPr>
          </a:p>
        </p:txBody>
      </p:sp>
    </p:spTree>
    <p:extLst>
      <p:ext uri="{BB962C8B-B14F-4D97-AF65-F5344CB8AC3E}">
        <p14:creationId xmlns:p14="http://schemas.microsoft.com/office/powerpoint/2010/main" val="154101225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290" y="-27384"/>
            <a:ext cx="9144000" cy="1143000"/>
          </a:xfrm>
        </p:spPr>
        <p:txBody>
          <a:bodyPr/>
          <a:lstStyle/>
          <a:p>
            <a:r>
              <a:rPr lang="fr-FR" dirty="0" smtClean="0"/>
              <a:t>Révélations blasphématoires</a:t>
            </a:r>
            <a:endParaRPr lang="fr-FR" dirty="0"/>
          </a:p>
        </p:txBody>
      </p:sp>
      <p:sp>
        <p:nvSpPr>
          <p:cNvPr id="3" name="ZoneTexte 2"/>
          <p:cNvSpPr txBox="1"/>
          <p:nvPr/>
        </p:nvSpPr>
        <p:spPr>
          <a:xfrm>
            <a:off x="611560" y="908720"/>
            <a:ext cx="8457226" cy="6191440"/>
          </a:xfrm>
          <a:prstGeom prst="rect">
            <a:avLst/>
          </a:prstGeom>
          <a:noFill/>
        </p:spPr>
        <p:txBody>
          <a:bodyPr wrap="square" rtlCol="0">
            <a:spAutoFit/>
          </a:bodyPr>
          <a:lstStyle/>
          <a:p>
            <a:pPr>
              <a:lnSpc>
                <a:spcPct val="90000"/>
              </a:lnSpc>
            </a:pPr>
            <a:r>
              <a:rPr lang="fr-FR" sz="2000" b="1" dirty="0">
                <a:solidFill>
                  <a:schemeClr val="tx2"/>
                </a:solidFill>
              </a:rPr>
              <a:t>V</a:t>
            </a:r>
            <a:r>
              <a:rPr lang="fr-FR" sz="2000" b="1" dirty="0" smtClean="0">
                <a:solidFill>
                  <a:schemeClr val="tx2"/>
                </a:solidFill>
              </a:rPr>
              <a:t>ersion </a:t>
            </a:r>
            <a:r>
              <a:rPr lang="fr-FR" sz="2000" b="1" dirty="0">
                <a:solidFill>
                  <a:schemeClr val="tx2"/>
                </a:solidFill>
              </a:rPr>
              <a:t>française de « La chanson à boire de Toronto </a:t>
            </a:r>
            <a:r>
              <a:rPr lang="fr-FR" sz="2000" b="1" dirty="0" smtClean="0">
                <a:solidFill>
                  <a:schemeClr val="tx2"/>
                </a:solidFill>
              </a:rPr>
              <a:t>» (Révélation de « Jésus » à Kathryn Riss. </a:t>
            </a:r>
            <a:r>
              <a:rPr lang="fr-FR" sz="1600" dirty="0" smtClean="0"/>
              <a:t>Cf. http</a:t>
            </a:r>
            <a:r>
              <a:rPr lang="fr-FR" sz="1600" dirty="0"/>
              <a:t>://</a:t>
            </a:r>
            <a:r>
              <a:rPr lang="fr-FR" sz="1600" dirty="0" err="1"/>
              <a:t>www.connaitre</a:t>
            </a:r>
            <a:r>
              <a:rPr lang="fr-FR" sz="1600" dirty="0"/>
              <a:t>-la-</a:t>
            </a:r>
            <a:r>
              <a:rPr lang="fr-FR" sz="1600" dirty="0" err="1"/>
              <a:t>verite.com</a:t>
            </a:r>
            <a:r>
              <a:rPr lang="fr-FR" sz="1600" dirty="0"/>
              <a:t>/pasteur-</a:t>
            </a:r>
            <a:r>
              <a:rPr lang="fr-FR" sz="1600" dirty="0" err="1"/>
              <a:t>toronto</a:t>
            </a:r>
            <a:r>
              <a:rPr lang="fr-FR" sz="1600" dirty="0"/>
              <a:t>-se-repent/</a:t>
            </a:r>
          </a:p>
          <a:p>
            <a:pPr>
              <a:lnSpc>
                <a:spcPct val="90000"/>
              </a:lnSpc>
            </a:pPr>
            <a:endParaRPr lang="fr-FR" sz="2000" dirty="0">
              <a:solidFill>
                <a:schemeClr val="tx2"/>
              </a:solidFill>
            </a:endParaRPr>
          </a:p>
          <a:p>
            <a:pPr>
              <a:lnSpc>
                <a:spcPct val="90000"/>
              </a:lnSpc>
            </a:pPr>
            <a:r>
              <a:rPr lang="fr-FR" sz="2000" dirty="0"/>
              <a:t>« Si t’es trop sérieux, et si t’as le cafard, Moi, je te propose vraiment ce qu’il te faut ! Ce n’est pas conventionnel, mais c’est vraiment rigolo. Si on te prend pour un nul, tu ne t’en soucieras même pas. Viens donc à la fête que Dieu donne aujourd’hui. On va prendre du bon temps, et montrer aux païens que les chrétiens rigolent et déboussolent tout le monde quand l’Esprit Saint </a:t>
            </a:r>
            <a:r>
              <a:rPr lang="fr-FR" sz="2000" dirty="0">
                <a:solidFill>
                  <a:schemeClr val="bg2"/>
                </a:solidFill>
                <a:effectLst>
                  <a:glow rad="101600">
                    <a:schemeClr val="tx2"/>
                  </a:glow>
                </a:effectLst>
              </a:rPr>
              <a:t>répand la bénédiction de Toronto </a:t>
            </a:r>
            <a:r>
              <a:rPr lang="fr-FR" sz="2000" dirty="0" smtClean="0">
                <a:solidFill>
                  <a:srgbClr val="F0FF11"/>
                </a:solidFill>
              </a:rPr>
              <a:t>!</a:t>
            </a:r>
            <a:r>
              <a:rPr lang="fr-FR" sz="2000" dirty="0" smtClean="0"/>
              <a:t> Autrefois </a:t>
            </a:r>
            <a:r>
              <a:rPr lang="fr-FR" sz="2000" dirty="0"/>
              <a:t>je prenais la vie au sérieux, je n’osais pas pleurer, je prenais l’air sévère, mais l’Esprit de Dieu a mis en moi le rire. </a:t>
            </a:r>
            <a:r>
              <a:rPr lang="fr-FR" sz="2000" dirty="0">
                <a:solidFill>
                  <a:schemeClr val="tx2"/>
                </a:solidFill>
              </a:rPr>
              <a:t>Le Saint-Esprit me possède et j’échappe à tout contrôle ! Fêtard qui s’abreuve à l’auge de Dieu et drogué de Jésus, je suis insatiable </a:t>
            </a:r>
            <a:r>
              <a:rPr lang="fr-FR" sz="2000" dirty="0"/>
              <a:t>! Je suis un alcoolique de ce grand Vin Nouveau que déverse le Saint-Esprit et je bois sans arrêt ! Je rigole comme un fou, j’aboie comme un chien; si rien ne me dégrise, je sauterai comme une grenouille ! Je vais faire cocorico comme le coq au point du jour. Le Saint-Esprit agit, je veux être dans le coup ! Je vais rugir comme une lionne en train de rôder, rire et trembler, peut-être même hululer !</a:t>
            </a:r>
          </a:p>
          <a:p>
            <a:pPr>
              <a:lnSpc>
                <a:spcPct val="90000"/>
              </a:lnSpc>
            </a:pPr>
            <a:r>
              <a:rPr lang="fr-FR" sz="2000" dirty="0"/>
              <a:t>Le fleuve saint de Dieu s’est mis à bouillonner en moi, il se déverse au dehors- et à présent me libère ! Je vais m’effondrer, plonger, danser et tournoyer. Un banc d’église c’est pas mal, mais par terre c’est plus marrant ! Je vais danser le </a:t>
            </a:r>
            <a:r>
              <a:rPr lang="fr-FR" sz="2000" dirty="0" err="1"/>
              <a:t>pogo</a:t>
            </a:r>
            <a:r>
              <a:rPr lang="fr-FR" sz="2000" dirty="0"/>
              <a:t>, puis m’écrouler sur le sol, car le Saint-Esprit agit et moi, j’en veux PLUS ! »</a:t>
            </a:r>
          </a:p>
          <a:p>
            <a:pPr>
              <a:lnSpc>
                <a:spcPct val="90000"/>
              </a:lnSpc>
            </a:pPr>
            <a:endParaRPr lang="fr-FR" sz="2000" dirty="0"/>
          </a:p>
        </p:txBody>
      </p:sp>
      <p:sp>
        <p:nvSpPr>
          <p:cNvPr id="4" name="Text Box 11"/>
          <p:cNvSpPr txBox="1">
            <a:spLocks noChangeArrowheads="1"/>
          </p:cNvSpPr>
          <p:nvPr/>
        </p:nvSpPr>
        <p:spPr bwMode="auto">
          <a:xfrm>
            <a:off x="21420" y="6421438"/>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dirty="0">
                <a:solidFill>
                  <a:schemeClr val="tx2"/>
                </a:solidFill>
                <a:latin typeface="Arial Black" charset="0"/>
              </a:rPr>
              <a:t>3</a:t>
            </a:r>
            <a:r>
              <a:rPr lang="fr-FR" sz="2000" b="1" i="0" dirty="0" smtClean="0">
                <a:solidFill>
                  <a:schemeClr val="tx2"/>
                </a:solidFill>
                <a:latin typeface="Arial Black" charset="0"/>
              </a:rPr>
              <a:t>6</a:t>
            </a:r>
            <a:endParaRPr lang="fr-FR" sz="2000" b="1" i="0" u="none" dirty="0">
              <a:solidFill>
                <a:schemeClr val="tx2"/>
              </a:solidFill>
              <a:effectLst/>
              <a:latin typeface="Arial Black" charset="0"/>
              <a:cs typeface="ＭＳ Ｐゴシック" charset="0"/>
            </a:endParaRPr>
          </a:p>
        </p:txBody>
      </p:sp>
    </p:spTree>
    <p:extLst>
      <p:ext uri="{BB962C8B-B14F-4D97-AF65-F5344CB8AC3E}">
        <p14:creationId xmlns:p14="http://schemas.microsoft.com/office/powerpoint/2010/main" val="172859037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6632"/>
            <a:ext cx="7596336" cy="1143000"/>
          </a:xfrm>
        </p:spPr>
        <p:txBody>
          <a:bodyPr/>
          <a:lstStyle/>
          <a:p>
            <a:r>
              <a:rPr lang="fr-FR" sz="4000" dirty="0" smtClean="0"/>
              <a:t>Benny </a:t>
            </a:r>
            <a:r>
              <a:rPr lang="fr-FR" sz="4000" dirty="0" err="1" smtClean="0"/>
              <a:t>Hinn</a:t>
            </a:r>
            <a:r>
              <a:rPr lang="fr-FR" sz="4000" dirty="0" smtClean="0"/>
              <a:t> « le pape des évangélistes »</a:t>
            </a:r>
            <a:endParaRPr lang="fr-FR" sz="4000" dirty="0"/>
          </a:p>
        </p:txBody>
      </p:sp>
      <p:sp>
        <p:nvSpPr>
          <p:cNvPr id="5" name="Text Box 11"/>
          <p:cNvSpPr txBox="1">
            <a:spLocks noChangeArrowheads="1"/>
          </p:cNvSpPr>
          <p:nvPr/>
        </p:nvSpPr>
        <p:spPr bwMode="auto">
          <a:xfrm>
            <a:off x="19366" y="6421438"/>
            <a:ext cx="528006"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dirty="0" smtClean="0">
                <a:solidFill>
                  <a:schemeClr val="tx2"/>
                </a:solidFill>
                <a:latin typeface="Arial Black" charset="0"/>
              </a:rPr>
              <a:t>44</a:t>
            </a:r>
            <a:endParaRPr lang="fr-FR" sz="2000" b="1" i="0" u="none" dirty="0">
              <a:solidFill>
                <a:schemeClr val="tx2"/>
              </a:solidFill>
              <a:effectLst/>
              <a:latin typeface="Arial Black" charset="0"/>
              <a:cs typeface="ＭＳ Ｐゴシック" charset="0"/>
            </a:endParaRPr>
          </a:p>
        </p:txBody>
      </p:sp>
      <p:sp>
        <p:nvSpPr>
          <p:cNvPr id="6" name="Rectangle 5"/>
          <p:cNvSpPr>
            <a:spLocks noChangeArrowheads="1"/>
          </p:cNvSpPr>
          <p:nvPr/>
        </p:nvSpPr>
        <p:spPr bwMode="auto">
          <a:xfrm>
            <a:off x="2987824" y="6165304"/>
            <a:ext cx="2448272" cy="46166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r>
              <a:rPr lang="fr-FR" sz="2400" b="1" i="0" dirty="0" smtClean="0">
                <a:solidFill>
                  <a:schemeClr val="bg2"/>
                </a:solidFill>
                <a:latin typeface="Arial"/>
                <a:cs typeface="Arial"/>
              </a:rPr>
              <a:t>Un escroc?</a:t>
            </a:r>
            <a:endParaRPr lang="fr-FR" sz="2400" b="1" i="0" dirty="0">
              <a:solidFill>
                <a:schemeClr val="bg2"/>
              </a:solidFill>
              <a:latin typeface="Arial"/>
              <a:cs typeface="Arial"/>
            </a:endParaRPr>
          </a:p>
        </p:txBody>
      </p:sp>
      <p:pic>
        <p:nvPicPr>
          <p:cNvPr id="9" name="Image 8"/>
          <p:cNvPicPr>
            <a:picLocks noChangeAspect="1"/>
          </p:cNvPicPr>
          <p:nvPr/>
        </p:nvPicPr>
        <p:blipFill>
          <a:blip r:embed="rId3"/>
          <a:stretch>
            <a:fillRect/>
          </a:stretch>
        </p:blipFill>
        <p:spPr>
          <a:xfrm>
            <a:off x="0" y="1412776"/>
            <a:ext cx="9144000" cy="4583906"/>
          </a:xfrm>
          <a:prstGeom prst="rect">
            <a:avLst/>
          </a:prstGeom>
        </p:spPr>
      </p:pic>
    </p:spTree>
    <p:extLst>
      <p:ext uri="{BB962C8B-B14F-4D97-AF65-F5344CB8AC3E}">
        <p14:creationId xmlns:p14="http://schemas.microsoft.com/office/powerpoint/2010/main" val="144239155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016" y="-99392"/>
            <a:ext cx="9468544" cy="1143000"/>
          </a:xfrm>
        </p:spPr>
        <p:txBody>
          <a:bodyPr/>
          <a:lstStyle/>
          <a:p>
            <a:r>
              <a:rPr lang="fr-FR" sz="4000" dirty="0" smtClean="0"/>
              <a:t>Benny </a:t>
            </a:r>
            <a:r>
              <a:rPr lang="fr-FR" sz="4000" dirty="0" err="1" smtClean="0"/>
              <a:t>Hinn</a:t>
            </a:r>
            <a:r>
              <a:rPr lang="fr-FR" sz="4000" dirty="0" smtClean="0"/>
              <a:t>, un enfant de Dieu ?</a:t>
            </a:r>
            <a:endParaRPr lang="fr-FR" sz="4000" dirty="0"/>
          </a:p>
        </p:txBody>
      </p:sp>
      <p:sp>
        <p:nvSpPr>
          <p:cNvPr id="4" name="ZoneTexte 3"/>
          <p:cNvSpPr txBox="1"/>
          <p:nvPr/>
        </p:nvSpPr>
        <p:spPr>
          <a:xfrm>
            <a:off x="2339752" y="1052736"/>
            <a:ext cx="6696744" cy="2677656"/>
          </a:xfrm>
          <a:prstGeom prst="rect">
            <a:avLst/>
          </a:prstGeom>
          <a:noFill/>
        </p:spPr>
        <p:txBody>
          <a:bodyPr wrap="square" rtlCol="0">
            <a:spAutoFit/>
          </a:bodyPr>
          <a:lstStyle/>
          <a:p>
            <a:r>
              <a:rPr lang="fr-FR" sz="2400" b="1" dirty="0">
                <a:solidFill>
                  <a:srgbClr val="FFFF0C"/>
                </a:solidFill>
              </a:rPr>
              <a:t>"J'envoie une malédiction à tout homme, à toute femme, qui critique et s'oppose à cette onction ! Je maudis tous ceux </a:t>
            </a:r>
            <a:r>
              <a:rPr lang="fr-FR" sz="2400" b="1" dirty="0" smtClean="0">
                <a:solidFill>
                  <a:srgbClr val="FFFF0C"/>
                </a:solidFill>
              </a:rPr>
              <a:t>qui osent </a:t>
            </a:r>
            <a:r>
              <a:rPr lang="fr-FR" sz="2400" b="1" dirty="0">
                <a:solidFill>
                  <a:srgbClr val="FFFF0C"/>
                </a:solidFill>
              </a:rPr>
              <a:t>prononcer la moindre parole contre mon ministère…" </a:t>
            </a:r>
            <a:endParaRPr lang="fr-FR" sz="2400" b="1" dirty="0" smtClean="0">
              <a:solidFill>
                <a:srgbClr val="FFFF0C"/>
              </a:solidFill>
            </a:endParaRPr>
          </a:p>
          <a:p>
            <a:r>
              <a:rPr lang="fr-FR" sz="2400" dirty="0" smtClean="0"/>
              <a:t>"</a:t>
            </a:r>
            <a:r>
              <a:rPr lang="fr-FR" sz="2400" dirty="0"/>
              <a:t>Quand je suis sous cette onction, les paroles que je prononce ne tombent pas à terre… Tout ce que je dis s'accomplit</a:t>
            </a:r>
            <a:r>
              <a:rPr lang="fr-FR" sz="2400" dirty="0" smtClean="0"/>
              <a:t>. » Croisade de Denver 1999</a:t>
            </a:r>
          </a:p>
        </p:txBody>
      </p:sp>
      <p:sp>
        <p:nvSpPr>
          <p:cNvPr id="6" name="Rectangle 5"/>
          <p:cNvSpPr>
            <a:spLocks noChangeArrowheads="1"/>
          </p:cNvSpPr>
          <p:nvPr/>
        </p:nvSpPr>
        <p:spPr bwMode="auto">
          <a:xfrm>
            <a:off x="683568" y="5805264"/>
            <a:ext cx="8136904" cy="8309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sz="2400" b="1" i="0" dirty="0" err="1" smtClean="0">
                <a:solidFill>
                  <a:schemeClr val="bg2"/>
                </a:solidFill>
                <a:latin typeface="Arial"/>
                <a:cs typeface="Arial"/>
              </a:rPr>
              <a:t>Rm</a:t>
            </a:r>
            <a:r>
              <a:rPr lang="fr-FR" sz="2400" b="1" i="0" dirty="0" smtClean="0">
                <a:solidFill>
                  <a:schemeClr val="bg2"/>
                </a:solidFill>
                <a:latin typeface="Arial"/>
                <a:cs typeface="Arial"/>
              </a:rPr>
              <a:t> 12.15: Bénissez et ne maudissez pas</a:t>
            </a:r>
          </a:p>
          <a:p>
            <a:r>
              <a:rPr lang="fr-FR" sz="2400" b="1" i="0" dirty="0" smtClean="0">
                <a:solidFill>
                  <a:schemeClr val="bg2"/>
                </a:solidFill>
                <a:latin typeface="Arial"/>
                <a:cs typeface="Arial"/>
              </a:rPr>
              <a:t>Mt 5.45: Bénissez ceux qui vous maudissent</a:t>
            </a:r>
            <a:endParaRPr lang="fr-FR" sz="2400" b="1" i="0" dirty="0">
              <a:solidFill>
                <a:schemeClr val="bg2"/>
              </a:solidFill>
              <a:latin typeface="Arial"/>
              <a:cs typeface="Arial"/>
            </a:endParaRPr>
          </a:p>
        </p:txBody>
      </p:sp>
      <p:sp>
        <p:nvSpPr>
          <p:cNvPr id="7" name="ZoneTexte 6"/>
          <p:cNvSpPr txBox="1"/>
          <p:nvPr/>
        </p:nvSpPr>
        <p:spPr>
          <a:xfrm>
            <a:off x="899592" y="3789040"/>
            <a:ext cx="7704856" cy="830997"/>
          </a:xfrm>
          <a:prstGeom prst="rect">
            <a:avLst/>
          </a:prstGeom>
          <a:noFill/>
        </p:spPr>
        <p:txBody>
          <a:bodyPr wrap="square" rtlCol="0">
            <a:spAutoFit/>
          </a:bodyPr>
          <a:lstStyle/>
          <a:p>
            <a:r>
              <a:rPr lang="fr-FR" sz="2400" b="1" dirty="0" smtClean="0">
                <a:solidFill>
                  <a:srgbClr val="FFFF0C"/>
                </a:solidFill>
              </a:rPr>
              <a:t>« A la croix Jésus a pris sur lui la nature de Satan et est né de nouveau en enfer »</a:t>
            </a:r>
            <a:endParaRPr lang="fr-FR" sz="2400" dirty="0" smtClean="0"/>
          </a:p>
        </p:txBody>
      </p:sp>
      <p:sp>
        <p:nvSpPr>
          <p:cNvPr id="8" name="ZoneTexte 7"/>
          <p:cNvSpPr txBox="1"/>
          <p:nvPr/>
        </p:nvSpPr>
        <p:spPr>
          <a:xfrm>
            <a:off x="971600" y="4581128"/>
            <a:ext cx="7488832" cy="830997"/>
          </a:xfrm>
          <a:prstGeom prst="rect">
            <a:avLst/>
          </a:prstGeom>
          <a:noFill/>
        </p:spPr>
        <p:txBody>
          <a:bodyPr wrap="square" rtlCol="0">
            <a:spAutoFit/>
          </a:bodyPr>
          <a:lstStyle/>
          <a:p>
            <a:r>
              <a:rPr lang="fr-FR" sz="2400" dirty="0" smtClean="0"/>
              <a:t>« … Je </a:t>
            </a:r>
            <a:r>
              <a:rPr lang="fr-FR" sz="2400" dirty="0"/>
              <a:t>m'appelle </a:t>
            </a:r>
            <a:r>
              <a:rPr lang="fr-FR" sz="2400" dirty="0" smtClean="0"/>
              <a:t>… </a:t>
            </a:r>
            <a:r>
              <a:rPr lang="fr-FR" sz="2400" dirty="0"/>
              <a:t>Benny Jéhovah </a:t>
            </a:r>
            <a:r>
              <a:rPr lang="fr-FR" sz="2400" dirty="0" smtClean="0"/>
              <a:t>! » « il y a en moi un homme-Dieu »</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t="-398"/>
          <a:stretch/>
        </p:blipFill>
        <p:spPr>
          <a:xfrm>
            <a:off x="323528" y="1196752"/>
            <a:ext cx="1838463" cy="2450055"/>
          </a:xfrm>
          <a:prstGeom prst="rect">
            <a:avLst/>
          </a:prstGeom>
        </p:spPr>
      </p:pic>
    </p:spTree>
    <p:extLst>
      <p:ext uri="{BB962C8B-B14F-4D97-AF65-F5344CB8AC3E}">
        <p14:creationId xmlns:p14="http://schemas.microsoft.com/office/powerpoint/2010/main" val="299302665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640960" cy="1143000"/>
          </a:xfrm>
        </p:spPr>
        <p:txBody>
          <a:bodyPr/>
          <a:lstStyle/>
          <a:p>
            <a:r>
              <a:rPr lang="fr-FR" dirty="0" smtClean="0"/>
              <a:t>Des visions de mensonge, de fausses prophéties … </a:t>
            </a:r>
            <a:endParaRPr lang="fr-FR" dirty="0"/>
          </a:p>
        </p:txBody>
      </p:sp>
      <p:sp>
        <p:nvSpPr>
          <p:cNvPr id="3" name="Rectangle 2"/>
          <p:cNvSpPr/>
          <p:nvPr/>
        </p:nvSpPr>
        <p:spPr>
          <a:xfrm>
            <a:off x="484784" y="1412776"/>
            <a:ext cx="8479704" cy="2308324"/>
          </a:xfrm>
          <a:prstGeom prst="rect">
            <a:avLst/>
          </a:prstGeom>
        </p:spPr>
        <p:txBody>
          <a:bodyPr wrap="square">
            <a:spAutoFit/>
          </a:bodyPr>
          <a:lstStyle/>
          <a:p>
            <a:r>
              <a:rPr lang="fr-FR" sz="2400" dirty="0" smtClean="0"/>
              <a:t>« Je vis Jésus cette nuit là dans une forme humaine appelée </a:t>
            </a:r>
            <a:r>
              <a:rPr lang="fr-FR" sz="2400" dirty="0" smtClean="0">
                <a:solidFill>
                  <a:srgbClr val="F0FF11"/>
                </a:solidFill>
              </a:rPr>
              <a:t>William </a:t>
            </a:r>
            <a:r>
              <a:rPr lang="fr-FR" sz="2400" dirty="0" err="1" smtClean="0">
                <a:solidFill>
                  <a:srgbClr val="F0FF11"/>
                </a:solidFill>
              </a:rPr>
              <a:t>Branham</a:t>
            </a:r>
            <a:r>
              <a:rPr lang="fr-FR" sz="2400" dirty="0" smtClean="0"/>
              <a:t> » (</a:t>
            </a:r>
            <a:r>
              <a:rPr lang="fr-FR" sz="2400" dirty="0" err="1" smtClean="0"/>
              <a:t>Osborn</a:t>
            </a:r>
            <a:r>
              <a:rPr lang="fr-FR" sz="2400" dirty="0" smtClean="0"/>
              <a:t>, biographie de W </a:t>
            </a:r>
            <a:r>
              <a:rPr lang="fr-FR" sz="2400" dirty="0" err="1" smtClean="0"/>
              <a:t>Branham</a:t>
            </a:r>
            <a:r>
              <a:rPr lang="fr-FR" sz="2400" dirty="0" smtClean="0"/>
              <a:t> p 557-558)</a:t>
            </a:r>
          </a:p>
          <a:p>
            <a:r>
              <a:rPr lang="fr-FR" sz="2400" dirty="0" smtClean="0"/>
              <a:t>« Je prédis que cet âge de Laodicée se terminera aux alentours de 1977 …  par divine inspiration, l ’année 1977 pourrait bien marquer le point final des systèmes de ce monde et nous introduire dans le millénium » (Exposé des 7 âges de l’Eglise p 382-383)</a:t>
            </a:r>
            <a:endParaRPr lang="fr-FR" sz="2400" dirty="0"/>
          </a:p>
        </p:txBody>
      </p:sp>
      <p:sp>
        <p:nvSpPr>
          <p:cNvPr id="6" name="Rectangle 5"/>
          <p:cNvSpPr/>
          <p:nvPr/>
        </p:nvSpPr>
        <p:spPr>
          <a:xfrm>
            <a:off x="539552" y="4797152"/>
            <a:ext cx="8496944" cy="1938992"/>
          </a:xfrm>
          <a:prstGeom prst="rect">
            <a:avLst/>
          </a:prstGeom>
        </p:spPr>
        <p:txBody>
          <a:bodyPr wrap="square">
            <a:spAutoFit/>
          </a:bodyPr>
          <a:lstStyle/>
          <a:p>
            <a:r>
              <a:rPr lang="fr-FR" sz="2400" b="1" dirty="0" smtClean="0">
                <a:solidFill>
                  <a:srgbClr val="FFFF0C"/>
                </a:solidFill>
              </a:rPr>
              <a:t>"</a:t>
            </a:r>
            <a:r>
              <a:rPr lang="fr-FR" sz="2400" b="1" dirty="0">
                <a:solidFill>
                  <a:srgbClr val="FFFF0C"/>
                </a:solidFill>
              </a:rPr>
              <a:t>Les vautours et les renards dévoreront tous ceux qui, cette année, ne marcheront pas avec le Saint-Esprit</a:t>
            </a:r>
            <a:r>
              <a:rPr lang="fr-FR" sz="2400" dirty="0"/>
              <a:t>… Ceux qui ne répondent pas correctement au Saint-Esprit seront comme des carcasses dans le désert et des proies pour les prédateurs… </a:t>
            </a:r>
            <a:endParaRPr lang="fr-FR" sz="2400" dirty="0" smtClean="0"/>
          </a:p>
          <a:p>
            <a:r>
              <a:rPr lang="fr-FR" sz="2400" dirty="0" smtClean="0">
                <a:solidFill>
                  <a:srgbClr val="F0FF11"/>
                </a:solidFill>
              </a:rPr>
              <a:t>Rick </a:t>
            </a:r>
            <a:r>
              <a:rPr lang="fr-FR" sz="2400" dirty="0" err="1">
                <a:solidFill>
                  <a:srgbClr val="F0FF11"/>
                </a:solidFill>
              </a:rPr>
              <a:t>Joyner</a:t>
            </a:r>
            <a:r>
              <a:rPr lang="fr-FR" sz="2400" dirty="0">
                <a:solidFill>
                  <a:srgbClr val="F0FF11"/>
                </a:solidFill>
              </a:rPr>
              <a:t> </a:t>
            </a:r>
            <a:r>
              <a:rPr lang="fr-FR" sz="2400" dirty="0"/>
              <a:t>The </a:t>
            </a:r>
            <a:r>
              <a:rPr lang="fr-FR" sz="2400" dirty="0" err="1"/>
              <a:t>Shepherd's</a:t>
            </a:r>
            <a:r>
              <a:rPr lang="fr-FR" sz="2400" dirty="0"/>
              <a:t> Rod" (Le bâton du berger)</a:t>
            </a:r>
          </a:p>
        </p:txBody>
      </p:sp>
      <p:sp>
        <p:nvSpPr>
          <p:cNvPr id="7" name="Rectangle 6"/>
          <p:cNvSpPr/>
          <p:nvPr/>
        </p:nvSpPr>
        <p:spPr>
          <a:xfrm>
            <a:off x="539552" y="3645024"/>
            <a:ext cx="8479704" cy="1200328"/>
          </a:xfrm>
          <a:prstGeom prst="rect">
            <a:avLst/>
          </a:prstGeom>
        </p:spPr>
        <p:txBody>
          <a:bodyPr wrap="square">
            <a:spAutoFit/>
          </a:bodyPr>
          <a:lstStyle/>
          <a:p>
            <a:r>
              <a:rPr lang="fr-FR" sz="2400" dirty="0" smtClean="0"/>
              <a:t>Si une personne seulement dans le monde entier peut prouver qu’une révélation ne soit pas juste, même partiellement, je suis d’accord qu’on me prenne pour toujours comme faux prophète* </a:t>
            </a:r>
            <a:endParaRPr lang="fr-FR" sz="2400" dirty="0"/>
          </a:p>
        </p:txBody>
      </p:sp>
    </p:spTree>
    <p:extLst>
      <p:ext uri="{BB962C8B-B14F-4D97-AF65-F5344CB8AC3E}">
        <p14:creationId xmlns:p14="http://schemas.microsoft.com/office/powerpoint/2010/main" val="327134717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143000"/>
          </a:xfrm>
        </p:spPr>
        <p:txBody>
          <a:bodyPr/>
          <a:lstStyle/>
          <a:p>
            <a:r>
              <a:rPr lang="fr-FR" dirty="0" smtClean="0"/>
              <a:t>La puissance à tout prix ? Mais quelle puissance ?</a:t>
            </a:r>
            <a:endParaRPr lang="fr-FR" dirty="0"/>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1193" y="4581128"/>
            <a:ext cx="2093256" cy="2168915"/>
          </a:xfrm>
          <a:prstGeom prst="rect">
            <a:avLst/>
          </a:prstGeom>
        </p:spPr>
      </p:pic>
      <p:pic>
        <p:nvPicPr>
          <p:cNvPr id="5" name="Image 4"/>
          <p:cNvPicPr>
            <a:picLocks noChangeAspect="1"/>
          </p:cNvPicPr>
          <p:nvPr/>
        </p:nvPicPr>
        <p:blipFill>
          <a:blip r:embed="rId4"/>
          <a:stretch>
            <a:fillRect/>
          </a:stretch>
        </p:blipFill>
        <p:spPr>
          <a:xfrm>
            <a:off x="539552" y="4571176"/>
            <a:ext cx="2736304" cy="2041704"/>
          </a:xfrm>
          <a:prstGeom prst="rect">
            <a:avLst/>
          </a:prstGeom>
        </p:spPr>
      </p:pic>
      <p:sp>
        <p:nvSpPr>
          <p:cNvPr id="6" name="Rectangle 5"/>
          <p:cNvSpPr/>
          <p:nvPr/>
        </p:nvSpPr>
        <p:spPr>
          <a:xfrm>
            <a:off x="467544" y="1412776"/>
            <a:ext cx="8424936" cy="3046988"/>
          </a:xfrm>
          <a:prstGeom prst="rect">
            <a:avLst/>
          </a:prstGeom>
        </p:spPr>
        <p:txBody>
          <a:bodyPr wrap="square">
            <a:spAutoFit/>
          </a:bodyPr>
          <a:lstStyle/>
          <a:p>
            <a:r>
              <a:rPr lang="fr-FR" sz="2400" b="1" dirty="0"/>
              <a:t>Mais ce que je crois et que j’attends</a:t>
            </a:r>
            <a:r>
              <a:rPr lang="fr-FR" sz="2400" dirty="0"/>
              <a:t>, c’est une génération, une génération qui va se lever avec une foi corporative, une onction (de puissance) corporative, pour forcer les royaumes (sphères d’autorités) parce que c’est là ma conviction, </a:t>
            </a:r>
            <a:r>
              <a:rPr lang="fr-FR" sz="2400" dirty="0">
                <a:solidFill>
                  <a:srgbClr val="FFFF0C"/>
                </a:solidFill>
              </a:rPr>
              <a:t>de la même manière que Dieu mit cette puissance sur un </a:t>
            </a:r>
            <a:r>
              <a:rPr lang="fr-FR" sz="2400" b="1" dirty="0">
                <a:solidFill>
                  <a:srgbClr val="FFFF0C"/>
                </a:solidFill>
              </a:rPr>
              <a:t>William </a:t>
            </a:r>
            <a:r>
              <a:rPr lang="fr-FR" sz="2400" b="1" dirty="0" err="1">
                <a:solidFill>
                  <a:srgbClr val="FFFF0C"/>
                </a:solidFill>
              </a:rPr>
              <a:t>Branham</a:t>
            </a:r>
            <a:r>
              <a:rPr lang="fr-FR" sz="2400" b="1" dirty="0"/>
              <a:t>, une Kathryn </a:t>
            </a:r>
            <a:r>
              <a:rPr lang="fr-FR" sz="2400" b="1" dirty="0" err="1"/>
              <a:t>Kullman</a:t>
            </a:r>
            <a:r>
              <a:rPr lang="fr-FR" sz="2400" b="1" dirty="0"/>
              <a:t>, ou un </a:t>
            </a:r>
            <a:r>
              <a:rPr lang="fr-FR" sz="2400" b="1" dirty="0" err="1"/>
              <a:t>Wiggelsworth</a:t>
            </a:r>
            <a:r>
              <a:rPr lang="fr-FR" sz="2400" dirty="0"/>
              <a:t>. Il mettra une puissance beaucoup plus grande sur un groupe de personnes, à un point tel qu’il ne l’a jamais fait pour des individus </a:t>
            </a:r>
            <a:r>
              <a:rPr lang="fr-FR" sz="2400" dirty="0" smtClean="0"/>
              <a:t>» Bill Johnson, Béthel</a:t>
            </a:r>
            <a:endParaRPr lang="fr-FR" sz="2400" dirty="0"/>
          </a:p>
        </p:txBody>
      </p:sp>
      <p:pic>
        <p:nvPicPr>
          <p:cNvPr id="7" name="Image 6"/>
          <p:cNvPicPr>
            <a:picLocks noChangeAspect="1"/>
          </p:cNvPicPr>
          <p:nvPr/>
        </p:nvPicPr>
        <p:blipFill>
          <a:blip r:embed="rId5"/>
          <a:stretch>
            <a:fillRect/>
          </a:stretch>
        </p:blipFill>
        <p:spPr>
          <a:xfrm>
            <a:off x="3831226" y="4581128"/>
            <a:ext cx="2036918" cy="2172713"/>
          </a:xfrm>
          <a:prstGeom prst="rect">
            <a:avLst/>
          </a:prstGeom>
        </p:spPr>
      </p:pic>
      <p:sp>
        <p:nvSpPr>
          <p:cNvPr id="3" name="ZoneTexte 2"/>
          <p:cNvSpPr txBox="1"/>
          <p:nvPr/>
        </p:nvSpPr>
        <p:spPr>
          <a:xfrm>
            <a:off x="3995936" y="6021288"/>
            <a:ext cx="1542835" cy="707886"/>
          </a:xfrm>
          <a:prstGeom prst="rect">
            <a:avLst/>
          </a:prstGeom>
          <a:noFill/>
        </p:spPr>
        <p:txBody>
          <a:bodyPr wrap="none" rtlCol="0">
            <a:spAutoFit/>
          </a:bodyPr>
          <a:lstStyle/>
          <a:p>
            <a:r>
              <a:rPr lang="fr-FR" sz="2000" dirty="0" smtClean="0"/>
              <a:t>Rick Warren</a:t>
            </a:r>
          </a:p>
          <a:p>
            <a:r>
              <a:rPr lang="fr-FR" sz="2000" dirty="0" smtClean="0"/>
              <a:t>Bill Johnson</a:t>
            </a:r>
            <a:endParaRPr lang="fr-FR" sz="2000" dirty="0"/>
          </a:p>
        </p:txBody>
      </p:sp>
    </p:spTree>
    <p:extLst>
      <p:ext uri="{BB962C8B-B14F-4D97-AF65-F5344CB8AC3E}">
        <p14:creationId xmlns:p14="http://schemas.microsoft.com/office/powerpoint/2010/main" val="33604070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1143000"/>
          </a:xfrm>
        </p:spPr>
        <p:txBody>
          <a:bodyPr/>
          <a:lstStyle/>
          <a:p>
            <a:r>
              <a:rPr lang="fr-FR" dirty="0" smtClean="0"/>
              <a:t>Dérives financières</a:t>
            </a:r>
            <a:endParaRPr lang="fr-FR" dirty="0"/>
          </a:p>
        </p:txBody>
      </p:sp>
      <p:sp>
        <p:nvSpPr>
          <p:cNvPr id="3" name="ZoneTexte 2"/>
          <p:cNvSpPr txBox="1"/>
          <p:nvPr/>
        </p:nvSpPr>
        <p:spPr>
          <a:xfrm>
            <a:off x="107504" y="980728"/>
            <a:ext cx="8316416" cy="3046988"/>
          </a:xfrm>
          <a:prstGeom prst="rect">
            <a:avLst/>
          </a:prstGeom>
          <a:noFill/>
        </p:spPr>
        <p:txBody>
          <a:bodyPr wrap="square" rtlCol="0">
            <a:spAutoFit/>
          </a:bodyPr>
          <a:lstStyle/>
          <a:p>
            <a:r>
              <a:rPr lang="fr-FR" sz="2400" dirty="0" smtClean="0"/>
              <a:t>Ils sont à la dimension de leurs « </a:t>
            </a:r>
            <a:r>
              <a:rPr lang="fr-FR" sz="2400" dirty="0" err="1" smtClean="0"/>
              <a:t>mégachurches</a:t>
            </a:r>
            <a:r>
              <a:rPr lang="fr-FR" sz="2400" dirty="0" smtClean="0"/>
              <a:t> »</a:t>
            </a:r>
            <a:r>
              <a:rPr lang="fr-FR" sz="2400" dirty="0"/>
              <a:t> </a:t>
            </a:r>
            <a:r>
              <a:rPr lang="fr-FR" sz="2400" dirty="0" smtClean="0"/>
              <a:t>et de leurs multiples chaînes de télévision</a:t>
            </a:r>
          </a:p>
          <a:p>
            <a:r>
              <a:rPr lang="fr-FR" sz="2400" dirty="0" smtClean="0"/>
              <a:t> 	• Détournement </a:t>
            </a:r>
            <a:r>
              <a:rPr lang="fr-FR" sz="2400" dirty="0"/>
              <a:t>d’argent</a:t>
            </a:r>
          </a:p>
          <a:p>
            <a:r>
              <a:rPr lang="fr-FR" sz="2400" dirty="0" smtClean="0"/>
              <a:t>	• Exploitation sophistiquée de</a:t>
            </a:r>
          </a:p>
          <a:p>
            <a:r>
              <a:rPr lang="fr-FR" sz="2400" dirty="0" smtClean="0"/>
              <a:t>	  l’ineffable crédulité humaine</a:t>
            </a:r>
          </a:p>
          <a:p>
            <a:r>
              <a:rPr lang="fr-FR" sz="2400" dirty="0"/>
              <a:t>	</a:t>
            </a:r>
            <a:r>
              <a:rPr lang="fr-FR" sz="2400" dirty="0" smtClean="0"/>
              <a:t>• Fausses prophéties récurrentes</a:t>
            </a:r>
          </a:p>
          <a:p>
            <a:r>
              <a:rPr lang="fr-FR" sz="2400" dirty="0"/>
              <a:t>	</a:t>
            </a:r>
            <a:r>
              <a:rPr lang="fr-FR" sz="2400" dirty="0" smtClean="0"/>
              <a:t>• Faux miracles et visions mensongères</a:t>
            </a:r>
          </a:p>
          <a:p>
            <a:r>
              <a:rPr lang="fr-FR" sz="2400" dirty="0"/>
              <a:t>	</a:t>
            </a:r>
            <a:r>
              <a:rPr lang="fr-FR" sz="2400" dirty="0" smtClean="0"/>
              <a:t>• Double vie</a:t>
            </a:r>
            <a:endParaRPr lang="fr-FR" sz="2400" dirty="0"/>
          </a:p>
        </p:txBody>
      </p:sp>
      <p:sp>
        <p:nvSpPr>
          <p:cNvPr id="4" name="ZoneTexte 3"/>
          <p:cNvSpPr txBox="1"/>
          <p:nvPr/>
        </p:nvSpPr>
        <p:spPr>
          <a:xfrm>
            <a:off x="323528" y="4149080"/>
            <a:ext cx="8568952" cy="1200328"/>
          </a:xfrm>
          <a:prstGeom prst="rect">
            <a:avLst/>
          </a:prstGeom>
          <a:noFill/>
        </p:spPr>
        <p:txBody>
          <a:bodyPr wrap="square" rtlCol="0">
            <a:spAutoFit/>
          </a:bodyPr>
          <a:lstStyle/>
          <a:p>
            <a:r>
              <a:rPr lang="fr-FR" sz="2400" dirty="0" smtClean="0"/>
              <a:t>Le plus grand leader de la plus grande </a:t>
            </a:r>
            <a:r>
              <a:rPr lang="fr-FR" sz="2400" dirty="0" err="1" smtClean="0"/>
              <a:t>megachurch</a:t>
            </a:r>
            <a:r>
              <a:rPr lang="fr-FR" sz="2400" dirty="0" smtClean="0"/>
              <a:t> au monde (700 000 fidèles) a détourné 12 millions de dollars et vient d’écoper de 3 ans de prison et de 4,6 millions d’amende</a:t>
            </a:r>
            <a:endParaRPr lang="fr-FR" sz="2400" dirty="0"/>
          </a:p>
        </p:txBody>
      </p: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0232" y="1772816"/>
            <a:ext cx="2184896" cy="2184896"/>
          </a:xfrm>
          <a:prstGeom prst="rect">
            <a:avLst/>
          </a:prstGeom>
        </p:spPr>
      </p:pic>
      <p:sp>
        <p:nvSpPr>
          <p:cNvPr id="6" name="Rectangle 3"/>
          <p:cNvSpPr>
            <a:spLocks noChangeArrowheads="1"/>
          </p:cNvSpPr>
          <p:nvPr/>
        </p:nvSpPr>
        <p:spPr bwMode="auto">
          <a:xfrm>
            <a:off x="323528" y="5805264"/>
            <a:ext cx="8568952" cy="8309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sz="2400" b="1" i="0" dirty="0">
                <a:solidFill>
                  <a:schemeClr val="bg2"/>
                </a:solidFill>
                <a:latin typeface="Arial"/>
                <a:cs typeface="Arial"/>
              </a:rPr>
              <a:t>1Ti 6:</a:t>
            </a:r>
            <a:r>
              <a:rPr lang="fr-FR" sz="2400" b="1" i="0" dirty="0" smtClean="0">
                <a:solidFill>
                  <a:schemeClr val="bg2"/>
                </a:solidFill>
                <a:latin typeface="Arial"/>
                <a:cs typeface="Arial"/>
              </a:rPr>
              <a:t>5</a:t>
            </a:r>
            <a:r>
              <a:rPr lang="fr-FR" sz="2400" b="1" i="0" dirty="0">
                <a:solidFill>
                  <a:schemeClr val="bg2"/>
                </a:solidFill>
                <a:latin typeface="Arial"/>
                <a:cs typeface="Arial"/>
              </a:rPr>
              <a:t> </a:t>
            </a:r>
            <a:r>
              <a:rPr lang="fr-FR" sz="2400" b="1" i="0" dirty="0" smtClean="0">
                <a:solidFill>
                  <a:schemeClr val="bg2"/>
                </a:solidFill>
                <a:latin typeface="Arial"/>
                <a:cs typeface="Arial"/>
              </a:rPr>
              <a:t>Des hommes </a:t>
            </a:r>
            <a:r>
              <a:rPr lang="fr-FR" sz="2400" b="1" i="0" dirty="0">
                <a:solidFill>
                  <a:schemeClr val="bg2"/>
                </a:solidFill>
                <a:latin typeface="Arial"/>
                <a:cs typeface="Arial"/>
              </a:rPr>
              <a:t>corrompus </a:t>
            </a:r>
            <a:r>
              <a:rPr lang="fr-FR" sz="2400" b="1" i="0" dirty="0" smtClean="0">
                <a:solidFill>
                  <a:schemeClr val="bg2"/>
                </a:solidFill>
                <a:latin typeface="Arial"/>
                <a:cs typeface="Arial"/>
              </a:rPr>
              <a:t> … qui </a:t>
            </a:r>
            <a:r>
              <a:rPr lang="fr-FR" sz="2400" b="1" i="0" dirty="0">
                <a:solidFill>
                  <a:schemeClr val="bg2"/>
                </a:solidFill>
                <a:latin typeface="Arial"/>
                <a:cs typeface="Arial"/>
              </a:rPr>
              <a:t>estiment que la </a:t>
            </a:r>
            <a:r>
              <a:rPr lang="fr-FR" sz="2400" b="1" i="0" dirty="0" smtClean="0">
                <a:solidFill>
                  <a:schemeClr val="bg2"/>
                </a:solidFill>
                <a:latin typeface="Arial"/>
                <a:cs typeface="Arial"/>
              </a:rPr>
              <a:t>piété [religion] </a:t>
            </a:r>
            <a:r>
              <a:rPr lang="fr-FR" sz="2400" b="1" i="0" dirty="0">
                <a:solidFill>
                  <a:schemeClr val="bg2"/>
                </a:solidFill>
                <a:latin typeface="Arial"/>
                <a:cs typeface="Arial"/>
              </a:rPr>
              <a:t>est une source de gain</a:t>
            </a:r>
            <a:r>
              <a:rPr lang="fr-FR" sz="2400" b="1" i="0" dirty="0" smtClean="0">
                <a:solidFill>
                  <a:schemeClr val="bg2"/>
                </a:solidFill>
                <a:latin typeface="Arial"/>
                <a:cs typeface="Arial"/>
              </a:rPr>
              <a:t>.</a:t>
            </a:r>
            <a:endParaRPr lang="fr-FR" sz="2400" b="1" i="0" dirty="0">
              <a:solidFill>
                <a:schemeClr val="bg2"/>
              </a:solidFill>
              <a:latin typeface="Arial"/>
              <a:cs typeface="Arial"/>
            </a:endParaRPr>
          </a:p>
        </p:txBody>
      </p:sp>
      <p:sp>
        <p:nvSpPr>
          <p:cNvPr id="8" name="ZoneTexte 7"/>
          <p:cNvSpPr txBox="1"/>
          <p:nvPr/>
        </p:nvSpPr>
        <p:spPr>
          <a:xfrm rot="670297">
            <a:off x="5139157" y="1643226"/>
            <a:ext cx="1789054" cy="1569660"/>
          </a:xfrm>
          <a:prstGeom prst="rect">
            <a:avLst/>
          </a:prstGeom>
          <a:solidFill>
            <a:srgbClr val="5AE630"/>
          </a:solidFill>
        </p:spPr>
        <p:txBody>
          <a:bodyPr wrap="square" rtlCol="0">
            <a:spAutoFit/>
          </a:bodyPr>
          <a:lstStyle/>
          <a:p>
            <a:pPr algn="ctr"/>
            <a:r>
              <a:rPr lang="fr-FR" sz="2400" dirty="0" smtClean="0">
                <a:solidFill>
                  <a:srgbClr val="F0FF11"/>
                </a:solidFill>
                <a:effectLst>
                  <a:glow rad="101600">
                    <a:schemeClr val="accent1">
                      <a:lumMod val="10000"/>
                    </a:schemeClr>
                  </a:glow>
                </a:effectLst>
              </a:rPr>
              <a:t>Ils ont cassé </a:t>
            </a:r>
          </a:p>
          <a:p>
            <a:pPr algn="ctr"/>
            <a:r>
              <a:rPr lang="fr-FR" sz="2400" dirty="0" smtClean="0">
                <a:solidFill>
                  <a:srgbClr val="F0FF11"/>
                </a:solidFill>
                <a:effectLst>
                  <a:glow rad="101600">
                    <a:schemeClr val="accent1">
                      <a:lumMod val="10000"/>
                    </a:schemeClr>
                  </a:glow>
                </a:effectLst>
              </a:rPr>
              <a:t>la tirelire </a:t>
            </a:r>
          </a:p>
          <a:p>
            <a:pPr algn="ctr"/>
            <a:r>
              <a:rPr lang="fr-FR" sz="2400" dirty="0" smtClean="0">
                <a:solidFill>
                  <a:srgbClr val="F0FF11"/>
                </a:solidFill>
                <a:effectLst>
                  <a:glow rad="101600">
                    <a:schemeClr val="accent1">
                      <a:lumMod val="10000"/>
                    </a:schemeClr>
                  </a:glow>
                </a:effectLst>
              </a:rPr>
              <a:t>du Bon Dieu !</a:t>
            </a:r>
            <a:endParaRPr lang="fr-FR" sz="2400" dirty="0">
              <a:solidFill>
                <a:srgbClr val="F0FF11"/>
              </a:solidFill>
              <a:effectLst>
                <a:glow rad="101600">
                  <a:schemeClr val="accent1">
                    <a:lumMod val="10000"/>
                  </a:schemeClr>
                </a:glow>
              </a:effectLst>
            </a:endParaRPr>
          </a:p>
        </p:txBody>
      </p:sp>
    </p:spTree>
    <p:extLst>
      <p:ext uri="{BB962C8B-B14F-4D97-AF65-F5344CB8AC3E}">
        <p14:creationId xmlns:p14="http://schemas.microsoft.com/office/powerpoint/2010/main" val="182118196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0" y="116632"/>
            <a:ext cx="9144000" cy="1143000"/>
          </a:xfrm>
        </p:spPr>
        <p:txBody>
          <a:bodyPr/>
          <a:lstStyle/>
          <a:p>
            <a:r>
              <a:rPr lang="fr-FR" dirty="0" smtClean="0"/>
              <a:t>Le plus grand télévangéliste américain et son ami</a:t>
            </a:r>
            <a:endParaRPr lang="fr-FR" dirty="0"/>
          </a:p>
        </p:txBody>
      </p:sp>
      <p:sp>
        <p:nvSpPr>
          <p:cNvPr id="3" name="ZoneTexte 2"/>
          <p:cNvSpPr txBox="1"/>
          <p:nvPr/>
        </p:nvSpPr>
        <p:spPr>
          <a:xfrm>
            <a:off x="2555776" y="1412776"/>
            <a:ext cx="2952328" cy="1938992"/>
          </a:xfrm>
          <a:prstGeom prst="rect">
            <a:avLst/>
          </a:prstGeom>
          <a:noFill/>
        </p:spPr>
        <p:txBody>
          <a:bodyPr wrap="square" rtlCol="0">
            <a:spAutoFit/>
          </a:bodyPr>
          <a:lstStyle/>
          <a:p>
            <a:r>
              <a:rPr lang="fr-FR" sz="2400" dirty="0" smtClean="0"/>
              <a:t>Journaliste: Combien avez-vous payé votre jet ? </a:t>
            </a:r>
          </a:p>
          <a:p>
            <a:r>
              <a:rPr lang="fr-FR" sz="2400" dirty="0" smtClean="0">
                <a:solidFill>
                  <a:schemeClr val="tx2"/>
                </a:solidFill>
              </a:rPr>
              <a:t>Kenneth Copeland</a:t>
            </a:r>
            <a:r>
              <a:rPr lang="fr-FR" sz="2400" dirty="0" smtClean="0"/>
              <a:t>: Je ne vous le dirai pas</a:t>
            </a:r>
            <a:endParaRPr lang="fr-FR" sz="2400" dirty="0"/>
          </a:p>
        </p:txBody>
      </p:sp>
      <p:sp>
        <p:nvSpPr>
          <p:cNvPr id="11" name="ZoneTexte 10"/>
          <p:cNvSpPr txBox="1"/>
          <p:nvPr/>
        </p:nvSpPr>
        <p:spPr>
          <a:xfrm>
            <a:off x="5783384" y="3448538"/>
            <a:ext cx="3181103" cy="3220822"/>
          </a:xfrm>
          <a:prstGeom prst="rect">
            <a:avLst/>
          </a:prstGeom>
          <a:noFill/>
        </p:spPr>
        <p:txBody>
          <a:bodyPr wrap="square" rtlCol="0">
            <a:spAutoFit/>
          </a:bodyPr>
          <a:lstStyle/>
          <a:p>
            <a:endParaRPr lang="fr-FR" dirty="0"/>
          </a:p>
        </p:txBody>
      </p:sp>
      <p:sp>
        <p:nvSpPr>
          <p:cNvPr id="12" name="ZoneTexte 11"/>
          <p:cNvSpPr txBox="1"/>
          <p:nvPr/>
        </p:nvSpPr>
        <p:spPr>
          <a:xfrm>
            <a:off x="107504" y="3325048"/>
            <a:ext cx="5400600" cy="3416320"/>
          </a:xfrm>
          <a:prstGeom prst="rect">
            <a:avLst/>
          </a:prstGeom>
          <a:noFill/>
        </p:spPr>
        <p:txBody>
          <a:bodyPr wrap="square" rtlCol="0">
            <a:spAutoFit/>
          </a:bodyPr>
          <a:lstStyle/>
          <a:p>
            <a:r>
              <a:rPr lang="fr-FR" sz="2400" dirty="0" smtClean="0">
                <a:solidFill>
                  <a:srgbClr val="FFFF0C"/>
                </a:solidFill>
              </a:rPr>
              <a:t>		        Jesse </a:t>
            </a:r>
            <a:r>
              <a:rPr lang="fr-FR" sz="2400" dirty="0" err="1" smtClean="0">
                <a:solidFill>
                  <a:srgbClr val="FFFF0C"/>
                </a:solidFill>
              </a:rPr>
              <a:t>Duplantis</a:t>
            </a:r>
            <a:r>
              <a:rPr lang="fr-FR" sz="2400" dirty="0" smtClean="0"/>
              <a:t>:</a:t>
            </a:r>
          </a:p>
          <a:p>
            <a:r>
              <a:rPr lang="fr-FR" sz="2400" dirty="0" smtClean="0"/>
              <a:t>Pour </a:t>
            </a:r>
            <a:r>
              <a:rPr lang="fr-FR" sz="2400" dirty="0"/>
              <a:t>financer cet achat, estimé à 54 millions de dollars, il a fait un appel aux dons dans une vidéo diffusée le 21 mai </a:t>
            </a:r>
            <a:r>
              <a:rPr lang="fr-FR" sz="2400" dirty="0" smtClean="0"/>
              <a:t>2018 sur </a:t>
            </a:r>
            <a:r>
              <a:rPr lang="fr-FR" sz="2400" dirty="0"/>
              <a:t>son site internet</a:t>
            </a:r>
            <a:r>
              <a:rPr lang="fr-FR" sz="2400" dirty="0" smtClean="0"/>
              <a:t>. "</a:t>
            </a:r>
            <a:r>
              <a:rPr lang="fr-FR" sz="2400" dirty="0"/>
              <a:t>Nous croyons en Dieu pour un Falcon 7X tout neuf pour aller partout dans le monde sans escale", affirme le télévangéliste, qui se tient devant des photos de ses trois avions</a:t>
            </a:r>
            <a:r>
              <a:rPr lang="fr-FR" sz="2400" dirty="0" smtClean="0"/>
              <a:t>.</a:t>
            </a:r>
            <a:endParaRPr lang="fr-FR" sz="2400" dirty="0"/>
          </a:p>
        </p:txBody>
      </p:sp>
      <p:pic>
        <p:nvPicPr>
          <p:cNvPr id="13" name="Imag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09654" y="1465385"/>
            <a:ext cx="3458499" cy="5131967"/>
          </a:xfrm>
          <a:prstGeom prst="rect">
            <a:avLst/>
          </a:prstGeom>
        </p:spPr>
      </p:pic>
      <p:pic>
        <p:nvPicPr>
          <p:cNvPr id="14" name="Image 13"/>
          <p:cNvPicPr>
            <a:picLocks noChangeAspect="1"/>
          </p:cNvPicPr>
          <p:nvPr/>
        </p:nvPicPr>
        <p:blipFill rotWithShape="1">
          <a:blip r:embed="rId4" cstate="screen">
            <a:extLst>
              <a:ext uri="{28A0092B-C50C-407E-A947-70E740481C1C}">
                <a14:useLocalDpi xmlns:a14="http://schemas.microsoft.com/office/drawing/2010/main"/>
              </a:ext>
            </a:extLst>
          </a:blip>
          <a:srcRect t="-470"/>
          <a:stretch/>
        </p:blipFill>
        <p:spPr>
          <a:xfrm>
            <a:off x="395536" y="1484784"/>
            <a:ext cx="1872208" cy="2216785"/>
          </a:xfrm>
          <a:prstGeom prst="rect">
            <a:avLst/>
          </a:prstGeom>
        </p:spPr>
      </p:pic>
    </p:spTree>
    <p:extLst>
      <p:ext uri="{BB962C8B-B14F-4D97-AF65-F5344CB8AC3E}">
        <p14:creationId xmlns:p14="http://schemas.microsoft.com/office/powerpoint/2010/main" val="29690892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ChangeArrowheads="1"/>
          </p:cNvSpPr>
          <p:nvPr/>
        </p:nvSpPr>
        <p:spPr bwMode="auto">
          <a:xfrm>
            <a:off x="2706688" y="2238375"/>
            <a:ext cx="180975" cy="304800"/>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r">
              <a:spcBef>
                <a:spcPct val="30000"/>
              </a:spcBef>
            </a:pPr>
            <a:endParaRPr kumimoji="1" lang="fr-FR" sz="1400" b="1" i="0">
              <a:effectLst/>
              <a:latin typeface="Arial" charset="0"/>
            </a:endParaRPr>
          </a:p>
        </p:txBody>
      </p:sp>
      <p:sp>
        <p:nvSpPr>
          <p:cNvPr id="234500" name="Rectangle 4"/>
          <p:cNvSpPr>
            <a:spLocks noGrp="1" noChangeArrowheads="1"/>
          </p:cNvSpPr>
          <p:nvPr>
            <p:ph type="ctrTitle"/>
          </p:nvPr>
        </p:nvSpPr>
        <p:spPr>
          <a:xfrm>
            <a:off x="8686800" y="6553200"/>
            <a:ext cx="381000" cy="304800"/>
          </a:xfrm>
          <a:effectLst/>
          <a:extLst>
            <a:ext uri="{AF507438-7753-43e0-B8FC-AC1667EBCBE1}">
              <a14:hiddenEffects xmlns:a14="http://schemas.microsoft.com/office/drawing/2010/main">
                <a:effectLst>
                  <a:outerShdw blurRad="12700" dist="12699" dir="10200039" algn="ctr" rotWithShape="0">
                    <a:srgbClr val="FFFFFF">
                      <a:alpha val="75000"/>
                    </a:srgbClr>
                  </a:outerShdw>
                </a:effectLst>
              </a14:hiddenEffects>
            </a:ext>
          </a:extLst>
        </p:spPr>
        <p:txBody>
          <a:bodyPr/>
          <a:lstStyle/>
          <a:p>
            <a:r>
              <a:rPr lang="fr-FR" sz="800" b="1">
                <a:latin typeface="Arial" charset="0"/>
              </a:rPr>
              <a:t>2</a:t>
            </a:r>
            <a:endParaRPr lang="fr-FR" b="1"/>
          </a:p>
        </p:txBody>
      </p:sp>
      <p:sp>
        <p:nvSpPr>
          <p:cNvPr id="234501" name="WordArt 5"/>
          <p:cNvSpPr>
            <a:spLocks noChangeArrowheads="1" noChangeShapeType="1" noTextEdit="1"/>
          </p:cNvSpPr>
          <p:nvPr/>
        </p:nvSpPr>
        <p:spPr bwMode="auto">
          <a:xfrm>
            <a:off x="3563888" y="1052736"/>
            <a:ext cx="2160240" cy="2376264"/>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59"/>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fr-FR" sz="6000" u="none" kern="10" dirty="0" smtClean="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rPr>
              <a:t>4</a:t>
            </a:r>
            <a:endParaRPr lang="fr-FR" sz="6000" u="none" kern="10" dirty="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endParaRPr>
          </a:p>
        </p:txBody>
      </p:sp>
      <p:sp>
        <p:nvSpPr>
          <p:cNvPr id="234502" name="Rectangle 6"/>
          <p:cNvSpPr>
            <a:spLocks noChangeArrowheads="1"/>
          </p:cNvSpPr>
          <p:nvPr/>
        </p:nvSpPr>
        <p:spPr bwMode="auto">
          <a:xfrm>
            <a:off x="539552" y="3933056"/>
            <a:ext cx="8229600" cy="833178"/>
          </a:xfrm>
          <a:prstGeom prst="rect">
            <a:avLst/>
          </a:prstGeom>
          <a:noFill/>
          <a:ln>
            <a:noFill/>
          </a:ln>
          <a:effectLst>
            <a:outerShdw blurRad="445770" dist="35921" dir="2700000" algn="ctr" rotWithShape="0">
              <a:schemeClr val="accent1"/>
            </a:outerShdw>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Lst>
        </p:spPr>
        <p:txBody>
          <a:bodyPr lIns="90000" tIns="46800" rIns="90000" bIns="46800">
            <a:spAutoFit/>
          </a:bodyPr>
          <a:lstStyle/>
          <a:p>
            <a:pPr algn="ctr">
              <a:spcBef>
                <a:spcPct val="30000"/>
              </a:spcBef>
            </a:pPr>
            <a:r>
              <a:rPr lang="fr-FR" sz="4800" i="0" dirty="0" smtClean="0">
                <a:solidFill>
                  <a:srgbClr val="FFFF00"/>
                </a:solidFill>
                <a:effectLst>
                  <a:outerShdw blurRad="38100" dist="38100" dir="2700000" algn="tl">
                    <a:srgbClr val="000000"/>
                  </a:outerShdw>
                </a:effectLst>
                <a:latin typeface="Arial Black" charset="0"/>
              </a:rPr>
              <a:t>Evaluation et dangers</a:t>
            </a:r>
            <a:endParaRPr lang="fr-FR" sz="4800" i="0" u="none" dirty="0">
              <a:solidFill>
                <a:srgbClr val="FFFF00"/>
              </a:solidFill>
              <a:effectLst>
                <a:outerShdw blurRad="38100" dist="38100" dir="2700000" algn="tl">
                  <a:srgbClr val="000000"/>
                </a:outerShdw>
              </a:effectLst>
              <a:latin typeface="Arial Black" charset="0"/>
            </a:endParaRPr>
          </a:p>
        </p:txBody>
      </p:sp>
      <p:sp>
        <p:nvSpPr>
          <p:cNvPr id="234507" name="Text Box 11"/>
          <p:cNvSpPr txBox="1">
            <a:spLocks noChangeArrowheads="1"/>
          </p:cNvSpPr>
          <p:nvPr/>
        </p:nvSpPr>
        <p:spPr bwMode="auto">
          <a:xfrm>
            <a:off x="21420" y="6421438"/>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u="none" dirty="0" smtClean="0">
                <a:solidFill>
                  <a:schemeClr val="tx2"/>
                </a:solidFill>
                <a:effectLst/>
                <a:latin typeface="Arial Black" charset="0"/>
                <a:cs typeface="ＭＳ Ｐゴシック" charset="0"/>
              </a:rPr>
              <a:t>56</a:t>
            </a:r>
            <a:endParaRPr lang="fr-FR" sz="2000" b="1" i="0" u="none" dirty="0">
              <a:solidFill>
                <a:schemeClr val="tx2"/>
              </a:solidFill>
              <a:effectLst/>
              <a:latin typeface="Arial Black" charset="0"/>
              <a:cs typeface="ＭＳ Ｐゴシック" charset="0"/>
            </a:endParaRPr>
          </a:p>
        </p:txBody>
      </p:sp>
    </p:spTree>
    <p:extLst>
      <p:ext uri="{BB962C8B-B14F-4D97-AF65-F5344CB8AC3E}">
        <p14:creationId xmlns:p14="http://schemas.microsoft.com/office/powerpoint/2010/main" val="37748336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0"/>
            <a:ext cx="9468544" cy="1143000"/>
          </a:xfrm>
        </p:spPr>
        <p:txBody>
          <a:bodyPr/>
          <a:lstStyle/>
          <a:p>
            <a:r>
              <a:rPr lang="fr-FR" sz="4000" dirty="0" smtClean="0"/>
              <a:t>La position évangélique initiale</a:t>
            </a:r>
            <a:endParaRPr lang="fr-FR" sz="4000" dirty="0"/>
          </a:p>
        </p:txBody>
      </p:sp>
      <p:sp>
        <p:nvSpPr>
          <p:cNvPr id="3" name="Rectangle 2"/>
          <p:cNvSpPr/>
          <p:nvPr/>
        </p:nvSpPr>
        <p:spPr>
          <a:xfrm>
            <a:off x="395536" y="3573016"/>
            <a:ext cx="8208912" cy="1938992"/>
          </a:xfrm>
          <a:prstGeom prst="rect">
            <a:avLst/>
          </a:prstGeom>
        </p:spPr>
        <p:txBody>
          <a:bodyPr wrap="square">
            <a:spAutoFit/>
          </a:bodyPr>
          <a:lstStyle/>
          <a:p>
            <a:r>
              <a:rPr lang="fr-FR" sz="2400" dirty="0"/>
              <a:t>﻿</a:t>
            </a:r>
            <a:r>
              <a:rPr lang="fr-FR" sz="2400" dirty="0" smtClean="0"/>
              <a:t>• Pour </a:t>
            </a:r>
            <a:r>
              <a:rPr lang="fr-FR" sz="2400" dirty="0"/>
              <a:t>l'amour du Seigneur et de Sa cause, nous supplions ici tous nos frères et </a:t>
            </a:r>
            <a:r>
              <a:rPr lang="fr-FR" sz="2400" dirty="0" err="1"/>
              <a:t>soeurs</a:t>
            </a:r>
            <a:r>
              <a:rPr lang="fr-FR" sz="2400" dirty="0"/>
              <a:t> auxquels Satan veut nuire: tenez-vous loin de ce mouvement. Que celui qui parmi vous est devenu la proie de cet esprit s'en détache et supplie Dieu de lui pardonner et de l'en délivrer. </a:t>
            </a:r>
            <a:r>
              <a:rPr lang="fr-FR" sz="2400" dirty="0" smtClean="0"/>
              <a:t>(Déclaration </a:t>
            </a:r>
            <a:r>
              <a:rPr lang="fr-FR" sz="2400" dirty="0"/>
              <a:t>de Berlin </a:t>
            </a:r>
            <a:r>
              <a:rPr lang="fr-FR" sz="2400" dirty="0" smtClean="0"/>
              <a:t>1909)</a:t>
            </a:r>
            <a:endParaRPr lang="fr-FR" sz="2400" dirty="0"/>
          </a:p>
        </p:txBody>
      </p:sp>
      <p:sp>
        <p:nvSpPr>
          <p:cNvPr id="4" name="Rectangle 3"/>
          <p:cNvSpPr/>
          <p:nvPr/>
        </p:nvSpPr>
        <p:spPr>
          <a:xfrm>
            <a:off x="395536" y="1196752"/>
            <a:ext cx="8568952" cy="2308324"/>
          </a:xfrm>
          <a:prstGeom prst="rect">
            <a:avLst/>
          </a:prstGeom>
        </p:spPr>
        <p:txBody>
          <a:bodyPr wrap="square">
            <a:spAutoFit/>
          </a:bodyPr>
          <a:lstStyle/>
          <a:p>
            <a:r>
              <a:rPr lang="fr-FR" sz="2400" dirty="0" smtClean="0"/>
              <a:t>• Le </a:t>
            </a:r>
            <a:r>
              <a:rPr lang="fr-FR" sz="2400" dirty="0"/>
              <a:t>mouvement dit de Pentecôte n'est pas d'en haut mais d'en bas. Il y a beaucoup d'apparences communes avec le spiritisme. En lui agissent des démons qui, guidés avec ruse par Satan, mélangent le mensonge et la vérité pour séduire les enfants de Dieu. Dans beaucoup de cas, ceux qu'on appelait "inspirés" se sont révélés par la suite être possédés.</a:t>
            </a:r>
          </a:p>
        </p:txBody>
      </p:sp>
      <p:sp>
        <p:nvSpPr>
          <p:cNvPr id="5" name="ZoneTexte 4"/>
          <p:cNvSpPr txBox="1"/>
          <p:nvPr/>
        </p:nvSpPr>
        <p:spPr>
          <a:xfrm>
            <a:off x="467545" y="5661248"/>
            <a:ext cx="8568952" cy="830997"/>
          </a:xfrm>
          <a:prstGeom prst="rect">
            <a:avLst/>
          </a:prstGeom>
          <a:noFill/>
        </p:spPr>
        <p:txBody>
          <a:bodyPr wrap="square" rtlCol="0">
            <a:spAutoFit/>
          </a:bodyPr>
          <a:lstStyle/>
          <a:p>
            <a:r>
              <a:rPr lang="fr-FR" sz="2400" dirty="0" smtClean="0">
                <a:solidFill>
                  <a:srgbClr val="F0FF11"/>
                </a:solidFill>
              </a:rPr>
              <a:t>L’ Union </a:t>
            </a:r>
            <a:r>
              <a:rPr lang="fr-FR" sz="2400" dirty="0">
                <a:solidFill>
                  <a:srgbClr val="F0FF11"/>
                </a:solidFill>
              </a:rPr>
              <a:t>nationale des assemblées de Dieu de </a:t>
            </a:r>
            <a:r>
              <a:rPr lang="fr-FR" sz="2400" dirty="0" smtClean="0">
                <a:solidFill>
                  <a:srgbClr val="F0FF11"/>
                </a:solidFill>
              </a:rPr>
              <a:t>France (UNADF) fait actuellement partie du CNEF</a:t>
            </a:r>
            <a:endParaRPr lang="fr-FR" sz="2400" dirty="0">
              <a:solidFill>
                <a:srgbClr val="F0FF11"/>
              </a:solidFill>
            </a:endParaRPr>
          </a:p>
        </p:txBody>
      </p:sp>
    </p:spTree>
    <p:extLst>
      <p:ext uri="{BB962C8B-B14F-4D97-AF65-F5344CB8AC3E}">
        <p14:creationId xmlns:p14="http://schemas.microsoft.com/office/powerpoint/2010/main" val="233205250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1426" name="Rectangle 2"/>
          <p:cNvSpPr>
            <a:spLocks noGrp="1" noChangeArrowheads="1"/>
          </p:cNvSpPr>
          <p:nvPr>
            <p:ph type="title"/>
          </p:nvPr>
        </p:nvSpPr>
        <p:spPr>
          <a:xfrm>
            <a:off x="0" y="381000"/>
            <a:ext cx="9144000" cy="685800"/>
          </a:xfrm>
        </p:spPr>
        <p:txBody>
          <a:bodyPr/>
          <a:lstStyle/>
          <a:p>
            <a:r>
              <a:rPr lang="fr-FR" dirty="0" smtClean="0"/>
              <a:t>Au cœur des sectes …</a:t>
            </a:r>
            <a:endParaRPr lang="fr-FR" dirty="0"/>
          </a:p>
        </p:txBody>
      </p:sp>
      <p:sp>
        <p:nvSpPr>
          <p:cNvPr id="2791429" name="WordArt 5"/>
          <p:cNvSpPr>
            <a:spLocks noChangeArrowheads="1" noChangeShapeType="1" noTextEdit="1"/>
          </p:cNvSpPr>
          <p:nvPr/>
        </p:nvSpPr>
        <p:spPr bwMode="auto">
          <a:xfrm>
            <a:off x="2265040" y="1556792"/>
            <a:ext cx="3282280" cy="945232"/>
          </a:xfrm>
          <a:prstGeom prst="rect">
            <a:avLst/>
          </a:prstGeom>
        </p:spPr>
        <p:txBody>
          <a:bodyPr wrap="none" fromWordArt="1">
            <a:prstTxWarp prst="textCurveUp">
              <a:avLst>
                <a:gd name="adj" fmla="val 40356"/>
              </a:avLst>
            </a:prstTxWarp>
          </a:bodyPr>
          <a:lstStyle/>
          <a:p>
            <a:pPr algn="ctr"/>
            <a:r>
              <a:rPr lang="fr-FR" kern="10" dirty="0" smtClean="0">
                <a:ln w="12700" cap="sq">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effectLst>
                  <a:outerShdw blurRad="63500" dist="45791" dir="2021404" algn="ctr" rotWithShape="0">
                    <a:srgbClr val="808080"/>
                  </a:outerShdw>
                </a:effectLst>
                <a:latin typeface="Arial Black"/>
                <a:ea typeface="Arial Black"/>
                <a:cs typeface="Arial Black"/>
              </a:rPr>
              <a:t>Dérives autoritaires</a:t>
            </a:r>
            <a:endParaRPr lang="fr-FR" kern="10" dirty="0">
              <a:ln w="12700" cap="sq">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effectLst>
                <a:outerShdw blurRad="63500" dist="45791" dir="2021404" algn="ctr" rotWithShape="0">
                  <a:srgbClr val="808080"/>
                </a:outerShdw>
              </a:effectLst>
              <a:latin typeface="Arial Black"/>
              <a:ea typeface="Arial Black"/>
              <a:cs typeface="Arial Black"/>
            </a:endParaRPr>
          </a:p>
        </p:txBody>
      </p:sp>
      <p:sp>
        <p:nvSpPr>
          <p:cNvPr id="2791430" name="WordArt 6"/>
          <p:cNvSpPr>
            <a:spLocks noChangeArrowheads="1" noChangeShapeType="1" noTextEdit="1"/>
          </p:cNvSpPr>
          <p:nvPr/>
        </p:nvSpPr>
        <p:spPr bwMode="auto">
          <a:xfrm>
            <a:off x="1403648" y="2141984"/>
            <a:ext cx="6552728" cy="1728192"/>
          </a:xfrm>
          <a:prstGeom prst="rect">
            <a:avLst/>
          </a:prstGeom>
        </p:spPr>
        <p:txBody>
          <a:bodyPr wrap="none" fromWordArt="1">
            <a:prstTxWarp prst="textCurveUp">
              <a:avLst>
                <a:gd name="adj" fmla="val 40356"/>
              </a:avLst>
            </a:prstTxWarp>
          </a:bodyPr>
          <a:lstStyle/>
          <a:p>
            <a:pPr algn="ctr"/>
            <a:r>
              <a:rPr lang="fr-FR" kern="10" dirty="0">
                <a:ln w="12700" cap="sq">
                  <a:solidFill>
                    <a:srgbClr val="000000"/>
                  </a:solidFill>
                  <a:round/>
                  <a:headEnd/>
                  <a:tailEnd/>
                </a:ln>
                <a:solidFill>
                  <a:schemeClr val="tx2"/>
                </a:solidFill>
                <a:effectLst>
                  <a:outerShdw blurRad="63500" dist="45791" dir="2021404" algn="ctr" rotWithShape="0">
                    <a:srgbClr val="808080"/>
                  </a:outerShdw>
                </a:effectLst>
                <a:latin typeface="Arial Black"/>
                <a:ea typeface="Arial Black"/>
                <a:cs typeface="Arial Black"/>
              </a:rPr>
              <a:t>L'ARGENT</a:t>
            </a:r>
          </a:p>
        </p:txBody>
      </p:sp>
      <p:sp>
        <p:nvSpPr>
          <p:cNvPr id="2791431" name="WordArt 7"/>
          <p:cNvSpPr>
            <a:spLocks noChangeArrowheads="1" noChangeShapeType="1" noTextEdit="1"/>
          </p:cNvSpPr>
          <p:nvPr/>
        </p:nvSpPr>
        <p:spPr bwMode="auto">
          <a:xfrm>
            <a:off x="2339752" y="3942184"/>
            <a:ext cx="3282280" cy="945232"/>
          </a:xfrm>
          <a:prstGeom prst="rect">
            <a:avLst/>
          </a:prstGeom>
        </p:spPr>
        <p:txBody>
          <a:bodyPr wrap="none" fromWordArt="1">
            <a:prstTxWarp prst="textCurveUp">
              <a:avLst>
                <a:gd name="adj" fmla="val 40356"/>
              </a:avLst>
            </a:prstTxWarp>
          </a:bodyPr>
          <a:lstStyle/>
          <a:p>
            <a:pPr algn="ctr"/>
            <a:r>
              <a:rPr lang="fr-FR" kern="10" dirty="0" smtClean="0">
                <a:ln w="12700" cap="sq">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effectLst>
                  <a:outerShdw blurRad="63500" dist="45791" dir="2021404" algn="ctr" rotWithShape="0">
                    <a:srgbClr val="808080"/>
                  </a:outerShdw>
                </a:effectLst>
                <a:latin typeface="Arial Black"/>
                <a:ea typeface="Arial Black"/>
                <a:cs typeface="Arial Black"/>
              </a:rPr>
              <a:t>Dérives morales</a:t>
            </a:r>
            <a:endParaRPr lang="fr-FR" kern="10" dirty="0">
              <a:ln w="12700" cap="sq">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effectLst>
                <a:outerShdw blurRad="63500" dist="45791" dir="2021404" algn="ctr" rotWithShape="0">
                  <a:srgbClr val="808080"/>
                </a:outerShdw>
              </a:effectLst>
              <a:latin typeface="Arial Black"/>
              <a:ea typeface="Arial Black"/>
              <a:cs typeface="Arial Black"/>
            </a:endParaRPr>
          </a:p>
        </p:txBody>
      </p:sp>
      <p:sp>
        <p:nvSpPr>
          <p:cNvPr id="9" name="Rectangle 3"/>
          <p:cNvSpPr>
            <a:spLocks noChangeArrowheads="1"/>
          </p:cNvSpPr>
          <p:nvPr/>
        </p:nvSpPr>
        <p:spPr bwMode="auto">
          <a:xfrm>
            <a:off x="323528" y="5085184"/>
            <a:ext cx="8568952" cy="1323439"/>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sz="2000" dirty="0" smtClean="0">
                <a:solidFill>
                  <a:schemeClr val="bg2"/>
                </a:solidFill>
                <a:latin typeface="+mj-lt"/>
              </a:rPr>
              <a:t>Or sache ceci, que dans les derniers jours il surviendra des temps fâcheux : car les hommes seront … amis des voluptés plutôt qu’amis de Dieu ayant la forme de la piété mais en ayant renié la puissance…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91429"/>
                                        </p:tgtEl>
                                        <p:attrNameLst>
                                          <p:attrName>style.visibility</p:attrName>
                                        </p:attrNameLst>
                                      </p:cBhvr>
                                      <p:to>
                                        <p:strVal val="visible"/>
                                      </p:to>
                                    </p:set>
                                    <p:animEffect transition="in" filter="wipe(down)">
                                      <p:cBhvr>
                                        <p:cTn id="7" dur="580">
                                          <p:stCondLst>
                                            <p:cond delay="0"/>
                                          </p:stCondLst>
                                        </p:cTn>
                                        <p:tgtEl>
                                          <p:spTgt spid="2791429"/>
                                        </p:tgtEl>
                                      </p:cBhvr>
                                    </p:animEffect>
                                    <p:anim calcmode="lin" valueType="num">
                                      <p:cBhvr>
                                        <p:cTn id="8" dur="1822" tmFilter="0,0; 0.14,0.36; 0.43,0.73; 0.71,0.91; 1.0,1.0">
                                          <p:stCondLst>
                                            <p:cond delay="0"/>
                                          </p:stCondLst>
                                        </p:cTn>
                                        <p:tgtEl>
                                          <p:spTgt spid="27914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914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914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914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914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791429"/>
                                        </p:tgtEl>
                                      </p:cBhvr>
                                      <p:to x="100000" y="60000"/>
                                    </p:animScale>
                                    <p:animScale>
                                      <p:cBhvr>
                                        <p:cTn id="14" dur="166" decel="50000">
                                          <p:stCondLst>
                                            <p:cond delay="676"/>
                                          </p:stCondLst>
                                        </p:cTn>
                                        <p:tgtEl>
                                          <p:spTgt spid="2791429"/>
                                        </p:tgtEl>
                                      </p:cBhvr>
                                      <p:to x="100000" y="100000"/>
                                    </p:animScale>
                                    <p:animScale>
                                      <p:cBhvr>
                                        <p:cTn id="15" dur="26">
                                          <p:stCondLst>
                                            <p:cond delay="1312"/>
                                          </p:stCondLst>
                                        </p:cTn>
                                        <p:tgtEl>
                                          <p:spTgt spid="2791429"/>
                                        </p:tgtEl>
                                      </p:cBhvr>
                                      <p:to x="100000" y="80000"/>
                                    </p:animScale>
                                    <p:animScale>
                                      <p:cBhvr>
                                        <p:cTn id="16" dur="166" decel="50000">
                                          <p:stCondLst>
                                            <p:cond delay="1338"/>
                                          </p:stCondLst>
                                        </p:cTn>
                                        <p:tgtEl>
                                          <p:spTgt spid="2791429"/>
                                        </p:tgtEl>
                                      </p:cBhvr>
                                      <p:to x="100000" y="100000"/>
                                    </p:animScale>
                                    <p:animScale>
                                      <p:cBhvr>
                                        <p:cTn id="17" dur="26">
                                          <p:stCondLst>
                                            <p:cond delay="1642"/>
                                          </p:stCondLst>
                                        </p:cTn>
                                        <p:tgtEl>
                                          <p:spTgt spid="2791429"/>
                                        </p:tgtEl>
                                      </p:cBhvr>
                                      <p:to x="100000" y="90000"/>
                                    </p:animScale>
                                    <p:animScale>
                                      <p:cBhvr>
                                        <p:cTn id="18" dur="166" decel="50000">
                                          <p:stCondLst>
                                            <p:cond delay="1668"/>
                                          </p:stCondLst>
                                        </p:cTn>
                                        <p:tgtEl>
                                          <p:spTgt spid="2791429"/>
                                        </p:tgtEl>
                                      </p:cBhvr>
                                      <p:to x="100000" y="100000"/>
                                    </p:animScale>
                                    <p:animScale>
                                      <p:cBhvr>
                                        <p:cTn id="19" dur="26">
                                          <p:stCondLst>
                                            <p:cond delay="1808"/>
                                          </p:stCondLst>
                                        </p:cTn>
                                        <p:tgtEl>
                                          <p:spTgt spid="2791429"/>
                                        </p:tgtEl>
                                      </p:cBhvr>
                                      <p:to x="100000" y="95000"/>
                                    </p:animScale>
                                    <p:animScale>
                                      <p:cBhvr>
                                        <p:cTn id="20" dur="166" decel="50000">
                                          <p:stCondLst>
                                            <p:cond delay="1834"/>
                                          </p:stCondLst>
                                        </p:cTn>
                                        <p:tgtEl>
                                          <p:spTgt spid="279142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91431"/>
                                        </p:tgtEl>
                                        <p:attrNameLst>
                                          <p:attrName>style.visibility</p:attrName>
                                        </p:attrNameLst>
                                      </p:cBhvr>
                                      <p:to>
                                        <p:strVal val="visible"/>
                                      </p:to>
                                    </p:set>
                                    <p:animEffect transition="in" filter="wipe(down)">
                                      <p:cBhvr>
                                        <p:cTn id="25" dur="580">
                                          <p:stCondLst>
                                            <p:cond delay="0"/>
                                          </p:stCondLst>
                                        </p:cTn>
                                        <p:tgtEl>
                                          <p:spTgt spid="2791431"/>
                                        </p:tgtEl>
                                      </p:cBhvr>
                                    </p:animEffect>
                                    <p:anim calcmode="lin" valueType="num">
                                      <p:cBhvr>
                                        <p:cTn id="26" dur="1822" tmFilter="0,0; 0.14,0.36; 0.43,0.73; 0.71,0.91; 1.0,1.0">
                                          <p:stCondLst>
                                            <p:cond delay="0"/>
                                          </p:stCondLst>
                                        </p:cTn>
                                        <p:tgtEl>
                                          <p:spTgt spid="27914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914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914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914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91431"/>
                                        </p:tgtEl>
                                        <p:attrNameLst>
                                          <p:attrName>ppt_y</p:attrName>
                                        </p:attrNameLst>
                                      </p:cBhvr>
                                      <p:tavLst>
                                        <p:tav tm="0" fmla="#ppt_y-sin(pi*$)/81">
                                          <p:val>
                                            <p:fltVal val="0"/>
                                          </p:val>
                                        </p:tav>
                                        <p:tav tm="100000">
                                          <p:val>
                                            <p:fltVal val="1"/>
                                          </p:val>
                                        </p:tav>
                                      </p:tavLst>
                                    </p:anim>
                                    <p:animScale>
                                      <p:cBhvr>
                                        <p:cTn id="31" dur="26">
                                          <p:stCondLst>
                                            <p:cond delay="650"/>
                                          </p:stCondLst>
                                        </p:cTn>
                                        <p:tgtEl>
                                          <p:spTgt spid="2791431"/>
                                        </p:tgtEl>
                                      </p:cBhvr>
                                      <p:to x="100000" y="60000"/>
                                    </p:animScale>
                                    <p:animScale>
                                      <p:cBhvr>
                                        <p:cTn id="32" dur="166" decel="50000">
                                          <p:stCondLst>
                                            <p:cond delay="676"/>
                                          </p:stCondLst>
                                        </p:cTn>
                                        <p:tgtEl>
                                          <p:spTgt spid="2791431"/>
                                        </p:tgtEl>
                                      </p:cBhvr>
                                      <p:to x="100000" y="100000"/>
                                    </p:animScale>
                                    <p:animScale>
                                      <p:cBhvr>
                                        <p:cTn id="33" dur="26">
                                          <p:stCondLst>
                                            <p:cond delay="1312"/>
                                          </p:stCondLst>
                                        </p:cTn>
                                        <p:tgtEl>
                                          <p:spTgt spid="2791431"/>
                                        </p:tgtEl>
                                      </p:cBhvr>
                                      <p:to x="100000" y="80000"/>
                                    </p:animScale>
                                    <p:animScale>
                                      <p:cBhvr>
                                        <p:cTn id="34" dur="166" decel="50000">
                                          <p:stCondLst>
                                            <p:cond delay="1338"/>
                                          </p:stCondLst>
                                        </p:cTn>
                                        <p:tgtEl>
                                          <p:spTgt spid="2791431"/>
                                        </p:tgtEl>
                                      </p:cBhvr>
                                      <p:to x="100000" y="100000"/>
                                    </p:animScale>
                                    <p:animScale>
                                      <p:cBhvr>
                                        <p:cTn id="35" dur="26">
                                          <p:stCondLst>
                                            <p:cond delay="1642"/>
                                          </p:stCondLst>
                                        </p:cTn>
                                        <p:tgtEl>
                                          <p:spTgt spid="2791431"/>
                                        </p:tgtEl>
                                      </p:cBhvr>
                                      <p:to x="100000" y="90000"/>
                                    </p:animScale>
                                    <p:animScale>
                                      <p:cBhvr>
                                        <p:cTn id="36" dur="166" decel="50000">
                                          <p:stCondLst>
                                            <p:cond delay="1668"/>
                                          </p:stCondLst>
                                        </p:cTn>
                                        <p:tgtEl>
                                          <p:spTgt spid="2791431"/>
                                        </p:tgtEl>
                                      </p:cBhvr>
                                      <p:to x="100000" y="100000"/>
                                    </p:animScale>
                                    <p:animScale>
                                      <p:cBhvr>
                                        <p:cTn id="37" dur="26">
                                          <p:stCondLst>
                                            <p:cond delay="1808"/>
                                          </p:stCondLst>
                                        </p:cTn>
                                        <p:tgtEl>
                                          <p:spTgt spid="2791431"/>
                                        </p:tgtEl>
                                      </p:cBhvr>
                                      <p:to x="100000" y="95000"/>
                                    </p:animScale>
                                    <p:animScale>
                                      <p:cBhvr>
                                        <p:cTn id="38" dur="166" decel="50000">
                                          <p:stCondLst>
                                            <p:cond delay="1834"/>
                                          </p:stCondLst>
                                        </p:cTn>
                                        <p:tgtEl>
                                          <p:spTgt spid="279143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791430"/>
                                        </p:tgtEl>
                                        <p:attrNameLst>
                                          <p:attrName>style.visibility</p:attrName>
                                        </p:attrNameLst>
                                      </p:cBhvr>
                                      <p:to>
                                        <p:strVal val="visible"/>
                                      </p:to>
                                    </p:set>
                                    <p:animEffect transition="in" filter="wipe(down)">
                                      <p:cBhvr>
                                        <p:cTn id="43" dur="580">
                                          <p:stCondLst>
                                            <p:cond delay="0"/>
                                          </p:stCondLst>
                                        </p:cTn>
                                        <p:tgtEl>
                                          <p:spTgt spid="2791430"/>
                                        </p:tgtEl>
                                      </p:cBhvr>
                                    </p:animEffect>
                                    <p:anim calcmode="lin" valueType="num">
                                      <p:cBhvr>
                                        <p:cTn id="44" dur="1822" tmFilter="0,0; 0.14,0.36; 0.43,0.73; 0.71,0.91; 1.0,1.0">
                                          <p:stCondLst>
                                            <p:cond delay="0"/>
                                          </p:stCondLst>
                                        </p:cTn>
                                        <p:tgtEl>
                                          <p:spTgt spid="279143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9143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9143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9143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91430"/>
                                        </p:tgtEl>
                                        <p:attrNameLst>
                                          <p:attrName>ppt_y</p:attrName>
                                        </p:attrNameLst>
                                      </p:cBhvr>
                                      <p:tavLst>
                                        <p:tav tm="0" fmla="#ppt_y-sin(pi*$)/81">
                                          <p:val>
                                            <p:fltVal val="0"/>
                                          </p:val>
                                        </p:tav>
                                        <p:tav tm="100000">
                                          <p:val>
                                            <p:fltVal val="1"/>
                                          </p:val>
                                        </p:tav>
                                      </p:tavLst>
                                    </p:anim>
                                    <p:animScale>
                                      <p:cBhvr>
                                        <p:cTn id="49" dur="26">
                                          <p:stCondLst>
                                            <p:cond delay="650"/>
                                          </p:stCondLst>
                                        </p:cTn>
                                        <p:tgtEl>
                                          <p:spTgt spid="2791430"/>
                                        </p:tgtEl>
                                      </p:cBhvr>
                                      <p:to x="100000" y="60000"/>
                                    </p:animScale>
                                    <p:animScale>
                                      <p:cBhvr>
                                        <p:cTn id="50" dur="166" decel="50000">
                                          <p:stCondLst>
                                            <p:cond delay="676"/>
                                          </p:stCondLst>
                                        </p:cTn>
                                        <p:tgtEl>
                                          <p:spTgt spid="2791430"/>
                                        </p:tgtEl>
                                      </p:cBhvr>
                                      <p:to x="100000" y="100000"/>
                                    </p:animScale>
                                    <p:animScale>
                                      <p:cBhvr>
                                        <p:cTn id="51" dur="26">
                                          <p:stCondLst>
                                            <p:cond delay="1312"/>
                                          </p:stCondLst>
                                        </p:cTn>
                                        <p:tgtEl>
                                          <p:spTgt spid="2791430"/>
                                        </p:tgtEl>
                                      </p:cBhvr>
                                      <p:to x="100000" y="80000"/>
                                    </p:animScale>
                                    <p:animScale>
                                      <p:cBhvr>
                                        <p:cTn id="52" dur="166" decel="50000">
                                          <p:stCondLst>
                                            <p:cond delay="1338"/>
                                          </p:stCondLst>
                                        </p:cTn>
                                        <p:tgtEl>
                                          <p:spTgt spid="2791430"/>
                                        </p:tgtEl>
                                      </p:cBhvr>
                                      <p:to x="100000" y="100000"/>
                                    </p:animScale>
                                    <p:animScale>
                                      <p:cBhvr>
                                        <p:cTn id="53" dur="26">
                                          <p:stCondLst>
                                            <p:cond delay="1642"/>
                                          </p:stCondLst>
                                        </p:cTn>
                                        <p:tgtEl>
                                          <p:spTgt spid="2791430"/>
                                        </p:tgtEl>
                                      </p:cBhvr>
                                      <p:to x="100000" y="90000"/>
                                    </p:animScale>
                                    <p:animScale>
                                      <p:cBhvr>
                                        <p:cTn id="54" dur="166" decel="50000">
                                          <p:stCondLst>
                                            <p:cond delay="1668"/>
                                          </p:stCondLst>
                                        </p:cTn>
                                        <p:tgtEl>
                                          <p:spTgt spid="2791430"/>
                                        </p:tgtEl>
                                      </p:cBhvr>
                                      <p:to x="100000" y="100000"/>
                                    </p:animScale>
                                    <p:animScale>
                                      <p:cBhvr>
                                        <p:cTn id="55" dur="26">
                                          <p:stCondLst>
                                            <p:cond delay="1808"/>
                                          </p:stCondLst>
                                        </p:cTn>
                                        <p:tgtEl>
                                          <p:spTgt spid="2791430"/>
                                        </p:tgtEl>
                                      </p:cBhvr>
                                      <p:to x="100000" y="95000"/>
                                    </p:animScale>
                                    <p:animScale>
                                      <p:cBhvr>
                                        <p:cTn id="56" dur="166" decel="50000">
                                          <p:stCondLst>
                                            <p:cond delay="1834"/>
                                          </p:stCondLst>
                                        </p:cTn>
                                        <p:tgtEl>
                                          <p:spTgt spid="279143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3000" fill="hold"/>
                                        <p:tgtEl>
                                          <p:spTgt spid="9"/>
                                        </p:tgtEl>
                                        <p:attrNameLst>
                                          <p:attrName>ppt_w</p:attrName>
                                        </p:attrNameLst>
                                      </p:cBhvr>
                                      <p:tavLst>
                                        <p:tav tm="0">
                                          <p:val>
                                            <p:strVal val="#ppt_w*0.70"/>
                                          </p:val>
                                        </p:tav>
                                        <p:tav tm="100000">
                                          <p:val>
                                            <p:strVal val="#ppt_w"/>
                                          </p:val>
                                        </p:tav>
                                      </p:tavLst>
                                    </p:anim>
                                    <p:anim calcmode="lin" valueType="num">
                                      <p:cBhvr>
                                        <p:cTn id="62" dur="3000" fill="hold"/>
                                        <p:tgtEl>
                                          <p:spTgt spid="9"/>
                                        </p:tgtEl>
                                        <p:attrNameLst>
                                          <p:attrName>ppt_h</p:attrName>
                                        </p:attrNameLst>
                                      </p:cBhvr>
                                      <p:tavLst>
                                        <p:tav tm="0">
                                          <p:val>
                                            <p:strVal val="#ppt_h"/>
                                          </p:val>
                                        </p:tav>
                                        <p:tav tm="100000">
                                          <p:val>
                                            <p:strVal val="#ppt_h"/>
                                          </p:val>
                                        </p:tav>
                                      </p:tavLst>
                                    </p:anim>
                                    <p:animEffect transition="in" filter="fade">
                                      <p:cBhvr>
                                        <p:cTn id="63"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1429" grpId="0" animBg="1"/>
      <p:bldP spid="2791430" grpId="0"/>
      <p:bldP spid="2791431"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16632"/>
            <a:ext cx="7772400" cy="1143000"/>
          </a:xfrm>
        </p:spPr>
        <p:txBody>
          <a:bodyPr/>
          <a:lstStyle/>
          <a:p>
            <a:r>
              <a:rPr lang="fr-FR" dirty="0"/>
              <a:t>T</a:t>
            </a:r>
            <a:r>
              <a:rPr lang="fr-FR" dirty="0" smtClean="0"/>
              <a:t>rois nivaux de « salut »</a:t>
            </a:r>
            <a:endParaRPr lang="fr-FR" dirty="0"/>
          </a:p>
        </p:txBody>
      </p:sp>
      <p:sp>
        <p:nvSpPr>
          <p:cNvPr id="3" name="Text Box 4"/>
          <p:cNvSpPr txBox="1">
            <a:spLocks noChangeArrowheads="1"/>
          </p:cNvSpPr>
          <p:nvPr/>
        </p:nvSpPr>
        <p:spPr bwMode="auto">
          <a:xfrm>
            <a:off x="683568" y="1548629"/>
            <a:ext cx="7924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3200" dirty="0" smtClean="0">
                <a:cs typeface="+mn-cs"/>
              </a:rPr>
              <a:t>1 – La repentance envers Dieu et la foi en Jésus Christ nous donne le salut.</a:t>
            </a:r>
            <a:endParaRPr lang="fr-FR" sz="2400" dirty="0">
              <a:cs typeface="+mn-cs"/>
            </a:endParaRPr>
          </a:p>
        </p:txBody>
      </p:sp>
      <p:sp>
        <p:nvSpPr>
          <p:cNvPr id="4" name="Text Box 4"/>
          <p:cNvSpPr txBox="1">
            <a:spLocks noChangeArrowheads="1"/>
          </p:cNvSpPr>
          <p:nvPr/>
        </p:nvSpPr>
        <p:spPr bwMode="auto">
          <a:xfrm>
            <a:off x="755576" y="2697855"/>
            <a:ext cx="7924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3200" dirty="0" smtClean="0">
                <a:cs typeface="+mn-cs"/>
              </a:rPr>
              <a:t>2 </a:t>
            </a:r>
            <a:r>
              <a:rPr lang="fr-FR" sz="3200" dirty="0"/>
              <a:t>– </a:t>
            </a:r>
            <a:r>
              <a:rPr lang="fr-FR" sz="3200" dirty="0" smtClean="0"/>
              <a:t>La guérison du corps est associée au salut de l’âme </a:t>
            </a:r>
            <a:r>
              <a:rPr lang="fr-FR" sz="3200" dirty="0" smtClean="0">
                <a:cs typeface="+mn-cs"/>
              </a:rPr>
              <a:t> </a:t>
            </a:r>
            <a:endParaRPr lang="fr-FR" sz="2400" dirty="0"/>
          </a:p>
        </p:txBody>
      </p:sp>
      <p:sp>
        <p:nvSpPr>
          <p:cNvPr id="5" name="Text Box 4"/>
          <p:cNvSpPr txBox="1">
            <a:spLocks noChangeArrowheads="1"/>
          </p:cNvSpPr>
          <p:nvPr/>
        </p:nvSpPr>
        <p:spPr bwMode="auto">
          <a:xfrm>
            <a:off x="683568" y="4066007"/>
            <a:ext cx="4752528" cy="136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50000"/>
              </a:lnSpc>
              <a:spcBef>
                <a:spcPct val="50000"/>
              </a:spcBef>
              <a:defRPr/>
            </a:pPr>
            <a:r>
              <a:rPr lang="fr-FR" sz="3200" dirty="0" smtClean="0">
                <a:cs typeface="+mn-cs"/>
              </a:rPr>
              <a:t>3 </a:t>
            </a:r>
            <a:r>
              <a:rPr lang="fr-FR" sz="3200" dirty="0"/>
              <a:t>– La </a:t>
            </a:r>
            <a:r>
              <a:rPr lang="fr-FR" sz="3200" dirty="0" smtClean="0">
                <a:cs typeface="+mn-cs"/>
              </a:rPr>
              <a:t>prospérité financière </a:t>
            </a:r>
          </a:p>
          <a:p>
            <a:pPr>
              <a:lnSpc>
                <a:spcPct val="50000"/>
              </a:lnSpc>
              <a:spcBef>
                <a:spcPct val="50000"/>
              </a:spcBef>
              <a:defRPr/>
            </a:pPr>
            <a:r>
              <a:rPr lang="fr-FR" sz="3200" dirty="0" smtClean="0">
                <a:cs typeface="+mn-cs"/>
              </a:rPr>
              <a:t>est associée à la guérison </a:t>
            </a:r>
          </a:p>
          <a:p>
            <a:pPr>
              <a:lnSpc>
                <a:spcPct val="50000"/>
              </a:lnSpc>
              <a:spcBef>
                <a:spcPct val="50000"/>
              </a:spcBef>
              <a:defRPr/>
            </a:pPr>
            <a:r>
              <a:rPr lang="fr-FR" sz="3200" dirty="0" smtClean="0">
                <a:cs typeface="+mn-cs"/>
              </a:rPr>
              <a:t>du corps</a:t>
            </a:r>
            <a:endParaRPr lang="fr-FR" sz="2400" dirty="0"/>
          </a:p>
        </p:txBody>
      </p:sp>
      <p:sp>
        <p:nvSpPr>
          <p:cNvPr id="6" name="Text Box 4"/>
          <p:cNvSpPr txBox="1">
            <a:spLocks noChangeArrowheads="1"/>
          </p:cNvSpPr>
          <p:nvPr/>
        </p:nvSpPr>
        <p:spPr bwMode="auto">
          <a:xfrm>
            <a:off x="683568" y="5506167"/>
            <a:ext cx="7924800" cy="1118255"/>
          </a:xfrm>
          <a:prstGeom prst="rect">
            <a:avLst/>
          </a:prstGeom>
          <a:solidFill>
            <a:schemeClr val="tx2"/>
          </a:solidFill>
          <a:ln>
            <a:noFill/>
          </a:ln>
          <a:effectLst/>
          <a:extLst/>
        </p:spPr>
        <p:txBody>
          <a:bodyPr>
            <a:spAutoFit/>
          </a:bodyPr>
          <a:lstStyle/>
          <a:p>
            <a:pPr algn="ctr">
              <a:spcBef>
                <a:spcPct val="50000"/>
              </a:spcBef>
              <a:defRPr/>
            </a:pPr>
            <a:r>
              <a:rPr lang="fr-FR" sz="3200" dirty="0" smtClean="0">
                <a:solidFill>
                  <a:schemeClr val="bg2"/>
                </a:solidFill>
                <a:cs typeface="+mn-cs"/>
              </a:rPr>
              <a:t>1 + 2 + 3 = Combinaison gagnante</a:t>
            </a:r>
          </a:p>
          <a:p>
            <a:pPr algn="ctr">
              <a:lnSpc>
                <a:spcPct val="50000"/>
              </a:lnSpc>
              <a:spcBef>
                <a:spcPct val="50000"/>
              </a:spcBef>
              <a:defRPr/>
            </a:pPr>
            <a:r>
              <a:rPr lang="fr-FR" sz="3200" dirty="0" smtClean="0">
                <a:solidFill>
                  <a:schemeClr val="bg2"/>
                </a:solidFill>
                <a:cs typeface="+mn-cs"/>
              </a:rPr>
              <a:t>= Evangile de la prospérité</a:t>
            </a:r>
            <a:endParaRPr lang="fr-FR" sz="2400" dirty="0">
              <a:solidFill>
                <a:schemeClr val="bg2"/>
              </a:solidFill>
            </a:endParaRPr>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2200" y="3429000"/>
            <a:ext cx="1707414" cy="1925713"/>
          </a:xfrm>
          <a:prstGeom prst="ellipse">
            <a:avLst/>
          </a:prstGeom>
          <a:ln>
            <a:noFill/>
          </a:ln>
          <a:effectLst>
            <a:softEdge rad="112500"/>
          </a:effectLst>
        </p:spPr>
      </p:pic>
    </p:spTree>
    <p:extLst>
      <p:ext uri="{BB962C8B-B14F-4D97-AF65-F5344CB8AC3E}">
        <p14:creationId xmlns:p14="http://schemas.microsoft.com/office/powerpoint/2010/main" val="241279193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143000"/>
          </a:xfrm>
        </p:spPr>
        <p:txBody>
          <a:bodyPr/>
          <a:lstStyle/>
          <a:p>
            <a:r>
              <a:rPr lang="fr-FR" dirty="0" smtClean="0"/>
              <a:t>L’Evangile de la prospérité</a:t>
            </a:r>
            <a:br>
              <a:rPr lang="fr-FR" dirty="0" smtClean="0"/>
            </a:br>
            <a:r>
              <a:rPr lang="fr-FR" dirty="0" smtClean="0"/>
              <a:t> = exploitation des pauvres</a:t>
            </a:r>
            <a:endParaRPr lang="fr-FR" dirty="0"/>
          </a:p>
        </p:txBody>
      </p:sp>
      <p:sp>
        <p:nvSpPr>
          <p:cNvPr id="3" name="Espace réservé du contenu 2"/>
          <p:cNvSpPr>
            <a:spLocks noGrp="1"/>
          </p:cNvSpPr>
          <p:nvPr>
            <p:ph idx="1"/>
          </p:nvPr>
        </p:nvSpPr>
        <p:spPr>
          <a:xfrm>
            <a:off x="467544" y="1916832"/>
            <a:ext cx="8352928" cy="3384376"/>
          </a:xfrm>
        </p:spPr>
        <p:txBody>
          <a:bodyPr/>
          <a:lstStyle/>
          <a:p>
            <a:pPr marL="514350" indent="-514350">
              <a:buAutoNum type="arabicParenR"/>
            </a:pPr>
            <a:r>
              <a:rPr lang="fr-FR" sz="2400" dirty="0" smtClean="0"/>
              <a:t>Il est opposé au message général de la bible, à l’exemple et à l’enseignement du Seigneur et des apôtres</a:t>
            </a:r>
          </a:p>
          <a:p>
            <a:pPr marL="514350" indent="-514350">
              <a:buAutoNum type="arabicParenR"/>
            </a:pPr>
            <a:r>
              <a:rPr lang="fr-FR" sz="2400" dirty="0" smtClean="0"/>
              <a:t>Il est une manipulation éhontée de quelques versets de la Bible sortis de leurs contextes</a:t>
            </a:r>
          </a:p>
          <a:p>
            <a:pPr marL="514350" indent="-514350">
              <a:buAutoNum type="arabicParenR"/>
            </a:pPr>
            <a:r>
              <a:rPr lang="fr-FR" sz="2400" dirty="0"/>
              <a:t>L</a:t>
            </a:r>
            <a:r>
              <a:rPr lang="fr-FR" sz="2400" dirty="0" smtClean="0"/>
              <a:t>es méthodes pour avoir de l’argent sont des manipulations malhonnêtes en vue de l’enrichissement personnel</a:t>
            </a:r>
          </a:p>
          <a:p>
            <a:pPr marL="514350" indent="-514350">
              <a:buAutoNum type="arabicParenR"/>
            </a:pPr>
            <a:r>
              <a:rPr lang="fr-FR" sz="2400" dirty="0" smtClean="0"/>
              <a:t>Ce mouvement est accompagné de déclarations opposées à l’Ecriture, de fausses prophéties, de faux miracles … </a:t>
            </a:r>
          </a:p>
        </p:txBody>
      </p:sp>
    </p:spTree>
    <p:extLst>
      <p:ext uri="{BB962C8B-B14F-4D97-AF65-F5344CB8AC3E}">
        <p14:creationId xmlns:p14="http://schemas.microsoft.com/office/powerpoint/2010/main" val="262152269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9816"/>
            <a:ext cx="9144000" cy="1143000"/>
          </a:xfrm>
        </p:spPr>
        <p:txBody>
          <a:bodyPr/>
          <a:lstStyle/>
          <a:p>
            <a:r>
              <a:rPr lang="fr-FR" dirty="0" smtClean="0"/>
              <a:t>L’Evangile de la prospérité</a:t>
            </a:r>
            <a:br>
              <a:rPr lang="fr-FR" dirty="0" smtClean="0"/>
            </a:br>
            <a:r>
              <a:rPr lang="fr-FR" dirty="0" smtClean="0"/>
              <a:t>entraine une culpabilisation destructrice</a:t>
            </a:r>
            <a:endParaRPr lang="fr-FR" dirty="0"/>
          </a:p>
        </p:txBody>
      </p:sp>
      <p:sp>
        <p:nvSpPr>
          <p:cNvPr id="3" name="Espace réservé du contenu 2"/>
          <p:cNvSpPr>
            <a:spLocks noGrp="1"/>
          </p:cNvSpPr>
          <p:nvPr>
            <p:ph idx="1"/>
          </p:nvPr>
        </p:nvSpPr>
        <p:spPr>
          <a:xfrm>
            <a:off x="539552" y="2348880"/>
            <a:ext cx="8064896" cy="3384376"/>
          </a:xfrm>
        </p:spPr>
        <p:txBody>
          <a:bodyPr/>
          <a:lstStyle/>
          <a:p>
            <a:pPr marL="0" indent="0">
              <a:buNone/>
            </a:pPr>
            <a:r>
              <a:rPr lang="fr-FR" sz="2400" dirty="0" smtClean="0"/>
              <a:t>« </a:t>
            </a:r>
            <a:r>
              <a:rPr lang="fr-FR" sz="2400" dirty="0"/>
              <a:t>Le succès est disponible ici et maintenant... Il dépend de vous de venir et de le recevoir. </a:t>
            </a:r>
            <a:endParaRPr lang="fr-FR" sz="2400" dirty="0" smtClean="0"/>
          </a:p>
          <a:p>
            <a:pPr marL="0" indent="0">
              <a:buNone/>
            </a:pPr>
            <a:r>
              <a:rPr lang="fr-FR" sz="2400" dirty="0" smtClean="0">
                <a:solidFill>
                  <a:srgbClr val="FFFF0C"/>
                </a:solidFill>
              </a:rPr>
              <a:t>Si </a:t>
            </a:r>
            <a:r>
              <a:rPr lang="fr-FR" sz="2400" dirty="0">
                <a:solidFill>
                  <a:srgbClr val="FFFF0C"/>
                </a:solidFill>
              </a:rPr>
              <a:t>vous n’avez pas le succès, c’est votre faute et non celle de Dieu. [...] </a:t>
            </a:r>
            <a:endParaRPr lang="fr-FR" sz="2400" dirty="0" smtClean="0">
              <a:solidFill>
                <a:srgbClr val="FFFF0C"/>
              </a:solidFill>
            </a:endParaRPr>
          </a:p>
          <a:p>
            <a:pPr marL="0" indent="0">
              <a:buNone/>
            </a:pPr>
            <a:r>
              <a:rPr lang="fr-FR" sz="2400" dirty="0" smtClean="0"/>
              <a:t>Vous </a:t>
            </a:r>
            <a:r>
              <a:rPr lang="fr-FR" sz="2400" dirty="0"/>
              <a:t>déterminez votre niveau de succès. </a:t>
            </a:r>
            <a:endParaRPr lang="fr-FR" sz="2400" dirty="0" smtClean="0"/>
          </a:p>
          <a:p>
            <a:pPr marL="0" indent="0">
              <a:buNone/>
            </a:pPr>
            <a:r>
              <a:rPr lang="fr-FR" sz="2400" dirty="0" smtClean="0"/>
              <a:t>Vous </a:t>
            </a:r>
            <a:r>
              <a:rPr lang="fr-FR" sz="2400" dirty="0"/>
              <a:t>faites le choix... </a:t>
            </a:r>
            <a:endParaRPr lang="fr-FR" sz="2400" dirty="0" smtClean="0"/>
          </a:p>
          <a:p>
            <a:pPr marL="0" indent="0">
              <a:buNone/>
            </a:pPr>
            <a:r>
              <a:rPr lang="fr-FR" sz="2400" dirty="0" smtClean="0"/>
              <a:t>Dieu </a:t>
            </a:r>
            <a:r>
              <a:rPr lang="fr-FR" sz="2400" dirty="0"/>
              <a:t>a placé la balle dans votre camp. C’est vous qui donnez le mouvement</a:t>
            </a:r>
            <a:r>
              <a:rPr lang="fr-FR" sz="2400" dirty="0" smtClean="0"/>
              <a:t>. » </a:t>
            </a:r>
            <a:endParaRPr lang="fr-FR" sz="2400" dirty="0"/>
          </a:p>
        </p:txBody>
      </p:sp>
      <p:sp>
        <p:nvSpPr>
          <p:cNvPr id="4" name="Rectangle 3"/>
          <p:cNvSpPr>
            <a:spLocks noChangeArrowheads="1"/>
          </p:cNvSpPr>
          <p:nvPr/>
        </p:nvSpPr>
        <p:spPr bwMode="auto">
          <a:xfrm>
            <a:off x="323528" y="5877272"/>
            <a:ext cx="8568952" cy="70788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dirty="0" smtClean="0">
                <a:solidFill>
                  <a:schemeClr val="bg2"/>
                </a:solidFill>
                <a:latin typeface="+mj-lt"/>
              </a:rPr>
              <a:t>Pas de résultat = pas de foi</a:t>
            </a:r>
          </a:p>
        </p:txBody>
      </p:sp>
    </p:spTree>
    <p:extLst>
      <p:ext uri="{BB962C8B-B14F-4D97-AF65-F5344CB8AC3E}">
        <p14:creationId xmlns:p14="http://schemas.microsoft.com/office/powerpoint/2010/main" val="145961256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L’évangile de la prospérité = un contre témoignage puissant</a:t>
            </a:r>
            <a:endParaRPr lang="fr-FR" dirty="0"/>
          </a:p>
        </p:txBody>
      </p:sp>
      <p:sp>
        <p:nvSpPr>
          <p:cNvPr id="3" name="Espace réservé du contenu 2"/>
          <p:cNvSpPr>
            <a:spLocks noGrp="1"/>
          </p:cNvSpPr>
          <p:nvPr>
            <p:ph idx="1"/>
          </p:nvPr>
        </p:nvSpPr>
        <p:spPr>
          <a:xfrm>
            <a:off x="395536" y="2276872"/>
            <a:ext cx="8748464" cy="4114800"/>
          </a:xfrm>
        </p:spPr>
        <p:txBody>
          <a:bodyPr/>
          <a:lstStyle/>
          <a:p>
            <a:pPr marL="0" indent="0">
              <a:buNone/>
            </a:pPr>
            <a:r>
              <a:rPr lang="fr-FR" dirty="0" smtClean="0"/>
              <a:t>Il est très facile de nos jours de trouver sur internet les traces des innombrables scandales (sexuels, fausses prophéties, détournement d’argent)  des «télévangélistes» … qui entrainent la risée et le mépris des gens et les détournent définitivement de l’évangile et du salut en Jésus Christ.</a:t>
            </a:r>
          </a:p>
          <a:p>
            <a:r>
              <a:rPr lang="fr-FR" sz="2000" i="1" dirty="0" smtClean="0">
                <a:latin typeface="Times"/>
                <a:cs typeface="Times"/>
              </a:rPr>
              <a:t>Vous trouverez tout ce qui faut sur internet  y compris dans les chaines françaises de télévision ….</a:t>
            </a:r>
            <a:endParaRPr lang="fr-FR" sz="2000" i="1" dirty="0">
              <a:latin typeface="Times"/>
              <a:cs typeface="Times"/>
            </a:endParaRPr>
          </a:p>
        </p:txBody>
      </p:sp>
    </p:spTree>
    <p:extLst>
      <p:ext uri="{BB962C8B-B14F-4D97-AF65-F5344CB8AC3E}">
        <p14:creationId xmlns:p14="http://schemas.microsoft.com/office/powerpoint/2010/main" val="57324769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9108504" cy="1143000"/>
          </a:xfrm>
        </p:spPr>
        <p:txBody>
          <a:bodyPr/>
          <a:lstStyle/>
          <a:p>
            <a:r>
              <a:rPr lang="fr-FR" dirty="0" smtClean="0"/>
              <a:t>Un rôle à jouer dans l’église </a:t>
            </a:r>
            <a:r>
              <a:rPr lang="fr-FR" dirty="0" err="1" smtClean="0"/>
              <a:t>apostate</a:t>
            </a:r>
            <a:r>
              <a:rPr lang="fr-FR" dirty="0" smtClean="0"/>
              <a:t> du temps de la fin ?</a:t>
            </a:r>
            <a:endParaRPr lang="fr-FR" dirty="0"/>
          </a:p>
        </p:txBody>
      </p:sp>
      <p:sp>
        <p:nvSpPr>
          <p:cNvPr id="5" name="Rectangle 4"/>
          <p:cNvSpPr/>
          <p:nvPr/>
        </p:nvSpPr>
        <p:spPr>
          <a:xfrm>
            <a:off x="2483768" y="4797152"/>
            <a:ext cx="6516216" cy="1200328"/>
          </a:xfrm>
          <a:prstGeom prst="rect">
            <a:avLst/>
          </a:prstGeom>
          <a:solidFill>
            <a:srgbClr val="F0FF11"/>
          </a:solidFill>
        </p:spPr>
        <p:txBody>
          <a:bodyPr wrap="square">
            <a:spAutoFit/>
          </a:bodyPr>
          <a:lstStyle/>
          <a:p>
            <a:r>
              <a:rPr lang="fr-FR" sz="2400" dirty="0" smtClean="0">
                <a:solidFill>
                  <a:schemeClr val="bg2"/>
                </a:solidFill>
              </a:rPr>
              <a:t>Sébastien Fath: Il </a:t>
            </a:r>
            <a:r>
              <a:rPr lang="fr-FR" sz="2400" dirty="0">
                <a:solidFill>
                  <a:schemeClr val="bg2"/>
                </a:solidFill>
              </a:rPr>
              <a:t>est parfois des rencontres tellement surprenantes qu'en tant que chercheur, on doit se frotter les yeux trois fois pour y croire. </a:t>
            </a:r>
          </a:p>
        </p:txBody>
      </p:sp>
      <p:pic>
        <p:nvPicPr>
          <p:cNvPr id="6" name="Image 5"/>
          <p:cNvPicPr>
            <a:picLocks noChangeAspect="1"/>
          </p:cNvPicPr>
          <p:nvPr/>
        </p:nvPicPr>
        <p:blipFill>
          <a:blip r:embed="rId3"/>
          <a:stretch>
            <a:fillRect/>
          </a:stretch>
        </p:blipFill>
        <p:spPr>
          <a:xfrm>
            <a:off x="467544" y="4509120"/>
            <a:ext cx="1556641" cy="1672424"/>
          </a:xfrm>
          <a:prstGeom prst="ellipse">
            <a:avLst/>
          </a:prstGeom>
          <a:ln>
            <a:noFill/>
          </a:ln>
          <a:effectLst>
            <a:softEdge rad="112500"/>
          </a:effectLst>
        </p:spPr>
      </p:pic>
      <p:sp>
        <p:nvSpPr>
          <p:cNvPr id="7" name="ZoneTexte 6"/>
          <p:cNvSpPr txBox="1"/>
          <p:nvPr/>
        </p:nvSpPr>
        <p:spPr>
          <a:xfrm>
            <a:off x="1331640" y="6309320"/>
            <a:ext cx="6590115" cy="461665"/>
          </a:xfrm>
          <a:prstGeom prst="rect">
            <a:avLst/>
          </a:prstGeom>
          <a:noFill/>
        </p:spPr>
        <p:txBody>
          <a:bodyPr wrap="none" rtlCol="0">
            <a:spAutoFit/>
          </a:bodyPr>
          <a:lstStyle/>
          <a:p>
            <a:r>
              <a:rPr lang="fr-FR" sz="2400" dirty="0" err="1"/>
              <a:t>https</a:t>
            </a:r>
            <a:r>
              <a:rPr lang="fr-FR" sz="2400" dirty="0"/>
              <a:t>://</a:t>
            </a:r>
            <a:r>
              <a:rPr lang="fr-FR" sz="2400" dirty="0" err="1"/>
              <a:t>www.youtube.com</a:t>
            </a:r>
            <a:r>
              <a:rPr lang="fr-FR" sz="2400" dirty="0"/>
              <a:t>/</a:t>
            </a:r>
            <a:r>
              <a:rPr lang="fr-FR" sz="2400" dirty="0" err="1"/>
              <a:t>watch?v</a:t>
            </a:r>
            <a:r>
              <a:rPr lang="fr-FR" sz="2400" dirty="0"/>
              <a:t>=266mn7mTVUI</a:t>
            </a:r>
          </a:p>
        </p:txBody>
      </p:sp>
      <p:sp>
        <p:nvSpPr>
          <p:cNvPr id="9" name="ZoneTexte 8"/>
          <p:cNvSpPr txBox="1"/>
          <p:nvPr/>
        </p:nvSpPr>
        <p:spPr>
          <a:xfrm>
            <a:off x="3203848" y="1515556"/>
            <a:ext cx="5688632" cy="1938992"/>
          </a:xfrm>
          <a:prstGeom prst="rect">
            <a:avLst/>
          </a:prstGeom>
          <a:noFill/>
        </p:spPr>
        <p:txBody>
          <a:bodyPr wrap="square" rtlCol="0">
            <a:spAutoFit/>
          </a:bodyPr>
          <a:lstStyle/>
          <a:p>
            <a:r>
              <a:rPr lang="fr-FR" sz="2400" b="1" dirty="0" smtClean="0">
                <a:solidFill>
                  <a:srgbClr val="FFFF0C"/>
                </a:solidFill>
              </a:rPr>
              <a:t>Kenneth Copeland en direct s’adressant au </a:t>
            </a:r>
            <a:r>
              <a:rPr lang="fr-FR" sz="2400" b="1" dirty="0">
                <a:solidFill>
                  <a:srgbClr val="FFFF0C"/>
                </a:solidFill>
              </a:rPr>
              <a:t>Pape </a:t>
            </a:r>
            <a:r>
              <a:rPr lang="fr-FR" sz="2400" b="1" dirty="0" smtClean="0">
                <a:solidFill>
                  <a:srgbClr val="FFFF0C"/>
                </a:solidFill>
              </a:rPr>
              <a:t>François:</a:t>
            </a:r>
            <a:endParaRPr lang="fr-FR" sz="2400" dirty="0" smtClean="0">
              <a:solidFill>
                <a:srgbClr val="FFFF0C"/>
              </a:solidFill>
            </a:endParaRPr>
          </a:p>
          <a:p>
            <a:r>
              <a:rPr lang="fr-FR" sz="2400" dirty="0" smtClean="0">
                <a:solidFill>
                  <a:schemeClr val="bg1">
                    <a:lumMod val="20000"/>
                    <a:lumOff val="80000"/>
                  </a:schemeClr>
                </a:solidFill>
              </a:rPr>
              <a:t>Nous </a:t>
            </a:r>
            <a:r>
              <a:rPr lang="fr-FR" sz="2400" dirty="0">
                <a:solidFill>
                  <a:schemeClr val="bg1">
                    <a:lumMod val="20000"/>
                    <a:lumOff val="80000"/>
                  </a:schemeClr>
                </a:solidFill>
              </a:rPr>
              <a:t>vous bénissons. Nous recevons vos bénédictions. Nous vous bénissons de tout notre cœur, </a:t>
            </a:r>
            <a:r>
              <a:rPr lang="fr-FR" sz="2400" dirty="0" smtClean="0">
                <a:solidFill>
                  <a:schemeClr val="bg1">
                    <a:lumMod val="20000"/>
                    <a:lumOff val="80000"/>
                  </a:schemeClr>
                </a:solidFill>
              </a:rPr>
              <a:t>nous </a:t>
            </a:r>
            <a:r>
              <a:rPr lang="fr-FR" sz="2400" dirty="0">
                <a:solidFill>
                  <a:schemeClr val="bg1">
                    <a:lumMod val="20000"/>
                    <a:lumOff val="80000"/>
                  </a:schemeClr>
                </a:solidFill>
              </a:rPr>
              <a:t>vous bénissons de </a:t>
            </a:r>
            <a:r>
              <a:rPr lang="fr-FR" sz="2400" dirty="0" smtClean="0">
                <a:solidFill>
                  <a:schemeClr val="bg1">
                    <a:lumMod val="20000"/>
                    <a:lumOff val="80000"/>
                  </a:schemeClr>
                </a:solidFill>
              </a:rPr>
              <a:t>toute</a:t>
            </a:r>
            <a:endParaRPr lang="fr-FR" sz="2400" dirty="0">
              <a:solidFill>
                <a:schemeClr val="bg1">
                  <a:lumMod val="20000"/>
                  <a:lumOff val="80000"/>
                </a:schemeClr>
              </a:solidFill>
            </a:endParaRPr>
          </a:p>
        </p:txBody>
      </p:sp>
      <p:pic>
        <p:nvPicPr>
          <p:cNvPr id="3" name="Image 2"/>
          <p:cNvPicPr>
            <a:picLocks noChangeAspect="1"/>
          </p:cNvPicPr>
          <p:nvPr/>
        </p:nvPicPr>
        <p:blipFill rotWithShape="1">
          <a:blip r:embed="rId4"/>
          <a:srcRect l="18590" t="13261" r="8547" b="1412"/>
          <a:stretch/>
        </p:blipFill>
        <p:spPr>
          <a:xfrm>
            <a:off x="323528" y="1700808"/>
            <a:ext cx="2597730" cy="1512168"/>
          </a:xfrm>
          <a:prstGeom prst="rect">
            <a:avLst/>
          </a:prstGeom>
        </p:spPr>
      </p:pic>
      <p:sp>
        <p:nvSpPr>
          <p:cNvPr id="11" name="ZoneTexte 10"/>
          <p:cNvSpPr txBox="1"/>
          <p:nvPr/>
        </p:nvSpPr>
        <p:spPr>
          <a:xfrm>
            <a:off x="323528" y="3308792"/>
            <a:ext cx="8640960" cy="1200328"/>
          </a:xfrm>
          <a:prstGeom prst="rect">
            <a:avLst/>
          </a:prstGeom>
          <a:noFill/>
        </p:spPr>
        <p:txBody>
          <a:bodyPr wrap="square" rtlCol="0">
            <a:spAutoFit/>
          </a:bodyPr>
          <a:lstStyle/>
          <a:p>
            <a:r>
              <a:rPr lang="fr-FR" sz="2400" dirty="0">
                <a:solidFill>
                  <a:schemeClr val="bg1">
                    <a:lumMod val="20000"/>
                    <a:lumOff val="80000"/>
                  </a:schemeClr>
                </a:solidFill>
              </a:rPr>
              <a:t>notre âme, nous vous bénissons de tout notre esprit … </a:t>
            </a:r>
          </a:p>
          <a:p>
            <a:r>
              <a:rPr lang="fr-FR" sz="2400" dirty="0">
                <a:solidFill>
                  <a:schemeClr val="bg1">
                    <a:lumMod val="20000"/>
                    <a:lumOff val="80000"/>
                  </a:schemeClr>
                </a:solidFill>
              </a:rPr>
              <a:t>Nous remercions Dieu pour vous … soyez béni! Amen! … </a:t>
            </a:r>
          </a:p>
          <a:p>
            <a:r>
              <a:rPr lang="fr-FR" sz="2400" dirty="0">
                <a:solidFill>
                  <a:schemeClr val="bg1">
                    <a:lumMod val="20000"/>
                    <a:lumOff val="80000"/>
                  </a:schemeClr>
                </a:solidFill>
              </a:rPr>
              <a:t>Le ciel est très heureux à ce sujet. </a:t>
            </a:r>
          </a:p>
        </p:txBody>
      </p:sp>
    </p:spTree>
    <p:extLst>
      <p:ext uri="{BB962C8B-B14F-4D97-AF65-F5344CB8AC3E}">
        <p14:creationId xmlns:p14="http://schemas.microsoft.com/office/powerpoint/2010/main" val="104913763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71400"/>
            <a:ext cx="7772400" cy="1143000"/>
          </a:xfrm>
        </p:spPr>
        <p:txBody>
          <a:bodyPr/>
          <a:lstStyle/>
          <a:p>
            <a:r>
              <a:rPr lang="fr-FR" dirty="0" smtClean="0"/>
              <a:t>Conclusion</a:t>
            </a:r>
            <a:endParaRPr lang="fr-FR" dirty="0"/>
          </a:p>
        </p:txBody>
      </p:sp>
      <p:sp>
        <p:nvSpPr>
          <p:cNvPr id="3" name="ZoneTexte 2"/>
          <p:cNvSpPr txBox="1"/>
          <p:nvPr/>
        </p:nvSpPr>
        <p:spPr>
          <a:xfrm>
            <a:off x="755576" y="836712"/>
            <a:ext cx="8388424" cy="6412011"/>
          </a:xfrm>
          <a:prstGeom prst="rect">
            <a:avLst/>
          </a:prstGeom>
          <a:noFill/>
        </p:spPr>
        <p:txBody>
          <a:bodyPr wrap="square" rtlCol="0">
            <a:spAutoFit/>
          </a:bodyPr>
          <a:lstStyle/>
          <a:p>
            <a:r>
              <a:rPr lang="fr-FR" i="0" baseline="-25000" dirty="0" smtClean="0">
                <a:solidFill>
                  <a:schemeClr val="tx2"/>
                </a:solidFill>
              </a:rPr>
              <a:t>L’ÉVANGILE DE LA PROSPÉRITÉ EST UNE DÉVIATION AFFLIGEANTE DU CHRISTIANISME</a:t>
            </a:r>
            <a:r>
              <a:rPr lang="fr-FR" i="0" dirty="0" smtClean="0">
                <a:solidFill>
                  <a:schemeClr val="tx2"/>
                </a:solidFill>
              </a:rPr>
              <a:t> </a:t>
            </a:r>
            <a:r>
              <a:rPr lang="fr-FR" i="0" baseline="-25000" dirty="0" smtClean="0">
                <a:solidFill>
                  <a:schemeClr val="tx2"/>
                </a:solidFill>
              </a:rPr>
              <a:t>BIBLIQUE,</a:t>
            </a:r>
            <a:r>
              <a:rPr lang="fr-FR" i="0" dirty="0" smtClean="0">
                <a:solidFill>
                  <a:schemeClr val="tx2"/>
                </a:solidFill>
              </a:rPr>
              <a:t> </a:t>
            </a:r>
            <a:r>
              <a:rPr lang="fr-FR" i="0" baseline="-25000" dirty="0" smtClean="0">
                <a:solidFill>
                  <a:schemeClr val="tx2"/>
                </a:solidFill>
              </a:rPr>
              <a:t>UN  FAUX ÉVANGILE:</a:t>
            </a:r>
          </a:p>
          <a:p>
            <a:pPr>
              <a:lnSpc>
                <a:spcPct val="50000"/>
              </a:lnSpc>
            </a:pPr>
            <a:endParaRPr lang="fr-FR" sz="3200" dirty="0" smtClean="0"/>
          </a:p>
          <a:p>
            <a:r>
              <a:rPr lang="fr-FR" sz="3200" dirty="0"/>
              <a:t>	</a:t>
            </a:r>
            <a:r>
              <a:rPr lang="fr-FR" sz="3200" dirty="0" smtClean="0"/>
              <a:t>• Sa théologie n’est pas biblique</a:t>
            </a:r>
          </a:p>
          <a:p>
            <a:r>
              <a:rPr lang="fr-FR" sz="3200" dirty="0" smtClean="0"/>
              <a:t>	• Il est une </a:t>
            </a:r>
            <a:r>
              <a:rPr lang="fr-FR" sz="3200" dirty="0" smtClean="0">
                <a:solidFill>
                  <a:schemeClr val="tx2"/>
                </a:solidFill>
              </a:rPr>
              <a:t>exploitation</a:t>
            </a:r>
            <a:r>
              <a:rPr lang="fr-FR" sz="3200" dirty="0" smtClean="0"/>
              <a:t> savante de l’</a:t>
            </a:r>
            <a:r>
              <a:rPr lang="fr-FR" sz="3200" dirty="0" err="1" smtClean="0"/>
              <a:t>inef-fable</a:t>
            </a:r>
            <a:r>
              <a:rPr lang="fr-FR" sz="3200" dirty="0" smtClean="0"/>
              <a:t> crédulité humaine à des fins mercantiles</a:t>
            </a:r>
          </a:p>
          <a:p>
            <a:r>
              <a:rPr lang="fr-FR" sz="3200" dirty="0" smtClean="0"/>
              <a:t>	• Il est </a:t>
            </a:r>
            <a:r>
              <a:rPr lang="fr-FR" sz="3200" dirty="0" smtClean="0">
                <a:solidFill>
                  <a:srgbClr val="FFFF0C"/>
                </a:solidFill>
              </a:rPr>
              <a:t>cupide</a:t>
            </a:r>
            <a:r>
              <a:rPr lang="fr-FR" sz="3200" dirty="0" smtClean="0"/>
              <a:t> et culpabilise honteusement ses victimes, au profit d’enrichissements perso.</a:t>
            </a:r>
          </a:p>
          <a:p>
            <a:r>
              <a:rPr lang="fr-FR" sz="3200" dirty="0" smtClean="0"/>
              <a:t>	• Il est </a:t>
            </a:r>
            <a:r>
              <a:rPr lang="fr-FR" sz="3200" dirty="0" smtClean="0">
                <a:solidFill>
                  <a:srgbClr val="FFFF0C"/>
                </a:solidFill>
              </a:rPr>
              <a:t>une injure</a:t>
            </a:r>
            <a:r>
              <a:rPr lang="fr-FR" sz="3200" dirty="0" smtClean="0"/>
              <a:t> à l’ensemble de l’église persécutée, pauvre et malade</a:t>
            </a:r>
          </a:p>
          <a:p>
            <a:r>
              <a:rPr lang="fr-FR" sz="3200" dirty="0"/>
              <a:t>	</a:t>
            </a:r>
            <a:r>
              <a:rPr lang="fr-FR" sz="3200" dirty="0" smtClean="0"/>
              <a:t>• Il est </a:t>
            </a:r>
            <a:r>
              <a:rPr lang="fr-FR" sz="3200" dirty="0" smtClean="0">
                <a:solidFill>
                  <a:srgbClr val="FFFF0C"/>
                </a:solidFill>
              </a:rPr>
              <a:t>une séduction </a:t>
            </a:r>
            <a:r>
              <a:rPr lang="fr-FR" sz="3200" dirty="0" smtClean="0"/>
              <a:t>de la fin des temps.</a:t>
            </a:r>
          </a:p>
          <a:p>
            <a:endParaRPr lang="fr-FR" sz="3200" dirty="0"/>
          </a:p>
        </p:txBody>
      </p:sp>
    </p:spTree>
    <p:extLst>
      <p:ext uri="{BB962C8B-B14F-4D97-AF65-F5344CB8AC3E}">
        <p14:creationId xmlns:p14="http://schemas.microsoft.com/office/powerpoint/2010/main" val="243282010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ctrTitle"/>
          </p:nvPr>
        </p:nvSpPr>
        <p:spPr>
          <a:xfrm>
            <a:off x="683568" y="2060848"/>
            <a:ext cx="7772400" cy="1143000"/>
          </a:xfrm>
        </p:spPr>
        <p:txBody>
          <a:bodyPr/>
          <a:lstStyle/>
          <a:p>
            <a:r>
              <a:rPr lang="fr-FR" dirty="0"/>
              <a:t>Or soyez en garde contre les faux prophètes qui viennent à vous en habits de brebis, mais qui au dedans sont des loups ravisseurs.</a:t>
            </a:r>
          </a:p>
        </p:txBody>
      </p:sp>
      <p:sp>
        <p:nvSpPr>
          <p:cNvPr id="978948" name="Text Box 4"/>
          <p:cNvSpPr txBox="1">
            <a:spLocks noChangeArrowheads="1"/>
          </p:cNvSpPr>
          <p:nvPr/>
        </p:nvSpPr>
        <p:spPr bwMode="auto">
          <a:xfrm>
            <a:off x="31429" y="6430963"/>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u="none" smtClean="0">
                <a:solidFill>
                  <a:schemeClr val="tx2"/>
                </a:solidFill>
                <a:effectLst/>
                <a:latin typeface="Arial Black" charset="0"/>
              </a:rPr>
              <a:t>72</a:t>
            </a:r>
            <a:endParaRPr lang="fr-FR" sz="2000" b="1" i="0" u="none" dirty="0">
              <a:solidFill>
                <a:schemeClr val="tx2"/>
              </a:solidFill>
              <a:effectLst/>
              <a:latin typeface="Arial Black" charset="0"/>
            </a:endParaRPr>
          </a:p>
        </p:txBody>
      </p:sp>
      <p:sp>
        <p:nvSpPr>
          <p:cNvPr id="5" name="Rectangle 3"/>
          <p:cNvSpPr>
            <a:spLocks noChangeArrowheads="1"/>
          </p:cNvSpPr>
          <p:nvPr/>
        </p:nvSpPr>
        <p:spPr bwMode="auto">
          <a:xfrm>
            <a:off x="323528" y="5085184"/>
            <a:ext cx="8568952" cy="1323439"/>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fr-FR" sz="2000" dirty="0" smtClean="0">
                <a:solidFill>
                  <a:schemeClr val="bg2"/>
                </a:solidFill>
                <a:latin typeface="+mj-lt"/>
              </a:rPr>
              <a:t>Plusieurs </a:t>
            </a:r>
            <a:r>
              <a:rPr lang="fr-FR" sz="2000" dirty="0">
                <a:solidFill>
                  <a:schemeClr val="bg2"/>
                </a:solidFill>
                <a:latin typeface="+mj-lt"/>
              </a:rPr>
              <a:t>me diront en ce jour-là: Seigneur, </a:t>
            </a:r>
            <a:r>
              <a:rPr lang="fr-FR" sz="2000" dirty="0" smtClean="0">
                <a:solidFill>
                  <a:schemeClr val="bg2"/>
                </a:solidFill>
                <a:latin typeface="+mj-lt"/>
              </a:rPr>
              <a:t>Seigneur</a:t>
            </a:r>
            <a:r>
              <a:rPr lang="fr-FR" sz="2000" dirty="0">
                <a:solidFill>
                  <a:schemeClr val="bg2"/>
                </a:solidFill>
                <a:latin typeface="+mj-lt"/>
              </a:rPr>
              <a:t> </a:t>
            </a:r>
            <a:r>
              <a:rPr lang="fr-FR" sz="2000" dirty="0" smtClean="0">
                <a:solidFill>
                  <a:schemeClr val="bg2"/>
                </a:solidFill>
                <a:latin typeface="+mj-lt"/>
              </a:rPr>
              <a:t>… n’avons</a:t>
            </a:r>
            <a:r>
              <a:rPr lang="fr-FR" sz="2000" dirty="0">
                <a:solidFill>
                  <a:schemeClr val="bg2"/>
                </a:solidFill>
                <a:latin typeface="+mj-lt"/>
              </a:rPr>
              <a:t>-nous pas fait beaucoup de miracles en ton nom</a:t>
            </a:r>
            <a:r>
              <a:rPr lang="fr-FR" sz="2000" dirty="0" smtClean="0">
                <a:solidFill>
                  <a:schemeClr val="bg2"/>
                </a:solidFill>
                <a:latin typeface="+mj-lt"/>
              </a:rPr>
              <a:t>? Et </a:t>
            </a:r>
            <a:r>
              <a:rPr lang="fr-FR" sz="2000" dirty="0">
                <a:solidFill>
                  <a:schemeClr val="bg2"/>
                </a:solidFill>
                <a:latin typeface="+mj-lt"/>
              </a:rPr>
              <a:t>alors je leur déclarerai: Je ne vous ai jamais connus; retirez-vous de moi, vous qui pratiquez l’iniquité</a:t>
            </a:r>
            <a:r>
              <a:rPr lang="fr-FR" sz="2000" dirty="0" smtClean="0">
                <a:solidFill>
                  <a:schemeClr val="bg2"/>
                </a:solidFill>
                <a:latin typeface="+mj-lt"/>
              </a:rPr>
              <a:t>. (Mt 7)</a:t>
            </a:r>
            <a:endParaRPr lang="fr-FR" sz="2000" dirty="0">
              <a:solidFill>
                <a:schemeClr val="bg2"/>
              </a:solidFill>
              <a:latin typeface="+mj-lt"/>
            </a:endParaRPr>
          </a:p>
        </p:txBody>
      </p:sp>
    </p:spTree>
    <p:extLst>
      <p:ext uri="{BB962C8B-B14F-4D97-AF65-F5344CB8AC3E}">
        <p14:creationId xmlns:p14="http://schemas.microsoft.com/office/powerpoint/2010/main" val="2939799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oneTexte 1"/>
          <p:cNvSpPr txBox="1"/>
          <p:nvPr/>
        </p:nvSpPr>
        <p:spPr>
          <a:xfrm>
            <a:off x="9144000" y="2276872"/>
            <a:ext cx="184666" cy="307777"/>
          </a:xfrm>
          <a:prstGeom prst="rect">
            <a:avLst/>
          </a:prstGeom>
          <a:noFill/>
        </p:spPr>
        <p:txBody>
          <a:bodyPr wrap="none" rtlCol="0">
            <a:spAutoFit/>
          </a:bodyPr>
          <a:lstStyle/>
          <a:p>
            <a:pPr algn="r">
              <a:spcBef>
                <a:spcPct val="30000"/>
              </a:spcBef>
            </a:pPr>
            <a:endParaRPr kumimoji="1" lang="fr-FR" sz="1400" b="1" i="0" u="sng" dirty="0">
              <a:solidFill>
                <a:srgbClr val="FFFFFF"/>
              </a:solidFill>
              <a:latin typeface="Arial" charset="0"/>
              <a:cs typeface="ヒラギノ角ゴ Pro W3"/>
            </a:endParaRPr>
          </a:p>
        </p:txBody>
      </p:sp>
      <p:pic>
        <p:nvPicPr>
          <p:cNvPr id="9"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6336" y="260648"/>
            <a:ext cx="1368152" cy="12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WordArt 4"/>
          <p:cNvSpPr>
            <a:spLocks noChangeArrowheads="1" noChangeShapeType="1" noTextEdit="1"/>
          </p:cNvSpPr>
          <p:nvPr/>
        </p:nvSpPr>
        <p:spPr bwMode="auto">
          <a:xfrm>
            <a:off x="2843808" y="2492896"/>
            <a:ext cx="3599656" cy="244780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fr-FR" sz="9600" kern="10" dirty="0">
                <a:ln w="9525">
                  <a:round/>
                  <a:headEnd/>
                  <a:tailEnd/>
                </a:ln>
                <a:gradFill rotWithShape="1">
                  <a:gsLst>
                    <a:gs pos="0">
                      <a:srgbClr val="FFE701"/>
                    </a:gs>
                    <a:gs pos="100000">
                      <a:srgbClr val="FE3E02"/>
                    </a:gs>
                  </a:gsLst>
                  <a:lin ang="5400000" scaled="1"/>
                </a:gradFill>
                <a:latin typeface="Impact"/>
                <a:ea typeface="Impact"/>
                <a:cs typeface="Impact"/>
              </a:rPr>
              <a:t>FIN</a:t>
            </a:r>
          </a:p>
        </p:txBody>
      </p:sp>
      <p:sp>
        <p:nvSpPr>
          <p:cNvPr id="3" name="Titre 2"/>
          <p:cNvSpPr>
            <a:spLocks noGrp="1"/>
          </p:cNvSpPr>
          <p:nvPr>
            <p:ph type="title"/>
          </p:nvPr>
        </p:nvSpPr>
        <p:spPr>
          <a:xfrm>
            <a:off x="7956376" y="6237312"/>
            <a:ext cx="596950" cy="353864"/>
          </a:xfrm>
        </p:spPr>
        <p:txBody>
          <a:bodyPr/>
          <a:lstStyle/>
          <a:p>
            <a:r>
              <a:rPr lang="fr-FR" sz="800" dirty="0" smtClean="0">
                <a:solidFill>
                  <a:schemeClr val="accent4">
                    <a:lumMod val="75000"/>
                  </a:schemeClr>
                </a:solidFill>
                <a:latin typeface="+mn-lt"/>
              </a:rPr>
              <a:t>fin</a:t>
            </a:r>
            <a:endParaRPr lang="fr-FR" sz="800" dirty="0">
              <a:solidFill>
                <a:schemeClr val="accent4">
                  <a:lumMod val="75000"/>
                </a:schemeClr>
              </a:solidFill>
              <a:latin typeface="+mn-lt"/>
            </a:endParaRPr>
          </a:p>
        </p:txBody>
      </p:sp>
    </p:spTree>
    <p:extLst>
      <p:ext uri="{BB962C8B-B14F-4D97-AF65-F5344CB8AC3E}">
        <p14:creationId xmlns:p14="http://schemas.microsoft.com/office/powerpoint/2010/main" val="756040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44624"/>
            <a:ext cx="7772400" cy="1143000"/>
          </a:xfrm>
        </p:spPr>
        <p:txBody>
          <a:bodyPr/>
          <a:lstStyle/>
          <a:p>
            <a:r>
              <a:rPr lang="fr-FR" dirty="0" smtClean="0"/>
              <a:t>Pour être au clair</a:t>
            </a:r>
            <a:endParaRPr lang="fr-FR" dirty="0"/>
          </a:p>
        </p:txBody>
      </p:sp>
      <p:pic>
        <p:nvPicPr>
          <p:cNvPr id="3" name="Image 2" descr="Capture d'écran 2017-06-08 06.51.2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7664" y="1340768"/>
            <a:ext cx="6324600" cy="4241800"/>
          </a:xfrm>
          <a:prstGeom prst="rect">
            <a:avLst/>
          </a:prstGeom>
        </p:spPr>
      </p:pic>
      <p:sp>
        <p:nvSpPr>
          <p:cNvPr id="5" name="Rectangle 4"/>
          <p:cNvSpPr/>
          <p:nvPr/>
        </p:nvSpPr>
        <p:spPr>
          <a:xfrm>
            <a:off x="683568" y="5661248"/>
            <a:ext cx="8568952" cy="1077218"/>
          </a:xfrm>
          <a:prstGeom prst="rect">
            <a:avLst/>
          </a:prstGeom>
        </p:spPr>
        <p:txBody>
          <a:bodyPr wrap="square">
            <a:spAutoFit/>
          </a:bodyPr>
          <a:lstStyle/>
          <a:p>
            <a:r>
              <a:rPr lang="fr-FR" sz="3200" dirty="0"/>
              <a:t>http://</a:t>
            </a:r>
            <a:r>
              <a:rPr lang="fr-FR" sz="3200" dirty="0" err="1"/>
              <a:t>lecnef.org</a:t>
            </a:r>
            <a:r>
              <a:rPr lang="fr-FR" sz="3200" dirty="0"/>
              <a:t>/images/</a:t>
            </a:r>
            <a:r>
              <a:rPr lang="fr-FR" sz="3200" dirty="0" err="1"/>
              <a:t>acymailing</a:t>
            </a:r>
            <a:r>
              <a:rPr lang="fr-FR" sz="3200" dirty="0"/>
              <a:t>/cnef_dossier_evangileprosperite_120614.pdf</a:t>
            </a:r>
          </a:p>
        </p:txBody>
      </p:sp>
    </p:spTree>
    <p:extLst>
      <p:ext uri="{BB962C8B-B14F-4D97-AF65-F5344CB8AC3E}">
        <p14:creationId xmlns:p14="http://schemas.microsoft.com/office/powerpoint/2010/main" val="2008439585"/>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44624"/>
            <a:ext cx="7772400" cy="1143000"/>
          </a:xfrm>
        </p:spPr>
        <p:txBody>
          <a:bodyPr/>
          <a:lstStyle/>
          <a:p>
            <a:r>
              <a:rPr lang="fr-FR" dirty="0" smtClean="0"/>
              <a:t>Pour aider</a:t>
            </a:r>
            <a:endParaRPr lang="fr-FR" dirty="0"/>
          </a:p>
        </p:txBody>
      </p:sp>
      <p:sp>
        <p:nvSpPr>
          <p:cNvPr id="4" name="ZoneTexte 3"/>
          <p:cNvSpPr txBox="1"/>
          <p:nvPr/>
        </p:nvSpPr>
        <p:spPr>
          <a:xfrm>
            <a:off x="827584" y="1160371"/>
            <a:ext cx="8136904" cy="5693867"/>
          </a:xfrm>
          <a:prstGeom prst="rect">
            <a:avLst/>
          </a:prstGeom>
          <a:noFill/>
        </p:spPr>
        <p:txBody>
          <a:bodyPr wrap="square" rtlCol="0">
            <a:spAutoFit/>
          </a:bodyPr>
          <a:lstStyle/>
          <a:p>
            <a:r>
              <a:rPr lang="fr-FR" sz="2800" dirty="0" smtClean="0"/>
              <a:t>	Quiconque veut savoir, peut savoir. </a:t>
            </a:r>
          </a:p>
          <a:p>
            <a:r>
              <a:rPr lang="fr-FR" sz="2800" dirty="0" smtClean="0"/>
              <a:t>Un matériel à disposition est abondant.</a:t>
            </a:r>
          </a:p>
          <a:p>
            <a:endParaRPr lang="fr-FR" sz="2800" dirty="0" smtClean="0"/>
          </a:p>
          <a:p>
            <a:r>
              <a:rPr lang="fr-FR" sz="2800" dirty="0" smtClean="0"/>
              <a:t>	Je recommande:</a:t>
            </a:r>
          </a:p>
          <a:p>
            <a:r>
              <a:rPr lang="fr-FR" sz="2800" dirty="0" smtClean="0"/>
              <a:t>	• La théologie de la prospérité (CNEF)</a:t>
            </a:r>
          </a:p>
          <a:p>
            <a:r>
              <a:rPr lang="fr-FR" sz="2800" dirty="0" smtClean="0"/>
              <a:t>	• Le site </a:t>
            </a:r>
            <a:r>
              <a:rPr lang="fr-FR" sz="2800" dirty="0" err="1" smtClean="0"/>
              <a:t>soyonsvigilants.org</a:t>
            </a:r>
            <a:endParaRPr lang="fr-FR" sz="2800" dirty="0" smtClean="0"/>
          </a:p>
          <a:p>
            <a:r>
              <a:rPr lang="fr-FR" sz="2800" dirty="0"/>
              <a:t>	</a:t>
            </a:r>
            <a:r>
              <a:rPr lang="fr-FR" sz="2800" dirty="0" smtClean="0"/>
              <a:t>• Le site </a:t>
            </a:r>
            <a:r>
              <a:rPr lang="fr-FR" sz="2800" dirty="0" err="1" smtClean="0"/>
              <a:t>connaitrepourvivre.com</a:t>
            </a:r>
            <a:endParaRPr lang="fr-FR" sz="2800" dirty="0" smtClean="0"/>
          </a:p>
          <a:p>
            <a:r>
              <a:rPr lang="fr-FR" sz="2800" dirty="0"/>
              <a:t>	</a:t>
            </a:r>
            <a:r>
              <a:rPr lang="fr-FR" sz="2800" dirty="0" smtClean="0"/>
              <a:t>• Le site </a:t>
            </a:r>
            <a:r>
              <a:rPr lang="fr-FR" sz="2800" dirty="0" err="1" smtClean="0"/>
              <a:t>leboncombat.fr</a:t>
            </a:r>
            <a:endParaRPr lang="fr-FR" sz="2800" dirty="0" smtClean="0"/>
          </a:p>
          <a:p>
            <a:r>
              <a:rPr lang="fr-FR" sz="2800" dirty="0"/>
              <a:t>	</a:t>
            </a:r>
            <a:r>
              <a:rPr lang="fr-FR" sz="2800" dirty="0" smtClean="0"/>
              <a:t>• La troisième vague de </a:t>
            </a:r>
            <a:r>
              <a:rPr lang="fr-FR" sz="2800" dirty="0" err="1" smtClean="0"/>
              <a:t>Wolfrang</a:t>
            </a:r>
            <a:r>
              <a:rPr lang="fr-FR" sz="2800" dirty="0" smtClean="0"/>
              <a:t> </a:t>
            </a:r>
            <a:r>
              <a:rPr lang="fr-FR" sz="2800" dirty="0" err="1" smtClean="0"/>
              <a:t>Bunher</a:t>
            </a:r>
            <a:endParaRPr lang="fr-FR" sz="2800" dirty="0" smtClean="0"/>
          </a:p>
          <a:p>
            <a:r>
              <a:rPr lang="fr-FR" sz="2800" dirty="0" smtClean="0"/>
              <a:t>	• « Que ton règne vienne » de Philippe Gonzales:</a:t>
            </a:r>
          </a:p>
          <a:p>
            <a:r>
              <a:rPr lang="fr-FR" sz="2800" dirty="0"/>
              <a:t>	</a:t>
            </a:r>
            <a:r>
              <a:rPr lang="fr-FR" sz="2800" dirty="0" smtClean="0"/>
              <a:t>« Des évangélistes tentés par le pouvoir absolu »</a:t>
            </a:r>
          </a:p>
          <a:p>
            <a:r>
              <a:rPr lang="fr-FR" sz="2800" dirty="0" smtClean="0"/>
              <a:t>	• Les </a:t>
            </a:r>
            <a:r>
              <a:rPr lang="fr-FR" sz="2800" dirty="0"/>
              <a:t>bonnes analyses de Sébastien Fath</a:t>
            </a:r>
          </a:p>
          <a:p>
            <a:r>
              <a:rPr lang="fr-FR" sz="2800" dirty="0" smtClean="0"/>
              <a:t>	</a:t>
            </a:r>
            <a:endParaRPr lang="fr-FR" sz="2800" dirty="0"/>
          </a:p>
        </p:txBody>
      </p:sp>
    </p:spTree>
    <p:extLst>
      <p:ext uri="{BB962C8B-B14F-4D97-AF65-F5344CB8AC3E}">
        <p14:creationId xmlns:p14="http://schemas.microsoft.com/office/powerpoint/2010/main" val="2024066640"/>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7772400" cy="1143000"/>
          </a:xfrm>
        </p:spPr>
        <p:txBody>
          <a:bodyPr/>
          <a:lstStyle/>
          <a:p>
            <a:r>
              <a:rPr lang="fr-FR" dirty="0" smtClean="0"/>
              <a:t>Vérités fondamentales des ADD </a:t>
            </a:r>
            <a:r>
              <a:rPr lang="fr-FR" sz="2400" dirty="0" smtClean="0"/>
              <a:t>(12 articles)</a:t>
            </a:r>
            <a:endParaRPr lang="fr-FR" sz="2400" dirty="0"/>
          </a:p>
        </p:txBody>
      </p:sp>
      <p:sp>
        <p:nvSpPr>
          <p:cNvPr id="3" name="ZoneTexte 2"/>
          <p:cNvSpPr txBox="1"/>
          <p:nvPr/>
        </p:nvSpPr>
        <p:spPr>
          <a:xfrm>
            <a:off x="539552" y="2579906"/>
            <a:ext cx="8136904" cy="3908762"/>
          </a:xfrm>
          <a:prstGeom prst="rect">
            <a:avLst/>
          </a:prstGeom>
          <a:noFill/>
        </p:spPr>
        <p:txBody>
          <a:bodyPr wrap="square" rtlCol="0">
            <a:spAutoFit/>
          </a:bodyPr>
          <a:lstStyle/>
          <a:p>
            <a:r>
              <a:rPr lang="fr-FR" sz="2800" dirty="0" smtClean="0">
                <a:solidFill>
                  <a:srgbClr val="FFFF00"/>
                </a:solidFill>
              </a:rPr>
              <a:t>• Le baptême </a:t>
            </a:r>
            <a:r>
              <a:rPr lang="fr-FR" sz="2800" dirty="0">
                <a:solidFill>
                  <a:srgbClr val="FFFF00"/>
                </a:solidFill>
              </a:rPr>
              <a:t>du Saint-Esprit dont le signe initial est le parler en langues. </a:t>
            </a:r>
            <a:r>
              <a:rPr lang="fr-FR" sz="2800" dirty="0" smtClean="0">
                <a:solidFill>
                  <a:srgbClr val="FFFF00"/>
                </a:solidFill>
              </a:rPr>
              <a:t> </a:t>
            </a:r>
          </a:p>
          <a:p>
            <a:r>
              <a:rPr lang="fr-FR" sz="2800" dirty="0" smtClean="0"/>
              <a:t>Actes </a:t>
            </a:r>
            <a:r>
              <a:rPr lang="fr-FR" sz="2800" dirty="0"/>
              <a:t>2/4-8 ; Actes 10/44-46 et 19/6</a:t>
            </a:r>
          </a:p>
          <a:p>
            <a:endParaRPr lang="fr-FR" sz="2800" dirty="0"/>
          </a:p>
          <a:p>
            <a:r>
              <a:rPr lang="fr-FR" sz="2800" dirty="0" smtClean="0">
                <a:solidFill>
                  <a:srgbClr val="FFFF00"/>
                </a:solidFill>
              </a:rPr>
              <a:t>• La </a:t>
            </a:r>
            <a:r>
              <a:rPr lang="fr-FR" sz="2800" dirty="0">
                <a:solidFill>
                  <a:srgbClr val="FFFF00"/>
                </a:solidFill>
              </a:rPr>
              <a:t>guérison divine c'est à dire la délivrance de la maladie acquise par le sacrifice de Jésus au calvaire. </a:t>
            </a:r>
          </a:p>
          <a:p>
            <a:r>
              <a:rPr lang="fr-FR" sz="2800" dirty="0"/>
              <a:t>Esaïe 53/4-5 ; Matthieu 8/16-17 ; Marc 16/18 ; </a:t>
            </a:r>
          </a:p>
          <a:p>
            <a:r>
              <a:rPr lang="fr-FR" sz="2800" dirty="0"/>
              <a:t>Jacques 5/14</a:t>
            </a:r>
          </a:p>
          <a:p>
            <a:endParaRPr lang="fr-FR" sz="2400" dirty="0"/>
          </a:p>
        </p:txBody>
      </p:sp>
      <p:sp>
        <p:nvSpPr>
          <p:cNvPr id="4" name="ZoneTexte 3"/>
          <p:cNvSpPr txBox="1"/>
          <p:nvPr/>
        </p:nvSpPr>
        <p:spPr>
          <a:xfrm>
            <a:off x="539552" y="1844824"/>
            <a:ext cx="8352928" cy="461665"/>
          </a:xfrm>
          <a:prstGeom prst="rect">
            <a:avLst/>
          </a:prstGeom>
          <a:noFill/>
        </p:spPr>
        <p:txBody>
          <a:bodyPr wrap="square" rtlCol="0">
            <a:spAutoFit/>
          </a:bodyPr>
          <a:lstStyle/>
          <a:p>
            <a:r>
              <a:rPr lang="fr-FR" sz="2400" dirty="0" smtClean="0"/>
              <a:t>Parfaitement bibliques … sauf 2 articles:</a:t>
            </a:r>
            <a:endParaRPr lang="fr-FR" sz="2400" dirty="0"/>
          </a:p>
        </p:txBody>
      </p:sp>
      <p:sp>
        <p:nvSpPr>
          <p:cNvPr id="5" name="Rectangle 4"/>
          <p:cNvSpPr/>
          <p:nvPr/>
        </p:nvSpPr>
        <p:spPr>
          <a:xfrm>
            <a:off x="2286000" y="2151728"/>
            <a:ext cx="4572000" cy="707886"/>
          </a:xfrm>
          <a:prstGeom prst="rect">
            <a:avLst/>
          </a:prstGeom>
        </p:spPr>
        <p:txBody>
          <a:bodyPr>
            <a:spAutoFit/>
          </a:bodyPr>
          <a:lstStyle/>
          <a:p>
            <a:endParaRPr lang="fr-FR" dirty="0"/>
          </a:p>
        </p:txBody>
      </p:sp>
    </p:spTree>
    <p:extLst>
      <p:ext uri="{BB962C8B-B14F-4D97-AF65-F5344CB8AC3E}">
        <p14:creationId xmlns:p14="http://schemas.microsoft.com/office/powerpoint/2010/main" val="2875546651"/>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79912" y="116632"/>
            <a:ext cx="5108104" cy="1143000"/>
          </a:xfrm>
        </p:spPr>
        <p:txBody>
          <a:bodyPr/>
          <a:lstStyle/>
          <a:p>
            <a:r>
              <a:rPr lang="fr-FR" dirty="0" smtClean="0"/>
              <a:t>Le vent en poupe</a:t>
            </a:r>
            <a:endParaRPr lang="fr-FR" dirty="0"/>
          </a:p>
        </p:txBody>
      </p:sp>
      <p:pic>
        <p:nvPicPr>
          <p:cNvPr id="4" name="Image 3"/>
          <p:cNvPicPr>
            <a:picLocks noChangeAspect="1"/>
          </p:cNvPicPr>
          <p:nvPr/>
        </p:nvPicPr>
        <p:blipFill>
          <a:blip r:embed="rId3"/>
          <a:stretch>
            <a:fillRect/>
          </a:stretch>
        </p:blipFill>
        <p:spPr>
          <a:xfrm>
            <a:off x="0" y="-99392"/>
            <a:ext cx="3662039" cy="6858000"/>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16380">
            <a:off x="4477485" y="1749225"/>
            <a:ext cx="3610091" cy="2025388"/>
          </a:xfrm>
          <a:prstGeom prst="rect">
            <a:avLst/>
          </a:prstGeom>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37251">
            <a:off x="4398255" y="3649184"/>
            <a:ext cx="3893455" cy="1773416"/>
          </a:xfrm>
          <a:prstGeom prst="rect">
            <a:avLst/>
          </a:prstGeom>
        </p:spPr>
      </p:pic>
      <p:sp>
        <p:nvSpPr>
          <p:cNvPr id="7" name="ZoneTexte 6"/>
          <p:cNvSpPr txBox="1"/>
          <p:nvPr/>
        </p:nvSpPr>
        <p:spPr>
          <a:xfrm>
            <a:off x="3779912" y="5661248"/>
            <a:ext cx="5256584" cy="1077218"/>
          </a:xfrm>
          <a:prstGeom prst="rect">
            <a:avLst/>
          </a:prstGeom>
          <a:solidFill>
            <a:srgbClr val="F0FF11"/>
          </a:solidFill>
        </p:spPr>
        <p:txBody>
          <a:bodyPr wrap="square" rtlCol="0">
            <a:spAutoFit/>
          </a:bodyPr>
          <a:lstStyle/>
          <a:p>
            <a:r>
              <a:rPr lang="fr-FR" sz="3200" dirty="0" smtClean="0">
                <a:solidFill>
                  <a:srgbClr val="FF0B07"/>
                </a:solidFill>
              </a:rPr>
              <a:t>Dieu nous donne toutes choses richement pour en jouir </a:t>
            </a:r>
            <a:r>
              <a:rPr lang="fr-FR" sz="1800" dirty="0" smtClean="0">
                <a:solidFill>
                  <a:srgbClr val="FF0B07"/>
                </a:solidFill>
              </a:rPr>
              <a:t>(1 Tm 6.17)</a:t>
            </a:r>
            <a:endParaRPr lang="fr-FR" sz="1800" dirty="0">
              <a:solidFill>
                <a:srgbClr val="FF0B07"/>
              </a:solidFill>
            </a:endParaRPr>
          </a:p>
        </p:txBody>
      </p:sp>
    </p:spTree>
    <p:extLst>
      <p:ext uri="{BB962C8B-B14F-4D97-AF65-F5344CB8AC3E}">
        <p14:creationId xmlns:p14="http://schemas.microsoft.com/office/powerpoint/2010/main" val="31051259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88640"/>
            <a:ext cx="7772400" cy="1143000"/>
          </a:xfrm>
        </p:spPr>
        <p:txBody>
          <a:bodyPr/>
          <a:lstStyle/>
          <a:p>
            <a:r>
              <a:rPr lang="fr-FR" dirty="0" smtClean="0"/>
              <a:t>Les charismatiques en images</a:t>
            </a:r>
            <a:endParaRPr lang="fr-FR" dirty="0"/>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16380">
            <a:off x="3112568" y="1608226"/>
            <a:ext cx="3929638" cy="2204665"/>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79243">
            <a:off x="2966164" y="3107083"/>
            <a:ext cx="3139890" cy="2085083"/>
          </a:xfrm>
          <a:prstGeom prst="rect">
            <a:avLst/>
          </a:prstGeom>
        </p:spPr>
      </p:pic>
      <p:pic>
        <p:nvPicPr>
          <p:cNvPr id="5" name="Image 4"/>
          <p:cNvPicPr>
            <a:picLocks noChangeAspect="1"/>
          </p:cNvPicPr>
          <p:nvPr/>
        </p:nvPicPr>
        <p:blipFill>
          <a:blip r:embed="rId5"/>
          <a:stretch>
            <a:fillRect/>
          </a:stretch>
        </p:blipFill>
        <p:spPr>
          <a:xfrm rot="21179644">
            <a:off x="504250" y="991705"/>
            <a:ext cx="2375454" cy="1686572"/>
          </a:xfrm>
          <a:prstGeom prst="rect">
            <a:avLst/>
          </a:prstGeom>
        </p:spPr>
      </p:pic>
      <p:pic>
        <p:nvPicPr>
          <p:cNvPr id="6" name="Imag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37251">
            <a:off x="5953532" y="2495180"/>
            <a:ext cx="2908960" cy="1324992"/>
          </a:xfrm>
          <a:prstGeom prst="rect">
            <a:avLst/>
          </a:prstGeom>
        </p:spPr>
      </p:pic>
      <p:pic>
        <p:nvPicPr>
          <p:cNvPr id="7" name="Imag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08725">
            <a:off x="6093955" y="3978354"/>
            <a:ext cx="2827607" cy="2362230"/>
          </a:xfrm>
          <a:prstGeom prst="rect">
            <a:avLst/>
          </a:prstGeom>
        </p:spPr>
      </p:pic>
      <p:pic>
        <p:nvPicPr>
          <p:cNvPr id="8" name="Image 7"/>
          <p:cNvPicPr>
            <a:picLocks noChangeAspect="1"/>
          </p:cNvPicPr>
          <p:nvPr/>
        </p:nvPicPr>
        <p:blipFill>
          <a:blip r:embed="rId8"/>
          <a:stretch>
            <a:fillRect/>
          </a:stretch>
        </p:blipFill>
        <p:spPr>
          <a:xfrm rot="408763">
            <a:off x="422516" y="2845587"/>
            <a:ext cx="2412080" cy="1812505"/>
          </a:xfrm>
          <a:prstGeom prst="rect">
            <a:avLst/>
          </a:prstGeom>
        </p:spPr>
      </p:pic>
      <p:pic>
        <p:nvPicPr>
          <p:cNvPr id="9" name="Imag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877680">
            <a:off x="358457" y="4639852"/>
            <a:ext cx="2467518" cy="1633345"/>
          </a:xfrm>
          <a:prstGeom prst="rect">
            <a:avLst/>
          </a:prstGeom>
        </p:spPr>
      </p:pic>
      <p:pic>
        <p:nvPicPr>
          <p:cNvPr id="10" name="Image 9"/>
          <p:cNvPicPr>
            <a:picLocks noChangeAspect="1"/>
          </p:cNvPicPr>
          <p:nvPr/>
        </p:nvPicPr>
        <p:blipFill>
          <a:blip r:embed="rId10"/>
          <a:stretch>
            <a:fillRect/>
          </a:stretch>
        </p:blipFill>
        <p:spPr>
          <a:xfrm rot="21083368">
            <a:off x="7236296" y="836712"/>
            <a:ext cx="1512168" cy="1512168"/>
          </a:xfrm>
          <a:prstGeom prst="rect">
            <a:avLst/>
          </a:prstGeom>
        </p:spPr>
      </p:pic>
      <p:sp>
        <p:nvSpPr>
          <p:cNvPr id="11" name="Rectangle 10"/>
          <p:cNvSpPr/>
          <p:nvPr/>
        </p:nvSpPr>
        <p:spPr>
          <a:xfrm>
            <a:off x="467544" y="6474822"/>
            <a:ext cx="8640960" cy="338554"/>
          </a:xfrm>
          <a:prstGeom prst="rect">
            <a:avLst/>
          </a:prstGeom>
        </p:spPr>
        <p:txBody>
          <a:bodyPr wrap="square">
            <a:spAutoFit/>
          </a:bodyPr>
          <a:lstStyle/>
          <a:p>
            <a:r>
              <a:rPr lang="fr-FR" sz="1600" dirty="0" smtClean="0"/>
              <a:t>Si </a:t>
            </a:r>
            <a:r>
              <a:rPr lang="fr-FR" sz="1600" dirty="0"/>
              <a:t>je veux croire en Dieu pour un </a:t>
            </a:r>
            <a:r>
              <a:rPr lang="fr-FR" sz="1600" dirty="0" smtClean="0"/>
              <a:t>avion de </a:t>
            </a:r>
            <a:r>
              <a:rPr lang="fr-FR" sz="1600" dirty="0"/>
              <a:t>65 millions, vous ne pouvez pas me </a:t>
            </a:r>
            <a:r>
              <a:rPr lang="fr-FR" sz="1600" dirty="0" smtClean="0"/>
              <a:t>stopper. </a:t>
            </a:r>
            <a:r>
              <a:rPr lang="fr-FR" sz="1600" dirty="0" err="1" smtClean="0"/>
              <a:t>Creflo</a:t>
            </a:r>
            <a:r>
              <a:rPr lang="fr-FR" sz="1600" dirty="0" smtClean="0"/>
              <a:t> Dollar</a:t>
            </a:r>
            <a:endParaRPr lang="fr-FR" sz="1600" dirty="0"/>
          </a:p>
        </p:txBody>
      </p:sp>
      <p:pic>
        <p:nvPicPr>
          <p:cNvPr id="13" name="Imag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373852">
            <a:off x="3157440" y="4739304"/>
            <a:ext cx="2680412" cy="1786941"/>
          </a:xfrm>
          <a:prstGeom prst="rect">
            <a:avLst/>
          </a:prstGeom>
        </p:spPr>
      </p:pic>
    </p:spTree>
    <p:extLst>
      <p:ext uri="{BB962C8B-B14F-4D97-AF65-F5344CB8AC3E}">
        <p14:creationId xmlns:p14="http://schemas.microsoft.com/office/powerpoint/2010/main" val="146722336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7772400" cy="1143000"/>
          </a:xfrm>
        </p:spPr>
        <p:txBody>
          <a:bodyPr/>
          <a:lstStyle/>
          <a:p>
            <a:r>
              <a:rPr lang="fr-FR" dirty="0" smtClean="0"/>
              <a:t>Comprendre la logique de la troisième vague</a:t>
            </a:r>
            <a:endParaRPr lang="fr-FR" sz="2400" dirty="0"/>
          </a:p>
        </p:txBody>
      </p:sp>
      <p:sp>
        <p:nvSpPr>
          <p:cNvPr id="5" name="Rectangle 4"/>
          <p:cNvSpPr/>
          <p:nvPr/>
        </p:nvSpPr>
        <p:spPr>
          <a:xfrm>
            <a:off x="2286000" y="2151728"/>
            <a:ext cx="4572000" cy="707886"/>
          </a:xfrm>
          <a:prstGeom prst="rect">
            <a:avLst/>
          </a:prstGeom>
        </p:spPr>
        <p:txBody>
          <a:bodyPr>
            <a:spAutoFit/>
          </a:bodyPr>
          <a:lstStyle/>
          <a:p>
            <a:endParaRPr lang="fr-FR" dirty="0"/>
          </a:p>
        </p:txBody>
      </p:sp>
      <p:sp>
        <p:nvSpPr>
          <p:cNvPr id="7" name="Rectangle 6"/>
          <p:cNvSpPr/>
          <p:nvPr/>
        </p:nvSpPr>
        <p:spPr>
          <a:xfrm>
            <a:off x="323528" y="1628800"/>
            <a:ext cx="8820472" cy="1569660"/>
          </a:xfrm>
          <a:prstGeom prst="rect">
            <a:avLst/>
          </a:prstGeom>
        </p:spPr>
        <p:txBody>
          <a:bodyPr wrap="square">
            <a:spAutoFit/>
          </a:bodyPr>
          <a:lstStyle/>
          <a:p>
            <a:r>
              <a:rPr lang="fr-FR" sz="2400" dirty="0" smtClean="0">
                <a:solidFill>
                  <a:srgbClr val="F0FF11"/>
                </a:solidFill>
              </a:rPr>
              <a:t>Le problème perçu</a:t>
            </a:r>
          </a:p>
          <a:p>
            <a:r>
              <a:rPr lang="fr-FR" sz="2400" dirty="0" smtClean="0"/>
              <a:t>Il y a une </a:t>
            </a:r>
            <a:r>
              <a:rPr lang="fr-FR" sz="2400" dirty="0"/>
              <a:t>"guerre spirituelle" (spiritual </a:t>
            </a:r>
            <a:r>
              <a:rPr lang="fr-FR" sz="2400" dirty="0" err="1"/>
              <a:t>warfare</a:t>
            </a:r>
            <a:r>
              <a:rPr lang="fr-FR" sz="2400" dirty="0"/>
              <a:t>) entre Dieu et ses anges, et Satan et ses </a:t>
            </a:r>
            <a:r>
              <a:rPr lang="fr-FR" sz="2400" dirty="0" smtClean="0"/>
              <a:t>démons. Spiritualisation </a:t>
            </a:r>
            <a:r>
              <a:rPr lang="fr-FR" sz="2400" dirty="0"/>
              <a:t>des lieux et des nations (possédés par des esprits, des démons, des anges....)</a:t>
            </a:r>
            <a:r>
              <a:rPr lang="fr-FR" sz="2400" dirty="0" smtClean="0"/>
              <a:t>.</a:t>
            </a:r>
          </a:p>
        </p:txBody>
      </p:sp>
      <p:sp>
        <p:nvSpPr>
          <p:cNvPr id="8" name="Rectangle 7"/>
          <p:cNvSpPr/>
          <p:nvPr/>
        </p:nvSpPr>
        <p:spPr>
          <a:xfrm>
            <a:off x="395536" y="3443516"/>
            <a:ext cx="8820472" cy="1261884"/>
          </a:xfrm>
          <a:prstGeom prst="rect">
            <a:avLst/>
          </a:prstGeom>
        </p:spPr>
        <p:txBody>
          <a:bodyPr wrap="square">
            <a:spAutoFit/>
          </a:bodyPr>
          <a:lstStyle/>
          <a:p>
            <a:r>
              <a:rPr lang="fr-FR" sz="2400" dirty="0">
                <a:solidFill>
                  <a:srgbClr val="FFFF00"/>
                </a:solidFill>
              </a:rPr>
              <a:t>L’objectif à atteindre</a:t>
            </a:r>
            <a:r>
              <a:rPr lang="fr-FR" sz="2400" dirty="0">
                <a:solidFill>
                  <a:srgbClr val="F0FF11"/>
                </a:solidFill>
              </a:rPr>
              <a:t>: </a:t>
            </a:r>
            <a:r>
              <a:rPr lang="fr-FR" sz="2400" dirty="0"/>
              <a:t>Aider Dieu dans cette guerre, participer à la victoire </a:t>
            </a:r>
            <a:r>
              <a:rPr lang="fr-FR" sz="2400" dirty="0" smtClean="0"/>
              <a:t>et </a:t>
            </a:r>
            <a:r>
              <a:rPr lang="fr-FR" sz="2400" dirty="0"/>
              <a:t>donner </a:t>
            </a:r>
            <a:r>
              <a:rPr lang="fr-FR" sz="2400" dirty="0" smtClean="0"/>
              <a:t>à Christ le </a:t>
            </a:r>
            <a:r>
              <a:rPr lang="fr-FR" sz="2400" dirty="0"/>
              <a:t>royaume « clés en mains »</a:t>
            </a:r>
          </a:p>
          <a:p>
            <a:r>
              <a:rPr lang="fr-FR" sz="2800" b="1" dirty="0">
                <a:solidFill>
                  <a:schemeClr val="bg2"/>
                </a:solidFill>
                <a:effectLst>
                  <a:glow rad="101600">
                    <a:schemeClr val="tx2">
                      <a:alpha val="75000"/>
                    </a:schemeClr>
                  </a:glow>
                </a:effectLst>
              </a:rPr>
              <a:t>Prendre le pouvoir (spirituel et politique) = </a:t>
            </a:r>
            <a:r>
              <a:rPr lang="fr-FR" sz="2800" b="1" dirty="0" err="1" smtClean="0">
                <a:solidFill>
                  <a:schemeClr val="bg2"/>
                </a:solidFill>
                <a:effectLst>
                  <a:glow rad="101600">
                    <a:schemeClr val="tx2">
                      <a:alpha val="75000"/>
                    </a:schemeClr>
                  </a:glow>
                </a:effectLst>
              </a:rPr>
              <a:t>dominionisme</a:t>
            </a:r>
            <a:endParaRPr lang="fr-FR" sz="2800" b="1" dirty="0">
              <a:solidFill>
                <a:schemeClr val="bg2"/>
              </a:solidFill>
              <a:effectLst>
                <a:glow rad="101600">
                  <a:schemeClr val="tx2">
                    <a:alpha val="75000"/>
                  </a:schemeClr>
                </a:glow>
              </a:effectLst>
            </a:endParaRPr>
          </a:p>
        </p:txBody>
      </p:sp>
      <p:sp>
        <p:nvSpPr>
          <p:cNvPr id="9" name="Rectangle 8"/>
          <p:cNvSpPr/>
          <p:nvPr/>
        </p:nvSpPr>
        <p:spPr>
          <a:xfrm>
            <a:off x="395536" y="4883676"/>
            <a:ext cx="8820472" cy="1569660"/>
          </a:xfrm>
          <a:prstGeom prst="rect">
            <a:avLst/>
          </a:prstGeom>
        </p:spPr>
        <p:txBody>
          <a:bodyPr wrap="square">
            <a:spAutoFit/>
          </a:bodyPr>
          <a:lstStyle/>
          <a:p>
            <a:r>
              <a:rPr lang="fr-FR" sz="2400" dirty="0">
                <a:solidFill>
                  <a:schemeClr val="tx2"/>
                </a:solidFill>
              </a:rPr>
              <a:t>Moyens pour y parvenir: </a:t>
            </a:r>
            <a:r>
              <a:rPr lang="fr-FR" sz="2400" dirty="0"/>
              <a:t>L'Evangile doit être "puissant" (Power </a:t>
            </a:r>
            <a:r>
              <a:rPr lang="fr-FR" sz="2400" dirty="0" err="1"/>
              <a:t>Evangelism</a:t>
            </a:r>
            <a:r>
              <a:rPr lang="fr-FR" sz="2400" dirty="0"/>
              <a:t>), donc se manifester obligatoirement par des "signes et prodiges" (</a:t>
            </a:r>
            <a:r>
              <a:rPr lang="fr-FR" sz="2400" dirty="0" err="1"/>
              <a:t>Signs</a:t>
            </a:r>
            <a:r>
              <a:rPr lang="fr-FR" sz="2400" dirty="0"/>
              <a:t> and </a:t>
            </a:r>
            <a:r>
              <a:rPr lang="fr-FR" sz="2400" dirty="0" err="1"/>
              <a:t>Wonders</a:t>
            </a:r>
            <a:r>
              <a:rPr lang="fr-FR" sz="2400" dirty="0"/>
              <a:t>)</a:t>
            </a:r>
          </a:p>
          <a:p>
            <a:r>
              <a:rPr lang="fr-FR" sz="2400" dirty="0"/>
              <a:t>	</a:t>
            </a:r>
          </a:p>
        </p:txBody>
      </p:sp>
    </p:spTree>
    <p:extLst>
      <p:ext uri="{BB962C8B-B14F-4D97-AF65-F5344CB8AC3E}">
        <p14:creationId xmlns:p14="http://schemas.microsoft.com/office/powerpoint/2010/main" val="204927987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88640"/>
            <a:ext cx="7772400" cy="1143000"/>
          </a:xfrm>
        </p:spPr>
        <p:txBody>
          <a:bodyPr/>
          <a:lstStyle/>
          <a:p>
            <a:r>
              <a:rPr lang="fr-FR" dirty="0" smtClean="0"/>
              <a:t>Le </a:t>
            </a:r>
            <a:r>
              <a:rPr lang="fr-FR" dirty="0" err="1" smtClean="0"/>
              <a:t>dominionisme</a:t>
            </a:r>
            <a:endParaRPr lang="fr-FR" dirty="0"/>
          </a:p>
        </p:txBody>
      </p:sp>
      <p:sp>
        <p:nvSpPr>
          <p:cNvPr id="3" name="ZoneTexte 2"/>
          <p:cNvSpPr txBox="1"/>
          <p:nvPr/>
        </p:nvSpPr>
        <p:spPr>
          <a:xfrm>
            <a:off x="251520" y="6093296"/>
            <a:ext cx="8712968" cy="461665"/>
          </a:xfrm>
          <a:prstGeom prst="rect">
            <a:avLst/>
          </a:prstGeom>
          <a:solidFill>
            <a:srgbClr val="F0FF11"/>
          </a:solidFill>
        </p:spPr>
        <p:txBody>
          <a:bodyPr wrap="square" rtlCol="0">
            <a:spAutoFit/>
          </a:bodyPr>
          <a:lstStyle/>
          <a:p>
            <a:pPr algn="ctr"/>
            <a:r>
              <a:rPr lang="fr-FR" sz="2400" dirty="0">
                <a:solidFill>
                  <a:srgbClr val="FF0000"/>
                </a:solidFill>
                <a:latin typeface="+mj-lt"/>
              </a:rPr>
              <a:t>D</a:t>
            </a:r>
            <a:r>
              <a:rPr lang="fr-FR" sz="2400" dirty="0" smtClean="0">
                <a:solidFill>
                  <a:srgbClr val="FF0000"/>
                </a:solidFill>
                <a:latin typeface="+mj-lt"/>
              </a:rPr>
              <a:t>éjà </a:t>
            </a:r>
            <a:r>
              <a:rPr lang="fr-FR" sz="2400" dirty="0">
                <a:solidFill>
                  <a:srgbClr val="FF0000"/>
                </a:solidFill>
                <a:latin typeface="+mj-lt"/>
              </a:rPr>
              <a:t>vous êtes riches; vous avez régné sans </a:t>
            </a:r>
            <a:r>
              <a:rPr lang="fr-FR" sz="2400" dirty="0" smtClean="0">
                <a:solidFill>
                  <a:srgbClr val="FF0000"/>
                </a:solidFill>
                <a:latin typeface="+mj-lt"/>
              </a:rPr>
              <a:t>nous</a:t>
            </a:r>
            <a:endParaRPr lang="fr-FR" sz="2400" dirty="0">
              <a:solidFill>
                <a:srgbClr val="FF0000"/>
              </a:solidFill>
              <a:latin typeface="+mj-lt"/>
            </a:endParaRPr>
          </a:p>
        </p:txBody>
      </p:sp>
      <p:sp>
        <p:nvSpPr>
          <p:cNvPr id="5" name="Rectangle 4"/>
          <p:cNvSpPr/>
          <p:nvPr/>
        </p:nvSpPr>
        <p:spPr>
          <a:xfrm>
            <a:off x="395536" y="1412776"/>
            <a:ext cx="8424936" cy="769441"/>
          </a:xfrm>
          <a:prstGeom prst="rect">
            <a:avLst/>
          </a:prstGeom>
        </p:spPr>
        <p:txBody>
          <a:bodyPr wrap="square">
            <a:spAutoFit/>
          </a:bodyPr>
          <a:lstStyle/>
          <a:p>
            <a:r>
              <a:rPr lang="fr-FR" sz="2200" b="1" dirty="0" err="1" smtClean="0">
                <a:solidFill>
                  <a:srgbClr val="F0FF11"/>
                </a:solidFill>
              </a:rPr>
              <a:t>Gn</a:t>
            </a:r>
            <a:r>
              <a:rPr lang="fr-FR" sz="2200" b="1" dirty="0" smtClean="0">
                <a:solidFill>
                  <a:srgbClr val="F0FF11"/>
                </a:solidFill>
              </a:rPr>
              <a:t> 1.28: Dominez </a:t>
            </a:r>
            <a:r>
              <a:rPr lang="fr-FR" sz="2200" b="1" dirty="0">
                <a:solidFill>
                  <a:srgbClr val="F0FF11"/>
                </a:solidFill>
              </a:rPr>
              <a:t>sur les poissons de la mer et sur les oiseaux des cieux, et sur tout être vivant qui se meut sur la terre</a:t>
            </a:r>
          </a:p>
        </p:txBody>
      </p:sp>
      <p:sp>
        <p:nvSpPr>
          <p:cNvPr id="6" name="Rectangle 5"/>
          <p:cNvSpPr/>
          <p:nvPr/>
        </p:nvSpPr>
        <p:spPr>
          <a:xfrm>
            <a:off x="395536" y="2190056"/>
            <a:ext cx="8496944" cy="2123658"/>
          </a:xfrm>
          <a:prstGeom prst="rect">
            <a:avLst/>
          </a:prstGeom>
        </p:spPr>
        <p:txBody>
          <a:bodyPr wrap="square">
            <a:spAutoFit/>
          </a:bodyPr>
          <a:lstStyle/>
          <a:p>
            <a:r>
              <a:rPr lang="fr-FR" sz="2200" dirty="0"/>
              <a:t>Le </a:t>
            </a:r>
            <a:r>
              <a:rPr lang="fr-FR" sz="2200" dirty="0" err="1"/>
              <a:t>dominionisme</a:t>
            </a:r>
            <a:r>
              <a:rPr lang="fr-FR" sz="2200" dirty="0"/>
              <a:t> </a:t>
            </a:r>
            <a:r>
              <a:rPr lang="fr-FR" sz="2200" dirty="0" smtClean="0"/>
              <a:t>est </a:t>
            </a:r>
            <a:r>
              <a:rPr lang="fr-FR" sz="2200" dirty="0"/>
              <a:t>un mouvement qui trouve son origine aux États-Unis parmi les protestants conservateurs, et qui cherche à influencer ou contrôler le gouvernement civil à travers l'action politique </a:t>
            </a:r>
            <a:r>
              <a:rPr lang="fr-FR" sz="2200" dirty="0">
                <a:solidFill>
                  <a:srgbClr val="F0FF11"/>
                </a:solidFill>
              </a:rPr>
              <a:t>— l'objectif étant que la nation soit gouvernée par des Chrétiens ou qu'elle soit gouvernée par une compréhension chrétienne de la loi biblique</a:t>
            </a:r>
            <a:r>
              <a:rPr lang="fr-FR" sz="2200" dirty="0" smtClean="0"/>
              <a:t>. (Wikipédia) (Vision prophétique </a:t>
            </a:r>
            <a:r>
              <a:rPr lang="fr-FR" sz="2200" dirty="0" err="1" smtClean="0"/>
              <a:t>postmillénariste</a:t>
            </a:r>
            <a:r>
              <a:rPr lang="fr-FR" sz="2200" dirty="0" smtClean="0"/>
              <a:t>)</a:t>
            </a:r>
            <a:endParaRPr lang="fr-FR" sz="2200" dirty="0"/>
          </a:p>
        </p:txBody>
      </p:sp>
      <p:sp>
        <p:nvSpPr>
          <p:cNvPr id="7" name="ZoneTexte 6"/>
          <p:cNvSpPr txBox="1"/>
          <p:nvPr/>
        </p:nvSpPr>
        <p:spPr>
          <a:xfrm>
            <a:off x="395536" y="4385722"/>
            <a:ext cx="8496944" cy="1785104"/>
          </a:xfrm>
          <a:prstGeom prst="rect">
            <a:avLst/>
          </a:prstGeom>
          <a:noFill/>
        </p:spPr>
        <p:txBody>
          <a:bodyPr wrap="square" rtlCol="0">
            <a:spAutoFit/>
          </a:bodyPr>
          <a:lstStyle/>
          <a:p>
            <a:r>
              <a:rPr lang="fr-FR" sz="2200" dirty="0" smtClean="0"/>
              <a:t>Conséquences: 	</a:t>
            </a:r>
            <a:r>
              <a:rPr lang="fr-FR" sz="2200" dirty="0"/>
              <a:t>• Rechercher </a:t>
            </a:r>
            <a:r>
              <a:rPr lang="fr-FR" sz="2200" dirty="0">
                <a:solidFill>
                  <a:srgbClr val="F0FF11"/>
                </a:solidFill>
              </a:rPr>
              <a:t>la santé</a:t>
            </a:r>
            <a:r>
              <a:rPr lang="fr-FR" sz="2200" dirty="0"/>
              <a:t> (guérison et miracles)</a:t>
            </a:r>
          </a:p>
          <a:p>
            <a:r>
              <a:rPr lang="fr-FR" sz="2200" dirty="0" smtClean="0"/>
              <a:t>		• Rechercher </a:t>
            </a:r>
            <a:r>
              <a:rPr lang="fr-FR" sz="2200" dirty="0" smtClean="0">
                <a:solidFill>
                  <a:srgbClr val="F0FF11"/>
                </a:solidFill>
              </a:rPr>
              <a:t>le pouvoir </a:t>
            </a:r>
            <a:r>
              <a:rPr lang="fr-FR" sz="2200" dirty="0" smtClean="0"/>
              <a:t>(implication politique)</a:t>
            </a:r>
          </a:p>
          <a:p>
            <a:r>
              <a:rPr lang="fr-FR" sz="2200" dirty="0"/>
              <a:t>	</a:t>
            </a:r>
            <a:r>
              <a:rPr lang="fr-FR" sz="2200" dirty="0" smtClean="0"/>
              <a:t>	• Rechercher </a:t>
            </a:r>
            <a:r>
              <a:rPr lang="fr-FR" sz="2200" dirty="0" smtClean="0">
                <a:solidFill>
                  <a:srgbClr val="F0FF11"/>
                </a:solidFill>
              </a:rPr>
              <a:t>la puissance</a:t>
            </a:r>
            <a:r>
              <a:rPr lang="fr-FR" sz="2000" dirty="0"/>
              <a:t> </a:t>
            </a:r>
            <a:r>
              <a:rPr lang="fr-FR" sz="2000" dirty="0" smtClean="0"/>
              <a:t>(</a:t>
            </a:r>
            <a:r>
              <a:rPr lang="fr-FR" sz="2000" dirty="0"/>
              <a:t> l’onction </a:t>
            </a:r>
            <a:r>
              <a:rPr lang="fr-FR" sz="2000" dirty="0" smtClean="0"/>
              <a:t>)</a:t>
            </a:r>
          </a:p>
          <a:p>
            <a:r>
              <a:rPr lang="fr-FR" sz="2200" dirty="0"/>
              <a:t>	</a:t>
            </a:r>
            <a:r>
              <a:rPr lang="fr-FR" sz="2200" dirty="0" smtClean="0"/>
              <a:t>	• Rechercher </a:t>
            </a:r>
            <a:r>
              <a:rPr lang="fr-FR" sz="2200" dirty="0" smtClean="0">
                <a:solidFill>
                  <a:srgbClr val="F0FF11"/>
                </a:solidFill>
              </a:rPr>
              <a:t>l’argent</a:t>
            </a:r>
            <a:r>
              <a:rPr lang="fr-FR" sz="2200" dirty="0" smtClean="0"/>
              <a:t>  (l’argent est à Dieu)</a:t>
            </a:r>
          </a:p>
          <a:p>
            <a:r>
              <a:rPr lang="fr-FR" sz="2200" dirty="0"/>
              <a:t>	</a:t>
            </a:r>
            <a:r>
              <a:rPr lang="fr-FR" sz="2200" dirty="0" smtClean="0"/>
              <a:t>	</a:t>
            </a:r>
            <a:r>
              <a:rPr lang="fr-FR" sz="2200" dirty="0">
                <a:solidFill>
                  <a:srgbClr val="F0FF11"/>
                </a:solidFill>
              </a:rPr>
              <a:t>	</a:t>
            </a:r>
            <a:r>
              <a:rPr lang="fr-FR" sz="2200" dirty="0" smtClean="0">
                <a:solidFill>
                  <a:srgbClr val="F0FF11"/>
                </a:solidFill>
              </a:rPr>
              <a:t>	</a:t>
            </a:r>
            <a:endParaRPr lang="fr-FR" sz="2200" dirty="0">
              <a:solidFill>
                <a:srgbClr val="F0FF11"/>
              </a:solidFill>
            </a:endParaRPr>
          </a:p>
        </p:txBody>
      </p:sp>
    </p:spTree>
    <p:extLst>
      <p:ext uri="{BB962C8B-B14F-4D97-AF65-F5344CB8AC3E}">
        <p14:creationId xmlns:p14="http://schemas.microsoft.com/office/powerpoint/2010/main" val="374076004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ChangeArrowheads="1"/>
          </p:cNvSpPr>
          <p:nvPr/>
        </p:nvSpPr>
        <p:spPr bwMode="auto">
          <a:xfrm>
            <a:off x="2706688" y="2238375"/>
            <a:ext cx="180975" cy="304800"/>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r">
              <a:spcBef>
                <a:spcPct val="30000"/>
              </a:spcBef>
            </a:pPr>
            <a:endParaRPr kumimoji="1" lang="fr-FR" sz="1400" b="1" i="0">
              <a:effectLst/>
              <a:latin typeface="Arial" charset="0"/>
            </a:endParaRPr>
          </a:p>
        </p:txBody>
      </p:sp>
      <p:sp>
        <p:nvSpPr>
          <p:cNvPr id="234500" name="Rectangle 4"/>
          <p:cNvSpPr>
            <a:spLocks noGrp="1" noChangeArrowheads="1"/>
          </p:cNvSpPr>
          <p:nvPr>
            <p:ph type="ctrTitle"/>
          </p:nvPr>
        </p:nvSpPr>
        <p:spPr>
          <a:xfrm>
            <a:off x="8686800" y="6553200"/>
            <a:ext cx="381000" cy="304800"/>
          </a:xfrm>
          <a:effectLst/>
          <a:extLst>
            <a:ext uri="{AF507438-7753-43e0-B8FC-AC1667EBCBE1}">
              <a14:hiddenEffects xmlns:a14="http://schemas.microsoft.com/office/drawing/2010/main">
                <a:effectLst>
                  <a:outerShdw blurRad="12700" dist="12699" dir="10200039" algn="ctr" rotWithShape="0">
                    <a:srgbClr val="FFFFFF">
                      <a:alpha val="75000"/>
                    </a:srgbClr>
                  </a:outerShdw>
                </a:effectLst>
              </a14:hiddenEffects>
            </a:ext>
          </a:extLst>
        </p:spPr>
        <p:txBody>
          <a:bodyPr/>
          <a:lstStyle/>
          <a:p>
            <a:r>
              <a:rPr lang="fr-FR" sz="800" b="1">
                <a:latin typeface="Arial" charset="0"/>
              </a:rPr>
              <a:t>2</a:t>
            </a:r>
            <a:endParaRPr lang="fr-FR" b="1"/>
          </a:p>
        </p:txBody>
      </p:sp>
      <p:sp>
        <p:nvSpPr>
          <p:cNvPr id="234501" name="WordArt 5"/>
          <p:cNvSpPr>
            <a:spLocks noChangeArrowheads="1" noChangeShapeType="1" noTextEdit="1"/>
          </p:cNvSpPr>
          <p:nvPr/>
        </p:nvSpPr>
        <p:spPr bwMode="auto">
          <a:xfrm>
            <a:off x="3563888" y="1052736"/>
            <a:ext cx="2160240" cy="2376264"/>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59"/>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fr-FR" sz="6000" u="none" kern="10" dirty="0" smtClean="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rPr>
              <a:t>2</a:t>
            </a:r>
            <a:endParaRPr lang="fr-FR" sz="6000" u="none" kern="10" dirty="0">
              <a:ln w="9525" cap="sq">
                <a:round/>
                <a:headEnd/>
                <a:tailEnd/>
              </a:ln>
              <a:gradFill rotWithShape="0">
                <a:gsLst>
                  <a:gs pos="0">
                    <a:srgbClr val="FFE701"/>
                  </a:gs>
                  <a:gs pos="100000">
                    <a:srgbClr val="FE3E02"/>
                  </a:gs>
                </a:gsLst>
                <a:lin ang="5400000" scaled="1"/>
              </a:gradFill>
              <a:effectLst/>
              <a:latin typeface="Arial Black"/>
              <a:ea typeface="Bodoni MT Ultra Bold"/>
              <a:cs typeface="Arial Black"/>
            </a:endParaRPr>
          </a:p>
        </p:txBody>
      </p:sp>
      <p:sp>
        <p:nvSpPr>
          <p:cNvPr id="234502" name="Rectangle 6"/>
          <p:cNvSpPr>
            <a:spLocks noChangeArrowheads="1"/>
          </p:cNvSpPr>
          <p:nvPr/>
        </p:nvSpPr>
        <p:spPr bwMode="auto">
          <a:xfrm>
            <a:off x="539552" y="3933056"/>
            <a:ext cx="8229600" cy="2310505"/>
          </a:xfrm>
          <a:prstGeom prst="rect">
            <a:avLst/>
          </a:prstGeom>
          <a:noFill/>
          <a:ln>
            <a:noFill/>
          </a:ln>
          <a:effectLst>
            <a:outerShdw blurRad="445770" dist="35921" dir="2700000" algn="ctr" rotWithShape="0">
              <a:schemeClr val="accent1"/>
            </a:outerShdw>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Lst>
        </p:spPr>
        <p:txBody>
          <a:bodyPr lIns="90000" tIns="46800" rIns="90000" bIns="46800">
            <a:spAutoFit/>
          </a:bodyPr>
          <a:lstStyle/>
          <a:p>
            <a:pPr algn="ctr">
              <a:spcBef>
                <a:spcPct val="30000"/>
              </a:spcBef>
            </a:pPr>
            <a:r>
              <a:rPr lang="fr-FR" sz="4800" i="0" dirty="0">
                <a:solidFill>
                  <a:srgbClr val="FFFF00"/>
                </a:solidFill>
                <a:effectLst>
                  <a:outerShdw blurRad="38100" dist="38100" dir="2700000" algn="tl">
                    <a:srgbClr val="000000"/>
                  </a:outerShdw>
                </a:effectLst>
                <a:latin typeface="Arial Black" charset="0"/>
              </a:rPr>
              <a:t>T</a:t>
            </a:r>
            <a:r>
              <a:rPr lang="fr-FR" sz="4800" i="0" u="none" dirty="0" smtClean="0">
                <a:solidFill>
                  <a:srgbClr val="FFFF00"/>
                </a:solidFill>
                <a:effectLst>
                  <a:outerShdw blurRad="38100" dist="38100" dir="2700000" algn="tl">
                    <a:srgbClr val="000000"/>
                  </a:outerShdw>
                </a:effectLst>
                <a:latin typeface="Arial Black" charset="0"/>
              </a:rPr>
              <a:t>echniques et manipulations du mouvement</a:t>
            </a:r>
            <a:endParaRPr lang="fr-FR" sz="4800" i="0" u="none" dirty="0">
              <a:solidFill>
                <a:srgbClr val="FFFF00"/>
              </a:solidFill>
              <a:effectLst>
                <a:outerShdw blurRad="38100" dist="38100" dir="2700000" algn="tl">
                  <a:srgbClr val="000000"/>
                </a:outerShdw>
              </a:effectLst>
              <a:latin typeface="Arial Black" charset="0"/>
            </a:endParaRPr>
          </a:p>
        </p:txBody>
      </p:sp>
      <p:sp>
        <p:nvSpPr>
          <p:cNvPr id="234507" name="Text Box 11"/>
          <p:cNvSpPr txBox="1">
            <a:spLocks noChangeArrowheads="1"/>
          </p:cNvSpPr>
          <p:nvPr/>
        </p:nvSpPr>
        <p:spPr bwMode="auto">
          <a:xfrm>
            <a:off x="21420" y="6421438"/>
            <a:ext cx="523899" cy="402291"/>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76200" cap="sq">
                <a:solidFill>
                  <a:srgbClr val="FF0000"/>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0000" tIns="46800" rIns="90000" bIns="46800">
            <a:spAutoFit/>
          </a:bodyPr>
          <a:lstStyle/>
          <a:p>
            <a:pPr algn="ctr"/>
            <a:r>
              <a:rPr lang="fr-FR" sz="2000" b="1" i="0" u="none" dirty="0" smtClean="0">
                <a:solidFill>
                  <a:schemeClr val="tx2"/>
                </a:solidFill>
                <a:effectLst/>
                <a:latin typeface="Arial Black" charset="0"/>
                <a:cs typeface="ＭＳ Ｐゴシック" charset="0"/>
              </a:rPr>
              <a:t>10</a:t>
            </a:r>
            <a:endParaRPr lang="fr-FR" sz="2000" b="1" i="0" u="none" dirty="0">
              <a:solidFill>
                <a:schemeClr val="tx2"/>
              </a:solidFill>
              <a:effectLst/>
              <a:latin typeface="Arial Black" charset="0"/>
              <a:cs typeface="ＭＳ Ｐゴシック" charset="0"/>
            </a:endParaRPr>
          </a:p>
        </p:txBody>
      </p:sp>
    </p:spTree>
    <p:extLst>
      <p:ext uri="{BB962C8B-B14F-4D97-AF65-F5344CB8AC3E}">
        <p14:creationId xmlns:p14="http://schemas.microsoft.com/office/powerpoint/2010/main" val="3008311515"/>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Vide">
  <a:themeElements>
    <a:clrScheme name="Vide 13">
      <a:dk1>
        <a:srgbClr val="FF0B07"/>
      </a:dk1>
      <a:lt1>
        <a:srgbClr val="FFFFFF"/>
      </a:lt1>
      <a:dk2>
        <a:srgbClr val="0A22FF"/>
      </a:dk2>
      <a:lt2>
        <a:srgbClr val="FFFF0C"/>
      </a:lt2>
      <a:accent1>
        <a:srgbClr val="99FFFC"/>
      </a:accent1>
      <a:accent2>
        <a:srgbClr val="FF8B2B"/>
      </a:accent2>
      <a:accent3>
        <a:srgbClr val="AAABFF"/>
      </a:accent3>
      <a:accent4>
        <a:srgbClr val="DADADA"/>
      </a:accent4>
      <a:accent5>
        <a:srgbClr val="CAFFFD"/>
      </a:accent5>
      <a:accent6>
        <a:srgbClr val="E77D26"/>
      </a:accent6>
      <a:hlink>
        <a:srgbClr val="7BFF1C"/>
      </a:hlink>
      <a:folHlink>
        <a:srgbClr val="FF38F2"/>
      </a:folHlink>
    </a:clrScheme>
    <a:fontScheme name="Vide">
      <a:majorFont>
        <a:latin typeface="Arial Black"/>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V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ide 13">
        <a:dk1>
          <a:srgbClr val="FF0B07"/>
        </a:dk1>
        <a:lt1>
          <a:srgbClr val="FFFFFF"/>
        </a:lt1>
        <a:dk2>
          <a:srgbClr val="0A22FF"/>
        </a:dk2>
        <a:lt2>
          <a:srgbClr val="FFFF0C"/>
        </a:lt2>
        <a:accent1>
          <a:srgbClr val="99FFFC"/>
        </a:accent1>
        <a:accent2>
          <a:srgbClr val="FF8B2B"/>
        </a:accent2>
        <a:accent3>
          <a:srgbClr val="AAABFF"/>
        </a:accent3>
        <a:accent4>
          <a:srgbClr val="DADADA"/>
        </a:accent4>
        <a:accent5>
          <a:srgbClr val="CAFFFD"/>
        </a:accent5>
        <a:accent6>
          <a:srgbClr val="E77D26"/>
        </a:accent6>
        <a:hlink>
          <a:srgbClr val="7BFF1C"/>
        </a:hlink>
        <a:folHlink>
          <a:srgbClr val="FF38F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ustice">
  <a:themeElements>
    <a:clrScheme name="">
      <a:dk1>
        <a:srgbClr val="FF0000"/>
      </a:dk1>
      <a:lt1>
        <a:srgbClr val="FFFFFF"/>
      </a:lt1>
      <a:dk2>
        <a:srgbClr val="0000FF"/>
      </a:dk2>
      <a:lt2>
        <a:srgbClr val="FFFF00"/>
      </a:lt2>
      <a:accent1>
        <a:srgbClr val="4FD9E3"/>
      </a:accent1>
      <a:accent2>
        <a:srgbClr val="800000"/>
      </a:accent2>
      <a:accent3>
        <a:srgbClr val="AAAAFF"/>
      </a:accent3>
      <a:accent4>
        <a:srgbClr val="DADADA"/>
      </a:accent4>
      <a:accent5>
        <a:srgbClr val="B2E9EF"/>
      </a:accent5>
      <a:accent6>
        <a:srgbClr val="730000"/>
      </a:accent6>
      <a:hlink>
        <a:srgbClr val="26FF00"/>
      </a:hlink>
      <a:folHlink>
        <a:srgbClr val="000000"/>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300"/>
        </a:solidFill>
        <a:ln w="76200" cap="sq"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r" defTabSz="914400" rtl="0" eaLnBrk="0" fontAlgn="base" latinLnBrk="0" hangingPunct="0">
          <a:lnSpc>
            <a:spcPct val="100000"/>
          </a:lnSpc>
          <a:spcBef>
            <a:spcPct val="3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003300"/>
        </a:solidFill>
        <a:ln w="76200" cap="sq"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r" defTabSz="914400" rtl="0" eaLnBrk="0" fontAlgn="base" latinLnBrk="0" hangingPunct="0">
          <a:lnSpc>
            <a:spcPct val="100000"/>
          </a:lnSpc>
          <a:spcBef>
            <a:spcPct val="3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G3.1:Programmes:Microsoft Office 2001:Modèles:Présentations:Modèles:Vide</Template>
  <TotalTime>55549</TotalTime>
  <Words>7692</Words>
  <Application>Microsoft Macintosh PowerPoint</Application>
  <PresentationFormat>Présentation à l'écran (4:3)</PresentationFormat>
  <Paragraphs>767</Paragraphs>
  <Slides>49</Slides>
  <Notes>43</Notes>
  <HiddenSlides>0</HiddenSlides>
  <MMClips>0</MMClips>
  <ScaleCrop>false</ScaleCrop>
  <HeadingPairs>
    <vt:vector size="4" baseType="variant">
      <vt:variant>
        <vt:lpstr>Thème</vt:lpstr>
      </vt:variant>
      <vt:variant>
        <vt:i4>2</vt:i4>
      </vt:variant>
      <vt:variant>
        <vt:lpstr>Titres des diapositives</vt:lpstr>
      </vt:variant>
      <vt:variant>
        <vt:i4>49</vt:i4>
      </vt:variant>
    </vt:vector>
  </HeadingPairs>
  <TitlesOfParts>
    <vt:vector size="51" baseType="lpstr">
      <vt:lpstr>Vide</vt:lpstr>
      <vt:lpstr>Justice</vt:lpstr>
      <vt:lpstr>L’Evangile de la prospérité</vt:lpstr>
      <vt:lpstr>Loterie nationale chrétienne</vt:lpstr>
      <vt:lpstr>2</vt:lpstr>
      <vt:lpstr>Trois nivaux de « salut »</vt:lpstr>
      <vt:lpstr>Le vent en poupe</vt:lpstr>
      <vt:lpstr>Les charismatiques en images</vt:lpstr>
      <vt:lpstr>Comprendre la logique de la troisième vague</vt:lpstr>
      <vt:lpstr>Le dominionisme</vt:lpstr>
      <vt:lpstr>2</vt:lpstr>
      <vt:lpstr>L’instrument de la propagande</vt:lpstr>
      <vt:lpstr>1 La puissance</vt:lpstr>
      <vt:lpstr>La clef de la  porte d’ entrée :  le parler en langues</vt:lpstr>
      <vt:lpstr>La parole d’autorité</vt:lpstr>
      <vt:lpstr>Pensée positive, positivisme et visualisation </vt:lpstr>
      <vt:lpstr>Prenez autorité !</vt:lpstr>
      <vt:lpstr>2 La santé</vt:lpstr>
      <vt:lpstr>La santé</vt:lpstr>
      <vt:lpstr>Les  bonnes  recettes</vt:lpstr>
      <vt:lpstr>Application chez « les meilleurs »</vt:lpstr>
      <vt:lpstr>3 La richesse</vt:lpstr>
      <vt:lpstr>La richesse</vt:lpstr>
      <vt:lpstr>La loi de compensation</vt:lpstr>
      <vt:lpstr>La prospérité financière</vt:lpstr>
      <vt:lpstr>Les dons-semence sont des « dépôts auprès de Dieu » « Semez des graines de foi! »</vt:lpstr>
      <vt:lpstr>Pratique de la prospérité</vt:lpstr>
      <vt:lpstr>La pratique de la prospérité</vt:lpstr>
      <vt:lpstr>2</vt:lpstr>
      <vt:lpstr>Vous serez comme Dieu …</vt:lpstr>
      <vt:lpstr>… et Dieu ne sera plus qu’un pécheur mortel qui doit naître de nouveau</vt:lpstr>
      <vt:lpstr>Révélations blasphématoires</vt:lpstr>
      <vt:lpstr>Benny Hinn « le pape des évangélistes »</vt:lpstr>
      <vt:lpstr>Benny Hinn, un enfant de Dieu ?</vt:lpstr>
      <vt:lpstr>Des visions de mensonge, de fausses prophéties … </vt:lpstr>
      <vt:lpstr>La puissance à tout prix ? Mais quelle puissance ?</vt:lpstr>
      <vt:lpstr>Dérives financières</vt:lpstr>
      <vt:lpstr>Le plus grand télévangéliste américain et son ami</vt:lpstr>
      <vt:lpstr>2</vt:lpstr>
      <vt:lpstr>La position évangélique initiale</vt:lpstr>
      <vt:lpstr>Au cœur des sectes …</vt:lpstr>
      <vt:lpstr>L’Evangile de la prospérité  = exploitation des pauvres</vt:lpstr>
      <vt:lpstr>L’Evangile de la prospérité entraine une culpabilisation destructrice</vt:lpstr>
      <vt:lpstr>L’évangile de la prospérité = un contre témoignage puissant</vt:lpstr>
      <vt:lpstr>Un rôle à jouer dans l’église apostate du temps de la fin ?</vt:lpstr>
      <vt:lpstr>Conclusion</vt:lpstr>
      <vt:lpstr>Or soyez en garde contre les faux prophètes qui viennent à vous en habits de brebis, mais qui au dedans sont des loups ravisseurs.</vt:lpstr>
      <vt:lpstr>fin</vt:lpstr>
      <vt:lpstr>Pour être au clair</vt:lpstr>
      <vt:lpstr>Pour aider</vt:lpstr>
      <vt:lpstr>Vérités fondamentales des ADD (12 articles)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ODDON</dc:creator>
  <cp:lastModifiedBy>ODDON Pierre</cp:lastModifiedBy>
  <cp:revision>668</cp:revision>
  <cp:lastPrinted>2002-02-09T21:03:46Z</cp:lastPrinted>
  <dcterms:created xsi:type="dcterms:W3CDTF">2001-04-05T05:45:07Z</dcterms:created>
  <dcterms:modified xsi:type="dcterms:W3CDTF">2019-08-28T09:55:59Z</dcterms:modified>
</cp:coreProperties>
</file>